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528" r:id="rId2"/>
    <p:sldId id="529" r:id="rId3"/>
    <p:sldId id="530" r:id="rId4"/>
    <p:sldId id="603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605" r:id="rId45"/>
    <p:sldId id="572" r:id="rId46"/>
    <p:sldId id="573" r:id="rId47"/>
    <p:sldId id="574" r:id="rId48"/>
    <p:sldId id="575" r:id="rId49"/>
    <p:sldId id="576" r:id="rId50"/>
    <p:sldId id="577" r:id="rId51"/>
    <p:sldId id="604" r:id="rId52"/>
    <p:sldId id="578" r:id="rId53"/>
    <p:sldId id="579" r:id="rId54"/>
    <p:sldId id="580" r:id="rId55"/>
    <p:sldId id="581" r:id="rId56"/>
    <p:sldId id="582" r:id="rId57"/>
    <p:sldId id="583" r:id="rId58"/>
    <p:sldId id="584" r:id="rId59"/>
    <p:sldId id="585" r:id="rId60"/>
    <p:sldId id="586" r:id="rId61"/>
    <p:sldId id="587" r:id="rId62"/>
    <p:sldId id="588" r:id="rId63"/>
    <p:sldId id="589" r:id="rId64"/>
    <p:sldId id="590" r:id="rId65"/>
    <p:sldId id="591" r:id="rId66"/>
    <p:sldId id="592" r:id="rId67"/>
    <p:sldId id="593" r:id="rId68"/>
    <p:sldId id="594" r:id="rId69"/>
    <p:sldId id="595" r:id="rId70"/>
    <p:sldId id="596" r:id="rId71"/>
    <p:sldId id="606" r:id="rId72"/>
    <p:sldId id="571" r:id="rId73"/>
    <p:sldId id="600" r:id="rId74"/>
    <p:sldId id="602" r:id="rId75"/>
    <p:sldId id="601" r:id="rId76"/>
    <p:sldId id="598" r:id="rId77"/>
    <p:sldId id="59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>
      <p:cViewPr varScale="1">
        <p:scale>
          <a:sx n="87" d="100"/>
          <a:sy n="87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n-IE" smtClean="0"/>
              <a:t>30/03/2016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555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148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2016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Lecture</a:t>
            </a:r>
            <a:r>
              <a:rPr lang="es-ES" b="1" dirty="0" smtClean="0"/>
              <a:t> 4: DFS &amp; </a:t>
            </a:r>
            <a:r>
              <a:rPr lang="es-ES" b="1" dirty="0" err="1" smtClean="0"/>
              <a:t>MapReduce</a:t>
            </a:r>
            <a:r>
              <a:rPr lang="es-ES" b="1" dirty="0" smtClean="0"/>
              <a:t> I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Engineering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0070C0"/>
                </a:solidFill>
              </a:rPr>
              <a:t>Google File System</a:t>
            </a:r>
          </a:p>
          <a:p>
            <a:pPr lvl="1"/>
            <a:r>
              <a:rPr lang="en-IE" dirty="0" smtClean="0"/>
              <a:t>Store data across multiple machines</a:t>
            </a:r>
          </a:p>
          <a:p>
            <a:pPr lvl="1"/>
            <a:r>
              <a:rPr lang="en-IE" dirty="0" smtClean="0"/>
              <a:t>Transparent Distributed File System</a:t>
            </a:r>
          </a:p>
          <a:p>
            <a:pPr lvl="1"/>
            <a:r>
              <a:rPr lang="en-IE" dirty="0" smtClean="0"/>
              <a:t>Replication / Self-healing</a:t>
            </a:r>
          </a:p>
          <a:p>
            <a:r>
              <a:rPr lang="en-IE" b="1" dirty="0" err="1" smtClean="0">
                <a:solidFill>
                  <a:srgbClr val="0070C0"/>
                </a:solidFill>
              </a:rPr>
              <a:t>MapReduce</a:t>
            </a:r>
            <a:endParaRPr lang="en-IE" b="1" dirty="0" smtClean="0">
              <a:solidFill>
                <a:srgbClr val="0070C0"/>
              </a:solidFill>
            </a:endParaRPr>
          </a:p>
          <a:p>
            <a:pPr lvl="1"/>
            <a:r>
              <a:rPr lang="en-IE" dirty="0" smtClean="0"/>
              <a:t>Programming abstraction for distributed tasks</a:t>
            </a:r>
          </a:p>
          <a:p>
            <a:pPr lvl="1"/>
            <a:r>
              <a:rPr lang="en-IE" dirty="0" smtClean="0"/>
              <a:t>Handles fault tolerance</a:t>
            </a:r>
          </a:p>
          <a:p>
            <a:pPr lvl="1"/>
            <a:r>
              <a:rPr lang="en-IE" dirty="0" smtClean="0"/>
              <a:t>Supports many “simple” distributed tasks!</a:t>
            </a:r>
          </a:p>
          <a:p>
            <a:r>
              <a:rPr lang="en-IE" b="1" dirty="0" err="1" smtClean="0">
                <a:solidFill>
                  <a:srgbClr val="0070C0"/>
                </a:solidFill>
              </a:rPr>
              <a:t>BigTable</a:t>
            </a:r>
            <a:r>
              <a:rPr lang="en-IE" b="1" dirty="0" smtClean="0">
                <a:solidFill>
                  <a:srgbClr val="0070C0"/>
                </a:solidFill>
              </a:rPr>
              <a:t>, </a:t>
            </a:r>
            <a:r>
              <a:rPr lang="en-IE" b="1" dirty="0" err="1" smtClean="0">
                <a:solidFill>
                  <a:srgbClr val="0070C0"/>
                </a:solidFill>
              </a:rPr>
              <a:t>Pregel</a:t>
            </a:r>
            <a:r>
              <a:rPr lang="en-IE" b="1" dirty="0" smtClean="0">
                <a:solidFill>
                  <a:srgbClr val="0070C0"/>
                </a:solidFill>
              </a:rPr>
              <a:t>, Percolator, </a:t>
            </a:r>
            <a:r>
              <a:rPr lang="en-IE" b="1" dirty="0" err="1" smtClean="0">
                <a:solidFill>
                  <a:srgbClr val="0070C0"/>
                </a:solidFill>
              </a:rPr>
              <a:t>Dremel</a:t>
            </a:r>
            <a:r>
              <a:rPr lang="en-IE" b="1" dirty="0" smtClean="0">
                <a:solidFill>
                  <a:srgbClr val="0070C0"/>
                </a:solidFill>
              </a:rPr>
              <a:t> …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endParaRPr lang="en-I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</a:t>
            </a:r>
            <a:r>
              <a:rPr lang="en-IE" i="1" dirty="0" smtClean="0"/>
              <a:t>Re-</a:t>
            </a:r>
            <a:r>
              <a:rPr lang="en-IE" dirty="0" smtClean="0"/>
              <a:t>Engineering</a:t>
            </a:r>
            <a:endParaRPr lang="en-IE" dirty="0"/>
          </a:p>
        </p:txBody>
      </p:sp>
      <p:pic>
        <p:nvPicPr>
          <p:cNvPr id="4098" name="Picture 2" descr="http://www.wolfgangdigital.com/wp-content/uploads/2013/08/Goo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69518"/>
            <a:ext cx="2438400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olfgangdigital.com/wp-content/uploads/2013/08/Goo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00400"/>
            <a:ext cx="2438400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wolfgangdigital.com/wp-content/uploads/2013/08/Goo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105400"/>
            <a:ext cx="2438400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Google File System (GFS)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26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MapReduce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BigTable</a:t>
            </a:r>
            <a:endParaRPr lang="en-IE" dirty="0"/>
          </a:p>
        </p:txBody>
      </p:sp>
      <p:pic>
        <p:nvPicPr>
          <p:cNvPr id="4100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621461"/>
            <a:ext cx="20097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_pN7dwlW1g6o/S_PgDINAKhI/AAAAAAAAAIo/djsUGceWEaE/s1600/hadoop%2B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38283"/>
            <a:ext cx="2336800" cy="5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rchive.cloudera.com/cdh4/cdh/4/hbase-0.94.2-cdh4.2.0/images/hbase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5772149"/>
            <a:ext cx="25336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1828800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Arrow 14"/>
          <p:cNvSpPr/>
          <p:nvPr/>
        </p:nvSpPr>
        <p:spPr>
          <a:xfrm>
            <a:off x="3962400" y="3847617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ight Arrow 15"/>
          <p:cNvSpPr/>
          <p:nvPr/>
        </p:nvSpPr>
        <p:spPr>
          <a:xfrm>
            <a:off x="3962400" y="5819774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91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FILE SYSTEM (GFS)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48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File-System?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Breaks files into chunks (or clusters)</a:t>
            </a:r>
          </a:p>
          <a:p>
            <a:r>
              <a:rPr lang="en-IE" dirty="0" smtClean="0"/>
              <a:t>Remembers the sequence of clusters</a:t>
            </a:r>
          </a:p>
          <a:p>
            <a:r>
              <a:rPr lang="en-IE" dirty="0" smtClean="0"/>
              <a:t>Records directory/file structure</a:t>
            </a:r>
          </a:p>
          <a:p>
            <a:r>
              <a:rPr lang="en-IE" dirty="0" smtClean="0"/>
              <a:t>Tracks file meta-data</a:t>
            </a:r>
          </a:p>
          <a:p>
            <a:pPr lvl="1"/>
            <a:r>
              <a:rPr lang="en-IE" dirty="0" smtClean="0"/>
              <a:t>File size</a:t>
            </a:r>
          </a:p>
          <a:p>
            <a:pPr lvl="1"/>
            <a:r>
              <a:rPr lang="en-IE" dirty="0" smtClean="0"/>
              <a:t>Last access</a:t>
            </a:r>
          </a:p>
          <a:p>
            <a:pPr lvl="1"/>
            <a:r>
              <a:rPr lang="en-IE" dirty="0" smtClean="0"/>
              <a:t>Permissions</a:t>
            </a:r>
          </a:p>
          <a:p>
            <a:pPr lvl="1"/>
            <a:r>
              <a:rPr lang="en-IE" dirty="0" smtClean="0"/>
              <a:t>Locks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086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Distributed File-System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Same thing, but distributed</a:t>
            </a:r>
            <a:endParaRPr lang="en-IE" b="1" dirty="0" smtClean="0">
              <a:solidFill>
                <a:srgbClr val="0070C0"/>
              </a:solidFill>
            </a:endParaRPr>
          </a:p>
          <a:p>
            <a:endParaRPr lang="en-IE" b="1" dirty="0" smtClean="0">
              <a:solidFill>
                <a:srgbClr val="0070C0"/>
              </a:solidFill>
            </a:endParaRPr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Transparency: </a:t>
            </a:r>
            <a:r>
              <a:rPr lang="en-IE" dirty="0" smtClean="0"/>
              <a:t>Like a normal file-system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Flexibility: </a:t>
            </a:r>
            <a:r>
              <a:rPr lang="en-IE" dirty="0" smtClean="0"/>
              <a:t>Can mount new machines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Reliability: </a:t>
            </a:r>
            <a:r>
              <a:rPr lang="en-IE" dirty="0" smtClean="0"/>
              <a:t>Has replication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Performance: </a:t>
            </a:r>
            <a:r>
              <a:rPr lang="en-IE" dirty="0" smtClean="0"/>
              <a:t>Fast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storage/retrieval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Scalability: </a:t>
            </a:r>
            <a:r>
              <a:rPr lang="en-IE" dirty="0" smtClean="0"/>
              <a:t>Can store a lot of data / support a lot of machines</a:t>
            </a:r>
          </a:p>
          <a:p>
            <a:pPr marL="0" indent="0">
              <a:buNone/>
            </a:pPr>
            <a:endParaRPr lang="en-I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b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1905000"/>
            <a:ext cx="8001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What would </a:t>
            </a:r>
            <a:r>
              <a:rPr lang="en-IE" sz="2400" dirty="0" smtClean="0">
                <a:solidFill>
                  <a:srgbClr val="0070C0"/>
                </a:solidFill>
              </a:rPr>
              <a:t>transparency</a:t>
            </a:r>
            <a:r>
              <a:rPr lang="en-IE" sz="2400" dirty="0" smtClean="0"/>
              <a:t> / </a:t>
            </a:r>
            <a:r>
              <a:rPr lang="en-IE" sz="2400" dirty="0" smtClean="0">
                <a:solidFill>
                  <a:srgbClr val="0070C0"/>
                </a:solidFill>
              </a:rPr>
              <a:t>flexibility</a:t>
            </a:r>
            <a:r>
              <a:rPr lang="en-IE" sz="2400" dirty="0" smtClean="0"/>
              <a:t> / </a:t>
            </a:r>
            <a:r>
              <a:rPr lang="en-IE" sz="2400" dirty="0" smtClean="0">
                <a:solidFill>
                  <a:srgbClr val="0070C0"/>
                </a:solidFill>
              </a:rPr>
              <a:t>reliability</a:t>
            </a:r>
            <a:r>
              <a:rPr lang="en-IE" sz="2400" dirty="0" smtClean="0"/>
              <a:t> / </a:t>
            </a:r>
            <a:r>
              <a:rPr lang="en-IE" sz="2400" dirty="0" smtClean="0">
                <a:solidFill>
                  <a:srgbClr val="0070C0"/>
                </a:solidFill>
              </a:rPr>
              <a:t>performance</a:t>
            </a:r>
            <a:r>
              <a:rPr lang="en-IE" sz="2400" dirty="0" smtClean="0"/>
              <a:t> / </a:t>
            </a:r>
            <a:r>
              <a:rPr lang="en-IE" sz="2400" dirty="0" smtClean="0">
                <a:solidFill>
                  <a:srgbClr val="0070C0"/>
                </a:solidFill>
              </a:rPr>
              <a:t>scalability</a:t>
            </a:r>
            <a:r>
              <a:rPr lang="en-IE" sz="2400" dirty="0" smtClean="0"/>
              <a:t> mean for a distributed file system?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File System (GFS)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Files are huge</a:t>
            </a:r>
          </a:p>
          <a:p>
            <a:endParaRPr lang="en-IE" dirty="0"/>
          </a:p>
          <a:p>
            <a:r>
              <a:rPr lang="en-IE" dirty="0" smtClean="0"/>
              <a:t>Files often read or appended</a:t>
            </a:r>
          </a:p>
          <a:p>
            <a:pPr lvl="1"/>
            <a:r>
              <a:rPr lang="en-IE" dirty="0" smtClean="0"/>
              <a:t>Writes in the middle of a file not (really) supported</a:t>
            </a:r>
          </a:p>
          <a:p>
            <a:endParaRPr lang="en-IE" dirty="0" smtClean="0"/>
          </a:p>
          <a:p>
            <a:r>
              <a:rPr lang="en-IE" dirty="0" smtClean="0"/>
              <a:t>Concurrency important</a:t>
            </a:r>
          </a:p>
          <a:p>
            <a:endParaRPr lang="en-IE" dirty="0"/>
          </a:p>
          <a:p>
            <a:r>
              <a:rPr lang="en-IE" dirty="0" smtClean="0"/>
              <a:t>Failures are frequent</a:t>
            </a:r>
          </a:p>
          <a:p>
            <a:endParaRPr lang="en-IE" dirty="0"/>
          </a:p>
          <a:p>
            <a:r>
              <a:rPr lang="en-IE" dirty="0" smtClean="0"/>
              <a:t>Streaming important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6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Pipelined Writes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57800" y="1000542"/>
            <a:ext cx="3430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64MB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Assume replication factor of 3 </a:t>
            </a:r>
            <a:endParaRPr lang="en-IE" b="1" i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cxnSp>
        <p:nvCxnSpPr>
          <p:cNvPr id="37" name="Straight Arrow Connector 36"/>
          <p:cNvCxnSpPr>
            <a:endCxn id="11" idx="0"/>
          </p:cNvCxnSpPr>
          <p:nvPr/>
        </p:nvCxnSpPr>
        <p:spPr>
          <a:xfrm flipH="1">
            <a:off x="1319491" y="2435421"/>
            <a:ext cx="7041820" cy="160317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0" idx="0"/>
          </p:cNvCxnSpPr>
          <p:nvPr/>
        </p:nvCxnSpPr>
        <p:spPr>
          <a:xfrm flipH="1">
            <a:off x="2984500" y="2631063"/>
            <a:ext cx="4635500" cy="1407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8" idx="0"/>
          </p:cNvCxnSpPr>
          <p:nvPr/>
        </p:nvCxnSpPr>
        <p:spPr>
          <a:xfrm flipH="1">
            <a:off x="6424891" y="2594367"/>
            <a:ext cx="1321453" cy="14442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3" idx="2"/>
            <a:endCxn id="9" idx="0"/>
          </p:cNvCxnSpPr>
          <p:nvPr/>
        </p:nvCxnSpPr>
        <p:spPr>
          <a:xfrm>
            <a:off x="8001000" y="2631064"/>
            <a:ext cx="100291" cy="140753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b="1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1: {A1, C1, E1}</a:t>
            </a:r>
          </a:p>
          <a:p>
            <a:r>
              <a:rPr lang="en-IE" sz="1600" b="1" dirty="0">
                <a:solidFill>
                  <a:srgbClr val="0070C0"/>
                </a:solidFill>
              </a:rPr>
              <a:t> </a:t>
            </a:r>
            <a:r>
              <a:rPr lang="en-IE" sz="1600" b="1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b="1" dirty="0">
                <a:solidFill>
                  <a:srgbClr val="0070C0"/>
                </a:solidFill>
              </a:rPr>
              <a:t>  </a:t>
            </a:r>
            <a:r>
              <a:rPr lang="en-IE" sz="1600" b="1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2: {A1, C1,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cxnSp>
        <p:nvCxnSpPr>
          <p:cNvPr id="58" name="Straight Arrow Connector 57"/>
          <p:cNvCxnSpPr>
            <a:stCxn id="20" idx="3"/>
            <a:endCxn id="21" idx="1"/>
          </p:cNvCxnSpPr>
          <p:nvPr/>
        </p:nvCxnSpPr>
        <p:spPr>
          <a:xfrm>
            <a:off x="1319490" y="517633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2" idx="1"/>
          </p:cNvCxnSpPr>
          <p:nvPr/>
        </p:nvCxnSpPr>
        <p:spPr>
          <a:xfrm>
            <a:off x="4700306" y="5491668"/>
            <a:ext cx="3400985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3" idx="3"/>
          </p:cNvCxnSpPr>
          <p:nvPr/>
        </p:nvCxnSpPr>
        <p:spPr>
          <a:xfrm flipH="1" flipV="1">
            <a:off x="2029381" y="5486400"/>
            <a:ext cx="980514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3"/>
            <a:endCxn id="25" idx="1"/>
          </p:cNvCxnSpPr>
          <p:nvPr/>
        </p:nvCxnSpPr>
        <p:spPr>
          <a:xfrm>
            <a:off x="2029380" y="5491668"/>
            <a:ext cx="3685620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1"/>
          </p:cNvCxnSpPr>
          <p:nvPr/>
        </p:nvCxnSpPr>
        <p:spPr>
          <a:xfrm flipH="1">
            <a:off x="3009899" y="5176333"/>
            <a:ext cx="438150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7" idx="1"/>
          </p:cNvCxnSpPr>
          <p:nvPr/>
        </p:nvCxnSpPr>
        <p:spPr>
          <a:xfrm>
            <a:off x="3009899" y="5176333"/>
            <a:ext cx="3414992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6" idx="1"/>
            <a:endCxn id="31" idx="3"/>
          </p:cNvCxnSpPr>
          <p:nvPr/>
        </p:nvCxnSpPr>
        <p:spPr>
          <a:xfrm flipH="1">
            <a:off x="3009899" y="5486400"/>
            <a:ext cx="2705100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32" idx="1"/>
          </p:cNvCxnSpPr>
          <p:nvPr/>
        </p:nvCxnSpPr>
        <p:spPr>
          <a:xfrm>
            <a:off x="3104819" y="5807003"/>
            <a:ext cx="428658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4" idx="3"/>
            <a:endCxn id="33" idx="1"/>
          </p:cNvCxnSpPr>
          <p:nvPr/>
        </p:nvCxnSpPr>
        <p:spPr>
          <a:xfrm>
            <a:off x="1306790" y="5807003"/>
            <a:ext cx="339352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451163" y="580700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n-IE" dirty="0" smtClean="0"/>
              <a:t>  </a:t>
            </a:r>
          </a:p>
          <a:p>
            <a:pPr algn="ctr"/>
            <a:r>
              <a:rPr lang="en-IE" dirty="0" smtClean="0"/>
              <a:t>(150 MB: 3 chunks)</a:t>
            </a:r>
            <a:endParaRPr lang="en-IE" dirty="0"/>
          </a:p>
        </p:txBody>
      </p:sp>
      <p:sp>
        <p:nvSpPr>
          <p:cNvPr id="84" name="Rectangle 83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n-IE" dirty="0" smtClean="0"/>
              <a:t>  (100MB: 2 chunks)</a:t>
            </a:r>
            <a:endParaRPr lang="en-IE" dirty="0"/>
          </a:p>
        </p:txBody>
      </p:sp>
      <p:pic>
        <p:nvPicPr>
          <p:cNvPr id="82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12512"/>
            <a:ext cx="694948" cy="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/>
          <p:cNvCxnSpPr/>
          <p:nvPr/>
        </p:nvCxnSpPr>
        <p:spPr>
          <a:xfrm flipV="1">
            <a:off x="5257800" y="2356242"/>
            <a:ext cx="1822510" cy="1583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5338708" y="2518167"/>
            <a:ext cx="1578471" cy="152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3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Pipelined Writes (In Words)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Client asks Master to write a file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Master returns a primary </a:t>
            </a:r>
            <a:r>
              <a:rPr lang="en-IE" dirty="0" err="1"/>
              <a:t>c</a:t>
            </a:r>
            <a:r>
              <a:rPr lang="en-IE" dirty="0" err="1" smtClean="0"/>
              <a:t>hunkserver</a:t>
            </a:r>
            <a:r>
              <a:rPr lang="en-IE" dirty="0" smtClean="0"/>
              <a:t> and secondary </a:t>
            </a:r>
            <a:r>
              <a:rPr lang="en-IE" dirty="0" err="1" smtClean="0"/>
              <a:t>chunkservers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Client writes to primary </a:t>
            </a:r>
            <a:r>
              <a:rPr lang="en-IE" dirty="0" err="1" smtClean="0"/>
              <a:t>chunkserver</a:t>
            </a:r>
            <a:r>
              <a:rPr lang="en-IE" dirty="0" smtClean="0"/>
              <a:t> and tells it the secondary </a:t>
            </a:r>
            <a:r>
              <a:rPr lang="en-IE" dirty="0" err="1" smtClean="0"/>
              <a:t>chunkservers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Primary </a:t>
            </a:r>
            <a:r>
              <a:rPr lang="en-IE" dirty="0" err="1" smtClean="0"/>
              <a:t>chunkserver</a:t>
            </a:r>
            <a:r>
              <a:rPr lang="en-IE" dirty="0" smtClean="0"/>
              <a:t> passes data onto secondary </a:t>
            </a:r>
            <a:r>
              <a:rPr lang="en-IE" dirty="0" err="1" smtClean="0"/>
              <a:t>chunkserver</a:t>
            </a:r>
            <a:r>
              <a:rPr lang="en-IE" dirty="0" smtClean="0"/>
              <a:t>, which passes on …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When finished, message comes back through the pipeline that all </a:t>
            </a:r>
            <a:r>
              <a:rPr lang="en-IE" dirty="0" err="1" smtClean="0"/>
              <a:t>chunkservers</a:t>
            </a:r>
            <a:r>
              <a:rPr lang="en-IE" dirty="0" smtClean="0"/>
              <a:t> have written</a:t>
            </a:r>
          </a:p>
          <a:p>
            <a:pPr marL="914400" lvl="1" indent="-514350"/>
            <a:r>
              <a:rPr lang="en-IE" dirty="0" smtClean="0">
                <a:solidFill>
                  <a:srgbClr val="FF0000"/>
                </a:solidFill>
              </a:rPr>
              <a:t>Otherwise client sends again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07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Fault Tolerance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n-IE" dirty="0" smtClean="0"/>
              <a:t>  </a:t>
            </a:r>
          </a:p>
          <a:p>
            <a:pPr algn="ctr"/>
            <a:r>
              <a:rPr lang="en-IE" dirty="0" smtClean="0"/>
              <a:t>(150 MB: 3 chunks)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1000542"/>
            <a:ext cx="3430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64MB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Assume replication factor of 3 </a:t>
            </a:r>
            <a:endParaRPr lang="en-IE" b="1" i="1" dirty="0"/>
          </a:p>
        </p:txBody>
      </p:sp>
      <p:sp>
        <p:nvSpPr>
          <p:cNvPr id="29" name="Rectangle 28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35" name="Rectangle 34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n-IE" dirty="0" smtClean="0"/>
              <a:t>  (100MB: 2 chunks)</a:t>
            </a:r>
            <a:endParaRPr lang="en-IE" dirty="0"/>
          </a:p>
        </p:txBody>
      </p:sp>
      <p:sp>
        <p:nvSpPr>
          <p:cNvPr id="39" name="Rectangle 38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0" name="Rectangle 39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1" name="Rectangle 40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42" name="Rectangle 41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cxnSp>
        <p:nvCxnSpPr>
          <p:cNvPr id="45" name="Straight Arrow Connector 44"/>
          <p:cNvCxnSpPr>
            <a:endCxn id="26" idx="0"/>
          </p:cNvCxnSpPr>
          <p:nvPr/>
        </p:nvCxnSpPr>
        <p:spPr>
          <a:xfrm flipH="1">
            <a:off x="1319491" y="3276600"/>
            <a:ext cx="3292041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5" idx="0"/>
          </p:cNvCxnSpPr>
          <p:nvPr/>
        </p:nvCxnSpPr>
        <p:spPr>
          <a:xfrm flipH="1">
            <a:off x="2984500" y="3276600"/>
            <a:ext cx="1627032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2" idx="0"/>
          </p:cNvCxnSpPr>
          <p:nvPr/>
        </p:nvCxnSpPr>
        <p:spPr>
          <a:xfrm>
            <a:off x="4611532" y="3276600"/>
            <a:ext cx="88778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3" idx="0"/>
          </p:cNvCxnSpPr>
          <p:nvPr/>
        </p:nvCxnSpPr>
        <p:spPr>
          <a:xfrm>
            <a:off x="4611532" y="3276600"/>
            <a:ext cx="18133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0"/>
          </p:cNvCxnSpPr>
          <p:nvPr/>
        </p:nvCxnSpPr>
        <p:spPr>
          <a:xfrm>
            <a:off x="4611532" y="3276600"/>
            <a:ext cx="34897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b="1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1: {A1, </a:t>
            </a:r>
            <a:r>
              <a:rPr lang="en-IE" sz="1600" b="1" u="sng" dirty="0" smtClean="0">
                <a:solidFill>
                  <a:srgbClr val="0070C0"/>
                </a:solidFill>
              </a:rPr>
              <a:t>B1</a:t>
            </a:r>
            <a:r>
              <a:rPr lang="en-IE" sz="1600" b="1" dirty="0" smtClean="0">
                <a:solidFill>
                  <a:srgbClr val="0070C0"/>
                </a:solidFill>
              </a:rPr>
              <a:t>, E1}</a:t>
            </a:r>
          </a:p>
          <a:p>
            <a:r>
              <a:rPr lang="en-IE" sz="1600" b="1" dirty="0">
                <a:solidFill>
                  <a:srgbClr val="0070C0"/>
                </a:solidFill>
              </a:rPr>
              <a:t> </a:t>
            </a:r>
            <a:r>
              <a:rPr lang="en-IE" sz="1600" b="1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b="1" dirty="0">
                <a:solidFill>
                  <a:srgbClr val="0070C0"/>
                </a:solidFill>
              </a:rPr>
              <a:t>  </a:t>
            </a:r>
            <a:r>
              <a:rPr lang="en-IE" sz="1600" b="1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2: {A1, </a:t>
            </a:r>
            <a:r>
              <a:rPr lang="en-IE" sz="1600" b="1" u="sng" dirty="0" smtClean="0">
                <a:solidFill>
                  <a:schemeClr val="accent6">
                    <a:lumMod val="75000"/>
                  </a:schemeClr>
                </a:solidFill>
              </a:rPr>
              <a:t>D1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2" name="TextBox 51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20" y="4025139"/>
            <a:ext cx="1471172" cy="8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8" name="Rectangle 57"/>
          <p:cNvSpPr/>
          <p:nvPr/>
        </p:nvSpPr>
        <p:spPr>
          <a:xfrm>
            <a:off x="3009900" y="5328732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60" name="Rectangle 59"/>
          <p:cNvSpPr/>
          <p:nvPr/>
        </p:nvSpPr>
        <p:spPr>
          <a:xfrm>
            <a:off x="6424891" y="5013397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1306789" y="3271837"/>
            <a:ext cx="3292041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8" idx="1"/>
          </p:cNvCxnSpPr>
          <p:nvPr/>
        </p:nvCxnSpPr>
        <p:spPr>
          <a:xfrm>
            <a:off x="1319490" y="5176333"/>
            <a:ext cx="1690410" cy="31006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611529" y="3271837"/>
            <a:ext cx="3489759" cy="762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4" idx="1"/>
          </p:cNvCxnSpPr>
          <p:nvPr/>
        </p:nvCxnSpPr>
        <p:spPr>
          <a:xfrm flipH="1" flipV="1">
            <a:off x="6779836" y="5334000"/>
            <a:ext cx="1321455" cy="78833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 animBg="1"/>
      <p:bldP spid="50" grpId="0" animBg="1"/>
      <p:bldP spid="58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Fault Tolerance (In Words)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Master sends regular “Heartbeat” pings</a:t>
            </a:r>
          </a:p>
          <a:p>
            <a:endParaRPr lang="en-IE" dirty="0" smtClean="0"/>
          </a:p>
          <a:p>
            <a:r>
              <a:rPr lang="en-IE" dirty="0" smtClean="0"/>
              <a:t>If a </a:t>
            </a:r>
            <a:r>
              <a:rPr lang="en-IE" dirty="0" err="1" smtClean="0"/>
              <a:t>chunkserver</a:t>
            </a:r>
            <a:r>
              <a:rPr lang="en-IE" dirty="0" smtClean="0"/>
              <a:t> doesn’t respond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Master finds out what chunks it had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Master assigns new </a:t>
            </a:r>
            <a:r>
              <a:rPr lang="en-IE" dirty="0" err="1" smtClean="0"/>
              <a:t>chunkserver</a:t>
            </a:r>
            <a:r>
              <a:rPr lang="en-IE" dirty="0" smtClean="0"/>
              <a:t> for each chunk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Master tells new </a:t>
            </a:r>
            <a:r>
              <a:rPr lang="en-IE" dirty="0" err="1" smtClean="0"/>
              <a:t>chunkserver</a:t>
            </a:r>
            <a:r>
              <a:rPr lang="en-IE" dirty="0" smtClean="0"/>
              <a:t> to copy from a specific existing </a:t>
            </a:r>
            <a:r>
              <a:rPr lang="en-IE" dirty="0" err="1" smtClean="0"/>
              <a:t>chunkserver</a:t>
            </a:r>
            <a:endParaRPr lang="en-IE" dirty="0" smtClean="0"/>
          </a:p>
          <a:p>
            <a:pPr marL="571500" indent="-514350">
              <a:buFont typeface="+mj-lt"/>
              <a:buAutoNum type="arabicPeriod"/>
            </a:pPr>
            <a:endParaRPr lang="en-IE" dirty="0"/>
          </a:p>
          <a:p>
            <a:pPr marL="571500" indent="-514350"/>
            <a:r>
              <a:rPr lang="en-IE" dirty="0" smtClean="0"/>
              <a:t>Chunks are prioritised by number of remaining replicas, then by demand</a:t>
            </a:r>
          </a:p>
          <a:p>
            <a:pPr marL="971550" lvl="1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2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Fundamentals of Distributed Systems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AutoShape 2" descr="data:image/png;base64,iVBORw0KGgoAAAANSUhEUgAAA8AAAAJYCAYAAACtlI8BAAAgAElEQVR4Xuy9DfAuR13nO/M/OScvBHQXLzehZG9WYSmlCk2CCdEssJcIlpFbgjcF7kohIVhC4hvCZRFrOVWCIsjymsAVCIJa8aKAF5FXF3BBMIuGsFxSV7hgXHmNmOsFlpDz8p/b8zzPzDMzT8/099f9656X55uqQ8J5erp//f39uqc//euZyTP+QwWoABWgAlSAClABKkAFqAAVoAJUYA8UyPegj+wiFaACVIAKUAEqQAWoABWgAlSAClCBjADMI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mIQCX3rP445nefY8hzGHeZY/47xHveXlkzCaRlgVAH1prs1fc/6j3vI0yrgsBUD/B41lsA3G2LJCi72hAlSAClABKqCiAAFYRUZWEqoAuKANWjSH2sjrMQVAXxJOMDlnVwr0f9BYBttgjM0uemgwFaACU1HgSx975XGzUe1KTKzn2R+4lpvZU3Ec7YAUIABDMrFQbAXABW3Qojl2H1j/WgHQl4SThQYM6P+gsQy2wRhbaIyxW1SACsRXgAAcX2O2MJ4CBODxtF9ky2Zh+hFzlPkyR+fuKI5kl9z3kW/9u6ocuKANWjQvUvCInYrsS8JJRN+NWXWKsQy2sRNjvjE9pp6abe97/zW1ZF1UYOkKEICX7uH97h8BeL/9r9573wUWuKAlAKt7rL/CyL4kACf0ZcqmUoxlsA0CcMfxvmM6Zfywrf1Q4Esfe9VHTE+HN8uL7I7iDLNZftF19Wb5fqgzjV4SgOP5gfEfT1u0ZgIwqhTLQQr4LrDABS0BGPKCTiFfX+q0zlrmqsCUx/K+x/S+93+uY2qJdhMApu9VAnA8HzH+42mL1kwARpViOUgB3wXWlBfNUMcXWMjXlwuUgl0SKDDlsbzvMb3v/ReEMYtGVoAAEFlgheoJwAoi9lTB+I+nLVozARhViuUgBXwXWNJF8x0fuOrc0ydPf9IYdUHbsOK28x/1tgfZjAXbOFUcZpfe90feektZx5fe+7ibzL+ekGX99Zbl+u1pWhL22Z8UbTStjexL05RbD80+x/S/a3AgbedZ8d7zHvW2Rw/VhdRjro8Vw616++wEbaxPc0Qcyzsx5hvTfX3VjM+ANiC/rOYz33c01PPgYKTXdnz5vT/xk0VWvNGUPjo8NrZzABg3sWIbmo9c45y/4woQAHCtxipJAI6nPOM/nrZozQRgVCmW61UAWwT2Xb4GS3Dxs1o0m4XVQ9dQOvTPLlyBbawWWAd58fkiz283LZy9bsUOwGCdXUN3XgI21JMUbVTtJ/Tl4IIzRp/BOkX+d00LIHDA8RGjDzisbM0cgnXQxhRjeRVjR44ePMu+Weby3rjjXssvKmN6YgA8pfkZiaLUZe741PXnnr6r+GRWdDeIm5YMf7rGWUee3Xb+Q66rN5vdC/p2e+7y5W0XfwbYae+q69jnekDwO1XkZrP8IdetN8s/9qr1ZvlGF7COlk09mrTaQWIJaXs1h//Azw1vuCb6DNKXP3Y9sGGG+c6mDxIbiB5rP0OfhhqMjU28qD0DH1s/JObmWIYAPEevTcxmlQXWex533Nw4XN+bOzRd/6r5cx9MgjYEgwvzO/L89BVFceRm08YGfu0LYU+4aZjuzoCmaKOpZUJfrm/8j3rLzrcDY/VZ2/9DMegDL536rM+7a/chUGvrRg5oY4qxvIoxbQAO1Kw37pv+D2yj5ReVMT0dAJ7U/Izdh9KVAhfnbYMGIHMQUhvXAYBxmBfFMw7ucfB6N5j36NUB7qqUdp+lkHNw9MjnixOnb6/XCx4AnGWHX3F9bxcBNGhToSvvoP8h2GtBPBrtQMzYqxJsimBguNPM4IYDGG+rOiyx8X+b1s4a3pjC4j+Ffqgv51qOADxXz03IbpUFFgbA0l63j8thbdxhbkR/b7aeL+6sElpHqwMXqBAEp2ijK2haX1qz9MhntIA48D4BAPk/MvxW1e8cbQXh0tmHMD+3eu/7STPAh60iPmNZHYBjj8kYfgmrc3NCZ0IAPJX5WRrAsct7wU/LqN0Mm2OxX4PClz/x6vu0ILAHss44M/9HTQCO0WcYgA2I5QeF2SzP25vlMgA+NDD0TrP5/2NYfNizoJ6g12xytUFx3iU/9/LmX4KwJwZgBXudbYbGRt+GA6RJf2yoAHAK/bB4nHcpAvC8/TcJ61UWWBicSvvbyqKB8HCnaeSe5k/n2bXtEWiwHtRW6/N7KdqwGZjWl14Zem9dQU2d/h8yIEw/W83to/dafdg+247KOVTOy0Zpwz5jWRWAQe3RftnHPQaaYBtrv4TF5OQA2Dk+U/gJdECyYqGL/a2hbcByLLRraHIuyDdQ6J21Kg0UH7lG5ReD/7piAznGJrNZnrU3y2UAjBpZt9n9LJRTe7yFncwnBHur+vHjyc7NEtxeK7SXl9fH0fG6rCVtEAxp0h8bwQCcQr9A2WZzOQF4Nq6arqEqC6w4ALyemDfHbMMWRi0AVspSrn1qe55SL9PU34YtotL6cgeAo+qq5f+hkahw9LlbvWfm02alBhBZe69o45C6PmNZ7wh07DEZNvb6/XLGmUc+HfoMNLhhkuIlWD0BknZ+ntLdGFqQ4wa3IMgNrGvwcduwLueub8DQBgC728M7bEr6gp99MyYmAJuz0s1MbZCeNol2Nhn0j0Cr+s5yHFpxQ6BUaAeyQfv7YiMYgMH2sQEgOE6OVTivUgTgeflr8taCi0TvY5MVLOIw47No7oeHL7/nsfdpvxyrzyXrdkE7W3qkaAMJpNi+bG5OpOgz6AvnAntIOwAU6kwmUHZ9AzYvfjvvUW9ZHU3T6AMO6ZsYhrKS8nGWZix7bbLszE8p4jO2Xzbxg2wy7c7PUAxs3z4u7YtabCeYn5G5M2UZvezv2upu1msom1aVdWTcaogIArYWAL/K/QIhgRN2+4yCn6WRuABcemi1mVC2rAx7ZZWdlzehOuAZYOV4tQCqbmzsnjxANbHGhgIAq/avN4suGD6zLUoAnq3rpml4KmhCF1jN7GpCeKihBbSzlUEDrwlqA4meVL5c3cixz6YE9VnD/y7dAM2kWTJ1AAZ1qO1EyvuNszWcgr5vnZRAbNos51svWgP8U162C8DTiU9vv+wFACfwk2sOSPk7fhwSzdQa6ztZocGMUw17A4vyniwTBEK2DJ/reePaAZH67HKwEIC3mwgoWG1hEzjqWwMOULbsWQuI8GwjBsDgBkgN4VCMNDcEYsSG96ZA/+bIai7+GACynfiPrZ8rtJf2OwF4aR4duT++C0xwQbsFIHCn329hbhNR9LmmLeSAdnoc1Q5qAwmTyL40JoizhkF9BmOsR5rh70BXFwGajd4HMPMsBHXxM/KJxrJOBhiMnTDfRsmy7jyfvegMcAo/IXNnqjJgBhB/VndteCsLOAjZZoF+usj+9ZEj2Xt632zb+/ZmOQCsNkuhT+ZsQQ4s75n57IccKTyCdrYy9ABEbV9UJtRtDWlyKB+KfQjghEfdm9l7UEPpeFivVTZZd1yTkQA4QL9U89ZU2iEAT8UTC7EDAICyp75HoBMtmgcAWLpI9QHgBG0g4RbZl20ATtBncHFMAK4WweZ72Pf9kbfeAmZo6zEN6pxoLCsBcIr4lLaBZTtbc633mI5jm88m2OD4FG/ueMzPyNyZqgy4GMff1lwbvl3wO6DlVFYcXJHlh+8ylzY+G9hUwJ4dBODN+h3gFH0G27C7WZYB3sIYmL1sAh+gYZDvcR0UM8ABAAfam0gTAnCqedC3HQKwr3K8zqqA9wILewlWokVzegBuZaqli01wEWd72dZQGEf2ZRIA1j4BMLi7/YGrzgVeNiTMrJYtijPlupAgBC0CsNk08BiTYngT+qUMCu8xLZ2TMNvGj20PP03p1g8eaw1a8K/i5mOvusn86wmWvpvveee/bUj1Kea3zpcTVqWH3tTrfo7XcgQ6RZ9BkCIAWzZMBu+Rn7r+XOdnsBo+R/zQ3hCAMtbi8eDRxmBsbMaUOP6hDHqAflOa21LYQgBOofIeteG9wJoeALeevaxcCC5SxR73AOCgNpCLI/vSB4ARs1tlAgDY6n9NAAZB0fPZ183is/ECLWEMS0GdGWBxdLbfAA/OLd5+WRgAjzY/e7g52iWxYFD2Uqj84waAL7R2cuAts0D2sicD3AvjTRNGhxwE3pobBOjz3JVvIBhqHGcHjwev78vi475YBhgEv8Zzy26g7WTE+zZqJhUboA598e8CZ2/9ok1UE62YADxRx8zVrMjQlCoDvHNEWwgPYvcRgB+H3LjCdMU2Wco2ev0vNsByAXikuL7SE+JDY9j6nVqk/yDYJxrLSY9AI/L0b9AIs6zixswF3vOz0DY8xr1ON4TGtlg66ekZcQOeF4AALK69C8AonO001PP8byAAxLtX/MDPPXptmxu8Gn21ZrnBOryPQEsBGLSn84wxqoMIgEH/4XXW67P+kwpjAfBYJyBaGxniCWBPLiAA74mjU3XTe4GFwckoi+amdmCWRiw3AXhKANyGJrEzey7wjR0/AO7vA2gHAfiRb/27emGFAaA4VDzGvbdfVgv79zxuAS/BCo7tID+JL454QSoAhoG109cuSLfupR5vwd3YAQKUTHivY66DGW4IHr0BGO0dnvld1+ilQyNr7LJLaI/oMz3geEhzOsDxjV3fExAx9XP5bmm/E4CX5tGR++O9wCIAv/e8R71tvfucYLGNhElkX5a32voTNSn6DGYmW3YhOg2VQZ8FHaqDANxYmFVjBJsvdnzpHdMJxiQ4BgjAjXmjO25ADcXDet8zwJ7gOQgvvgAAQo6fj8UZ4P4sJZhxjQbAvjrFBmDPWFrP5Zuj2X3OBfucBoAd9vrGf0z9xINm5hcQgGfuwKmZ773AxBa0KTLAg89+plhgpWgDiZvIvpwqAIuf/bVpiR8BdXvCA4A1YtgbtMCNhhRjmQDcCS/vMY1tAEifT27PAcJ7gG3kTGXudI9qnRLggl/cmC1zK8w8lW22Pi20s1mxhAzwAOSMAcDeR9UbzkkBwP4QV145tOkwpefDh4E9BIBj6SeeKGZ+AQF45g6cmvneCyzh4gfNrM0NHlYTm3CxGSsGIvvSB4C9oWylqzDGfHUF/VdW/2nz537mT8/nQ9YWzC2GpTpHHMutGNvEQJIjwD6xA8ZN6BhI0n98A0j8DPComzs+fo15TUoABoGu2d2lA7Ajw53uCLTH5kRvWKYC4NKAALutsQWOhxQZYOfR7VAAjqFfzLlqinUTgKfolRnbFBmaUmSNRl9gpVgIIyEW2ZeLBGDJwj8vDp9X5PntcwBgIBb4Fugy47X5djIyvrplfMa9xC8pNwAk4+D8R73laVobVD4a+vhqKtdIF/whdoNtdZoYzNa53mar8hZonz6DsD8JABb4Bd9wVTwKjugP6m2pqh1foBaLAeBKEC39EF8tqQwBeEnenEBfgAVZaeXOWzwnlDVSB2BkURb6MhxpG0ioRPZlMABL+yyNMUQjH4ipfB0x86kfw+6XJxGAOwAsjk+Pkx/AGG3NtUB5+/wstG1OACz1k8+8EOsa6YLf1w7wjcM71Y/4EqzB7LNLBxAoRgdgPIOavyY/dvC84sRpbMM1MQBvQQ46wtx0X8sH0vGAHhn3yIonyQDvrD+wt2D36ucaF0v7nQC8NI+O3B/vBZbweOqs4AFYPBKAobdAtzJs0oVrEgB2g+IsTzEA45oATACeyzPAQfPIyLfYVvPSBX95MXKN2meQJvAdYJ8+zwWAJb6MCHvrzWzHC6ok4wbpV11f41Nb4HWLywAHgfDAp8okPptjWQLwHL02YZuBhbI9w0AAlr4FOvoiLrIvl5kBdgPwFhLe89j78Aj0W14ecTOrFWOrhbDbP/b5CdjEMhcGjUlkQ2enDXd/mAHevV8G+WlKt1/pgt8HBstr8EzjjjpjfQe1lQFGdNLO8kkh2g9QX+U6Rh70lmmwD+oAvJqEP3X9uafvKj6ZFdkFg2OuscmC+Hk1h+bZpfd9yHW3+Gkue7a7z3aNZ4CHdPHRb0pzWwpbCMApVN6jNrwXmHMBYMzOoAUWmKkMagMJyci+bAPwdHT1fgv0HR+46tzTJ09/0nRs6Ia9UAAubjv/UW970AYyj5s3dz3PEWMpMuF6AJwiPn0g2wnAW7+k3AAY7Qh0Aj8hc2eqMtIFvy8AD7eTf9w8rHthf5/t2UFfAEjRZxD8Rj8CDWiYAvZEACyxGYS4uo/S2JgjAMfUL9W8NZV2CMBT8cRC7IgMTSkWzcPPT0ZaYLW+iZugDSTcIvsyCQB76Lp8APaJLwFogRs4Kcby5AHYIz7bG18CvxCA61lPvHnY9BMyd6YqA4JaUDZ0A819mcZDk6F7p9nw+rHePvccsQQW8j0vwYIycEF9BnUdFYClcBgR9qIBsCP2qpCr/QD6Tbwp0DziDbYR7RlgYNx0Yx8+JZBq3ppKOwTgqXhiIXZEhqYUi+ZBAAIzG606ME22nwNJ0QYSbpjd3i80a8FJij5LwQzRqFlmLhlgqdZIv0I+1TSHI9BSzXDY9B/3Ur/gNlnGNJadruc9cKz5bIKNPj9L54WY5cHFuBgGmwt+BzidKrLsWWYh+SLTz6M9fe37ZI1rYZ4UgLUhB/SN9xFlAnAdbQTg9sAjAIOTLgEYFIrFMAUiQ9P4AAw+t1llDMDFfWtRB15TLx7B8uLMZmRftgE4ga7golysU3NkYJqtoQe0R/07wGC8mG6tj88C8Nfd8FncEWhcs7VvwfKe497PL0EAjJ0aqMc0+DyzPgAnmEewO2GaUuCzud035brBs/FSo8E2zPOX+UFxRVHkN5se933P3JoNAzJZVgBO0WcpvNq8La1DmqFdMABL43Wb0f3Y9T9ZZMUbBzZjSldtNx2E5Vdz6MegEwhjZoC99Usza02nFQLwdHyxCEswANj9XiYIA6MDsGARKfBn+zm9VG24DIzsy9biN0WfpTHm0se66HEeSZXXGpJd7WsN9C1qbPdFS3MHYOv3fJU1qzcY5BsoqFuspzM+YnZULnPUsNN/cOzAhm0LbjPgYBvODaoUfvLoaJRLUGiqsptgefzTMuZ485Gz80tdLyuyfQ7JG4A/8er7IJ/zCetzOORIQQn0zXpDtP5MkfMlWOv7rHlDM2hPp35Ih7oNJMix53TXNoOaeB9pBjXpZFQhTWIC8E1G5ycMa+2nH+K/JZUhAC/JmxPoC77zXxu7Wmzlefa/TOTFOc4FFpARk3jC2l6KNlxGRvblDgDH7rPWAntINw/NXG5QzwBvNhsQSHXati6whRhB3Sk2s3Ztw47yNvvt8WkfSDbruAdjFGrA9tyqR3yu+n9wkD8QyKyAdjWL6QNw7HnEo5NRL4FAUmJB55ndoforGHPaYHkO2HnN2mb/49NBfQ6HHBCuvI9Ar+bajyEALBHCzBotwIZ0WM+z4GeQQF1woxtvgQaz4njdq9tbdtv5D7lu9YLHteaQJjoAbIl/sH28jwOfKsMrmWdJAvA8/TZZqz0WcLMD4NUkKF9IW33WzO51C6RoYyiQIvtyfdM0x0WbNsTsM9gf5wbIkGbKi+9VUzEywKsYVshW2+JXqjN4XNhHh50YA21rutjjhUnu6Xlw3Efyy8bn0o2PVf/POPPIp4E3nLs7vlNCH4BTzc8enY1yCXgkGG27tXB3Z+Cq7OKrXFmpHZDFMoEts6VHXb36rAU5IKiEArBLd1SDulxsAHbHlMzk7ukCUHe0kR2QBetHAFjqu1X8Hxw98nnsBATWRdvpDOzK+ZciAM/fh5PqAbqYbRg9SwDWWWTtHn3uOjMcCN1t9AVQZF/uwEllR6w+g/ATBMDIi4mqfhZF9mfm5MP9zf+/YGgQxwJgia12++yxJdUZjTMPHXZiDG2rOz/d90feekvs+Kzqj+WXsv6Q/oN+LZs5NNs2v20e4HyK+e++FyNtuhsHgFPNz1O5+XrApNX07mLYAdfClw+1s4QgSDTt9HiZl9tD9uPZ4Vk+sH9BAKy8+bESKzYAr8bmx5wbJm7HrUvsbKxoZoFjxcZaAyjGrPEfUz9U+CWUIwAvwYsT64MwCzZbAPZcUO4s/Fzu81i0itvosyGiL8tb7U4GuLIjRp/BBXwQAJf2YwBT3Hbk6BmXIlk1D/AT9cFvw6Hfd1KdUV976GCNMZ+YbgJwqnGv7Zd6bL33J5AXxVTFPTLg+WuyovgK8EhLyz/SuHHNm6n8hNiRokzwoth6THlwkS569nIHruFneWv1NLLIbVf0fqIJgpNRP4O0utd86vpzXc9fVx0ustxsuBb3N5+tumAoHlMA8BoAgyG4V3+NLHNfZhQEV2cG2MNG7Q0gp40p5q0x2yAAj6n+wtsGF3CzBuCmC4H+Wl+uIwmDFG3Y7AHaLS+T+HIQgGPoGmOBPeS7HrCr4RQD5XhHoLu2AyAKgbVUZ6DdlalaAFz1WxLTXQCOEZ99sQToA/mlW79v//vjdnsiAIyB1hwAXuPV19WC2/3YSvD8LJnLY5T1WFRvzLA/wzn4jKn02UvLs4bCDKb1eWDtPq/hbB4AXNoKQTD4srJ6nq1fsgXpsB7H4DPAzbj39h343KrnM9KqGxuDawTsLdRVFTvxH1u/GHPUlOokAE/JG7SFClABKkAFqAAVoAKBCgAZNitQVs06wUrwsqxNnb1gAdhaVjFo7xpcnVlFZx1zA+DKXz0wVGvu9Ge1FRL5JVh9YY1tOniCNgKaPacBuvZidm4/tYQMYyBunfGP2eWnH9KHOZYhAM/Ra7SZClABKkAFqAAVoAJUgApQASpABcQKEIAFkv3WdRc9OsuLdzsuOVUcHFz+rJf/dflheP4zcwXo85k7kOYvSgFwPJrj0tmTfvmVH3/TojrPzlABKkAFqAAVoAIqChCABTKCiy8CsEDTqRelz6fuIdq3TwqA45EAvKCgeO4jfvly49APubqUF9ljn//Bl/yxq5zr99Ttuezh75gCt3z6tT+Z5fkbTenBN48XWfbeix9wzaOxWllqXxT468+89nie5c9z9jcvXnPR/Z/a+nyj8xoWmKQCBGCBW8DFFwFYoOnUi9LnU/cQ7dsnBcDxSABeUFCkBtLU7S3IVaN2hQA8qvyzb5wAPHsXijuwlwD8kp+/8HXmG5zlNwqH/rnt4IyzHvKMl370rqoQuPgiAIvDcLoX0OfT9Q0t2z8FwPG4A8C+c/7+KTy9HqcG0tTtTU/xeVpEAJ6n36ZiNQF4Kp5IZwcBuF9rAnC6OJxsS+CCm5sek/UgDVuSAuB4JABP0OnPfcQzX2zeofHMIdPM8dSbv37WiYe/8l2vvLsq5wukqduboOR7ZRIBeK/crd5ZArC6pJOvkABMAJ58kI5pILjgJgCP6SS2TQUcCjADPH6IpAbS1O2Nr/B+W0AA3m//h/aeAByq4PyuJwATgOcXtQktJgAnFJtNUYFIChCAIwkrqNYXSAVNtIqmbs/XTl5HBagAFaAC6RUgAEcE4DdfddWR/3beZz6YZfnlrWby4h3PfMWtj7E1DQLX3UeOFOf90stu/aeyDrO4e4Z5pvkl5nhZb71luV57GoaEfj4kRRuVuaBWreOQv/kLD37gGYdHbjFH7c5pdLulZ9MvYBt1BtjH530hCLWdFy8ysfRs6dTRo0M7TAM+JZMyDvr6DtjQ63dET6B+M/Qx/0C+zrLuuN99l8FAe/U80e7czqMewvE1RZt4BBoJ4MRlUgNp6vYSy8nmqAAVoAJUIECBvQFgaLHaJ+QGLMFF6gqGDorDH1pB6cA/NtgE21gtOv+/bz/5zXP/8dgXTRP3XjXTA8BgnV1LexfGti6laKPbLtpmqfP9vnz/37duRjQrtegHthHk826/wGyV2F8BYwCOBVAvse2SOQ6B+536QFAtr/OqvwOvnrG8GvcnisP/0bKJ06yydST/+PEHHWvNEzYxLf0HfTlFm1YADI15x5wviTtbWZ/nV//9I37xgiP5kVtNfd+2rbP45tGzTp5//F2v/BpqE9R2nj3nBe9/yQuH6oTqydr2/cq/eURVNgAAACAASURBVMbV5pMir8/z/Pee//7femJZvy+QYu2Xt7/2Z5BSt2fT8Pjx4wcn//zrbze/XdmrMeCDtX7yz0HZNZDFkj0e273R+gQVGtu2cppHoJHjsEOfU3Lbkt+RHSkuuei7rvm7si+f+tT159595pmfzIrsgh4NDo3Gz7jwX13z8j6NQm1GtUfaMXWdOswOLn3IA66+paz3lk+/7iYzKT/B/OdtFz3gmgd51fGZ133EXH9Z085hH9RtNi5p696sC7SpnGj4GSQ0WCZejgCMOEgKwEX2mTzPvgequpNlAxedt526++AHzzjz8LOmjTX8lv9YAM4TprZVAlnAFG3YtAS1KnV5albk5SJvq1WfczogALZxymx2ePu8MsUTrJo96X0WWaFu56dlxoqDpgCBNjhBP7D+3owwGGd3G6h4RJYV/6lzgsEWzatY+O//7Fsfd8JvNX34zUVTtGmWAHzGI+75dhcsNYGybwpDwK97re3lU1UZDLzWUPXFO+6+6zvudc/bzcLivpvrf9/8+9vNn34A7OlI1Ves/TUAIxr2Tv0bWJe01/fdYQQad+0YBlOJXcafX3V+O3kAvCFwtwg5FEfIeiikjBs617UPQpMFstw27ULVJ/6fV9/ndHHG7SYqz+65vgWI0vLNOm9Rstndz3UJEBRX/Tua3/35jg5iAD4oTj/Q8X3n1uYAoKU1BsB+EYDRQJlBOQIw4iQZACM1Nsu0jhCCC+HbDGDfaqDr37Ya6wBw8GK9Z2HcbDNFG32CglqJ4NS05eOPIJ+XF2sA6saInWO9UAYQ60EvYI8ZB6XpAdntbs97IbjnCDGmXLOUf7b1s2bCPh+A36o1+zzRb3Gr7+D4mqJNswPgIssfb5bmL22AY7+XesDFD7pazZw4yIpLfu0D//ETzb9FwKsEn2PFXVecyM/+m04f9g6AfTYg2vdxe1Ye8YOp54SBhWdnRfFSZGKyZW4V4mgnG4/YElomBIDRawdsbEEYkNENBmBtm1H9MVDM7zg8OLji4PDUzZ1NABEAm3nxWXlWvMjYdtRh30r/g4OTNzk2HrbVdDK5WL/M5cwAo6Ey+XIEYMRFcQG4BRVBi84GAIP1IL0vy1iflUzRxpCByu3XTTWPpkdqo+VzRXhb96GzEaLcB9/PgwXFmutiNTi16Ff+leIGRVndzkaCso9ccvX97jMX+baFXudl08yOQJ8wYpRHni/BRNnNFGpAy7rt3boR8CoB2Fz8V0b3azt92CsAro5+Y34cKGXZ5ED8IG23m7H9mYt/5mgngy+tsipv3UzxrQy5DgXCbgYYvQ6woYZaAIBbwOy2oZ1ldpcHrF0XaYE4chUGisberPh7U9/FnTolAHynufae5o8LfjdN9LbZ0622pli/TFUEYCRMZlGGAIy4KS4At46WBi2EG+CjlZGr5bFkrVK0MeSeIK2GKm70NVYbTchWhquyZ+4XEyFxby+zA29jx4H6BoJlwydCH1svrIsVZ1I3J9j8kZrkNT/ODIDlmjSed/U9rtrXaPeYNQheZdb4AvOn8dzyqoW9AWC9TYiVbjsACfpBGkutdjTbSH0cGoXCJgADoCrVcwV45UXOo8kNkAJsr+uNaTPSWRAU++BVAsCIOSFlWpsQYL8IwCGKT+zavQHgpu7gYtY/07UBKHRRq7bo3AAweuS1ahe0s6VHijZcYwW0u37uEgZNHwAO8DmQvayhEyhbyuZ+K3Vb3BqYkbHRjNcpxAHq18puRMMEffQ6ai/pw8rFmzlBqlF5KTq+pmxTFeZIXJuyzmfAXXNS93dNoGjV3cgQKoOXaaadBQ7sw94AcPDR507weG5ESEO0dVxZuQ9Js8AARK60aQIweo1A1Dqj2njxk/3yBgC74CuVzUg/XbY66pgSALdgFu4XM8BImMyiDAG4303eAFwtCNFFZ/NTKeii02q2bLFbQxJoZ2vBDl4T1IZrBKFaVf5AYc3HHyE+BxbntfZS3aHsqPTofGODQGoPWF70eSIwDuo6ofLx++iT2ZT1oeTfzYutoDholBcA8BRtmsxnkGB43AAtDLMNAAaO3dYgApQtXa+WFdyXt0CjR4erZ26xuPDciNjEBtbG9u3Z2EmCrU0ILKd8OzQKs22YtL0puLXyqLOETqBdX1aXdwFV0w5X2eaxW8AOb5tda67yd6etw5XIAHgDm0Cfq1ZX9aOx0NQV7hcBGAmTWZQhAOsDcA19MYFrCIChBX7jmCdqp0emul4c+7ThGkFgP1P4I6gNCQBLdYTAJwCAQR9EjQMko2tiSbaJINUkzXiqN+XAjYQUADxFm2YHwBUooCBlOlh/vsgNIltoAQGbAJxnH3Ldf5pwJ9UVLN/Jzso+g4S2UcUSAsDtDQ3AHvATTy6tkd9R6GkBsPsNyo2M7mt/0vE24hYAA/Zsj0tvPxNk62r7eeGINiM6w6Bor0wCwLX2cJsbOIWPiQuy8HV3CMBImMyiDAF4gQAsBQIpVJWSpWjDNYJA+AqC0xRtjA7AjaOfUH8b2dEpxIHUBhAea7CDNPEAYI+TBtFhcyE2zQ2Aa+CMDcBo/U24QzOJtvl6XzLAmEbbjYiIfvCOJQKwdcVRQxjyeZ1VDRtAAspHB2DAhnWnBVAHw2gwAG9fUgVsJrT6QQB2rZ75+yrs91EGADhKWXyPQKcALrvbNlkrKRCgANxcHKdowxWbIJik8Id3G1CGVpq9XA/sJ/3yKz/+ps1mxevMJ7OeMqBnbT+kaQIAbsaaKw6ksSgFYGn9PuMJ0r0xJ4F9kD4L3vpO8YxtIgC3Bk0S8LIOUwJwUxa5H9qZfiDj2ji+jkK2JAPcfLEVBP0LygBLYdINYQ3AG87qtt7U7Hy5VuPNzlKbXffa8vclAbDoGHoljmCzANGTZcZTgADcr/0cANj6XVZwwS6POjn4BLXhuhhcoHvDadl+7DakAAza0wIZNB6a0OzSvvodrRutry5neet4Xx2gDbIj0A3YlNZPAM7OQTZbwNj3gfK9AWAka9d8qRV6LJYZYNkRaOzZ6mkDcDlm3cfpt8+Hzx2A3YC6msWkR6Bb2VQHrG7rHgTgLSinsNl1r54wANdHxUGdWi9Eg/tFAHaFyGx+JwDPF4B731gKLtjlQUoA7tMsCLIRR4AZv21V8pc4VddaN1UC4RPpYrtMRACWGgOOJ/FzzgmOGzMDvHG276kfaax0y0OQEDlr1wRg0J7yCEnjGWMo81h1vffNvwBclQvSm79+1omHv/Jdr7y7qhC1ufvCpZTtLQWAsX5sX5wVOj40r0ePyVZZPxCSxM+hCp4xXtV99om7Pn33mWd+0gT/BT16SD+BFGSzyycwKK4raj2/XNWN1SE+Ak0AdjmPv7cUIADPFICHsnXggl0+FAjAyQHY25cdgPSpB8kI+9QLBR4B2CaT9BlgAvDCARgaS6YQmvmt6/MAYNd3X1MCadmPlO1h4Dj9DLAwTpJ+5sgV61IAdtVX/Y7WW5UXvGV6BWzHTt79+iEAbtaXwmZXGxi8lrVsAbZbJ1YHAdjlC/4epgABmACMRxABOAkAw0dohzxnAUhfWB17s8UVoGC/RJ9WarYprR/2n/x70wTg6y56tMmcv9sVE92YXWoG2KUDBmaWWjwA2PXJm5RASgD+j5+QPgNcRYFPzLh874pTjd9RUEWBUvDpnZb5gudKVwB8cHDyptPFGbcbYDzbpgNqb3mths0uX2DwWvJv8ZqL7v/Up9nqw+ogALt8wd/DFCAAzxOAB4+pggt2eeQQgKMCsPiYsxCAy+IBbVgBMkWsuQIVtIEAfN5nPmhWJZcP6rkMKN+bZ4BtvoTBZ3D+kB+BdkEQAXj6GeAQCC6vdcWAay4P+V0DgOGXRg0Y2s4AOz6dZCDxSHbqeUMA7HpDs7bNLh9g8EoAdunI38dXgAC8vwDsDQSlZLGhAxka4Auhgp7PTdGGQE+zsM/fW2TFxeaae6MgYysH9mvnUktm7RnmDdMvcfgrKNZcsRA7FqX1MwPMl2BVMQs+v+r96Zrm2BAeXx0eVvIMsPM4LAF4PgBcBod/PG376Zq7NX8PAWD0WsTeJgC74LQse0Z+8okDAGx9hra0I5bNrj6CANxrd1k/VgczwC5f8PcwBQjABOB/8gkhKRT4tOG6BoS4yQMwmpUt4fPr9z7xB+f+47EvhgJwpS3ox6YrWqcPwOsnB8DAkdj6uLG0jwRgAnBqAEaPrZo55M2HWXa5+fd9hzfQxBlgAnCWv374njUvABbG8O5maZE99vkffMkfu+7jWr+jQNg9Uiw4Nvxp80K5+/UdVa760azf9aKtsmxeFL+T5fkbzfVHLVq0PoFU/R7TZpc/MHi1v/yqqhurgwDs8gV/D1OAAEwAXgEwtMiXH4FugY+0DVdoLwWAJbr4wJVLR9j/VUWb700LrosaB5B+jW8pb+x2fRuZAIw9bzvF55L36gg0mqkrj6fe8fWv/+l33OuetxOA15OZ1lunsQ2IeQJwNe1jfWzdbZybIsi9CS3jA8DoNeUxZOdR5Y2hO4A9/I3f27KieH4/AO++SCqFzUOaY/BKAEbjluXGU4AATAAmAHdjQP4cZFCWGchGBtWPTi/wd1kDvpELQ3Pkt0ADmhOACcDo0Oktl+IINAQmmyPN8PPBPAL9IZfzm8+7Qj7I5g3APiCc5/nvPf/9v/VEl5Yav6NgKHhLc7VJ8t6LH3DNo13Hmas+yDLM+R1FfvjGvMif1aNB/Qmk6nck+1vZ4GszAXhAAX4HWGO4TqIOAjABmAA8fQAO+sYsAHt1/SAE1+U9s6/u54YJwLaZaYrZ1inatFcZYODZ2qBnjKUQ33dLBexUy8iWNqRsb58AuNT2+PHjByf//OtvN/955dBK1vVpLM1VsBcAD2dnS/PqZ1l9YXI4Y+oBwAlsJgATgDXH5lTrIgAvEIDBo8FBx1JTtOEaNKANQdnT2G1IgdPnCLQEgEvNgfK1pqA+QbHmigNPCB8+At045i3tI+qj5gvFwDamCJtTtIkA3Bo0aTOPBOA+BdL6wS/b/8wXm+O+z+yfc7d9wCA43QuxIgFw/QxuHADOTpldn/eaCetHbZrbPoF0ixuAg20mABOAXeuuJfxOACYAwxlgjwW7GHyGvjnbdRUIDQTgn7/Q9bxr10+u8tEBOEIcyPpIAM7A8UUAHlgJSLOnUmiRQoi0/nUm9ZcvNwt015Fg5/OeKTOyqTPAmEZyAG4es8bayAKz/TgAgxo740JrIS0FYNcLqjZ2BcOkwy7zTrrsk+bP91l16By3TWUzAZgArDUup1wPAXiBAAy+Vbj7Nl8X9LSyKinacA0ccIFe241m5swO+Iue+Ypbn122D7bhDdkTyQBLY6GGySnEgdQGSPNGDEjrl5YXxNkUYXOKNu1NBpgAvL1LdL9BmxK4MTglALvu6SG/TxWAHZljA8D5V83r2O5j6fvOp4QIwNY3ZVfS1XqBOpWPXKye7y4rAF/uVX7s+jUX3f+pTwuJVV47DQUIwAsEYBT0qiwbWL4FSeA1UvhsteEaIiCclhPWCmhBMKnLC8DEG4DLNoAjx7WO0j5v6nc+cyuMBfEzycL6RXGAxqKJg3eYOHgMEAdBsQ76qJWRBq+ZImxO0aa5AbAJzfUnY6QZWgLwNAAYfBN3nQ2Vll9nW2WZeGksrdtwZYC3GWas/HSPQIOQFJwBBtuxLXd2PoEE1hVsMzPAzAC71t9L+J0A3O/FnW+XgovUIBiSttFnPgJVogBuHAmtrkvRxpCNoFaibpaFPY56B/lcXcdVJ8RZbIlONfSgAC+pvAJVyTXKGrb6B2WMJcau/bOC8eoyMJanCJtTtMkXgNW/Vw1CSznpPOcF73/JC0EwqstjEFKG2xqwpfb4gFffUADgarYvwUJhU+aHNjyCvgs6Ao28zEu2WTNdAC7jFHiets74oRlCz+d2IQBOaXPfOAZ12MleN+vD6uB3gKXLCpaXKbCvAOzMiHVkXC2MTp86uNSsJN7tkDgIhsCFsDNDBmS5JJFibS9FGyMAcKuvUn8IspH1MWvwJU4Sf7UAGLYJbaHzhuax46A0G/QT1EPb88ea9RsjdsYTWP8UYXOKNtkA2GvO/6WX3bp6R4LvPyC0iKtvPxvqzNqJ66+APDUAm6Og3zx61snzj7/rlV+rjEY19DkCrdUelomXuaH7CSFQhyAABtuAO7KAt0DDfa0KWgH406+7yYypJ8gq2/0GMAzAsoZaR4Fdl2Lwyu8Au3Tk7+MrsJcADC42m96ZHQCXxquB1cAnaVK00TdMQD+eKorsM3mefQ843HyOpgZteigD5LqbHZ+p+SnLrFkytfoFnz/q+lMlC9zTvmoW2NIGGMtThM0p2rQDwKC+O3P+RAG49WIhJGsHzn3bYhG+Ayy3cw3DJ+869mDgJVx1lrvqROr2lOFx5+VRYP1BAIxmsuF4asQRfI1nQekzwCuY9ALTYQNtAAxCY7finW8Ap7S5r5dgX5gB9oxjXpZOgb0EYI+M2CwBWAWCLUefLeAhza60qwDasA0JcFF7Ks+LhxsI/k1DhZc7h1YHTtA2ioODy5/18r++GY6tRjtCuHqJyVpc6uyLBbIUIHXw5EFw/Z5xUPlUqONuKDjah307FGQ9gA3G2RRhc4o27QCwh+9UjkOj0GJC5lbz5xLn/LQq0M6SwsemscrXpSIAMKhFw8owAE7dnmoW2AKOYH+CALgUX75x0BdY6Y4/r8HwtT+Z5fkbzX8eHQr1JqCi10iGjj0DjNnWbMdWj6SfoTb3XU8A5kuwJLE15bJ7CcClQ4RZt9kCcNlXj8XfZg2UPemXX/nxNyEBnKKNrh0gNKyg7X/64nf91X877zMfHARHCwBJ2vAF4LJfELwZ+/7Flx7w485+rBaw22eAm7r5+snU0Xouti8mfOuXfPbIFY8+IC5p3zPTPLh5AMbZFGFzijbtALDvnJ8oA3zi4HTx0MMj+a8ZO690xXcTTtfz+/GDk3/+9bcj1xZF8avmaO1lzrIRAFieXQwD4NTtlb6Qt2nxdk/WNBUAlxYpQHCyzx9VCoJg1jruC75Uat1EXvyZ+Z/7mwouGBqjWgDc97bhVDb39RHUmRlg50TOAmMrsLcAXAkPLpZnDcDNIAP6G5z5SNFG2ScQGlrg0bPx0dtnaRswAMoAte4DBMrrm3X9jHHfJIP0TQKG3XZSxUFf/wBfOJ+lH5qgoU00MKuN+MLYMkXYnKJNVgD2mfOTAXBWXHLk4ff6pAtku8+FVn1CILi89oyHnfskVxvrxf76pVzlf0rBa2jMyLLVYQBc2pG6varvyAu/LDoNQqPUDzCM9wA3fH2nIymf+202DYLZzmdsQKC87cwTd19695lnftIHgB2fQrIPmYHP7aSwmQDcowA/gzQ2t6q1v/cArKYkK0quAAgNQZCTvFNskApQgcUoIIWWfmjDjpP2QEsNVggoxwTgyrFYhjEcgMdqr2oXAfC+TY3uIJDGEgywwHO6SNvdl5ClGsQw+FYG9QBMD6QGfVu2ahIE1qZkgxnUqmBMmwnABOBUY3isdgjAYynPdoMVIAAHS8gKqAAViKgAAg6m+eTHRSN2mVVTgaQKCAF459u6SY1lY1SACkxGAQLwZFxBQ6QKEIClirE8FaACKRUgAKdUm23towISAO57sdQ+6sY+U4F9V4AAvO8RMOP+E4Bn7LyJmf7OW6+9ybwpfOg7jXeYZ78uufKi6/9uYqaLzfnTj1933LxJ+HnOC81RwSu//4anOcstvECIXgTghQcHuze6AigAE35HdxUNoAKTUoAAPCl30BgqQAVSKgDDTZYRgFM6ZkJtwTFi2TAgAE/IkTRlkQoAAGz9nu4ixWCnqAAVgBUgAMNSsSAVoAJLUuBPb3k69N3ITZ8JwEtyvqAvIQAsaIZFqQAVmLgCtz35useb0zN/4DQzz37pe2+8/mXOcixABajAaAoQgEeTng1TASowpgLAseemeXsPwO/8+LUfMccIy2/IDv3jpVPMukNjjAAcqiCvpwLLUIAAvAw/shdUoFSAAMw4oAJUYC8VAKGr0sYL7KYorC/QgXp56RSz7lAf+OoV2i6vpwJUYFoKEICn5Q9aQwVCFCAAh6jHa6kAFZilAh/41NPP/eaJ/JPG+At6OnBo9gefceWFr3r5LDs4YLQv0MWE1Jh1h/rPV6/Qdnk9FaAC01JgigBsbHqLOZb9uEGliuxvi3OKBz/ohhu+MS1FaQ0VGE8BAvB42rNlKkAFRlIAAOBThwfZpY/5vutvGcnEaM36Al1MSI1Zd6iQvnqFtsvrqQAVmJYCBOBp+YPWUIEQBQjAIerxWipABWapgDYAY5CUv9dklB89JBj4XHIN5/CLvBpvKMZsNVZ23mocE1K16wb8W3bQ6Y/SV7562fwM2QV+fgq0q7WR04iv26688PoH9cUiVrdbP6yedqz1xIJ4QwrQWlxnUy+g/p0xNMvJkkZPWgFmgCftHho3YQUIwBN2Dk2jAlRAVwFo0Wpv0vpsKwhu3Rp7n5OdGgCfczR7luOo+JCDBiErwBdlm9a64Q2BttWDIOQDcV1R4DraFw4+Tw3Wuerbsez0508dHrndVH/2pgmrftrxDNq4AsWsOPiK+/vUAHTL3u6+kcNdb+UauE8CX+rOcqxtnxQgAO+Tt9lXTQUIwJpqsi4qQAUmrUAAdLVgxBO0mtpYnzEmAMPhswNwnvDWaNAOQTDw9GRug+3qqRe0647sSH5Fdrq4uQG/OxsIseIZtNGMheyd5s+PQd4fyJAHau18gVtg/VEywh84fvyM8/7uH/7KvKH9+3r0O3ny1Onv/L7ffc0dkL6dQkD95RWv+943XP9UV/0+R4h7AE/Up9uefO1Fxra/MH/O6rUR+HSRj/229rTsWQ1k5WeAIX8DWm1sE382SsPfZdtAPwZjyMdH0DXgWHGNJf4ergABOFxD1kAFqMBMFNAAYAVYqNTayTwSgOFAagEwqBtQ+S4EgxBnhZtgYKostkAfaNcdWZ7/fVYUF3c6X+sXM55BGwG/tIrsgGrAuO623X86A/sMmLsv4BF3V0XgYrtbDQSqa3gBoHHXSAdU4N/RzYr8S8A3d3v7AwCQXeKBF0aFALCmPd51rXpcfOh733DDw7qdh/vWvNDxci24TgPUof6uzPKM2504+tuf/umz7srvYU6lZPcaGIut66C2wc0D1/jn7+EKEIDDNWQNVIAKzESBgIXyamF8zpnFPwYcCbap5ANyyZ4BnsMRaEWAK/2zk5mHIa4DNvB12NjZ2SwB67/TVH9P8+dop5lV3AWMhz6rW/EM2ogpsC214yO9DZBVIzunC5T7EfTs8cpAJOvXpyrwRuCg+tftWsEUBKLTRZa/Os+K66DAsAAFBCKuyq314gD/vTde/7KqCW17tAE42N89UJfK31udgTdig+MC07i9mQD093SeFz/6PTfe8F5X+PH3+AoQgONrzBaoABWYiAIBC/4VAJvd8x80GbU3WoDCt4d9Lykaqo8A3IAUtSzrVnE/iPN7aZggbtrZ6UAoW/VRefOg7EsrngNt7NemoXXAmO6rf/dkhlb2t24Rf+a4aSS2KAdCajDL+fTnm+MMzwVqcRXZgWAAEFx17v7e6QuYuUPa2YEV2P4GEMawJywOdqDN/RklRK2QDQOk/qqMJXbD9Gg03qn7tic7xsJOeecGiejovkQWlpUrQACWa8YrqAAVmLkCgkWzNENbZ6fArFQrmwVekwyAr/z+G55WuRoETedzlLbQ8a37PZ/42ft0Xu5kj8wNMIFA5gdxDSiLZFf7OfSPX3fc/dKo3oG6imsg3oLiGdTbGLkGQrh8863m6EuvNtcAfW4dZ0/hS3Q6dS7I0YpW5XaPwqpkKrc2+AOkqB9Zqx0YUpE25ICzrrUBgzHsueM+9/mW47nvgd5t/a5qW5btwJ1y/VWfLHGltmnTGheA/a0+S8sjIcgy8RQgAMfTljVTASowUQW8AdidCZLCKQHYxIgvAIMZzFpjsHwLgCJCmdQuPzC3j8E1AEeOZ6l2sH8an7AC29iOS2jjYJuhBW0K8iUyTaplubaN2YBFJxtYtyE+IopIsVumDZyaffCD68j2fPlf3Of9SgCsqVXpl84zsc6MaLC/Y44LYEOoEx+yjLFf53mVlgIEYC0lWQ8VoAKzUSAFAEszR6V4UHaqccwUXJwHA93KNjcslcWSZoCl8OPjE7ANH41rKItqlxIAR7Sxhke4jQYARxoz25eEQcC8PfoN90H4MixgMb729Aa+oGyxz1Hdun4IbqQZsipaVyAFZNRafQZhqLYJevbVJ5u7uSa2PWXnoT5Yjg3DR7Ml/vbNmG/AWervdf/Bl7V5jAtAIxkA97yAbDYLp4UZSgBemEPZHSpABdwKEICL5zlV8numdRkALM8wtgBYCmU+0ASDOQG4VEB6MqOO4xS+dI7FNeggn5Rpwh1Svs7YgSBRL/jB8n7HgWtYAeFmA1AYcIqPADc0gnxQ9zm2PSEADPpP6m+/DQ9Pf2/6j8S517iA/CfK9tvfwI2Mf5bRV4AArK8pa6QCVGDiCvgAMHiNdKEdBE77ngGOBidTBWAfu3oA+JxjxaXAG82D4hmE9ClmgOMDcMOXyHQJZXQbz2FigCOGwRokgOxYKzsrgJUauuA2CMCPG4whSwZYuqEC+0KeMff29zqmoOd/GwCMbKo0x4Wz/uYGietIOfwZMmROYJkwBQjAYfrxaipABWaoAAizq/tr+axk+R/gNcJnDcuat88bSoGOAHztTUWRPcERgvKjxj6g2ciYg370GDmNZ1Oxo7lVGzufDkoRz3sEwEG+RC6OstBvgFE0IGo8Fwq24Q1EUMZO3ue4GeAAezabCi7oMu87y/62OKd48INuuOEbVaxJ42mvAFjkkzUsQ7HHbwAjU12yMgTgZFKzISpABaaiALj4bwEwajsMpXWFBGDf54tB0Nx3APY6ll6F2/WQ9AAAIABJREFUZ0g8TxGA0XFclQNjTFpta+MLuVgKLFAGuLXQd2a6SjPlGeCEAAwCYeNYL3Sk2RuAY9sD1p8WgJP7Wxa38nHhyBhvxhDwZm5+AxiZ6BKWIQAnFJtNUQEqMA0FYgCw/0KZAEwARseFRwZY+LKlcPAT25j0CDSqdLgOrpZk3wImAA/q2YBUCIhazya7PFX9DmawO889x7MnAQCj0jTLSTcMvDP+6/5D+sqOQDc2hoDM96ruO7/7vDsdb+YmAPtEU8RrCMARxWXVVIAKTFMBLQCGX140KAMBmACMjhMxXLaeMXe1oh3PzAAPKR4XgF2+7v4uBQkADKomEgMR8oxn3XsRlPgBcDx7CMByAJaOC+Bo8yqGzjr85n++K7/HV0z99+ppY+ezY1JbWF5XAQKwrp6sjQpQgRkoEArA8mOh2EIYzCKneDHRDjj5QioSDr51S/XCAS8MNEG7EGk6ZcR27Tz7a2s0VjwTgLFxjwSCFFCROptlpPVPFYDXUAhlBdsSAc9n+gBwTHsIwLCvg+DTEU8YAFuew5aOUZbXVYAArKsna6MCVGAGCoQAsABuPm2kuJ/5c/awJMwA7ykA1xsZPkNGCpd9bcSMZ6mNPhsUoP3eWseuH/U9CHXeC31p/VMGYG/oLC8cAGFfAI5lDwE4FQA7nhU3MWNeNPafjT/+wvw5yz6m+QkkdK5LVY4AnEpptkMFqMBkFPAFYDhTZp67PCM/fN6pwyO3E4DdbicAuzXqlpDCpa2F2PEstTEVAAPx5v0ZJLknsSukgIrVui0lrX/qALyGQ9Hx46Zk1o2EEACOYQ8BOBUAO+PodcYXryYAS2edccsTgMfVn61TASowggK+AIxlg9YZ3RSLeQnAXPn9NzytlBqEEh6BNj701QuLk6yVlcSu0T0CLWnTJ57BWEv+EqzYACzRFZ3+pICK1luVk9Y/BwDe9g162/OuZJ1scCgAa9uTAIC9TxRsbHu8eQX1HzhiMelLsKTjoizvjvXiQ+aG+YvDAJzxG8A+4ke8hgAcUVxWTQWowDQV8Abgj1/7kSLLLhvoVdLFPAF41t8BHh+AI8czAXho/ov/EiwDbMPfiF3gZ5CGFAchv1lF6yVZWgAs3HTotYcA7JcBloyLxqZF/1gqx1Ge/1qeFTf2xh/wjPk0V0vLtYoAvFzfsmdUgAr0KBARgIO+OYtljraZQwIwAdgxyAdfggVkQoPimQBMADYKJH0LNHLTk4Hw9tlNbQD2A+H2s6ROmCsbsbyACdSglQEGr0nqb9CmTj/wjSHQRyfLZ8eNzq8iACMjcBplCMDT8AOtoAJUIKECPgAMXhMEDATgwSCon8usSoGAJfdJ49u5YButI+PgNaNmgFPEM6hD0lMTZewA4H/blRde/6CyLNiHIF8iU1/shb60fvex0LpXSYEI0bIsA3zeZl1VK0sOHqX2yPb52FOaRwCG3vitAMCDvj9tXPF+8+eHe+JP9LktNIZZLkwBAnCYfryaClCBGSoALv5X64tqIQxeI4etjG+BBoCk9AUBWA7mvRngFPEMwmMQAINttAHVffQ7PgA3fIlMoVJAheBogUegASCsYQiEzrq8TwY4pj2QjzsQX8WaXzxBsJl0w8OvHz4Z4MEXYbkAOOhZamR+YBm5AgRguWa8ggpQgZkrAC7+pwrANTCAi3+f7OQsXoIFHgHf6nXL038yy/M3GsceHQjhFjR6aezRDrQJQADeuK3xMjCh1tjY96+/NFDqS2Q6jbLQz8THe+uFPJwBbmRDQYAMfCmSA26yTJYNzLLaHtD+1qeUJAAMAm33ueTh57x7ARjKZu/nEejGuKjGJhDvnzVlv9s6lvkNYGSKS16GAJxccjZIBajA2Apgi+CVlXUmSLqwhcGpkQGGr9mAEHhkerEADL+ZeKMXqG8rWwhe09JYahdY3gfMQ58BrvsF6yCP56AMMKhdPZaBTZOWZnD9mxgDyw/6xTY/gvAlhDsCMACoBODffc0dazgHMsDpNzyQN017j4vmWARixb60IQCPveSztk8AnqRbaBQVoAIxFYgKwGLDxZ+2EbeQyTOHvhngFjyihkIZs6z92aCyboEfUVN2Nj1g8OscaQX7FNuucACWWLgqK47nIACGN6bwfuwctY/tS8Q08Ju2NayBx3sbx1Wd3zotzWzAoKz8GqCgrGPsDLA0gxr7CLS3PRtNPTPAXv5zt5UcgGX9kI6LNgADGwDWwdx+cRky3lkmvgIE4PgaswUqQAUmpoAAnNoZ4Fuhtw4Leys+bimsv2SS4jXB3wGW9x2GYTiTve15XTcMqJhqO8AI198BYCDTiFm0LuVr1zAAy30K2JwegGEfAdY3x0pVPLYvEbOAI5ibataLbQCYW+AF178BHBBmu5k3JFsXCMAApGz6APY5EIDj2RMCwGDf6+PcYHmfz0YF+Ru0y0jlNy7aAAxt4NiGM78BjExyicsQgBMLzuaoABUYXwFfAFZeCG+E2AKDwC6ZiAoA7AEZMACH1K2r2e63WWHbLC818gD7Hr962zUIwLHjGdQuOANciqaTpe3/Nm9MX6KD2fsIpq2BzrFMMDOGmtqC8eoiEJqDgAhsA+9H4FugY9oDA3DnueeGP9wZXVypGjJT+lugAdaTgePKwKaSvQ2Pt4JjxrJUiAIE4BD1eC0VoAKzVEAATa0MsOC6cjHwZ2b7/P7mPy4YFqm96Aahoazy0GSrfjsr8qeY/x56qZNKBhh8trHZVRiAQ+v2uN7iEjv8wP7oeauvAji1YrAyHLRrEIBjx7PURtyPu76S9cU6Iq06N0vG8iU6iarClGVRrlp/47h0SiDCM4Ko6uLvGLdeghXTnjX8ARnmdlcbGW3o+DAq1M6nfsB4Ctrw2AAwcrIA68cArHr6kp9AwpRPXooAnFxyNkgFqMDYCggWyzuLYvDa2845Vlz6zRP5J6UAXGoDLbQNcGXFwVcMaD/PqadCBrhsQ5gxhAFYq27PLOBwlvTj1x2Xatz1Bw52nSsHPpUjhcu+GIkZz1IbcZ2UM7WCTxLhNuK+dI7fRgGlLLD1SKZyFninjXRAJIbCPhf4HOFuAbAnpEL2eMKfz5udkRAdzd8bHTSy2c6jyh7jj59AQqJnhDIE4BFEZ5NUgAqMqwC46F/dV6vvAINQU8MU3oZ9MT9wvfQbpSoZ4Gb/IUC3vLQK8bpG3SCoOzN+KzBXAGChdtDGAWgX/LbhHrALimepjThc9gNwpTVQF6xNX9wCsQr5EhkXVZlwSB1+IY9nlqvbBStIpAJgJej0zWjuAHAse8p6Pfy1A2QeWeSOv+0xldLfscdF1WGxVnwDtGR6S1qWAJxUbjZGBagAFaACVIAKUIEwBcQL8bI5wbOIHpmusoXB454pgcgTDtdO6YEW0P5enT1gddCeLZSJjjJbM5Letg3EFKhX8BHo5kia3rjgG6DDZrp4VxOA42nLmqkAFaACVIAKUAEqEE0BAFyCnkHEXvyDLfLHAKItJAJv8HVsEID2QxsNUF2CDYuynyD8OY/kAvU461jbA2je2DQBYrlyp/OoMlAXNC6AeobHttCH0SYKVryjAAF45kFx3S/c+uiiKN6t1Y0iL550w8svepOtvqf//K2vy7OifOGO1j/vuP4VFz5GqzLWMy0FUsbLtT9/6zPMtv1LtBQYGgdabbAeKjA1BVLeT6bWd9pDBagAFegqEAjA0EYBVR9HAQLwOLqrtZpywZISaNQEYkWjKZAyXgjAo7mZDS9IgZT3kwXJxq5QASqwUAWCAJjZ30lHBQF40u5xG5dywZISaNw9Z4mpK5AyXgjAU4+G6dr3n95w2avNM38/ayz8o0de/dGrpmtpfMtS3k/i94YtUAEqQAXCFPAGYMJvmPAJriYAJxA5ZhMpFywpgSamZqw7jQIp44UAnManS2zFB4B9rpmDdinvJ3PQgzZSgRQKvPYNn311XuQ/axbkf/SUq79rtQn32td/7to8z15VZMUtT736uy9OYQfb2FVACMDQc8XUeRoKEICn4QdvK1IuWFICjbcgvHAyCqSMFwLwZNw+aUPe/zuXPbI4zN5pjDxm/pjP4GQ/Zd6M+7B1Brh4q3l7zYPM3z3Q/P+/MH//Q+a/bymK7MZyIVp1rMizF+dF9nTz/+9h/pwy72D46TzPb7TXmd1h/v7cg7x40L958l/ePmlxjHEp7ydT14L2UYExFSAAj6k+294HBQjAM/dyygVLSqCZuVtovlEgZbwQgBlyiALvv/Gy9xVZdkUDYv/GgO5/GQJgc5O801zziCwvnp8V+fESirfXZH9kfv/2ss4mNDd+/8LJw+zBP3LNR+9E7Bu7TMr7ydh9ZftUIIUCr73xc+8zc8QVpq3Pmz/fWWZ0y/lhk/G9w8wd55oNtreZjbZ/V2aAD/Piq+VvzfLMAKfwFNvYNwUIwDP3eMoFS0qgmbNbrrrqzUfuc/4DPmj6cLlSP+4+epCd97KXXfhPSvUlqSZlvBCAk7jUu5GpjIkKgE2m9wWPvPojv1p2aHuc2Z4BbsCsKb2+rnkEugbgrTotQJ7Tc8Up7yfewcQLqYCnAmPMQ0MAbGD4C/nhsQcXR068oDoCbY6lfHsXmAnAng7nZVRgQAEC8MzDI+WCJSXQzNktY9xkp6hXynghAE8xArY2TWVM+GSADcBe/IHrH3Hu4dl3f9n0qDz2bM8AW6F6Xi/WSnk/mXbE0rolKjDGPFQD8Oaxik4GePXMb/MZ4BqAG+UJwEuMRvZpbAUIwGN7ILD9lAuWlEATKMuol49xkx21wz2Np4wXAvAUI2BuAGw/zrw5At08Nm1OYhTvNdngJ5sebo9AZ9mbzf//cfPn/2oekWYG2P5d+WlHLK1bogJj3JsbGeCVpATgJUYW+zRHBQjAc/Raw2YC8PQcOMZNdnoq8BngKfpkLJumMiY6L8E6ZV5O9YDDLH929RkkA65f3fx3JdXOS7DKY9DmeeB7b8p1X4Jlrmv9PqtPK6W8n4wVi2x3fxUYcx5qvtSq8QwwM8D7G47s+cgKEIBHdkBo81ywhCqof/2YN1n93syjRmaAp+0njolp+6eyjveTefiJVvopMMY8tMkA/89mY+wPTP733zozwNuXYNUZYx6B9vM3r6ICQwoQgGceH1ywTM+BY9xkp6dCWosIwGn1lrbGMSFVbJzyvJ+MoztbTaPAGPNQlfnd9PDQAPBPGaC9KU2P2QoVoAJ9ChCAZx4bXLBMz4Fj3GSnp0JaiwjAafWWtsYxIVVsnPK8n4yjO1tNowDnoTQ6sxUqMAcFCMAjewl4UdA7rn/FhY/pM5MLlq0ygJZdGW87duSuh7z0pT94l2YY7NNNtqH5qSw/uPz6l3/fzZpaonWlBGDQv1FiC9VjauVAzSRmR/80mIfNo/scmAN5PzFRBuiU5F4hCfg5l52K3h5j2iU75yGXQoG/O2JHZd3hWj+YbzW/6IZXXPjswK6ILp/KmBEZPbPCBOARHPa0X/jEAw+Kw1tM0+dImrcNwpQA7DEgXd0bXIy5Lo5gj8oCdqybrGsSd+nZ/b3Iiyfd8PLdN7j2xO/OjSiCf3rjJUXfA9oQxVWq+FGfOwYWCan6JI3xbnnlmA2a39C+zPV+gvZPo5yyX0uTRGO66kPAHNKSoW9ubhbyjQuL3uK+TkXvbl84D4WPJq0Y3lhi3UDwvDeJ4vT48U8d+4c7T3zR2HFvgSoqwG1rb6pjRqDN7IoSgBO6TGvybd78PCeK3l4P3VgjDFDxAtFz0hJ7GVlg9FWq5edG/dAus/KNyTrRD8TAYgFYayGJ7iKnih/1uWOmAJxgTomyaNKKk7HuJ+JJWXhBAr+uLJLcK7TGHDKXaM1bpovQfXqKes8JgBPopzIPKa8zWtCqoQEyNhTWstCYcE1ZGv11tSGdo5D6llKGAJzIk4o3o8ri1QDUuqFWlU4VgLUWe0J3QzeMqdimfGNq9R3o4yIBWFnTMvycN05Aa2EYZ5q77P2bZw0AjtAHpM/QeK0qGsFGaCML6egS7idIP33KjODX0kwo9hT95pxHtNYGLqCYst5Ttm2u85DyPbEGYK143ehqHR/KwCnKODfnsjnEpc/cO7drCMAJPKZ40+tae1t+kD23OMzeptWNKQKw8sToI9XgYmMqk5nyjalerIP9WxwAZ8XBw/KseIpPwAxdM8KCkgDccciYc4okY2iLo6XcT7THVVnfmH4dWnhHgB3n4ltLi6F41WojIBZmcW/u69+Y+vnOQ8rrjFUcnzw852FFUbw7IA5sl7ZiQxl+q/ac47Br2Jg+R+YoZR9MujoCcGT3gPAQ2Qq8+qkB8AQmC+dEN5KPd4BT+cZUQxN4XGhRAIyPGK+Sg9miCPFEAG64SXmceAWAuciZwbNVHCE2fO2HrvNdZEOVT2hTo2PK4KIYnE9dEjhPE2jFeZ8PeW/udRF0GkDLP65AcfwunoeU7X7HYX7wTJ934iD9rjabI8HvygTXhnbTzjmMGUTXpZQhAEf2pPJkEdna4eeZlG7czT4MTr4RMx2+OlrtHWlRGhuApTuzBGBZVPUukiPEEwF445sJLUBKi8ZefMoi1qN0KgCey72ilFBpTeCErJjtzEXvCHMpMgqcvpnzPKQUV2t4zLN35UV2T/OflyPC+pQp56BYp7k29jj9XZaby5jx0Xiu1xCAI3ou5q5TLLOnkgEe6cbllNW22zeSrdEB+OS3Tv/g0bOOfNaIgrwlkQDsjJ5Wgd6bZoR4IgBPcwEiyh4s7X4iGy79pSOMFxXT+jJDWvDj2lxQApWduWNOeo9k6yAQTRCERPOQUlypjLGpVOLKAo8Uh055XHY7K5h5AQJwRAdOcaJzdXcqAKy1SHD11+P3nZvbSJNbbAB+R5HlXxE8A0sAFgZT380nQjztPQBH0FTo7f7iLpCprlza/URLwDndKzQzQa64UTqxtXNSZU56jzTuU25uag0j+G3mBGCr5IOPPcxpzKgF1AwqIgBHdNIcJ4opAPBINy1JJLSOLo5kb2wALjO/55s/6LeqCcCSCFqXTXWkfu8BeOJzMfQilYn3wRr9LkiTD5n2FSPNvRKzd8a4ls2u7E0MANayXSKgsOwk781VHyY+hhc7DwljyKf4LDc9Nh0VP4rjI9AUryEAR/TKxCc78YJF6YbabDfFq+pjeLgFFCMtCmIDsFQ3ArBUsSyzLjgixNNeA3AEPeWedlzhgpny8qXdTzREnMGxcOvYU7qX9i5cFWM+xZt0NUKhqmOS9+bSOEWfaOrVqmup81A0wRoV9232zXWOSqHZ2G0QgCN6QOkm17SwtWCOsSCaQgZY87hIsz+aN6BY9QrCkQDcECv2WIh0/JQALAh4oKh1F15zPjE21D7TnE+a9fb1c2n3E8CfziKavo01p9vuqUrzVfQX6XWBaG56K49RZzxuCix6HlKK3TZ4mxdV3fDyi95U/qVmjHUcFmvuXjWT4m3pKecoNNjnXI4AHMl7ESbeJM+eTgGAtSZY226mFsjEmogE4UgAjgvAO9kVrbhsmE0AFgQ8UNS68FQEx536teaToQVU+dsS7yeAP51FtMZkqntF1SGlRX7vp5C04qWry9z01tLBGYjtAoudh8puasVAJZltzak4Z1fN7IwV7cxsX/ZcS6/Uc5Qw5mdZnAAcyW0RJl7rzU5rcA1NRtVvESYl6xEupXasemlNekNHhVL5vhu62rEgHBqLOgId82azDwDcjZ2xxoTWeN/0J/YiKsWR1t4FYarFrXBeGSw+13uF0sZJ73OHWnHfhZO56l0FEechaPQNPhOqvM6wbgIrbRA1OxvtWfxGI4tcz0IRM9NCBOBIjosw0VonCuXJaPBNgEo3v1STUtTsGgF4Z+AsHoC1FpUN5aybNBHmjuTPAE8FgJVAo+rOzpyi7KvoR1pdmy8p7yeht15F7ZPfK7Rsj/zcYWtO17LZ+D253mMD8FLmoQibZFZo1AbgvvWa8po2JmSPNmZC5+kpX08AjuSdCIvlJDtlYx+BnstN1oTN6NkaZoC3CqRYuCvG5mAWLlU7qRYZZWdT9ak7JpT7GBuAo2f0XACsrBf8aRWf27BiTEVdXPbdKzQW3333ayXgivVCqVH05jwEj7LB7xgr32ut6yil+K073DdOYvdl7nMUHDEzLUgAjuQ4AjAk7M7kp6jb3t1klSdzyIGNQsvKADdeypE6e6B40xwEbXXYybIX3fCKC59tC5xUfYq8KWSdUzRAprI7ckavKc/oG6rSCaZbfu73Co35ui+zpQQQLQCeu95jArCGr12bVynmodIG5b4sGoCXMGZC5+kpX08AjuQdxcCvLBx9waI5wW46FROAYx8vZQa4PXYIwPK5JHaM7j0AK89ZMZ/xWvmqD2iWeD+RD5f2FYqaxB6HMY95xqy7teaYu95jAvBS5iEC8OCstbNGX8KYCZ2np3w9ATiSdxQDnwDs56NRFjVj3mSVd2alqhOApYplWewY3WsAjpB1jg7AxmGpvo0++oaqfLgsC4CVsrQx/RjrG8Cx571JbU4vaR5KBcDK6+feI93Kp6AIwKGTeuLrCcCRBFcewKWVMW90tQpjPwOsqJt10lO8GU3qJhvhxiQdGQRgqWIEYLli2yt6PwFTFVEc61WVKQDYOs8rzouT2VANcX55raImo9wrlOyP+YK7WAA8it5jbU4vaR6KsM5IseG3BAAebcyEztNTvp4AHMk7Sje3pnUEYKGvbMcJFW9GBOC2PwjAwvg0xWNnQvY6AxxhDiYAC2N8aENVWNVOcU3/jnWvUDgaa10Ya5wG6mqyBL0V7/+Dc2szWDV129Q72jxEAB6ctWJmgK2PxyjG8+Cnr0Ln6qleTwCO5JkIkx4B2MNX3QVYiglDsQ34JhvhxiRVmwAsVYwALFdse4UzAxxhDk6x8Iz6/fKG4KPfT0KcX16r7d8x7hUqoGp5YV+Mepeg9xj3Zm3dTOiPNg9FWGcwAyyYCMeYowTmza4oATiSyyJMeqMvWBR2q7tqx/xuWt1WzCyELXzGuMlGuDFJRwYBWKoYAViuGAH43iGiLQmAI8yzUT/bZPObxjOItuy1wr16Zz5fgt4R+rBXG3ER1hmLBuAI8ZZ8jlK630yyGgJwJLcQgCFhU+xkrgzpe7sqZKWwUIRJz3mTjXBjGuo1dFxGYRHm3DCpCmhkPJqN2TZNUvk1VTsai++WZhP7DFKEOTjFfMUMsGC+jTDHJL1XaLwIKxUAl26Zu96p5tZmCC9pHoqwzlg0AC9hzAim49kVJQBHclmESW8vMsARJtimhwc/8K4VCmPcZCPrVlYPQXhTwwiLpV7wJgAPRm/MF+XUDQ9tMo0xJiLMwQRg4SQZ+/SN9rhvdC/JvUIpRnfiUmHutc4Zc9eb8xA8gHvv98oxsHgAVtYr+XoWjpgZFiQAR3Ka0o2tad3eALB2ZsriYquWWqEwxk02MgBDGd+ufgqLsG6VBGC/ICUA++k2xlVW8Fri/URD3LnfK5QyRK37mdL9J8l6Yx/uzRHGrsbQcdXRuwGkDHSLB+AlzFGuYJnr7wTgSJ6LMOkluSGN/Rmk0h0RtOvzchQQVlqANG2Gsq/KN6aqfW+NCMDOyYVvgXZK1FvAOSYSziP+vdi9kgAsUDOhj73nQVd3FObt1lhQuv+kAJMhaaLoraSN6N6cMEZdoSb5nQAsUWtdNtUn7JKuZ+UyzOcKAnAkX0WY9PYGgJV2xSWe9cpw9jUwxk22tEVhIdXtUtAxQAKwMwQJwE6JCMClAku8n/i7vn1lhHlmyDTVe0XZkEKGqDVPK8VKbz/nrPcY92Ylf2gNF7QeAjCq1LZc76bNnMeMXIb5XEEAjuSrCJPeXgGwxstBPFyrsrgZ4yYbCYCdWbYhjSNM+jwC7RHU5hIegfbTbYyrmAEWqj7ne0XZVQ37mye3NNYeQ8/za9grdHFZfLb3Zg1/eOgVegkBWK5gLwDPeczIZZjPFQTgSL6KMOntFQCXbokAUKi3g262CwLgoGNoEfxHAEYjuF2OAOyn2xhXEYA9VI8w16BWBN0rykY01gpNYNVYbLteXjZXvce4N2v4Fw1GxXIEYLmYg+uluY4ZuQzzuYIAHMlXESa9vQPgCBqKvO1aBPRVNsZNtrQlwhHooMVdhAmfACyK4LowAdhPtzGuIgB7qD7Xe0XZVY37RWoAnqveGlp3wtN5SmpsrTyGU3kJAVgu3CAAjx0HvutZuQzzuYIAHMlXEYJ97wC4dI3Gbnagi8VZ0DFusjEAOPTbyQRgZ+TxGWCnRL0F9mrhucT7ib/r7VfO8V5R9URh87LeHFTQAXr3g0I7oSEwi3tzhLEbqhtyPQEYUaldxhmPcxwzchnmcwUBOJKvIkx6ewnAE4FgaEFQhRIBeK0EAdg5uRCAnRIRgEsFlng/8Xd9/5UTWGCK7hVVTxRehFWvDxTqcm4uVXbPTe8x7s0Rxm6ModOtkwAsV9kJwHNcz8plmM8VBOBIvoow6e0tAEdaAIo9j2ZEx7jJlp1RyCK0NEH72yckAdgZYgRgp0QE4Ejz3+j3E3/XD18Z4d4rNlU6dyqAZD2XKAAwtJCvRJmT3mPcm6egjziAeQTaQzL7Z5BsFU0hJqRzlI8gU7+GABzJQxECfPQFS0qgSQhVoghAJo0xbrJRADgvnnTDyy96k0igRuGU8aIO/5a+p/JrqnYUFsrwhkmqPjUNijAH+w4FyXV8Blii1kDZCPOPyDLkXqEIkXXcKMyFIgCu+jAHvTkPwSHMDDAsVV1QPG7mMGbkMsznCgJwJF9FWHwRgDe+UtgtD/K662UCY9xkCcC3PiPLipcEObZxsc3Hqfyaqh0CsDhagl4KJ26tccES7ycheqDXTv1eUfVDY8xXc5YCAHvH+dT11tC5E3vO4+IRxq63f9BxM1ROIb6a1Vv7oqxZL8wr3wPFAFwKMfUxoxEzU62DABzJM8oDuLSSANzxlfJELImEwZt0pGnyAAAgAElEQVTeGDdZAjABeCCA+RZoyejuLzvawnOJ9xMdl2C1TPVe0bQ+1MYq4xyaVZJkrvvUD+0L5lVrqcndmyOM3dHmoQjrjL0H4CqKpzpmAsbi5C8lAEdyUYRJjwBs8VUE2IQiYmiREMEm5y5zhBtT5sp0u4QKXYhZ6udnkFyi238nAPvp1r1qtIXnEu8nOi7Ba4kwL0ONo0AZmo2aEgCXwkxR7wg2Oe/NEcbuaPNQhHUGAbgxi0SIT9U5CqpsRoUIwJGcFWHSIwAP+GqEYyS9N74Ik5jzJhvhxkQA7jz/nMqvqdoJXXB3h+PUNoUizMGjLTwj9GX0+0mkW6+z2indK5rGKti1is/QjcfQjc+uAxT65fRpp8Ck7s0Rxu5o81CEdQYB2BLdUxoz0sE3p/IE4EjeijDpjb5gCb2xSjJ6vm7RXtQP2dG3UEgFMF3btI/QhC6EUsZLir6n8muqdrTHyj4DsGL88SVYvpO/8Drt+Pe5VzSvUVgz3FacOnZpfsaJd5l6LxfKURX3+owT0tYU9E41tyr7tStvipNQfAkWEtTtMl7PAA81M4UxI5dhPlcQgCP5SuFm1rWMACzwVQT42mm9b8E/xk02ws4sM8DMAAtGnHkFWZa96IZXXPhs20VjjIkIc/BoC88IfRn9fiIKroiFx7xXNLulMEbuPnn09HcePXnkbQEADJ02CnHHmHoraNztulOvCGN3tHkowjqDGWBgMI05ZgDzZluEABzJdREmvdEXLBEGYdSjPBF8AG1KjHGTjXBjIgATgEWzIwFY5S3kzACLok6n8Fj3iq71gScJTOwUjzQT91tNvff2VMYJdJ71ti4bS+8x7s0R+koAlgXhpN8CjXYlQhxB61nUvjmWIwBH8lqEYCUAe/oq4jES62JhjJssAZhvgR4YHnwJlufc0blstIXnEu8nOi7RrSX1vaJrvUL7TzV1vjAAgNWPcQ55SKG/fdVP5t4cYeyONg9FWGcwAyycwlKPGaF5sypOAI7krgiT3t4AcOAueOXRHb0iZLAnc5ONcGNiBpgZYNHsyAwwM8DdgAl9j4ArAOd+r+j2L/jlN3n2MvMswhMDAHjwVNbc9R5jczrCWpAA7JoY2r+PmgGe+5iRST2v0gTgSP6KMOkRgGW+SqGXdWId4yZLAGYGmBngtgIR5uDRFp4R+pJifgzeRHNN+bEWl2W7ypkW6OVSCn7+P43pP2z+nOPSzva765NNc9d7jHuzgk+7rhptHoqwzlh8BnjuY8ZnHpnLNQTgSJ6KMOmNvmCJkEG1Tn4xJ4zS3Yr9IAAPjB9FnatWUtz4V23ZMlepFk+p2lFe4PMlWJlKBth6qmSJ9xONW+/c7xVdDRTG/mdNnefPEYCXem+OMHZT3Ad7nwVXGnOD93RlzRaZAa4EVFxnQZt0GvP2VOogAEfyhPIALq0kAMt81fssk+LCnwBMAJZFZbv0qEfoFcfBetOAb4F+SUgwbK4lAAtEVFqMj3avsHVVcUErUHJd1HVkfe56K2wwdDV1vjQswlqQACyL7EUDsOJ9nAAsiyuW7lMgwqRHAJaFW++iJvg5q60dBGACsCwqCcC+3ycVLzwjLHZHW3gu8X4SMnCqa2MDWex7hU0DxQWtVGLnAnjuekeYE5wAHKHN0eahMqCUYqCKTR6BxkbpaOtZzLx5lmIGOJLflrhgibAzbZ38lBYAo00YEW54zptshBuTMxvgGjqp4iVV31P5NVU7SuOsDoOpZYAj6DjawnOJ9xPX/IH8rhTDo90rbH1UhG5EwmYZJwDPXe8Ic4Lz3hyhzdHmoQj32sUD8NzHjHQSmVN5AnAkby1xwZIKaGJPGIq+YQaYGeCQGYRHoP3Vcy48y6qV56wUC08rjCnOWZXio58o8nf99sq53ytsGkTwNSq1c0zNXe8IMOrUbEnzEAF4cCjFnFN7N+kU5wvnBhg6kcylHAE4kqcUg3IyCxblxWTZr5gZ4N4bk6JvettQ1gq6ySofTWIGmJ9BEs2OrjfILmBM9AKwYt8IwIKoUwKyUe8V3e5GgDRUUec3gJegt+JYLXUd49482jxEAB4NgCc1R6ETytTLEYAjeUgRsgYBOCX0KN84egFY6QjYqBOGslZj3GQJwPEBuHfBmSJ+lBaz9Qw6RQBW7mMKf6U4Elj6zNqXlPcTjVvvEu4VNh2Uxz8q9eA3gMtKlqC3srbQvXkp8xABWA7ASxgz6AQyt3IE4Egei7CLO/qCRfnG0QvASpsHvcc5lCak3kVk+YOyVtDRlKktXpU16I2XCDdl6xuNleKyOeOkAKqyPWv8KC/KBt8CPdaYUBzrveNdc67v20TQbGMTgKPfTzRuvUpjctR7hU0H7bEJau0E4CXorXxfgu7NS5mHItxrU2z4jfoW6CWMGXD+mF0xAnAkl0VYsFh3GpUn88Gsn3ZbRnrr5KelXd8nHRQXFymOIvUCTDd0CcAq32GtZN3xrfIiZvQNFPV4GfgM0lgArLT4qGIi9ieKehdqWnNiY84Y/X6icevV0mXMe4VNhwhzjVNu1wmOsoIl6K28joEAeCnzEAF4cBhZNxWXMGack8dMCxCAIzlOK+gb5u1MtMqT6qqpoe8AKt84yuZiA6S1fq1+DC0YtNqo/O/6PmOEG9NeH4E2eu7czBQ3Tnohu/ohRfyot5EWgOH4VOxn7Ex674mAJd5PtG69Sv4d7V5h0yHGvd2lN3KPUdzIGk1vpXip5UysW9nuaPNQhHXG4jPASxgzrrljrr8TgCN6TnuiNaa2du0j1D8ZANbKTnVvTlr1ujYLNNvZhKjzWSPtNtEbe98QihCfKd7C2+xO3V6MBenQBoq2L7tzRwSYdx6Bjt2nvjhU7mtrHGrW7RpvEcbTqPcTrVuvVlyNda+w6RBhw8MlN5TJ1ASgsfTWipeGoM57c1lWc66IOZ+75iFl/fYCgLU0G2vMuCaPuf5OAI7oOa2gj2jiTtVTyQCPcQRMqPPgTS+R71s2aLfpuhG69IqwYE8NwK4uBv0+BMDKi6UgO9GLXUcoteOzx66dcTkCTKCSNcs538CbSD8f23uvCZ1DEGPmfq9IuIE4JCcEcWUFc9c70TjiPIQM3p5TgMobzqM+A7yEMYO5cn6lCMARfTbLRWxePOmGzttvK4lSAs0MFq2DLwxJ5HsC8CY4Ey1qNGeLwYzLDBaZu5tnjiPQY4yJyshEbXvHBwKKU++DrfNIv7xF21w493tFX/8Tz2nODZjKzrnrnWgcWTcUErXtPaSQ8aocl3uRAZ77mPEOqIlfSACO6KBZLmInAsClWyZ8s3AeF0vkewLwfAF4MOOivAMecZbbVu3KAI8xJpodj7CBp6Wr8+27M8ki7G6KDNxPtMSb+72iT4dE46VqHgbgueudSNfe+X3u8xABuHfmGhxDc17Pas7VU6qLABzRGzPY9REtWCJM3M6FX4Q2NTzutDuR7wnA8wVgZwwpLzQ04n6wDhcAjzEmmgZPdFMBPnqaSD/VOEEySloNzvVe0df/xPHqnI+6ds5V70TjqHdcJ/YrOrzgeUj5vrQXGeDKCXMdM2gQza0cATiyx5Qni8jWTuct0FVHJ3izgG8UCXb8CMDzBGDnCYI5ZvxcAJwoczQ4PhNlf9B5GoqDZmVLup+gIqHl5nyvsPUxEaitmkbGbtfGOeud+t7c1W7O85DyHLRXADznMYPOw3MqRwCO7K3YN7GiKP6PPM8fr9WNqbwEa6KZGxh+S/tj+940QQCOA8AGTPJfz4riP2iNq2Y9ksVmxB1j9T4i/Uo9Jmz+m8ri0yc7Glu/lPeTGGNrQgtM0b2iT4uI47/VpE8slhXMVe/Y46h7b17SPEQA7p25oMcI5jpmYszXY9dJAE7ggVgBX960DrKDr5hFy7u1ujFFAE4Eky4JvRY0kW+0BOA4ALy6kZ08POdhmmNrY6roqOGs5g7HS7CqAZZyTPQN6li6uiaRze/izG+KDcHU9xNQK3GxyPGF2ON1r7BVrAwbfbYH2TtXvSPbDWk6x3lIOSb3KgOc6B6YdI5CGptqGQJwIs8oZx3qyVX7KM9UAbhyk3Z/QfeLoKVbZ8QbLQE4DgDX/laON684Up476m99Ky9kRMcoU40J1/jW1sDVnvkdyhK46lGOiVHuJ64+hv6uPHZRc7zGuK3yiGOk25xKTM5R74gaQwBcOWJO85CyrXsJwHNez6IT4RzKEYATeklpsm1NGNo3nakDcOIbhugm5gol5UVr2RwBOAIAd8eAxi49cjx4KH40bDD1tzKPygsZEQBXfY09JlxjMuF8EpT1jQhIo91PUN+EltOO8x57VO8VSmsFVDo1aC8bnKPenIfQUFH3714DcML7z856Eff4cksSgEfwredka92l3VcArtwWaaGguiCwhZhnDHSrIgDrA3DvQtZzrKlkV0J3jG0Arr1QDYX8GGNCOr0rbTQ0m1UFI8W5ZPT7idQ3oeWneK+IZJNIKt/nf12NROrbLO/NLq26v095HlK+bxCAG86f65iRxvdUyhOAR/aE4yUX0RdPI3dfvXnPCST6TVW9o6xwVAUc41Y922frLPCCHFX4HlXwkRr3WIgm8X2fHLyf4IEyhXuFpw14J90lk80Rnn3lvdn4cG7zkDvsWAJRgGMGUcm/DAHYXzteSQWoABWgAlSAClABLwU8F7hebdkuCj21oWYIK6ICVIAKJFaAAJxYcDa3vwq89vWfuzbPs1cpKPCCa67+rl9t1hOzbgV7WQUVoAJUgAp0FBgZgJNlf+l4KkAFqMDUFCAAT80jtGexCsSE1Jh1L9Yh7BgV2CjwE//r777YZMOeaf7vR8yfHzTfVn9OdpjdYZ6PfH2WZ58wb/g67+iR4oqTp/MPm9+/zfw5kReHDy3yg18zm1p/XhTZs7OsOMyy/HPm73/V/P37yjre8oc/9cLHXvWmy/Mi/1Aldl5kjz199NStB6fOuLWqqzidXXJwkF/cbM/8dmjK/mKRZy81/772LW954h//+BPecIHrurPPzP/V7//+T32Nzp2+AiMC8KhH9afvGVpIBajA0hUgAC/dw+zfZBSICakx656MgDSECkRSoAvABoZ/76DIP7AC0iy7+a7//v8+/Jx7/LPnl5CcZ/lriqz42VWZLPuy+fcPmjLfb/7+debvrymy/PF5VvxJCboltG7qfnr1943r2nU12juS/8O/OV38D39ovln1D1lePMYA8iPf9rYnfqKys2VDx853vevn744kE6tVVmAsAI714itleVgdFaACVCCaAgTgaNKyYirQViAmpMasm36kAktXYAgsq0yuCz5NJvhGkwl+qckC/weTDf71Mqu7gtaf+L2rNyBtWLYFxWXGefVPE7hb7RX5d9gAeOi6pftqSf0bA4AJv0uKIPaFClABXwUIwL7K8ToqIFQgJqTGrFvYTRanArNTIBCAn2I6fCQ7PHxOdnDwbpP9faPJ9v47cxT5/Ooo8s/8zP9+9Kt3nnO7KXffVgZ4A8SlYBUotwA4z364PH5dHWuu7Ry4bnbi77HBiQGYz/zucayx61SACrQVIAAzIqhAIgViQmrMuhPJs/fNvPnNnzr2tW+c/V+NEA8MFGPnJWmB9S3+cm8A3h6Bfshhlv/4QVbcZMT6VAnE5bHp8jhyA1ofXz7Pa377e3Pj/YgB4V8yWeP/zWSNn2v++0+qI9c1AJeZ44Pi5w0A/6Op60dbdQ1ct3hnLaiDiQCY4LugmGFXqAAV0FGAAKyjI2uhAk4FYkJqzLqdHWMBFQUIwCoyelXSeAZ4dX3zJVgVkHZfQNV5CdZzzSurnpwdFGU2+ErzZ/XccAmtwEuwVkejTav/vDwqbXl5Vl1XxwbrdV4C8KJRFIgEwPx27ijeZKNUgArMSQEC8Jy8RVtnrUBMSI1Z96xFn5HxBODxnGU7Wiy1pvWs7+YN0NI6WJ4KUAEqQAWoABWIrwABOL7GbIEKrBSICakx66b70ihAAE6jM1uhAlSAClABKkAF9lsBAvB++5+9T6gAITWh2DNsigA8Q6fRZCpABagAFaACVGB2ChCAZ+cyGjxXBQjAc/VcGrsJwGl0ZitUgApQASpABajAfitAAN5v/7P3CRUgACcUe4ZNEYBn6DSaTAWoABWgAlSACsxOAQLw7FxGgzUUeO2Nn3ufCf4rXHUVWfGF/PDYg6+55n53usq6ft8nAL7++k+de+bZZ3/ZaHIPly7m91NH8vwBT37yv7wdKDuJIq99w2dfnRf5z/YYc2ji5qeeevV3l5/Egf9ZGgC/7nc++0jzZuR3GgGOISIYzW4xml2MlNUus/h4ff3nrjWfXHqV0c0rNrX11q6P/tNWlPVRASpABZatAAF42f5l7zYKSBfjA8J5f2M1JgDHrBsNIi0bzKT0R0+5+ruuQtvtltMCya4dwkX2yiwJ1GnZbZr1jlFfzcvrFO2vzIjaj6nEq09cWfxk3USybPQZAM7ej2z+2WLBNTYdG0OD4eWqu3vx/vpPvrkWMq55LRWgAlRgiQoQgJfoVfapVkBrkdSVVLpYK69XtGUHDGLW7QqnkEXvUN2+2XctEGv6OLCP1qyblp0u/5jfo2b9lACutxs+Y21Ik0Bf9lbtG69K+rUAeKDOw6wo3mQ+dPzTQNzsFHFt6ARqC214BLYxe//5nC7x8TWvoQJUgAosWQEC8JK9u8d9SwQXIrCICakx6+4LI8WsuitSoYVxVYmW7yvwUlpw78SKlp0u8WICMPooAWCjq4horNkqm2q8agBwE74d/TwsisMX5vnBM41G0NH0ppZOAAYfLbH4x+lf+m+lmlMn10Di71SAClABKpBlBGBGweIUSLhQWmmHZqhiQmrMum0BogSFcOy5Ft7NihTB8gVFXtx74Flf2P5NwVaWTtFOlx3qi+aEtrf6ho61riBTjldNAL777q+dcDx7X8bCNXmWv9JohDyf35JyKMsdGBOD7wGg/2o3qI9l1+TB36kAFaACS1SAALxEr+5xnxRBUKQiAmiKto16BDr1YrRyBHrENHAhXvvdPCv5ZjNB/rj5C3GmrC94mgCnZScQqOqL5oSZX1v3RCcCph6vSgC8eoEY4JfDw8PTP31wcOS5RtgHArHTLdILqiHxPDS26b+WC9THskcM8BIqQAWowOwVIADP3oXsQKWAImB6ierKTinaNxoAp86udx2BbDSELMS9HC+7qAaIhHaqLpoV41im3LY03J85xKsWAGdFfuPmTc9Duq60M+dWrvZ8EVYvAIf0o29c0387roRj33dw8ToqQAWowD4oQADeBy/vQR9DFl+K8gwuThTBYRQATghsLpcMZgAnZKetH3WMJLRTbdGc0ObBGEBOA0zFVtORwXjVmLuMHm8zx5q/17TlyuquATjPHuZ5tL83lkL6YQNg+s86BNTGsmuS5e9UgApQgSUrQABesnf3qG/A0b8kagwe5dt+izPUllEAeKyjiBaxBp8XnNDC2ern6qRAQjvVFs1jZ+Q6gg6C5VziNQQcG3p83vz3dwITyxqAi/yfA9nivuqsuofEhu30DP1HAAbimUWoABWgAl4KEIC9ZONFU1JAaQGp2SXrAnHOGeCEsAb5Yei4+dRs7XaoynYltFMNgCcEJYPfWE6obXC8Jp6/VrGQH2R3ZIf5O43xPs+3qwOwsaNVJ/3XG1ZqYxkKXBaiAlSACixUAQLwQh27T93SAMvmEbyQTEape9/zbBp2bvyaPAOsYbvid3VLjb+QHx578DXX3O/ObqxrLp6bNmuByqwB2P8zNys3ab4ELPZpi1TxqhVX4Jy/AqgTd33rTxxvi+6trm/zKWCO2IG6gLpqu5fsP/PCs5tAf7MYFaACVIAKWBQgADMsZq+AwvHn3QXYGz77as9n5HrhTGNRNxoAB+ix2RRoAavCor83E6IFwDbA0siA9oGblt3dbJrWAA+1z6pn2GMBvUfhQ/3UtTVmvCrULXFxMAD3bvD5zxE7fqT/el3KDLAk2lmWClABKtCjAAGYoTFrBUIX5TY4K/8uEFati5TAOpt+SpoBjqGxRp19mSiNurvZykp8DR/OFYBDQc3mr8DTFlYA1vB/10cadfbFa6iuwgl8NTd927nfesvXvnH2fzXXul6atVO9NgDH0DpGnVPyHzPAwqhncSpABahARwECMENi1gpoLB5tQBK4MC81TQqpGmC2CYQdu5U0Xn2ntBlsoZn72CBpfTFPWMay6n40cOvzocYgV4iDndgKHGdWHRXstD7GECteNewV+LfenPPtT9+406pPQw8bpPvaV2nb128Ne338J7iGRakAFaACVIAAzBhYkgKBC+iVFDEAOCI8JYdrJY3VAdgIkRwkNbQYw26NMa/Qd+3NFetJCwU7owBwn9/HAqiAY8bWcecLmF1Ypf8GRyuPQGtMZqyDClCBvVeAGeC9D4F5C6CR+bRlC0IXYdYMhE72MDkAx9LYd8HciFjrYlDjuGpfJjU0Ljb1Jgd3jVEe2nfbplAg/EV71CBGBtH4wGpvoAZS124zwP7z0U78hoy5blzMbb4Zy39Sx7M8FaACVIAKbBUgADMaZq1ArMVS6GKfANwOq5RAEbIY7wwG7SO7VfUE4I0SgfBAAJbP3rVmAXPcju6BY641zmLN6bE23AJjWOpBZoClirE8FaACVMCiAAGYYTFrBWItlgIWhys9I7zxtumntM8X+7/dtbY5EgCX9e9oEbgYH9Q5NC42le8lANtiIBAe7AA8s3gN1EA6f9eaBbbbGncBdam+gb8SI+V8E9B3qe/K8gRgH9V4DRWgAlSgowABmCExawUCnmMbhLNQ0CEAt8Mq1oLUdqyWALy7KaAxyEPHhG3xHggPswPgCMfApa6tNQscJ1oArP4JpM0GZIx3DrS+Y10JHxjD3v6TXsjyVIAKUAEqsFWAAMxomLUCUwVgI+ruws7/mbuuj5gB3ihCALYO35340BjkSgv96BmsWHOCwhHayQGUb5+64y4gNgjAssEZffzIzGFpKkAFqMA8FSAAz9NvtHqjQKzFrkK2iwDciFJmgFtDdpZHoAMzhs5NHK1JLdac4AuLzX6NkAEe3Azx1Urrzc3WkzITPsI+Nf9pjRnWQwWoABXYNwUIwPvm8YX113cB15QhxlugmQFOE2jMAKfLAJctaUBgZXHfd1VDI0djTgi1oe/6RABl3WCx2eSrlSIA7x5VVgDgffFfrH6yXipABajA0hUgAC/dwwvvn+8CzgXAMWTTeGHXxq7ZHYGOoWdZJwE4MQDrHeOvDbdtQIXEi8acENL+0LWxAVi6qeA7J3Xb8a3H+r30PQZgqf9ixSnrpQJUgAosXQEC8NI9vPD+aSx2tRfgfZL7LhIt9RGAN6IQgNMCcMCzns6ZyOZL50WWAhpzgk+7yDWRAVj8fGjAox6tLHPA3LY7l+0vAIv9h8Qcy1ABKkAFqMCuAgRgRsWsFdBY7BKAWyEw+wWp4rOq/A6wDTBv/Nz7zI3jilgTR+h41JgTYvUtJgD76BawodEGYD9ojfYW733xX6x+sl4qQAWowNIVIAAv3cML75/GYtdn4egja0CWpNscM8DMAA+FYJS3QFcNBkCTaNj4ZoQ15gSRoYLCMQHYR6+AzaIWvHpqbn1W2bMugRf8i07Nf/494ZVUgApQgf1WgAC83/6ffe81FksEYGaAewYCM8A9wihu5iBzkAjoNeYExCifMjEBytgj0qmyP+DFZnV7nnUQgNtB5OU/nzjkNVSAClCBfVeAALzvETDz/mssdgnABGACsHwiSAzB0d9sLFdAfsUkAdjv+HLZ+SAA7nvhk8acLvcMdsUU/YdZzlJUgApQASrQVIAAzHiYtQIaiyUCMAGYAOw3DQS8RMmvQSDLqTEn+Brnum6KAOW7kdHsi08GuG/epf9cUcTf+xS49PJnX35QHHzIqdBB9tiPfug3/rgs53ONs/4FF6BeC3bunnWNALxnDl9adzUWSwRgAjAB2H9mCHiO1KtR17OuGnOCl2HARREB2PsNwr6bGNW86ev/Pj/Sf0AgsYhVAR8487lmn+WnXvvs/WX1nQC8LH/uXW80FksE4PgAnErjsie+C3LL4OEzwIIZxTeTKGiiLjoEwXOaE8oOKb1UzBuAfdsPBWDTdeszr/Sfz4jgNaUCPnDmc80+q0299tn7y+o7AXhZ/ty73sxpsaQICLN7CzQBuDU0rc+zxgT3lBODz3FYT/sIUFvhxgDgL+SHxx58991fO3Hm2Wd/2ZhyD4Efe+2d05w+hQ0MgeaLL+oDZz7XLEHIy37oOS82/Ximoy83f/u9vvHwd73rlXdX5fZVryX4nH1oK0AAZkTMWoE5LZYIwN99cYpgiwmSvsdFO/1eNAArQsFguMR8iVLKDRvfDGxHHG8ADhgvqzj+5je/+VUCsHgDoBvb3v5LMafOpQ0fOPO5Zi56DNlJAF6CF9mHEAUIwCHq8drRFYgJwIHAugM5gfU1tWYGeCDyAhb03Vp5BDpwhCttGAxZsTsW/N9qXLezTwBcdtoza7+a407nh9+dHebvNNUcE4RL71u9Y87pAvvgomNvYMCG7kHBfYVZH9f6ArBPW7yGCkxRAQLwFL1Cm2AFYi6WAoGVANzwYu8bX2/83PvMJHQF7PBOQduzoARgv+/B+voAuU5jnNrascWVRlsp43UKAOWp2SprmR9kd0gBuC97v4LxiBsYnqBfh94UX2KGjL99KUMAxj1NAMa1YsllKkAAXqZf96ZXURdLr//ctXmevcpTTAIwAbgvdBZ/BLqv46EAYql3d5wRoMRTVsBm3wuKIvuSdJ4cyrBHndMjbLiNvYEBQt83D0+def7NNx//Whkcl13+K1dnRfF644ff+8u/eOET+wPm+MFll3/r7VmRX9lbpvFJoaHAA+3MskZ9D33ov78gPyO/NSuyb2vU3epLs02fNnyuCdCr13Zk0EK25tlzPvrh33ihqz5fAIZsKBuH4gKILzDhKK0AACAASURBVLA/Pnb1aBDkI5fu/H06ChCAp+MLWuKhQNTFUgAA2zIcAYvMrjKLOQIdCkTMAFsHjfXlUB7DK8olSsBQ2bbz7GTUOWGBAFUKGXBU3QuAx3qLd4z5RimevZ8BBhf+q0X9qVNfvOvYWfe+3bj8vqXf+wAYrLM7P+y8MMkfTs98uwu8bbbDdit/B7gH1IfnTxDsVhsW2AurAH8AwNljdaW3j8bdKr30yrJBMJXYdVgcftX5vWiBf6LcKFlpdAUIwNElZgMxFYi62CUAr1wXVeMIQMEj0PGOQAcCRAvMNeLKhCcBeD3BegNUebEvxJUge5gXX82L/GeF83zvJo1GXOzTEXZw4X/zmUfPvOLuk3f/TQW/fQDsCVtb9/dk/kA7DZTnj8+z4qVNO3tjqwMpaBvN7KTPNU17AvUa3DTwBMWmeSeO5IeXfPjDv/mJ9V+OD8CBemVZD5iCfjxhRHi2+VPGl/sfKIvtroYlpqkAAXiafqFVoAIaWdXexRIBeOWFuS1ICcDzAOAytgIyj80ZQh2s9wmgSiF9x0ypk1mQ/hcC8HhvgQYX/jcbN/+V+XNtc+B0s6jBcFJVbgEH0M4TJp7KI8+XgEuAVlYQbKN1PNfnmlCY7PTNCsEK8Fs109BoXACujt6Dvu0vZoFg2I+yxgc3KGRVsfTUFCAAT80jtEekAAF4LZeGDhvhk75VNzCjaNZK2R895ervuqoZNL6LeUvg8S3QHVEC/bWjp5KvCMCBGeDVHOJxGmMFwFl+p/BFdoPZ6rltuPlmzztDyzuDjyz8iyz7hHlO+4LOs7StI9BIPYKb885xVeX6t6YEHmeG7epAvRrMmZ7sHuf2B1Wbj7b1+9cbegRaEejLLnYy21kG+1EQxLZ2ZJez9JQVIABP2Tu0zamABvhFygDf8tSr29+91bC1F1IDstUdkQnAW0EIwJEB2Be8hmKWAOWcNq0FfHRbvesgyz9nKvzXglZ7P4G0ige+xEwgZdjCvwleatnfynrf48mi3pvCjXZgCAqE5pCjxD3da20YKMNi2eSm/uwbrmer++QPBWDt+OpuGsC+l8YXj0FLFZtNeQLwbFxFQ20KaByhJAC3lI3ygq2UR0qVsoqlKATgFAAcDjztDLDCZlDKeB07g1i52BM8D831XzZ/Vi9VQv4Z+gTSCoDpP0TGukzIwr+CiIsv/pmjzZdj9RqwgQGwzdbxUfCaGmhhCBwBgGHbNnpB2eIGaAHl6wwoULZ0507GFATSnSPAsB8b/YkUX37H3zfx4tMP0cBk4ckrQACevIto4JACBOC1OhqLxo3OswJgG6QSgKf5DHDfm389was5LcwGgG3xOhkA9gNPHwDeOR3TdKbGXBZrA2OK/oMX8pYbaQXAINDVEAWW9wOUDTjB0DQCAIOa1/2Hyjf6AcBpXTfoi1EBWGojWD7oWW64Db4NerEQQgBerGv3o2Mai8e+jETIQsy22A+pr+PNKJDaB8BRNxk8njt0aUEAjgjAAdnaVAA8t3jVmMPMmPB+hrQaTxq6IXedoU8glddr2EEARjyxffYUArTGZ2hgOJUfNa5BDW5jBAAGs64iSBUeR6/rhnXqPsOMfVpJJQO8lPjCRhVLzUUBAvBcPEU7rQpowE4vAAcs9m2ZgrkCsMYC3bYgVfCdddGvUG8VazwC3Rl1IdnaSAC8EwNzi1cNezUAWMkO553KBcAadqScbzTsDfEfCBdWv1TQJQU6H+gC7dxbADYOqmFTkgH28UUZDEAbZbFpA7B88yMovpyTGwvMSgEC8KzcRWNtCvi8vbRTjxWkAuq1vuRlrgCsAZS2TQaFhaNVZw17N/ExSwB2AUbILBISw5GycjtjV8P/KeNVYRyULg3OAGvoBsZW7zeAy+s17Ngn/4FgOQ4AJwYUWAt5Zrp13Fa6YQAet93A5r1PAi+qEmWXV84fMQMs1QuG+sTxBc5vLDYTBQjAM3EUzexXIGRRXtXahYaQRWmMl2p1ep/0CHTZdsBmQGX6DqyGHnXs01ljAT1nAO7TRWMOCfTZTgwo+Mq+2RR+tD5ZvIbMNQ2fBgOw0jh3hRlk55zmm7H9B0Pf2jM7z4KWfwkCisu3u78nBhRYiwUBMNznzrOsKTPAYHzJj3Unji/5AOAVU1aAADxl79A2SIHARXmzjRosAxdg1gyHBqj3gVnMulcLY78X5LT81wQzpUWjVWcFqKrsTpoBVgQQCDKgwdUpFOq3LpwHjrPy+5lfyA+PPfiaa+53Z9PUOcVrqKabfqv4POSIOxhPg59Aquqg/0A1TTEYgCzHWatWQEDBjapKJgYUWIvEACwXzn0FmFXeVkQALrXgEWh3aO1NCQLw3rh62R0NXUhrqTP0iQ+NRd1YAKwIlVpS9y6kFW2dKwDbNIbAA3HOVMZaaWvfcW/FGEAkQcr06j8pAFbY6BoSw/UJpOpa+g8JqXUZH+jr1k4APviQU3HZZ4rK6lpvwXbWDxbw9hUBmAAMxti+FCMA74unF95PRbgMVar3+TZFG5MfgS5FUbQ/VOPy+l6dFRfP6QE47MVrQ7rqAXBkSBIEx2DWcy7xOiUAVjxNY3Wj5Hg+/YeNBAJw9pyPfvg3Xui7GeCjHwihagAMPxM7FDIEYAIwNqXsTSkC8N64etkdVYQeb6FcizvFBd0oALyC4PBnK731rS50ZZEUYyE9AMeDSzUAVtQ3KBZccTCXeJ0SACvZ0utX1xzZvXAO842SZt5H2EGAsz77W+kNAp18vPII9Pk333z8a3Lh1leIjzkTgF2ZfB6B9g3GBV5HAF6gU/e1S7GzFw5dnYCxBABWWuyFhKhTZ0VASw7AEfV16iZximIsS5ptloWAIaKeqN1O3ZVshPRwGa1kS28z0jeUx7bHpYf5ffL+SwjAQRlNqZ1w1lMO2a03IoN2Bb0FGoiznSKCTYk3m4svN3/uO9gOM8ClPARgn2Bc6DUE4IU6dl+7NdLCHFp8Kto2Wga4jKsRNxognecMwKW+kV5E5FzIS+eMSHZCZkhAaurxqgR50Nhwias4dvqaGvwEku0i+m/YayDAaWSACcAf+o0/Lr0BwmlLL+Cty/U3d+HMr3ku+cQ3//FPj51179sJwM++/KBwPstNAHbdBPbodwLwHjl7X7qqCJqIZPDCU9GuUQF4RAiGFs+Ki/jkGeBSW0X7m/GrDsARYX1w3EmP0U49XqcEwCufxnvMAZ4ruwEwEgRD883Y/hsLgCEIlGdngwAF1GKUDLAEgCXa+mTKVxD/Q895sfnXMx2LnBrKq3I+GkP9abw0zKdPoF1B8YUsCFlmPgoQgOfjK1oqUCDRgkkEFUsC4IigZvOyaOGsCJCjAHAlgDKIiGJVMNSSngiQZH67fVCMC5c8ongdG6C6nYmY2Q+KQfrPHnbShb+tFimgrADq8l+5OiuK1w8OBgJw/QwwAJw1bAJlg0EOaKN0LQG4c3TcNfnz9/koQACej69oqYcCyhBRW+CzEF8aAFdixNxs8Mn2KS6URwXgUl/FmAmCD2ToRQSnsnk1+6cWr5MD4EgvYkNeWobEGf3XVokAPI+3QAPAKQHg+ni1T7Z0tYHBDPBRn6PjyBzFMvNQgAA8Dz/RykAFtEDYB3wr0xVhZvQj0DZ3KIJn5gO+lU2KdowOwE2dA2NYDSBdQ1ETULSgacrxOjUA1vRfU3dtXyqO86D5Zmz/aQAwWEf7mVZmgIez353vALuA04yP3/vLv3jhE7Ps+MFll3/r7VmRXzkw184KgKXxBUN949vMYBvBmXPX/Y+/z0cBAvB8fEVLlRQQLvBExxmVTFxENdR5EW4M7oRw42e08cZ4DXb1qBXsq/+kC3+bk8A65ACcGFDAfgQ/Awy2I3oJFgE4k0N94vgadYJj4+oKEIDVJWWFVIAKUAEqQAWoABWIrwAIY4NvgQbfOtyqw5XRXPVcDij1NXAWUP6ccZBdZbfkegFZ3bofQNnAF0aVfYD8p/QMsFQvafmyP9Jx4BNf8UczW0ipAAE4pdpsiwpMSIFrnnPZ64ose4rUpCLPnnTjr3/0TdLrWJ4KUAEqQAV0FZAu/G2twzCwAVqwfAuYQTuzbAOCIATV5QUQFAzAYP/Lo/WrY81AX7w3F6S6Vv5PCcCoXtWGCdinVoYdvIZHoHWnn1nXRgCetftoPBXwV4AA7K8dr6QCVIAKTEEB6cK/z2YQiOAub4/0ri8B7YTrrwsGZJlFdjXaKa9T1qv1tmXlutdSdd5mDLax8+1n2I8tvaCstsj3nvFFABapvOzCBOBl+5e9owK9ChCAGRxUgApQgXkrAALJ4BHoUgEgSykRaqc90E5JG2VZvyxzIDSLwBnpUReukReMIfU2y3QBWN7GCoazo3c9+KA4+JCz+U6flP3vG18EYKfj9qcAAXh/fM2eUoGWAgRgBgQVoAJUYN4KgGDhBOBSBejbvohclm+nonaaTOWt5uzwJUgzpozPMdjgI9CVbWAWdbgrFq2UNyPW7XfaAf3RtD0IgMG3W2NuD4ivI/nhJR/+8G9+Aj6Wze8AYz6ZYSkC8AydRpOpgIYCBGANFVkHFaACVGA8BUCQgQBYA4K7R1MrZVA7s8PiodmR7NccnwEKgzqFDPDagLCjvX1aSeotiuJX84PsMqdeHZCDAXAb2oEAnGUebe4OrB4gReOLADzeXDW1lgnAU/NIQnsGAOi2r30re8gfvvSjd2mZ89RfuezR5vsm73bXl7/o9b/xkWe7y4WVmJo9SG+uOv6gY/e6+15fNGXvbbZzg3UaE4BR/c1Lut5x42989DGIPlMtw3E2nXGPxMj/3967AGtyVHeeVbelRo+28EiGkRxgs0MQCmAWFvAYZLcZDIxxiNAECLexAaMHIhaNCHvBwloP2NuxRogRJgxGEmwMSFisDdsWEvawwOJd0FiAkEOhwZpB9oQDhAML9LIMspAsdfetzfzurfrqkVX5P/mqqq/+RHTQ6puVefJ/TtbNX56szNDjDGmTZaiAqwLSiT/SjjOotLa91tuS2Xn8f7XdhWuCR7CNYBngsn9OmfMBrVC43tHguHNsWq3q8880ewNwpddP/+Z71N8vRmKxVmZwEQf0PbdAC0Xf5OIE4Bl59/zffMFb8yx/r4PJDaAVgI8XCKOQ09ef0PAzhj0CresyHNnOiv3XXPbVW/Q/HjhwYM9JT7vrxqwo9q8LzQ+AffVXffeKR3TccJyhSpnL+frZZdxPeZz5qcmnqcCwAtKJv1RPAO46ByWZ2nCxs2crcG97YBvBAbjsL7BwAGfiLXXW6gGz0ANbeQEfa3OCAXDZN2Srd3+WvBlloO8JwNIXwAaXJwDPyLmuE/NyQtnMbMAdb8AY8tT57/jp0/Oj27epsicg5e1l/GBvTHt8J+b9tss1MYO0XX1bCdu1SKH1dwEkWx/qP+c4k6i1Lhvaz5JdDlMaZ27q8SkqsNkKSAFls9Vg76gAFRhbAQLw2B4QtO8zMc/2bF3sAaUwBDtORBEVHj36uMed+tGDN34PKVyWGdsex/ZXff1Bdt/D6y3P7V7PA4BdYxbwMRyTQF2NIq42azDnOJOqbS0PjfspjTNrj1iACixQAQLwAp3OLlOBCStAAJ6wc9qmuU7MlZPfpybnv6LqU9+Ouv0Pybo5TkIlBkGT4QTwWzZhtcdRk0f3PPbYkxQE39Dc9lyXavoA7BqvkoCwZZ8ldZVlXe3mOHNRG3pmVuMM6hELUYGFKUAAXpjD2V0qMHEFCMATd1DdPNeJeaAuDmbcEtoGfQc6FXscAfgO5bO3qz839Ptu2gDs+x2oIGaDZ4ITxo6pmxxnZucPjvspjTNB7LIoFViMAgTgxbiaHaUCs1CAADwLN+0YOfLEXJ2yn51z9btuvrYtmeO3xR7KD8PflOxxmpgX2X/P8vyhLCueN0cATq9/2MOxOM7KqOM4k3yH7PFC46NUgApQASpABahAQgUIwAnF9m1q7Il532RwBLumkiUrXdprjxMAQ4Ey3QzwCPHQuzgDSdkqNIb9TRPMvh3BLo6zANeNucQgn6ECVIAKUAEqQAXiKUAAjqdt8Jp9JsD17K0rlJm+A3bP9q0n+W72mCFhava49Q0JnWkCsOtJ0/XYctQM2hqPKMtxVleJ4yzFveRIXLIMFaACVIAKUAEqEEYBAnAYHZPU4jExb8CB6/eZJgB2rKuRWXKsw3gwjmNd0exxhDkgnuQA3K7U1bahg6ccr8IJoX+wb4E5zhqRwnF22VcuAQYki1CB2Svw3av+40Vqp9cVvh3J8+zSUy+84B31emLW7Wtv6ufvvfLKfUfzx92t2j3Ro+3tvChed+pFb/y4Rx3wozH9N9e6YfFYcJIKEIAn6RazUa4T8za4OkKKNqqTZXO0qTGpdrTHCDxTs8cVMu1hOU0AdlyACBEPSjJ/TbTujjGUcZxZozaEn43jfsrjzKoKC1CBiShAEEnjCAJwusWRmDGdJlrYSiwFCMCxlI1Q7xQn5o4Tz8ZEOMS25VLuDbEHiB5/2HPUavB7W8c6g8QDclUXIOwkAXhMXU0LCxtiDxAO/uMMaIRFqMAkFIgJCzHrnoR4AiMIwARgQbiwaCQFCMCRhI1RrSsAtyewjhnXTgbY9XtPVVEU4JmaPVowR1AAwsd/Yu5qW+9p4AcO7DnpaXfd2H93cW+3gsSDqj3Id8AcZ00/tRcWOM6A4ckiVGCGCsSE1Jh1z01qAjABeG4xu4n2EoBn5NXJTcwPPnPvSY+e9B0l4SlCGYMAT2diPjF7CMBwVASJh40F4InFtfuOjTgLX1MfZ/AoYEEqMLICMSE1Zt0jyyZungBMABYHDR8IrgABOLik8SokAHe0bWT8xp6YmwDMNctqj6IJZoBHBjUCcCdqoiwscJzZRydLUIE5KhATUmPWPTetCcCbA8BfP3Ro78n3P3i7isHTfeLQdHCcT3181q4AAdiu0WRKEICjTfBDgULnxFwCMDR8oukPtd4qxHHGcbZWwH+hySUG+QwVGEOBmJAas+4xtPJpkwBMAG7HDwHYZ0S5PUsAdtNtlKc4MV/sxDzYFT91BV3hvPcb4PEzwMYre6SDleOM40waMyxPBTZBgZiQGrPuuWlPACYAE4DHH7UE4PF9AFvAifnyJuZDd+7CgdNTkABsFobjjOPMd2zxeSowRwViQmrMuuemNQGYAEwAHn/UEoDH9wFswQZNzOE+WwqG2jobxR5dqStk6mdjwq+PbcwA94VLc7tssNPW3TPrUeLa4xvgKPb4xHKKcRaq06yHCsxZAQLw2ntzBOCYsTfn2OA3wDEjI27dBOC4+gatnQDckXOTATjIlT5DAegK5wRgArDj6e+h3ochv7WPPs5CdZr1UIE5KzBnyAmtOwG4qeicY4MAHHp0pKuPAJxOa++WCMDLAeD2FU/ewWOogABsVpXjjOMsxnhjnVRgyQrMGXJC+40ATABuxxQPwQo9yuz1EYDtGk2mBCfmy5mYZ1n802cJwARg8OW2wTst4o8zUOONKOYwsT+S5XuedtqF531rIwQI0IlN1XBqADymzg5tmyJrOy+K15160Rs/3v7h3Vd8+CXFVvYZ9e97TQ/mWXHX4b35s558wQUPBAhZ7yqmFhuSDjEDLFFrWmUJwNPyx6A1BGACcMhwJQATgMF4IgCDQi2xmJq8flAt2L0pRN+lE3OvtvP8utMufMOBPrtj1t1u06utVmVSDeuPxwSRmHWjsTcVnWMB8Heu+o9/lmf5S1E9VuUs46CsK6b/5lq31iYmAHvq0rtAUvrUKV7WwTX7xUsCsOhNMW5hAjABOGQEEoAJwGA8EYBBoZZUzHPyZJMKmlx5TRDz4rbTLnzj82IAMLqdcQoaLgGAp6ZzaAC2ZXxtg0393DrevMZazQDT2JhT3aGAF/DJdpEV71YLGherssZMvq0O23vIZ1z4LLTZ7E71cwJwKqUDtEMAXg4Axz4BWitJACYAg6+ljQXgFOMM1Hg2xUJNVqEOW7JTXhN/CwB7TA6tmZcpabjJADxVnUMCsHqHnazSuFdA42m40CAEh9KSAAx7alvdBXKB8u0H1BMnwk/VCw68P71B3vL+dLI38UME4MSC+zS3QQDcOcXVR5fyWY/rWaLYEwMyQ+hU1kEA3ngAjhLXHGchR+G86vKAQveODky0fEBiKIPhOTkcBImpabipADxlnX3ituYvlSHMPqEm8a9xH1ytJwfGGgE4u/TUCy94h+e7QeKq7a3t7XO3t7berh46XfJgVXbAn979ALfOO9md6CECcCKhQzRDAB5WkRNzWZQRgAnAsojZKc1x5qLa/J8ZBShK2Xomcp6TuF5Q9al3CKynqOEmAvDUdQ4EwFFeKn3bZgnA6QFYH3K2nWfni7/rtrw39Y993nGr6gnAUcYfK+1RgABMAA45OAjABGCXeCIAu6g272dGBYpqMmc+tMrDtl4A9gKUHlj3sDNc8NgP/rooxHba1Ntc6wLNQWev+AoXDeaaeuKXADwOAPtscR9ajPONQdv3xbHDNET9zACHUDFRHZsMwOe/46dPz49u36akPEEgZ6hvEztbRUPYo/sRGjIF2liLhrYtFBiFqscqwAIXmkLEdUj/hLBn6uPMNQ6n8lyoiW+A/hi/rfU42bf3W12vyaEBIKauYembUHaOBcCh7I8Vq2W9XvEVwDhLFcaFoVDapo6N0HZ7Z05x/63eT1mR3zt0pZWLL/UznjFoPecA7+Z4JQnA42kvbpkA3JGMACyOovUDBGCzeBxnHGcew2qjHvWcJIXXwpDB9Jng9mUx/A7Xamaq56DhJgDwnHSenK3Nkdq30DTL3QE+74e6LOW7IjUAb2WP/aej+ePuVra4HITlfFe05eVNAA7/2401DinAiTkn5iFHCAGYAAzGExeaQKE2rVioyWNAXTrZKR9YjQHA7TrnoOEmAPCcdJ44AKvPO3e2+9bHbSh95153agD++yc8/pMn3//g7coXTgdhxXjHKVus12YFfOdHq4oZ4GjShq+YAEwADhlVBGACMBhPBGBQqE0r5vs9ZX3yFWgC3ck8eMFEzzexHrZ27JuDhpsAwHPS2Stmmy+ZCkRCgtncITUmuIfUGc2yesV2+Hdctgl3AGvtCcAzmrEQgAnAIcN1AwH4jgf/KfuJP/69mx/x0YnjjOPMJ3425VnfSbppkuQ1kdsVtj0597Kz/8CfD6rp0ZscfNnIjHjZtpqgFXcd3ps/68kXXPBAaUsMDecOwHPT2dfeKi5bcOOxcNMIdQJwd+T3ZVJDAfHQoVJefo1xqNkG3AFMAHb47TbmI5yYc2IeMv4IwMwAg/HEDDAo1CYV89lavNIh1mFQrUm/1wQ0MAC3gXUuGs4dgOemcygADroYVHt5EYCnBcBe8U0A7v21zAzwjGYsBGACcMhwJQATgMF4IgCDQm1SMa+swwqAu9cWeU3kSnENEzrXrGjfVr5Q9c1JQy2vt727PpodQCWMVS1RIADubLf3WgwiAA++vsfMAPvES987zuP0/I24A3j1K2qTfmFvel8mB8AHDuw56Wl33ZgVxX6h9qGuHWpseT0wMXu0JqEhU6jzYPHQtoXS3/WanSLLPn31ZTef5asRx1lHQY4z36Ca4fNeE6TEAOxhq/EwF1cAbme9PezaiZjEYDZjAHbdsj6Kzj5AU3uVEIBb79XUCy+6+ZiLDmX3PNvou9bKecxswh3ABOCZTUpcJ+ZtMHC8e1Or1fnG0hGiogCwB3BOzR519Vt2ztXvuvnamCHq6LtB2xzrDJRhzC//yGVfucRXM46zYQDmOPONsHk8P1V4M2U0PMCtMzn0mmx2v8l0nmTGBOCBrNBcr7qZlc4E4M04YToVAOt2nBflssx4ZVHo+ubxW61pJTPAM/La2BNzU4bN0aYOcL7x35/xsu0i+5zEHXOwxxEIFw3Args0oRYNHGM6C7XQNIe4dtQo2rif8jiTvNOmVNZjgtSbVQsx8TfBm8fW6qBZtHZmZE4aaqd5LCQ0Qjd1Jm5uOocYB0rwoLFbd2Bq/8017lICsI9GJn96jJmNuAOYGeApzTYAWxwnnZ3MrQts6kpME3PHuo5sZ8X+ay776i1lt10msCbgmZo9Lv1aaT3hDLDal9ebaQ2hf4g6gOHUW4TjrCkNx5lPNM33WY8JUnIA9gGKgAcJBb8CybQF2qevZTRuWgZ4TrGqfRDChwTg7rs1NbinBGCPRT7jpxQeY2Yj7gAmAM9sbuIxMW8AlSuUmcAnxPeajhm/TjZJu3Nq9rhqnQKAPeKp97ohR182FlccNQtyBZKOIQ9dOM4s79T6IppjrBjHvWPMJFlomtmvmcpcjwlSLwB7TeLWQgbdthwQgDt2zUlDLa9Plqke56lBZG46E4C5Bbr9e8H2Xa1XzLQODvT5zGNT7gAmAM9sZuIzMQ/TVXPmbxy7+rOQU7JnyhPzgDpVUOJxEJZXiIZcMAioi2OfOM76hTNrM+Vx5hgEoz82N6hwtrf13a7HRJMAvBu1BOBq+BqzZR4xVn8vcAt06y2ZOu5SZoB9oLV9OF/Iukb/ReVhAL8B9hAv9aNjT8z7IMM16+qh32C2b0r2THli7rjV2OS2RlYuYL1oiATL/vpmgFGDh8pxnPWq0+vnKY+zEDExRh3OQFkaazjBOFCGMeyppq3siGuW2pQZmaGGszwEa246E4CZAZZmgHV51zhvv5u84q/nXuExfkf5tkkA9lUw4fMjA7Bx62HZ/YTQ0/l+2OSCqdgz5Yl5wIWC5inO7tdRuYwmKB4kFXOcrdSCdOU4k0TWvMq6TraqXpoB2O+03p3KJwnA7SyLz4R1RA0JwLvie5+CPhCrXgCyfo0wA9x6pW5yBlh31WMBsfHO9Io/w3t9Xr/Z1tYSgGfkOeeJeZ79ifrI8t+orp7g2l3kjlVn+0RG4VfdTMGeKQOwlj2QRp3FkYBwPRgdIbc+lw05a8JxJhrJssLD437q40zW12mUE66btQAAIABJREFUDg3AHpO3tiB9AOwEb+3siLOdhonhUjRsOyg1iMxNZy8AIQD3viBTx502xGs7ca0ntm+AdVHX3Snq0cZiiUc96ly+7NJTL2xm8KfxG0tuBQFYrtloTzhPzNWpvcWe/Or86PZtjhA8mP2tCxI3I4TDb2nT2PbMYWLuamPN78b4cDzkCB5fMeDXb1GA4wx2nqigfdy7xnCsGBJ1b8MLB5rs11UyArDHpK5RnysAx5wYptLQte9jA3CoIZRK50DtMAPccvymA7BP3NS18XhXEoBDvWxYj0wBHwD+yGVfucQRSKCtkPWeRMj+iW2Yij1zmZh7LhT0LpBEOhQLXpCRjbCd0hxn6+vJJPqNOe7nMs4kes69bCiYMuhgvIfSY3LYBmCXbdpR7sZMrWGo9sYAEZ/xEqrfCWK13gQBeGEA7JVtru1Q8QDgKO85n7Hr8ywzwD7qJX7Wd2KuzRUCidfhQmEmxPbsD+qGMeyZ28TccZHECqRhtMe+S0Xjoa8cx5mfgmF8LRv3cxtnfgpP+2nv7aj27hknYR6Tw0Z9jt9+Br0bcywNQ4HgXAB4LJ09FmsIwAPvhzHizuO90+gJuoPEOWZrh1d5jPOg7zn7qz5uCQJwXH2D1h5iYl43aGDS6AW+fZ3GJ6myya+ryFOzx7Ufc3wO1z6zwnXo/nOchVUU93WacR+2d6xNK+AxoXIRsDcL4To5rE8+HevwnhhOQcNQNowBImggheoj2F7o3QoE4IUDsGv81s86CFEHGP+TLkYAnrR7msaFnpjPqOs0lQokU4DjLJnUbGjmCjjCom+vewHYMXvb+K7NpU+mK5DQTrq0h9Y9UM6ooevEuN3OFAF4SjozA8xrkJAxYxq/rtuXWwDs8plH5vOeC/DOCl4FATi4pPEq5MQ8nrasmQqUCnCcMRaoQL8CgSbvPhIPAbDTSdCKgK877cI3HNBGOYGS8G7MqWq4aQA8VZ0D2cVvgFtvkTEWXlJvgfaInWqXiutCoemqN58X+djPEoDH9oCgfU7MBWKxKBVwVGDJ4+yd+5+/P8u2brJJp05PfuVv3XTzp3S5y170gqccPZJ/Tf318bXnHj5yePu0g7fc8qCtrvLnYNu/+Y4v3fxuU50HleHH7D/jT9XPXm76eVEU/+dvffmrv1K19zNnvEddD3dxn331PvaVsbW5+1yvzTZterRtPIbYaWsH+XmoiR7SlqVMLwC7ZkfKiZ1zH8G7MZ3rDyBaq4qNzgBPXWcPiKm7kQDcCuolALBHbFfx4rTIp7UG33PhX1dxaiQAx9E1Sq1LnphHEZSVUgGDAkseZyCEZhq6jt50858OAaeWtg2dpoB7pwVETc+oX1y3/NAP/fC//tXPfvbR+s+H6qo/A4DrY9vZnp/87S996S9N7SNgangOWhQAbDOO2z5NQgxy54xBiMa7dfQCsDNY7GZwXSeXyAE2c9BwEzLAc9DZOU6bY4EAvEAA1l12BdjyPeX7fJzXevpaCcDpNXducckTc2fR+CAVECqw5HGGAnBeFK9Wq8G/V2TZjwLyGjOgjhBZb64DqRb7KwD9P573vGPvP37vt/rsH4JJF2BvadSbEQ6gyWpxoszOA76xFnGdLLUr1t+PHTmSvWDPMflfq5+daG24v0BwAC6/bXvco48+djR/3N1C+6xXg8xFw7kD8Fx0JgDzG+DO+zHPLj31wqYufa9A53G6m8F1HSfIQp/Hez35owTg5JK7N7jkibm7anySCsgUWPI4AwH4MaWo3vL8k6CyncxnCNDbbbtRt6XeCpht7fdlri/df8b5Cpo/AvZ7qFgHgm1QLmhzMHstqCfc6c67GdZYE/+yT64ZXPX86vu4PdsP3x8agJ0nq50ZcnHbaRe+8XkxNQxl6xhbUUPZXm6Hj6lzrLo94r8Rban9F8p3qe3WosXUvO9d7fOpxwOnPP6Mk+9/8HZV9+mS3wWqrHWhT1jf6MUJwKO7gAZQASpABaahAAjAYmPrWcmDlm91pZXXYdVWd2mHrZ+mLKoNmoV2S7PXoupDbIcONbGrfzcWa+JfF8cxu7EC4Pzo0acWW9lnVH17BYL3XoE0Nw3nCiJz0znWOAilQ2qQnGvcjQXArvGjd7rkx2bP2z6c/2cHAPa+6k3wTk1SlACcRGY2QgWoABWYvgI2MPToQZXxDAyS2qRGFtiSpV3ZYSljzKAG2PrckE96KJdQe+8ssHOWoW5o63Rk14lbq++DmQjHb0BXdar94/dKAXjoapC5aThXEJmbzrHGAQG4u404ZkyPBcCufvb8DIUALPwlzOJUgApQgUEFPnnmmR9Wp/G+Qb2czzn7s5+9NpZc15155lvzInuvqv/yV332M5dI2rnu51/+sjwvPqeeeXTrcXtPfeWnPvW9+vP1ulX28B7XdiQ2xSgrAOAVSApgtgJgYBtxBW9AWS1DA/aG+lBCJ3pYVqkxuj0ZzTDv1luB+0EsK16VR2Dc91vgABPHDqjGmvjXx4Kr3TrrpeLju+qo0ytEY2vgCiRXW2rtJ9UwgL0r02eYQUyqc6xx4ApG7Xifof9GibuxAFi367zTZXv7f8q2tm5RVYjOYdi0O4BX7ynRi56FqQAVoAKBFYgJwD7QawDc/6CgYv8vfOYz+pdH7/9CtRlYZqg6FIBLuELBUDVeATAAbxXogYDdAOAhm/TW4MOPPPbiY47fe0jZBF2XpIWT2gGWrw6sQgC4njEG/eR8/ZLus2MmtYoz04Qp1sS/Htyu2UB3AF7fIdweZHPTcMYA/EE1nX0T9JIzFEodq7HGAQF4GRng3fezy53n2+puhgvUWPmAFIA37Q5gArDr25LPUQEqEEyBEoBVhf9N/fmX6uWssrTb5+ZZfs92Vrxd/f8N6t//Tv150m6jjyoAe63Ksl5XGqGzx0Wev1BnktW//V/qz6vLetT/n6L++9Eiy39HlXun+vvlaunvlGbZ7PKjxfbVe/Kt29TPT1B/jpSwe+jAgb17HnroO1U9hra38/xHyqxvmQFW//0eZdMZ6heOult3xyZ1gNKnVdtf3C37DfVvJ2fFnpdl+dEb2+0GE1hQEQhWFXDGBmC0fsE3xg9vPXb0x4q9e27vOwHalDkFdYFPmS5dUrZ1EMgApwZgxwzDOtoMmdFYE/96iDu3oU5IzYrt+6UgNXQy6tw0nCsAz01n5xhtvst5DVLrd1vqzLVuPuaiw9CvbteFPnU34SG1ReMVqm7JOQcbdwew1pYZYMHkkEWpABUIr0AbgDUkql9k9yhAfV1RZOepv/+RBtwSMtVL6w4FDn+hf67+/V0KbH+79owGYA2Wp6ly31KvuGuLrHi3ht761uQaAFdld+s8tw6rv/DZz5yle1zP6u4+e0697RrUVu3YAFj348i+E39izw9+8IE6jOu+lO2GV3u4RhD0Jg3AuocDW6f1Cda/pP5co/483qCG+fvf/c9XixhbN1n8IQZgVd8qS3sQAOD6wVagn7wywHODitI3zhNSBexqHP4FAVi4BdwwKFKDyNxilQDMa5Daw0Z6xZBzDBXZrWq+8iwCMAE49fyS7VEBKtBSoAbA7SzpuxRk/q4C3EvyPVsvLI4Wl+tsavmtcO05NW+toPkN6j8uUy/4X4MAuFa2BsArC+sg2t7W3G7bBYA1lOtvket1tdtNHSwgWDkDMAJ6qs/SLdCdu28H+5FnH1LONW6X7Ds9GfwW2RmAtZ+BreGV7qCfRgbg7tZg50lbcyBYr+NwAiIFwGrB7QG14+SlgnE3aIuTHfXGd+/trP9TTA2XmwFOG6uxfOi8+NMK+NQLGHONOy1bTM2H3kOh2kXfdVJAR+sdsxwzwGOqz7apABXIjABc5FeoQ6c+rdboPqVQ9Kxyy3Mra9rIwu5mjb0B2HQYV4wMcBuAYx8ChoQaCFbJABi0R3etAXvo1um2Jp73/3oBMAjZHdhH/OpSZm7wVu+jy7e3+jtQtdj2TVXPzwj0GjwZdW4azhVE5qYzAZgZ4PY7xgUwveMef9FZFx3xqqZTkgA8HV/QEiqwSAVMALxdbF+8+z3uN9VLaksB8PdU1u6nWtnfKABcZpBVBvgLPlugNeC2vzVufQPczADvZqPr7aYOCBA4nQEY7Q96iFStvk62E8iomswxZk1BOPUCYGGfva85svnCe3KVOHvpC8DqeXVATHa3+vOjNm3Kn9tORp2bhgTgtedjQapuIVbdobKCzAB33wB9gBpTc9t7KNR4tbWjfr5xVyDpPhOAAc+zCBWgAvEUaG8B1uB4dN+J/37PQw/fuLPlOfsrBYX/XP37ybtW1A+0Wn3Dq6HRkgE2H4JV3y69Z+s1xdHtr6j69CFY6uW4vpap55qjqm3TFmjdj9p3xyvTTQB86Od//vTa4VuNduOpbq55bAAGQdNkfAdcHerqhUqwLi8A1p0C22n03/e6o74Ymxu81fvhODEUA7DtZNS5aeioWyeEUgPU3HQmADMD3B40Lhlg54Ow5BMLArBcMz5BBagAFZArUANO/bD43l55i3xCKzAGALtuV255rAPAwoyqrq4C2HY0gGDqDcCuELxaXMmzV/7WTTerTwbC/C8GVASasFm34wVqxy6kIctdf2huGhKA194LFEPGWCUAE4BDAHCgOLK+52w7XawVTLQAM8ATdQzNogJUgAqkViAlADsA6pAc3S3Q2MnN9TonAcDaIA9tevsgjSV/eCtuO+3CNz6v3m5MqKi3k2piqK4Tue60C99woE/buWm4XABOG6uh4rOdNYy5HXeusRHTbj3uY2pue2eHatvWjm2ni/X5iRYgAE/UMTSLClABKpBagVQADGZU9ZbxQ1tZtr/vzt6aPiG2QPdmUUF7g2SA6z4H/dEJkxDZ4LnBW12EVBND27bFuWkYExZi1j03nWMBcKx69diK6b+51h0SgG2LadEW2ZBJhmWhD6liimUIwFP0Cm2iAlSACoygAAhcXodgodlNDXFPfPix//v+4/d+SwrAB4F7dXvkHe0QrCF3gwBer8L7kCxvqDAcnBJoomvdAq2FCGC/bQRa7QhgQ+fbu5gaBqpbzeWzS0+9MN0217npHApU29AUc4fFXGMjpt1hAbi7C8H2Agq5MDHYFgEYcQXLUAEqQAWowFwVSAHAIMytQFTwfXCQa5DGvAcYiRlQu1VVfVc6Ie3sTqw+qI6CM96XjNZR3zoXbNKvTmvOi+J1p170xo8P2eFyFRLcr52C1oNhgtig7icut5LH1jAmLESue1axGsOPAXc9GMdXZP9dpN41VwjHX6d46oWX0oAACzC6Kui91u50oEUPC/92F7R8fTWF55kBnoIXaAMVoAJUYAIKpABg4HoirwyzlhHNMhskN2ZOQfAMvgXaFBIHwex2H8yjYRYE3tDGZOWgiWKoCXufacjBMHPTMJRmqUFkbjoHBGDZyMFKGxd2Zhwb0eA6MACbvGNdZEsQS9D7FgutaZUiAE/LH7SGClABKjCaAhMBYG+QHATWPPuQ+ri4N7Np+n42BQADCwOVLiAEex2IFWrCGyGYoQlZ9MxILTPb18e5aRjK3hEAOAjkpIrVBNDi3JW+hZ2lx8bQ9/4RF2CsABww898XM1YbnINt5AcJwCM7gM1TASpABaaiQGwAloKb6xboAZh8TMHvJeqy5d/r09y0dRjURQzuddiWALC2HSjv9R3whCfpEABHtx8A4Og2uL84Nmqb69x0nrC9aiey+VtUAnD/NuBQ2hiGMwSfgbZgG98myE4X99fQuE8SgMfVn61TASpABSajAAh6zluUUwCwBZof3s72/NRWdvQ/K9Ef3yN8J3MK6rJRAJwgs+Aa9xMB4OErkHTn5qZhqIl86gzw3HSeMAD3jq25xkZMu8sXWER/QgAcMQPduyDi+vKe0nME4Cl5g7ZQASpABUZUAAS96rogaYY2BQAPff+rv4s9fMzjXnrskUf/+8DJ0p3MKfhNcfWctLxLRhfIAHttgdY2hZo81kL6iPr7derPL3mEOQTAsaHIdgVS2b85aRjK1tQAPLdYjQhMHsNKsU5W3HV4b/6sJ19wwQPtiuYaGzHtrmsUCUIhAI76uceGngCtfUcA9npd8GEqQAWowOYogAKw6vHq1GUQ9LRA1SnNALhVgC21Rzc09L2u3t589MtfPeeY/Wf8qSr68gHPOZ0qXW5pBu1uACrynXFZP7jw4A3AoSFSg5HywSmep0tDAKx9G3FrIGzDnDSMCQsx69a+npPOIQBYw+qRI9kL9hyT/7Xq/okBfgsNxnRM/8217rrmoeNvt+7RARhd6AsQf8mrIAAnl5wNUgEqQAWmqQAIbmLjhd+6iusXAPYKbG0Q3v4O+CB48rLE8HYbobX3PQW67EuIyfqqrt1vCwNkSmD4DNBWn0uhiencNJw7iMwlVoPYuTuegtQFXMEz19iIabfp5RB40Q16z0TMAMPvWsnvvqmUJQBPxRO0gwpQASowsgKhIWy3O40txUim00EG6N7gEsQBG1y/A0ZN72yzBrO6aP26XCOLLXmwXdY7u1E7WCcAlMKTslCT37YeLgfDzEHDUHqNsQW69NEcdA4BrXWNPfsMQdZcYyOm3X3v1FBtqvqtvgkRSwO/G6zt+/xeGftZAvDYHmD7VIAKUIGJKAAC8GPK3K+pPz8Jmt2AScG2abD6VTFkS3YFnUg/29chHQybBTbCKQDmqCbe259NDTlkGjqwmhKAHeyF9HUB4LJiB5uSaRhq4j4mAM9B5wDQEuYUb+Ak81LPucZGTLuRl4VnRrgBoKH6gti9KiOID7jOCRUkAE/IGTSFClABKjCmAggYKvse297KXrC1nf2O+vvQd7RlVxqwJwFJBRrvKLL8DKCdna3N+5+/X3HqTT0aSk9p7kBqoCztYGY2AAR7XX+Exp8FZDc6c4BqZCtHDW0Khfn50nS2ADa8gyKM+qwllAKpAXiTv/9d8X0ox7AeKkAFqAAVmLcCMABne35y+0tf+q+2w6RMd+pqhRAIFhxYpau0fttb/yYWaX/oG1rbN8Q9UQCDqStoh/rud95RTOupABWgApunQEoA9tnlMhflCcBz8RTtpAJUgApEVkACwL/9pS/9pTanZ0sztAW3B/QqUERAdVeS3zzypZsvHwLyzqFTP3PGe7Iiu3hAUiuwItu5+xYBUFciPmlv10brZjkqQAWoABWYhwJJAVid2H/qhRe8Yx7KuFlJAHbTjU9RASpABTZOAQS2VKetYLhxwrBDVIAKUAEqQAVGVCAZAG/w3b919xGARwxmNk0FqAAVmJICBOApeYO2zE2Bb37kjovUh2VXWOzeVt+1v+6p5z/943PrH+2lAlRgPAWSAPCGH3xFAB4vftkyFaACVGCyChCAJ+saGjYDBQjAM3ASTaQCM1UgNgBv+qFXbbczAzzTgUCzqQAVoAKhFSAAh1aU9S1JAQLwkrzNvlKBtApEA+CFbHkmAKeNV7ZGBagAFaACVIAKLEABAvACnMwuUoGRFAgIwLymTvmQGeCRApnNUgEqQAWoABWgApujAAF4c3zJnlABKrDZChCAN9u/7B0VoAJUgApQASqQQAECcAKR2QQVoAJUIIACBOAAIrIKKkAFqAAVoAJUYNkKEICX7X/2ngpQgfkoQACej69oKRWgAlSAClABJwW+8dGvvyTfzj+jHt47UMGl/+L8Z7zD9HOX57Fniuv+xfnPPADCozatsvGbV9/xZ+q/X9qy90ie50/7H857+rdQob5+6Ot7j38ov12VP73nGahOsA/VNUh97RZZdttTz3/G80y2gG007P3GNXd8MC+yNw3Vq9sCdFCldvxl0xa0cyx/wv0otbP0t9Ibi/lVbb1jTf8QrGewDpuP+HMqsGQFCMBL9j77TgWoABWgAhurAAY03e4rULpr73bxrCdf8MwHyp9+/cqv7zv++Pxu9d8n9gvWhCPJJF4CTFmRfdd+364d1ED7Wt3trxfswwqAs7x4oYZSS/B1AAdsYwVkDz+8fX/dZ30A7KZDNrgoANq5AsFx/Tncj5QAHHK8buxLjR2jAoEUIAAHEpLVUAEqQAWoABWYigKOUNM2vwIwZHLeBiwAgqpsKFBW27adZ8UnFEC+BtS5N0PWkz2GqjUtEOgH0T6oonoh4UehxlqZQqQNbd/20cMv2LPn2L+uL1iYANhHhx37zQsCiJ1T8edQP1IBcOjxCsYWi1GBxSpAAF6s69lxKkAFqAAV2EQFsGwt1PMKUHVpGwy0wRCAoCqLCJSFDK4XMmay7dudoXZMdcfogzKmkWlF2tC2qcndN9WzP9PSo7G12uZPSIgeCEbsxOvfRVTDzgQkLvF2ujAPauS1BTrWeMX7zZJUYHkKEICX53P2mApQASpABTZYgZDwUQc9oF4prEUFYOXiBsCHhSWV+2x9qwvo4xJ1jT5gbeT3Kut+WDXW+N67bm+gjGPZn47OmJ1iObr+xL5tRxtyjRcvAA6pVd/uBFQAlqMCS1GAALwUT7OfVIAKUAEqsAgF/Le1NmSqoACAJueMcUgIaDlZtI1bGCBS4BdWXxVfH/z1kTsusn//bG6mDsCBYyTVYoDuWGNbe+x+pMgAB+5DB+Jdg47PUYFNVoAAvMneZd+oABWgAlRgUQog3+oqQdaZV/NJym3NVtABbNWUAnC1JRcHYPdTowGAL/u96i8IPw5w6t4HXKdu2JcADPixoQPYpuNigLsWKfoBxoBzBjjmeF3Ui4+dpQJCBQjAQsFYnApQASpABajAVBVAJtSNTCCUUdyBFKTueobOltmS27FSfQdO4a2v6+86pSCHlRfXn6IPxvAs9Qa1k2T+G8Cs/wPTzs+fKfoxBQCWjxP7CehTfX/RLiqQSgECcCql2Q4VoAJUgApQgcgKIJDqM6G2A0ENCK3ZZTE8ru/Qha5l0mKv27DbvnKOKJsn13L9XTKewRTrNAjAIJxWOuB21u5ohhZWkmjh1Y8YMbPrnJ1dFcChbPIYIwBHfs2y+g1QgAC8AU5kF6gAFaACVIAKaAXACXV1zy8GQziAVdtsgYm9Mle6fXiKACzUMgn0jQTAeJzsGujlTyx21wsaOMjHXTRxAGBhjBGA+duACtgUIADbFOLPqQAVoAJUgArMSAHb1mPVFeH9uzUgsGw9Lk+hffCk7KHjH8pvV22d3iOdw+nGfvAYI5snPCVbS5EC+gYBWKqDCziCcOqlRYp+SNsAt2Vr/6wXf6w7JdzH64xeWzSVCiRVgACcVG42RgWoABWgAlQgrgLgpL0xCUctAmBoteX04RO3v0MANqrqBX0gWJYNG08EBuPDYetw2gxwin5I23ABYLANp/GKjmuWowJLU4AAvDSPs79UgApQASqw0QoIJuFaB9G1KcAW61V9//TI9n86/vj8blX/iT1iu5wa7AWPIGg07JIECginXn0A29DXElXbZtt9kOoALHrsNkEAFoy9KgMseEY8XiXxy7JUYEkKEICX5G32lQpQASpABRahAAg5bS0ad6z2CWWpGwLgNqCBYOcFj6AmGwHAyne9vpTqQADO3mR5aYgOTtutq+Ef0CdO43URLzx2kgoIFSAACwVjcSpABagAFaACc1DAcVKtuzYIwgCsXlpsFV/Mt/PPqLr2mrSqn2yrfw7UqYsRgLHTlQd9CMYFt0ArFaVaCbK5nTEGtmUaTtDC1RzeWbSRCqRSgACcSmm2QwWoABWgAlQgsQKCCXnbst5MqL3O4rpiK/sQAdjobC+Ily4UmCwAQYsAnBiAta/sY6v3BeK8cyHxK4nNUYFJKEAAnoQbaAQVoAJUgApQgXgKgOAEZZdsW2J1djfbKn5jCIDr9/PqRkH7vOBRCn5Sb6Tog7QNAvC0r0HqizHQz9B4lcYxy1OBJShAAF6Cl9lHKkAFqAAVoAI6w3TNHR/MC+s3jXWtjIdkDV21pL/vVW28P8uzywdEb2zbBCf8yQHYdqXURK9BGjzYDIwBZoDx8eL9DXDfOAF9ZR2vfPlRASrQVIAAzIigAlSAClABKrAwBSQT6/b3uloqy/MaCN5ZFMVBAnBHAS+Ily4UmPQHfU8Atsd5KW80AC4bAH22Km4arwt7vbG7VMCqAAHYKhELUAEqQAWoABXYPAWAK43KCXXnSh0LiG2rB/9C/XlBj2qdDKUU7GzbsNftrq/mASGieT3T1Xf8marrpX3eZwa4rgyvQRJ8wys+uMpnvG7e24s9ogJ+ChCA/fTj01SAClABKkAFJqWAbduuMnad3Tv09b3HP5Tfrv7t9IFOdA7YsUz0bQDcqY8APBRC7mBpqlW6EOCy2DBFf7r0Q6qVCwCnGK+TekHRGCowAQUIwBNwAk2gAlSAClABKhBKAcmEWrcJlO9kbO0wUfxdluVPMvWpfQfwygbseh+v7cNSmEG0qW83TdEHaRsm/cE6HLZAr6/PAtvw8ifYhlc/pDETG4CRmFRlBr8BD/WeYT1UYM4KEIDn7D3aTgWoABWgAlSgpQAAtKJtvn0TaqAdo2/GAmApMCGwQQBuuLja1gtqTQDGFqCCjFe+KKkAFVgrQABmNFABKkAFqAAV2CAFADBtZIiA8sY7RsHsWEdZ0yE9KYAJzM6toQzaHu6+PdmeRS+lc2/DFNZSHaTlVwsHKTL6H/36S4av2lr1vvKnSz/AGK/aAPut7VovFli+M28vQLmO1w16xbErVMBbAQKwt4SsgApQASpABajAdBQAJ+2rCTgIYUYAFkz2W+Ksga78AViXV8YQ7Gt1ii4ATM2FhATQJ9XJFJWoDiWkgW02s5QJtJhQPyqgBcdeA4DBZ7zH63TeULSECoyvAAF4fB/QAipABagAFaACwRQAgQVuz7RlWT8MAGJfG50TcEGbvQBYGwNkz5x1SdEHaRtGAIYy27AMq4LtrL7UThxm14sn6KnIkp449kPSRFlWul0cbqNvvMIVsCAVWIACBOAFOJldpAJUgApQgeUogMMEqkk3Y6ufdGzHeEBPCmArvleqAAAgAElEQVRaATCWmUSFaYA8WLcXxEvb6OsIWA+qwyjXWkXwZ6cfHos8Nu2q2HEcRwP1m8erzSD+nAosSQEC8JK8zb5SASpABajAIhQAt1UiWhi3P5cPOmRUfbZTe8Gjh80GncbZxg2Cq/UU4LDZ03G0WC3CBM1md/sRtv5GGDUWT1KNV2TAswwVWIICBOAleJl9pAJUgApQgcUpEGBSbQUpaRt92zOlYIdnzcJDjekQL0E20gvipToNBT2u4VAt5myj1E7cFoM/r/z6vuOPz+9WVp7oPsj7s6ZgX3TT21mRvzvLi4vV3/dabOl8BiAdS4b6rePVXR8+SQU2S4FZA/AfvfKKt6pfRO8dcMkdxx7z2E/84h+/9ZGYbvvDV33gZdl2/jl7G/k5r73homt1OZdn7PVPu8QS+zxtj9A6KkAFNl0BHCyaSqDfEUozwGPCY9vXjsDRAZeyXhCUJgPAld32U4hNw2QQtlJo0TZKGou7z0PQCMbKpepj6O9meXYF8F4xxlHs8QrYxSJUYBEKzBKAcZDKCMATCmPcb+uFggmZT1OoQK8C7/2Ds19d5NknLBId3d7eOvM3zr3u85SSCoyhAAglvYCnbXadoNf6a6wftM0LHvs0B/oEQVKKPkjbkMQZ8r1r3wJGB0axb62j+DNkP+r96tsO7XAXtK52cJzpAqCvrfVIYoBlqcBSFJgdAH/s3151+tae7duUg04AnEQABkRKVYQAnEpptpNaAQJwasXZ3lgKALA4ZNrg98Rj9YntUgEqQAWowLIUmB0AA9ue6x4kAE8ongnAE3IGTQmqAAE4qJysbMIKeAIws1UT9i1NowJUgAosRYHZAfAfnn3lh7OieAPoIAIwKFSKYgTgFCqzDR8FfvfaV31S3Wh5tqWOO48/bs+zLvrFP36oLEcA9lGdz85JAQ8AJvzOxNF3nPfmV6v3oPWTjjwvznz61Vfxk46Z+JVmzlMBcDxm6tvztzzj6ivfN89eprd6VgB86MChPYeP3Hujkml/j1RHtraz/b/8J2++JaWULmDn8kzKPrEtKrBEBQjAS/Q6+yxRQAjA0LezkvZZNr4C4IT7KAE4vi/YAhUAxyMBWBgqmwbAjz5WHD71vE+95XtCHbyKu8CsyzNeRvJhKkAFrAoQgK0SsQAVoAIbrgA44SYAb3gcsHvTUAAcjwRgobsWDcAIhOZ5fvlrrr/okiFdkXp2no9zDRLSPtKPvj4CmXdo4QGxs62Th00NvYXjIsMOW+Np1VJdp16eADx1D9G+TVFATersnxsU2Z3FCcWznnnVVdXnBpvS/yn3A5xwE4Cn7ETatjEKgOOxA8B8xw6HwCwAGACwvl4avwEWfkdc1t37PbEL2Lk80+5k6H6068cgsPnUEGgH6TN853LDLuhb8NBxNoW378EvvuiYfd8++VZly7N77DlcZMWT3vb6G+51sRf69rXIPnzxOde/cah+qB5Vgbpu4i1ve/31q29cLv/Y2c/dKrIvq78eV6vbqz+pALjPL3lW3PTrr7/hhRJfAD5u6CapuyyLtKEasfpZ1wf6uuHH91z7ynfmWf52mz6InfUYChCTDTuN8TOgS9mvlh2db8xdfDb1Zzg5m66HwAk3AXi6LqRlG6QAOB4JwEKfLwqAXYCupafxG2MXsHN5prQlVj/qfXWE68HFAp8+64o9bVI19GdsA2g6WL9wXHoX74HD4XpBgNGVgKDYbq93Yg9C0QrkfvDkB66wQL06CwIHSQSa+oQr2wHtX90DnG8dfaGGuSFnIJAGtgn7wGSPUxxl2eAiBGj3qo4fHH38g/v2fP8eNXZP0vb1+RWsU6QFWOfKziLPn2RYjKm317gD+uA15x5X75cxFgTj0fuFMUIFBOARRAebBCfcBGBQTxajAmMowHfssOqLAeAwgLMSs7Pd1wXsXJ7Rjcfsh67fIwvajrRO1tW1z7pif/gtzetC8KEDB/cePvIj31ElTvF8SY1yCFvbZkc4LasZzD45AlEvCJQ/AGFDF1efIxQKHneAaPB/IECkBGBl77fVn6fYTNc/H4JgTx9DGWHfNvoywqCv73ysKP7V3jz7Zt3XJgD2tbNPZ9DOw8q+s5S3PqVcVt+JYHLxCoIfLvb9uRV+d59GFkKQWJpiGU7OpuiVHZsIwNP1DS2jAqgCfMcOK7UIAM6yJz1mOT0ajaey3Kdfe8Ob1aRn538uYOfyTEA4NfZD/6PwnmWbbt46yfS1mbP6uccCBlQ/tN0aqklYyAfkWk0ZITgA/JbNdDKEIGwcVRXAAKnKQtuhfXQTZoCFHjXb7wt8pRFDcNWzNVdqv6b4zrZo0Nd3Kvv+Sv2COrPeaBuAY2oB2nmXsk8vnNngt+yGsV8Dwm7sdmjp5OzOc8897pH8RLUbIDMvfrW+F77jvIueq8q2P5GoS/3hZ1xzZfVphsWewWznFw8ePObUv73vVhWzfZ+a6HYb7ckH084TIJw2tkP2aHH48JGjT3r2xz7U+fwFbKPSpL//xU3PuOYq0ScdYNtOWgIx4XWQEBQHka+qAWzo9TsSk0D9cKyDvm7Y2zNOe+PhjvP+3TuVU5s7rgbOFpixTdwCjQRwrcwiAPjRR4/7sa0927epfp8g1KeveAOiXGDW5ZmA2d+yX41+RABsb520oeGyvzvdbn+nHLj+0bLAwaBFa9TaQuwDiaZB1K4fhA3x8EUyaD59iwzAjW2zuvOBdTIuEARc6NAmu/bBCJb1uImtReD6xbG7+0BHP9eKpvAcOHk2mprn2ZeLIvsf1Q9BALbeZVtNmgG7jAAMAVW3N14AAk7QV5Phe37sCVfYwbwLqWAbK02UTxTgDn/SgdxPCi2ItLUEDkkDfGseGkDd5YOgXs12BPUjY9cxFuGFBMf6B2Md1G1Vx7HH7HmS0mFoQasxRq0LZjuidvo/Y5sEY74vouQLVkhsTrXMLAC4FE8AaI3MI5DVrKAFKKvNaUCOC8y6PAPY5tUPHLB3thED9miUWpXVorn0Gd+evNMO2EaVpQVjqgJ5DJbTnw7tA3E9L6cGHAWGIt1ko/5osAFsg/bRLjIAd7Yqh8p4Vj436BO6jZCLHfW6QtvZzlZHi0nhbABZxBFWOVpxZxhZWVx8SX07/0MDWdZWpsiQ+Wn0fD3ZAybLnYm8E7A1lYfho/4YOEHXv3t3PxfpWTAYsAVsQ7Yjpyfz6QhWdet7s/MB6rZmhL3jIEBG2MsGAMS96u8BTf3PYJwdVuP+LHXWAvSZiV6UOW774T8f3C1Sj56W/jO2iQAs/M22CAAGoKUCHBACRwHgifRjDYPAicz1bCsIpw1olvoDLF/1AQTgakEF6YPPlVPC8VsVRwG1nEwj2eL6xBsoX2WqgLLa7kZmC4aNXWBD+4ueTFwKCUJVZ1uq1H60fN0H0MFJGhN2T8oG22j0JVIbwRY7SgCOZGdDC1C/Sm8w7qvdFWgMpwLg737+7I+r8PklpfHnT/25G14meRd99/85+6Dq2P+mou+O037uhmf2PesJwDdl2dZ9qo2ze+pvgJB10l6b+FtBqbO92gbXsHpiCAYn6DI4VQuS9e3QYBtwJ3cLGhYRrNvU0TY6dQOLGmjdA4ANXOWFtOIIwX7jqWbY4JbgeLEOxpnsMxPVF/Uu+ivVu8bnM71u6Ixt684RXdUUbSIAI2OtVoYAvCNGDYjQA5H8MpsISO2YVmvn7Cs/nBXFGwZ87NUPLKO71gqETRE8dvoMQLaP/zYFgMHJegUiUPladhAAw6pucGLvBMAlDKAANDUALu0HNWp8Qws+U+kKlnfJ9EvbaGSyodjrecmVAAz2TWqnC6jLxlRtgQLdeUAALoOhUACc/fnAdlsPALZNetfZYissyyZh4pOUQWiQWbGaamRvecbVV66umIvURqOvweCt6mlz+2bQPhgAMWj9rQUI1HnG71vRhzvlTFvhgy1Q6NY6sR5YQ9eet98br1a/eD/hWlmg59xsgj976LOSW6AD+S98NSCs6Iabhy9FBkcnmMXAbhMAuNpu7KKTFMqlW6bBmBL1YYwMMJh9EkGqcLtpVTcKp/WJPQhFFdCgbUwMgL3sBzVK4YcUbRh/gQi3nKews8oag1BeLQaMCcB3f/5Vv6y2FP6BEvlY9WdbbTF8q/rvF6i/rzLAKtP60frP1b//pvpzofrzFPXnv6g/z9HZXkVNt+tn1B99ONU/j58BHgTgCuJAuKqyhnaQqANwoKxfD7jZZk4RoaHKRkdrowHZQeFKy4YclmSTt+/nJnj75MBuBJd2RLsBwBiX2BFjm3+r/YiLFJKetsvGX/yRW+diEwFYpPPGZ4BBwJFugW6CqQvMCp9J0Q8pbIIZYBE87kTvOusttQkF4MbWbPsCSbXlHYH4TQFg5Yhqci/JAKNwSgBe32/b+9auZeGlixwR/SAGy/pCBAjyRklKAJ6QFtEBWLqIg8wA1Jblr6iM3xlqDH5ETQJeoybyd5YwqwG4KPIf0j+vYLfI/lr9tz7pugnARf793XIQANdts25R1oXl2xNXEAFuf60BsBVqJfVWIA6CpOhQLLBOrd7KZkHG2gWAd9uwZdB3Pd+Y1Fu31lbQaV+gWNUPnErdGB0S/zcy5GB8yeIA+Ba3OX7ABYRdzSENa/6J0kfXrfaSPqxE2gFtOPYdYVPvmIB0TWxTGScu71jk98emlCEA73hS9F3rCtHy/PLXXH+ROmTC7XAnBKR2TNuBQSkAo/XX+yGFzQkBsHg8OvS78oW4sQQPSIEAzFatJvf3PeG+f9r37ZNvVd0YuuJDlF1e/Yra/VZV/x2EIq8MKuIGAPR1Na7fAHvZL/UxCsB1wErRBuhro7tiA7ADqEsBeB0DX3zRMcC4Ml4lhcTyUJkSgNXvlw+d9nOf1JndrP4NsAMAV1nhoW+A6za5TM6ACa0EVGuAZQHgagIOQUetXqi89aCllm7YFs1dm2GQqZ2IC0O2TBfdjTpk2zKoNUCFdBQCcCOrj2has11mDxC3WpsYCyF1yJ9CH1222kv7IN0Jsik28Rok4S/GjQdgVA8Q5qrqUgNwin5IARi1qSyHQrlDBlhqSmMBQ+j70a45GuqkFFxiAjAMOLXsJviMF0AiQbIBAIx0s1kmQZbZASxLG43XAIHx7qUFGJOzBuCAGeAkAGyHOVHmZwVMd//YE79gvSqoAj0o01lN2O327oao4BAkEE4rGIRtkAOwbxswAMN92NUR2x7sA8BTiANrBr0B1RiEizXxinUoliWH1ZVvfFEcqIekGeAp2qT73j3R2jbGOrts5L805/vE4gEYhL6Oh6cGwCH6AdbRuNtXEvpTBWDdB7Dvre6mv+6oT28QCIz3vkp8OFQWhOp1FQRgtW00N99pWqokh1O5O+VtpNoC3cm0l50D491LCwJwbQu0/t53vd15/Q2w4d9iZoCtILQ7Mc0f2Xo5dJCNmjAev/2DD1muTKlnipEsmhwKDPeR9gUvBA217cBWzdYNSbdAzxuAGxADAW1NHxl8wj4QLYTIbIAAWK6JV6xDsZwCNqWLP1O0iQAs/n2/SABGvxMdUnMKABy6HyAEbiQAu0Pw6q1T3XUsHoGBHgCBIAoAg213e0oAJgAPxP/Q6cfOMWcbb/KYnGUGuHUI1pFiO3t+vpW9TcljPASrfkhWbQWrfgjW7j8PX4NUl99lC7Q1s1cBcPa/DpwWXTfjw+o/Pqj+fFn90d84m/4nOCxr9bgXFNhCFIKGiQOw1Y87Iki3QLczebbsl3RhIz4AixZCYgOwrH4Y8uPDpnAr/CrWZIs/cgCOb9NqKro+yV3/p8s71vb+2aSfLwqAhVtdB/08JgDH6sfSAVg73ENb54WBEC8UEAiCATD8felQ5+SwwS3QWf72EPHSqGOiGWAC8K6Xav4J7vsRK3SdnFmeW0HTscds/WowAG5MduNDgc0lywRgKEPbAhnIV6Lvr0vf4Acf2bzZ+Tl8EjRog2wRIXGsQ7E8Rdicok0EYPFgWwwAg3CnBNRXQOTPU385ZUjNsQA4Zj/Aup1BL+IWaGeb+nyM29quYZxscCoAFm9zJgDXFfACeNDH4l8CEz0Ey/jtb9m5FFps8hZoeZCEf8IdgAfBZpVpKYqt/xm7okbfLbx15eB26cRQYFMagoaJZ4BtfVyDJnTYVL066UFV5bOi+5hB+ES7abTf9jBog+hgrXqb0vqZAe7dQaJlZQbYFtAj/HwRAIxn9fJzjj3mvk8cPvIj35kiAMfuhwsA/6H9CqGk1yCFHkOgJvVmRzkkCwQCrwww2IY+VOGrWV48Q/J9KwgbXgCJxMYGHIKVwscpvgEOAcBeWoAxOcst0MhYiF0mFgAXeX7WVlFcpnYQDJ1av9s9AIB3r1TRD6SAApvuSwBgUGeTVI0MqlM9wHe4TvXaHLvz82gZYKz5dSmwj17b/aFYnmK2dYo2addxC7QozBcBwAjElBld9LvaMTLAsfuB1K+iq5FtnSIAI/2Q3tWL1FkbeZ9+7Q1vPks0Ej0Lg3DaAAIA9qST+9XVRj84etKH9u2R3XELwgYB2L4F2gv6pHEEb4X32O5uGhpSO12GFxiT0jEyiWuQXPQI/Yw7AA9vh1UZ4IvVgV2/AgGwnshuZTfkRfbWgf5N7NtPaDuw7wFVyGFfXm209RZkEIdCsQOQIMh16xwAYec67YOIANzWaIqwOUWbCMD20dUqsQgABiCtytpNGYBj9wOEvEUCsB434F3MumiV9RaPSMcHXIBAAsBQ/buQkwKKXNpApAU00dXM4h5gbajEb3B5dThNkRVPetvrb7jXxQ8gWAbPAEu1AO0kACMDy1DGHYBt22LzS9Q2FP2tfPuE9bvUv+lPm+qHXR1W/60PwlrdhdzzPwKwWZggAAydTozHmBEgPdowbiEmAFcOYQb4PNv7aKUVt0DjYzhZSQLwjtQV1M0cgL36sVQABhYWaroe2nP4yL03qpjZPzBKg3+TbHsjQJP7Grjo+gDYqyb3QFmv7CwIG15t2DQENdHFCMAE4DKcCMDIwDKUcQVge6Ywv1YB8CtUkxAAq0nQTSpb/OLebjTuCIUOVvKCApuc0LbRmXwDjINk/lXlU/VZTcenbbkGM6igdl0XdLaWyuLA5lOXn4Pa8Rvgv73vVmA3CE+Bvuqqh1zicM7PbDwAg1k7L3DED0xaH5AkfSZFPyIBcLUdWNpnPbDAZxrAifSjsYXd/h2zNOud/DvgCQBw0qygS+YReVEDoE8AZga4HkoEYGRgJQXgzJTpVRYYwfio+sG31Z+n9HSjcTiSFDrssF61Ktj6uhlboOGsLHZXcykkpCPox3pIeMWB4xAZfAzsQwOArYtOiQ98gxYkprjdeIo26WjhN8CioUYA3pGLAOwIm0D2dJIAXL+7F+jDIgE4V4e//Prrb3jhwS++6Jh93z75VhUiQ4fKEIDz7BOWt69XBhvMkje+AYYWRuTf54p9Xb/SCOzH4BZosI4UWhCARVOOdWHrZFwXrU00yyeBO2SNAKwmO9eoOp7bygYRgNcukWXBvLPMUBZ1ZVOMhQTdbRAidxUqbnrGNVe9UPBcCz7x/iJDCrSdAMwM8NmD8WR4xyLxtwllCMAE4Mtfc/1F6psp+A7c2vfS9u3AvoeFgSdfNzKuANDqpbJzXnvDRWqrnMoy2zPA0vqTb4F2AQJbtpMA3PuKH2ULtIuPEQB2gNONBWAHLQjAjjMhVwDeAZA3fxK75mhtnOhwrPVjLhDDLdD9MVGHbJsPg3xjbAtPYEFlpwqP7KgAmqEMtqA+AjABmADc8xLYeAAGAacCInDLbeYLdmg7QlDz6gf6/bNqZJXVBeC0CY6v+sDLsu38c7ZfSPU+4zbtAC1YvmEXsmW6tAmsPzkAg/fzyk6gLQ+1mk4GeHXK9Ntef/37lrgFWupjPc5sixw787odTfXfpW1Iy+s2QJAfzAC7tCvVArSTAGx/oRtLQBDbk50As1/1doX3A+8+2mofbJcAHAaAvXQE4quqH4Tgqrw0DgTASgBux84UtxtP0SatG7dAi34bEYBFcq0LTxeAZR1qXwcEZEMlDTROQ3aBfnwBQ2LWDsCXT+B2wW0kPwUaBcIyqwsARANAJPAAgoMmrw9ffM71bxRAUfUMYP+Os2ptIN5D+qnqGSUDjPpYuEjQ8LO0DdDXja3I4DODACy1EyzfaBO0kwCMDCxDGQBQjFugBTBhAOBMbWHN9QnR4P/W21532oW+v5WDG3D3bGkwaINX9jR2G1LgdNkCDcSXLDta2/IN6uOye2BcAG7ceR0/1iEdpwibU7SJAAy+02scJ35ixAfAg6C0hQ3AwTJ8so6NAcCx+7GCTThLi+i13mYsq7v5HJBpRowpy3QOqAKzunAb0juG4YotBUF4Q5trQF7gundscAFg1PrdcvXsJvIo2M/OXbsgLHl9A6ztB+1DuroqUy6IlA+A33vD9ZvakGrV11hsLUA7CcCiaFgXBgBlAIChyXndshWMHHvM1q8SgHsdluwbYAJwjw/CL4QIIb/+nTM0xrwWewjAgy9P6XhkBlj4u2gRGeDAALUzcczz6ttZHBrdT4HWbcbuRxk7IbLAJgh00am0KRT898FpqPqVvcm3P5cagRN26BXRBkfkW1Ko4nqh+AA8mEU02evQzxUMbxX5zxaRD8HS9sKZb8wZRn1CxpEyo9MGWL/Vd7G1AO0kAGOx1inlB8DQ3ZvrNnczNvkjWy9XVG07rK5uayMjB55cXGVfpeURKSFo2Fl5esszrr7yfY7Z01cDOjlnmScCwK2Tna3flde2QEPxJ62/AzBD8SCNLVDzGnTJ+ii1R/cNiuUpZlunaFNtzJdx4/OORd5Fcy+zCAAWZI6zvMjeqyayz1eOHbrndRQAjt2PMpgl7fQMgEYGvgJrOLvczAAHhGCjXQHrT379UVv/IFkxw7bhwLCxY7YcgG0ntrbl6GRqbS9sEHrq1SQFYN2wA6Sbu92zPTxoFtjQBqixFYBjawHaSQC2Daqen/tMzgRQt9v6TmYLnKSvLW5l5OB2d5+DJvjqWjGdnX72xz50LyIlWKeuagUzgj5LM07OALwLP7ZDsCoglPZ5p37g1GXZIoFzthOMmwYw22IBrFP/okVjv9E+XL9HrEN+nSJsTtEmHTD8Btg2bBo/XwQA6x6DUPfpY4954isOH7n3RvXI5AA4dj/akeOWFTXDq67bJwNc2ua+Xbnfrnq/3evPkn/3axrpvvDS3hJbtiGqt1DXjeTZc9WzQ9cmuQFwsX1Wlm9dZq1bGy78/lc/An4rWpc+OQDrxn0huM/Plb+vOfe4fXu+f4/6jXqS6DdKvXCP/iBYQgAcUwvQTgKwY4BAANwDh/DkfG2b9DqdnSdbE0owiyZUpPmdse1hCBpslZh+Xusr2EZ8AJb3QwrxeAudA9GsGWO87lVJWRzoJ8AxhNnR6l+KWIfibIqwOUWbDO8rMD5EC3BYMM2j1GIAuHRHD+CIrvZZxdkIW6DrIRWjH30hC0AhlPkMAcB1GwFA99qOjNmLgXXq14ELINm+l0UgWIPVPz75H14M3BvsBMDb21tnPvzj93/BVr8N8Ib8Icx2jwLA2n4HWN+ZZtVOfbbFpeOOghB3+MIAHEsLArAtOvx+DmXomk1IT+1dPy3L9JXPGTNy0KQdl0aU9duFHmR7Mm7BTsn2dl2kDU8ABjK00l7sZr31Yw6LJLbWXLbD2+ocjDXbw0Fj0fD9cdD6WzEGx/IUYXOKNmlBOxlg8RhbFAzPCoBtLwP+nApQgaYCACSJQGMANmRXLO2QmPQU6IatPaAq3vbcFzPgIsJoAFy3G7DVSxdkUQBddADBUhyXpR6htADtZAbY8aXrMLkWHuhTGVaBmjCrZZwMCuuwqQOf+ltWBOom/lykvg0bbUPdrXzm06++6vMC2JR+Y2rTr/3zFqSKAaCvPWMsOCzi9NUvjoNaPNi3kttVNLYfO9ahOJsibE7RJiMAQweZ1aODAGwfKyxBBagAFQinAAgbzlAUzlLWRAWoQAgFBNBUNudyrYx+Vn4Y0c4C3Z3FCcWznnnVVQ+1++tgu0kyJ+iBoEH1ucjzs7aK4jK142P4U5Qdy1rgCE2cvTLAErhSmZprlI3PBfrS0TQApA5m6f3rl299rgeTREfzuB1uP2asQ7E8Rdicok0GAHbwHQE4xC831kEFqAAVQBUgAKNKsRwV2BwFBAc06U67ArDbcwMAXHoA/Mau7TDxtud6BRA07EL/3T/2xC+c+rf33ToMjl0AkrThmgHWfcLgrbjpnh9/4ovt/eiCfKmbAwjsPArEgC7mXL/g2iPbqHcCcUH7MWIdirMpwuYUbTIAsP4nn3esLebm/nNugZ67B2k/FdgABQjAG+BEdmFjFcDOQ1jNwM557Q0XXSsVApy8t7dAI9+pdiAGbEvTz+r0XKQv2CQTr2+oTQgaOllv45U2vdkeaRsCADRmvXued9m6bs2qQ30TgGHbV0B8Rc2yAb7wXIBBrkfCYh3yxRRhc4o29QBwGZ9AXOqiUWMTeZemLEMATqk226ICVMCoAAGYgUEFpqtAbACebs+nZxkEDYYDh6bXE1pEBagAFRhPAQLweNqzZSpABagAFaACk1eAADwdFxGAp+MLWkIFqMB8FSAAz9d3tJwKUAEqQAWUAn949pUfzoriDRYxJnFX9xwdRgCejtcIwNPxBS2hAlRgvgoQgOfrO1pOBagAFaACBODoMUAAji4x3AABGJaKBakAFaACvQoQgBkcVIAKUAEqMGsFmAGO6z4CcFx9WTsVoAJUgAqkVYAAnFZvtkYFqAAVoAKBFSAABxa0VR0BOK6+rJ0KUAEqQAXSKkAATqv3xrZ26MChPYeP3Huj6uD+nk4++lhx+NTzPvWW77mIANSf5Xl++Wuuv+gSW/0uk7meCbaoTx/7t1edvrVn+zZl3wn9NrpdI6LrQzRCrymZu0Z/9Mor3qruvnyvJRYq/1LYQosAACAASURBVGG+0bUN+werx93HZX9c/NNjW28Mg200nq/p/unX3vDms/r0R2IVHc+6jdAAHNo+kw5AG6L3S7sNoP6o70xTn1OND9vvAP6cClABKkAFlq0AAXjZ/vfuPTahaTYjmdi61K9aG5w4ghP7FexkW9v3ZNv554aEGuoPMgntqRs+sAfvT6OlwfrxOqepUUoATuHjdoxI/HPsMU/4Q8vilK6+A6xgG6uxduKx33/48JEf+Y6q55RdW40AHHI8e+hu7K/+x5D29b0zXNqY0zuzfQ+wh5/gd6D3LzJWQAWoABWgAotSgAC8KHeH7SyYdelr1Dq58ay/N7sBTuyPqAziu9QA+W1MtW5Wz2Wi221rOFvoq1FfRnPuGqUC4BQ+NsUf6B81BrI3FkX27hqY9oZzG7LANtQ4PvanDh85/I1WG12gxk5qhu3zACsz8Ae2z+g3vzam/s5cLRrWAXis8VHX/nevfdUns6w42/Iev/P44/Y866Jf/OOHsPc9S1EBKkAFqMCcFSAAz9l7I9nuOfGsW907oQMBxqqAKXMCTuytdbcKNPpy6MDBva2MmLS+svyRre1s/y//yZtvaVfgD79ljV3InrtGYPx4bYFO4eO+oAH9oxdx/ka95J8OBl9j5wTYxh1ZkX0ty7PXtNpoADDoD6uZ9fHs+R6Kbl+9M562zuiduX6XjDk+CMDWocQCVIAKUIFFK0AAXrT73TofajK723onUxQma1D1rQOQ4MReKk6jncBtdBYKAtff2TIeuH4jzAduo6ERGKNeABzTflvwBW671twaYMA2dOb3NPWn/V17Na5jjWdPqIxuX92HYDza3F7+fMLvTHH8oH22Zr/7KmIGGJWY5agAFaACy1GAALwcXwfpqeek02RDF778tgma2mhMGMGJvYNetclf2D50IT5s/Z3t4nPXCAQOPwAO64PeTL8pEGP5p55h9WyjGnPhdipUSqzq9nwXRbevtNbTzpm9M9O9A9EXNAEYVYrlqAAVoALLUYAAvBxfB+kpns3ZmQhhIOKybW7nGXCS7rK1s4JCsA2l745N4IS3sgkDhOgaNTIsaJ9LYELLp9IIi7v1YWnSuI7tY9tgRfUu/YP2LzQA49tg3cez1gobQ1kni5jCPlT7cmxgsRv9feD0zkw1vm3jo/5zVwB+7x+c/eoizz5haetwkRVPetvrb7hXl3vPta98Z57lb8+z4qZff/0NL+x7Fqq7yD588TnXv3GofageVYH6FOItb3v99e/TdfXo0eiHTd/LP3b2c7eK7Muq3HF9ZetteunQsr+nbZH92h5Iu3A+cIqTg1980TH7vn3yrcrcZ/voDPc3QqzotoF+DPrPJd6QZ9TAsI4x21jgz+erAAF4vr4bxXJw4r2Gu1d94GWSU5TByWKVLQPLV3C6miwDNu2IuzPJRNso4QGEo3UGCrCnDiagPVKNvCa8oE3VokJsjTCIiA7Azj62DW5pDKOgFxqAwbiQxmpjPK/GNJaN7wBwCvtAX23UOzP2+LaND2DC3VtFCa8QIGXZauL+g6OPf3Dfnu/fo35nnLT6zdEDwCCMt23rPaALtHEFwApYv2sF+gEg8NA0iP0/ePIDV9hg0LbwoIUdyQeiOEH92gqUwYPc0DpDxEppFwSh7Wg3xODBa849rj6+jIO39RzSNrJIY3vX8OfzVYAAPF/fjWJ5JLAQgYLqeDVZRCf29dNJwQlpNSlH20gFwKD9i9YoUpxW4DX2BB+MAecYli0UGV9FqzEN2ukVqz4AnMK+SLE4xXfmZMaHB6xV8AoCw52PFcW/2ptn3yzh1wTAyGTc8gv96Pb21pm/ce51n6+XA208mhfZBxX8vhmZNJigIID9jSx0aQdovy5+icpjv72ucW9feiA+QB98fADFiQegV3L0QR2otXeslIY4LjSUjzdgHhnP7cUPoL9GfyJjhGU2QwEC8Gb4MVkvIk3mqsxMrAmpQ2bLGR5AOBL1uW6/1AcowE9wkSCZRmAmUDrBd7bfNqDBceIcw1MH4M6VTY4ZYFBHMaD7jFcwFkWx5bJo6PDOnMz4QCbMfWNMmAG+UwHHX6mJ1Jn1+uqT8QDgVVbd2SYKTPJtrxLTz5vwgWTfsFY6wAHaf1RV/2315ylYMztZ+XJbun5mAj6wxkkI+C31MUEwqDUocVWsk3X2GXutxht1l58XDBjYKA/0V7xtXioOy09bAQLwtP0zOeuk8CWdzEnrR+HOYTLnBw/2CXlVPzIJ95lQU6PeYRT7ECxnH9sGPhIzqg6/GAa25g/YucpQphjPK1i3jzddrLMFOoV90jZm/M6sABj0SbTx4TMJFwLwXaqvp6g/jW9hyzp87DCNLYcsl+1VYvp5A1QBkJC0IYUUSd1V2ToATsQHg3GiDQ+sc6rFks6iBgCqsE/r8Q7o0+iztDxsFAtujAIE4I1xZZqOLGgy5wUPoE6NCSPqQbxutMadcqkXCfB+dO8ptvUMrNsLgME2nHxs698EAdh4ijWokVeGFYQtAnBx+NTzPvWW70VcEGvEOuj7KOPDB3qEAGwcqmUdATOPZTvSSb7tVWL8OXBollO96qGYcL22qbYNeso+qAOe55bhrj9aW8EBIHTyaczFBmVQFe+AHxuxBYD44DfTTmLwoVkpQACelbvGNxac1HSuNkItl9YfcTLnBcBgFqeURXQFDqgRKnlVLjUAT0AjLwCOab/NeRMD4N47WsFYJQDXzjWw+b798xQag/HWgNkxx0ddIxAsOpNhH2AowQaYhFeTdqCs7pYbQO7CENqnEmrAhYQKUhCt68CE2lOe1gtA0I7ra/AH6JrGB4aBXe0UALeZl9qBurll2x1jRXcP9U/ZD8A31bfjwEFYIgBGDkyTvotZfl4KEIDn5a/RrZVOtqQGS+ufKgDrfoN9aUlkz3a61Wv3RGoAnoBGXgAc036bt0Ag8VrEAdtoQM8YcKbb3KQt0Dbfj6Gxayy4vavs70CJRgiUqfqiADDQtiTD5QzAJXCggFICJALAwm2qDTgFQU4CQR0AnooPTDEr3ClQAR7oR6fdAq6xovsH+rOyCyq/C+RILEp2LhCAJW/RzSxLAN5Mv0brFTihWXwGuHQAqJfBX/2TQPc6h8NiDAB2h0j9pLdG3gAcy37bAAaBhADcFHIW3wDbfD8nAB5rfNQ1AgBIFx8dgIEM16pbDhnUCpzQNiYGwM72a70A/1dAhurj4APjsBZut09hp5fWSEZXCSFa9KmDqrX+Wubf6nfeASz9VbNx5QnAG+fSuB0C4YsAXHODcCtg3YFGHUEfiANhLADWho6kURAAjmG/zXkTAuDB7ftgrHIL9AZuga7HcOjxbRsfBOCGQs5Qg2Td6osHkoyethAqX9v2jQJqfQu0FYRqQIbWHxqArWC3485FArAkviSHz/EOYMlbdDPLEoA306/ReiWd0EoNkdY/5S3Q7b6D0GKQrJnplGok9YEuD9rqlWE02QW2G1wjfII+vD0zlP02n4HtePlH2obJZmmsuoznVbxu0CnQNt+3f55CYzAWlGnTGB9TAOB/fPI/vHjft0++Vdny7AGfirJhuh4H+HIGYN0eAJBV/RDQ1jJvUHkPAAYBPoUPjCEg+FbcCYDrCwGxtdYGSkEe3Mpd7c4Ayq/K3veE+/7JMvZ4B7D0F80GlicAb6BTY3ZJOtkCJ6fV1kRp/S4TZnAy5wUPQz4A+1ivopFlA593zsKPCcBlp8E+BtMoFACHst82hlPEsLQNAvBaAZ9ry2b8zrQCcKrxMQIAdybUUvgCAcXlG1ovAAahpgHmtvdX+XOwz872T8gHZZeN4IVqjOpalUu42JACgIEM/Wox4wdP/ocHCMDiaFncAwTgxbncr8MgmDTgC8jOLAqAHSeBq3tV9bMuPkCeGXMLdF9UInbXnnXWKDQA+/rYNkqlcJpioYgATAC2ZYDbMeI6vm3jIzEAe12nAmS1mt1NDDVC+0SZtdgAjMaJsI8uixDalN44WSoAo/4pywELGqv4e7jY9+f79nz/HvU+Oqmnjc49yVJbWH7+ChCA5+/DpD0AJywEYNArhw4c2nP4yL03quL7LY84LxKg0DxFANa2p9AoFgC72m8LHwJwfvlrrr/oklInYJFNF53NIVhAf5zfBxEXQ5TE8hOcXca3bXykBGDXbwmdoScxAGstXWxFdBkbgF36tYotuQ8GM+TOdtgGgtxO52y7IE684NOiFQrAXotWNtn583koQACeh58mYyUBuN8VDYC0f5NYO/gHguCqvIsPkGdSAzAwyU+mkQsAx7TfNuAJwATgY4957Cd+8Y/f+ggytlU8eR00BsZbA4DHHB9TBWBgC6dt6LvAlxfUlAa5QtoQCI8BwCP5gAC8jmwvALbFjI63Is/+fKvIvqyaPM40oHgFkv01s4QSBOAleDlgH6WTLd00MBGqtq6CEy3xZK6emQDb8PoGGOizNEte2QPa36gf8duUARiMo0ojpL91KIgNwFL7bUMWjAG/GH7VB16Wbeefs9gyeAo0aKfXeAa11cU6GeAU9kljEezPFN+ZzgAM9nkw1vriFDjEST/qeg0StOVXvMV2aNAlzurVTfHohxF6bDCz23YQgPewvesNDx+YXOu6uGD7PeGQqfbSGuyHFwBb/ah8s72VfZAAbI2OxRcgAC8+BGQCSCeM4MRmipM5P3gQZIBBjaID8CYtEkihgwC88x7wWQQxvUmk7wt0e257qy2w4DQaAEs1AN8HU3xnEoANgwCEAp3Z/WqWF88Y+G5xp3YP+IKzn5Y7UkFw7ajRzgaD9XhBmTZiSj7wAGAvcEyhNaizVz9sMayzu0fz/H8ZAuD6GJLNgFl6kxQgAG+SNxP0BQSFGjzat/fWJ93S+qXlV5NLYWYLnZQLt0A3shnABF56Z620/ubkdeYagQAsXVSQTvClPoBP7gZjuLLXKYaFMWB6/UjHp7R82SYwfowALG1PWl43Kn0G+SZ2ou/MyYyPeiyOmQG2Zqt2DdVg+IOjJ33IcnDPZAC41BcEnro7GhnzFFA2NR8QgNf3GWstgPHZ2Z1heebOIi9+Jy/yq/umxMj36Qmm02xiZAUIwCM7YG7NoxNp1a9VhgKY/DUgAa9/57AVEASa242FE3vUJvnVJzt9AOt33iYK1t+EtZlrBMZFNWEHgbkxwceecfOx7b2A9q+MSWAcrpoMnQEGY6/SFexXZ6HAFYBT2Ie3Mft35mTGx1QAGALE3WyrLbNV9WkCGeD2+wnq5+5D9e8vUwAwZFtCH4QCYEm/dJuT0TrzB2BL3w+rGHtLkeVXEIBtM4ll/5wAvGz/O/UenGyidTe+y0OyH2jFtXLVdkH9b+Ak228LNAaQkq40dArsA23HRmkE+liifzl9Wy1aCOJI0kbnG9W+hyfUv8HvMlOM55Uv7J8c6GIdcJ6YfWisTPWd2QDgCDEKj4+pADCQ3fLa3psCatCgBK6oKauqMnop7J+aDwjA/gBsiZujSuMvqD//pid2oe/20bhnufkqQACer+9GszzsxKZ7bUbY+rPOBB2s3wuABVkfyI/1zJx+AM3oQZVnm6dRYH1qMq7jNbaPh3wHxjDo/qqY1y6ARLBuBG4sG9+wsILhwFoa7QvbxmTfmQ0AHnN8zAiAq+8hp5oBBgBy3YcvvuiYfd8++Val/7MHXj5V+YkAcFIfEID9Adiyrd0GwF7fIEt/qbL8dBUgAE/XN5O2DMy4DPahDXVl4ZBZGVMb4GTUC4B1Xxwm5X16Gb8NDVX/JmoUMoaaTmnCRygfqDbg73+1PWgMq2+d/ka95J8Ovky8PhXoayOkL/reGaAedROlV2xBEvbZt/IZlqWe8zuzAcAp3oGIUwCA09UEPwUazIgmhS8XyAb0awAFUL7KwMUG4Cn6wBSzoA4NnZeyBdp0ZREQx99QOj+15/3AO4CRF+cCyhCAF+DkGF0MMKltbLlt2xgie+A5WfYG4EATwMEtpgEAzOgHECgmrRHYB+2mIwoUL1Avw6vU308YHi/d7FsAH4ivdwH7purN//X2VvEfVJ/2294D7fGCt5Ht/+U/efMtQ/XHHM+6XYf6G7Dv8Hynu0Pwu2Oj/UBAi4+m/s7sAHCKd6AtrgEgIwC3Rax9ZwzoRwDOs09Y4nBw220sAK4f9gS2kWJLvihe+u7sBeKyzyUEYNtLcyE/JwAvxNGxuuk2+e9CRJ99jlmTEHeTBoE7x8l5KQf0zZv75L3fD1L4QW3oz/of3Hv4yI98R3X8FGGsDmqExWd+Tra1fQ9w561xgp/Cx21NJP7Zs/eJtx4+cu+NFgjuwJWkDRsAl/bHGM9l3cJt78aMe0z7SjuxmGx7fBbvzMmMj7p64ESZGeC6aDIAbsAdoLd0C7S6tSZ7y9tef/37gMzfTi/KQ62EW7Kl9eumpGBp+v0GnlQt1bnSzcVOFy2k/YAy9D1XckEZcIPYfUAtnHew+AYoQADeACdOoQsAAImzXPV+gZPbwQxJNQnHDqgKBsD1fmBQgU92274HJtfQVlvMzvW3w4D/V6basmS6DNY2rtFA5k16l2rvBD+lj3GNmt9294yh3njA/ND9fhx5H4Uczw5jQD8yOA5i2lfaC4yZub0zJzM+6jEBAJkuHhyAdaVI2yXcgSCV/B5gBDSEgCoG4BJoQcBqaDQ1H5jejyhsCnVOfuUU2o8SQgF/9mbO4fHSFtxyxzXy+4tlNkMBAvBm+JG9oAJUYEEKxITTBcnIri5AAQSAlAydg3HACfbg1lawbZkXEl+DBOog6YP0FGhJ3auy9a2/U/NBX2dC29nOdIJ+9NoCjS76CBzau10ZgGdjM7wDWKD+hhclAG+4g9k9KkAFNk8BAvDm+ZQ9iqMAksFstbyC4a0i/9nC89tOh7btIiQGYDSrZzd8t4Tcfrjq3YKNRYmp+aCvM65A11NfZ2EmFQCD7UA+HYJVx7jkFUiQ8ssoRABehp/ZSypABTZIAQLwBjmTXYmqgMOEPBgAB4aaHZ3kAOmd1QsIkY1MO+gbfa3Nt9Wfp4CB0mhjaj4Y6kMwnQ3bfFGtt7e3zvyNc6/7PAyYhraCZLOBrcoO7fAKJHAQLaEYAXgJXmYfqQAV2CgFCMAb5U52JqIC8ER+bUMwAIYO+SnbLbJrsjx7rvrPoTt0RwFgbWIAOHPOSmbF9llZvnWZVZvWAoH+z6n5wBbqvjr3HfKUEoBFmhsEQQ+qctCKJ0DbAnBBPycAL8jZ7CoVoAJUgApQgaUpIMwCBgNgFMD0hP8fn/wPL9737ZNvtULeCBngMl4cFhPKR43gIYGyh3/8/i/Y9OkDJwTIUvkAGXuuOg9tGZZo7ZsBLvvoAKiN77dtWkkzwChY29rlzzdDAQLwZviRvaACVIAKUAEqQAUGFAAn5EEB2AKP6+3J2JU9o2WA27IiQGU7cAipQ7XbyBz3LGZAW1t7wDKpD6QDFIhZqO9SrWEIB7YqA3VB3+YC9QzKa4tHqW9Yft4KEIDn7T9aTwWoABWgAlSAClCB2SkghbLZdZAGB1XAE4ChhYKgBrOySStAAJ60e9bGfeGjZ7yk2M4+o/5l77DJ+aUvOf8r79Bl/t+PnHFRnmdX2Lu4fsZedr4lXPQAn9lWqrzuJeff/PH5qjMvy13Gg62H9PWwQtRnfH1AHyhDl/FOt41p/nzaChCAp+2fqVnnA8DM/k7Nm+PbQwAe3weQBS4Tfk6WmtK66AE+QwCGojhcIZfxYGudvh4f8Gw+mvLPU8QP2AYBeMqBQtsqBQjADAaJAq4ATPiVqLycsgTgmfjaZcLPyRIBeCbhLTbTZTzYGgHHy2IXO6jP+AsEoA8IwLbBzp9PQgEC8CTcMBsjhAAMfVc8m87T0OAKEICDSxqnQpcJ/xQnS1+4+ow/U6txL7WodNfh7exZP3/BzQ+EVNNFD/CZWUDRmNqH9KOuy2U82GzYJF/b+ury86noM9U4TqEP2AYB2CXA+YyTAm/+ta+9rCiKz1kePqKuMdp/5fuffYtTI3yIClABKhBYAQJwYEFjVecy4Z/iZGnMyauLHuAzBOBYgd9Tr8t4sJm4Sb629dXl51PRZ8x3yJBuKfQB2yAAuwQ4n3FSgADsJBsfogJUYGQFCMAjOwBtPsaEH207ZLmpTl77+ghOOAnAIYMEqCvGeNgkXwMSiotMRZ+pvkNS6AO2QQAWRzcfcFWAAOyqHJ+jAlRgTAUIwGOqL2g7xoRf0HywolOdvBKAKwWibD8PFkC7FcUYDyBczGKxI7Teur6p6DPVd0gKfcA2CMAxBgDrNCpAAGZgUAEqMEcFCMAT8NqhQ8/ce8pDJ92uTDm9Zc5t6mqd5+l/c5nwh5osYW1j1264Tl7BvhzZyoun/ex5X/2W1uz/u+aMD2ZF9ib115WOYB2NySP4TAOKevrYC041O4eiseob5g9dVdMnrtr3GTUQt7VHsLiotxFrPNiGutTXiJ22Nsufg21fp+L4AFpnWQ6LF7ufQBurOA+pT73PoeMY7JdVe7Aer3cF2AYEwLHGrzQ+WX7eChCA5+0/Wk8FlqoAAXhkz2Pwk1+abxVfTHkPMDY5MorXySB61KUbkMDrChKzh4+7f/v4R+9Wz564a6GkDmcAzreyewEfdfTBYiBzAuC/3/f9/71ncQWJ/GoBpl4Yn4Q3moAyy5gWbuPB1mGwXyuAyfLshbuLKwPV2qEShLl2G1YtPcZcb91j6FN23KM/1TukLWJo7SX6uL4rwDYGARivQz5+bWOMP988BQjAm+dT9ogKLEEBAvCIXsYm+5WBh9TfXqH+7B02eT3pxic6rUzhR894CQByFuXWdYaYvIJ9uWvr6PYLtvds/XUNfqUQ7QrAn1APvgYMpwZYgnEwCQB2hIaaLP1QCOpQMZF0PNh8A8aYBmC9uPKjtvp2fm7uL5aVHWyhd0dBgLqNdqfUp93zEO+Qss4A+hi1F+jj/K4A2+iPO+wU/oHAsy/qYOOCpTZFAQLwpniS/aACy1KAADySv7945Yv2tbKUgSzxA+CAdiFbIZE+S7K3d6kKv6n+/EyrYkkdjckjPuFEulKVaUygQfAbHYD94bfsf3cSHTDuWo7AJ+yRfN3Ylq+NCwBgZR87dQfUsQN5qfQxjaRQABxT+0j6NPyAt9GN+5jjV/T2axVGAEpdnXf5Vb//nEuk7Vz4a395+laxfZt67oS+Z4u8OOeq9z/3WtPPXZ6HntntD9J3bVfdxn/3q1/7cJ4Vb2jZ++ixW9mp73vfc76HanTgwKE9TzztaTeq8vt7noHqBPtQXYM00O6nr/z955xlsgVso2HvRb/6tbcq5d6r6uutV7cF6KA2+2DxB9o5lj/hftS0GwqnSm8k5ttxHGq8ofHOclSgrQABeKSYwCcyUgP9ADiwXavtlA+e9OBDvttwQbvuVWr9sPrTzpJPDYC1U6tvCucAwKD+aLB2wC1w/TU7RgfgBsB4gpxJ38ZugsA6NrZDB6677At0qJinbiuNPOtIrX29vepdgfugGff4c9AQ7oxf6KlWoR6Qs1V1x949j/zE7/3eTz3SVxABmp5nO3UfPPj1vfc98Nh3VPlT+tprwxECAyXQSoBpK9u6x3bfLgJqiH3tvg7VC/ZhBcBZUfz0LpT2+tm0IAG2sQKyH/7hvQ+3fGYEYBcdlNGDiwKgnSsAHtOftn6kBOCQ49X28uDPqUBdAQLwSPEAQo+DdX4AHC5LsDJ9Nbn9+30PfjIRAPfpRQDuHrCGxNb6EDbvrZOd5hqHCqUYD7YOB4YEI4QHzECW9TdgJMb4VfD4cd1YCn36fOQJr6s4jq19PH3Wi2V4G04H4NmGSP3n1kPB+ipzBI96dVU2sd1GgLob2Tlwct4ALACCKvuBsrqLqnz+LgWPv404aCij7bjoUDZrXHyA+5Blf6MqerpLH8A27jj8T0d/6tjj9nxDtVFfsOgAsKcOvZlU0M6p+LO3H6kAOPR4RWKLZahAqQABeKRYACf8VXYELK964w7A4CRzvRUXgiKniVjnIB584md0aAoAXk0IBXYmyQC/5PyvvKNUBISjjvb4ttodX4MaNNoB49trPNiGOmi3rkbo6/UYAPop7aP0UwPn8ZtCH5uP9M9d4zim9sIFAmH8+AFwivGL+E2XCTHh3W2rk4lDsrWgnQ3ABmCgAYYABFW2A2VBkxvFOqAKgjzSVqfuSH1o+Bds4w7Vga+pP+2zOBoADPgT0cEIj6CdUP21QsaFh5j9AOv22gIda7xKxWX55SpAAB7J98BkTFtWTVbxyWd0AK6ygqBNjUyB6+QVbKvPmwkAeEd3fLKZZgt0CAAGM2cViIHl+66sGhqRXuPBNtTxGNvxNdjPCphBeJN+6y0FYOfxm0Ifm49ADXWxzkIO8O5x1l4GwO7vCqkPVnphhxp6jV/EbwEhrGxOmnlFzCzLVNABQI0U1mIDcCdDDgINqk9M3UsbGn0AfKCf05nf09Sf9vfelb0BF2BW8zO9rfvK9z/7ltJo0E5UZ6MW+h9j9wOMFy8ADqyV9dMIqegsv/kKEIBH8rEUgMFJjOoNAdjg0tgAXE0eNxGAwUl3BQ+4BqLM6GrCUd7z7DIebEMd7KeXryUQJtUR3MERG4C99LH5aAV00M4TPwCWai8AYC99wBh1+T3gNX4RvwWetOsmG+Dpu6211YcKbgC7nTPGgSGg6kJ9G3SEhQcp8CPh0SlT74OnThUAB44RbXOKxYDGtnzdaOx+pADgwH3o/SzCKfj40CIUIACP5OYZA3CVWQEnY0vIAHtNalPEgg84SO1zgQdpGwTg+otrZyEBBGDn8QuOd6+xgLyOCcDZFXad3BeXXMav3Z4sAybV1SQWKLtaECszcCDkVeCGTL5LAAO2akoBuIImFOzKQ6jg8rWTrQGAX7mv7C+ivQuc+vQB7XdPHK70BvzY0AFs02kxwEeLFP1AYqC+ACWNsZjjFXkXsQwV0AoQgEeKgxQTfnDCqsNgHn4JWwAAE95JREFUNYEGIama4IL1E4DNMTabb4ClsYpPoNNvAx8a7mA8OwMeCKheWW4ADp3Hb2x90Fcx0EddVWMLdArtU+gDttF4p6cYv4jvAOiUbqmUArAIPEtIQSbrwDVFdYlEdtThFAaN2rU9UpBDytdPhUbKJ+pDXxiu9Aa1k2T+G8Cs/yOFFin6MREAFo0T5AR05D3FMstRgAA8kq+lkxKXjFfEyVJjgiWR0GXyquvH+7Kyxni1Cl6HeBu5MxRpY1PEAri40QEHgX2SMCjLJl8EmBMA4/EqXkhwGr+gPV5jAQkil3eIFIDBvmpzpVcUeemD2yXOACPSt8uIToKWALA0y4VAqjLeeUJtA4L65NvWTwd4rKAM1qUGwDbbd50qXXwQaana8OoDCpY9QbyyFayj0gHWupZtB9tIoYVXPyLFTLXLIPZ4dXmZ8ZnlKUAAHsnnKaDHZbKEg3Y/aA5J6jJ5FQJw5/Cb0h4XPcBnvCa1KWKBAGwf6Cl8bbcCPrSoXlUFIjHH72T0cfwGOLb2KfQB22gscIDvF0SeuQOw5GCrxim/ANisIAuZ2DtsH/YCpkgwI9JyowFYnm338icQi3qcygE4/qKJFIBFMcYMsMsrfNnPEIBH8j84KfHaDukyWdJygLa1lGted9Qna3wA7rfDRQ/wGQKw2zhaVAbYJpHbuFvVGuBOZfv4TTEWbBr5LOQM1R1C+xT6gG1MDoARMKxP2sFtno3DgWyZ1zqEIRBRn1AD9qwm63/3d3/32BNPe9qNqq39PfHmcrqxFzARgHcy/1Id4AxwYgBO0Q9pG8D4WA0H4acCovuyCcDIb0+WqStAAB4pHsAJ1ygA7A7B+snhiTQBuAq45PDnqj0Yqy4jKbkGQ0aCcOG12NFuX/C99JDpna2o7j7zXkAKqo+p065xHFv7FPEDtjF7AEYAdTWhlmetOifqIi8uAIZWGbe77vqbfyQAGxX1gng0HnZbNp4ILIU6wOc7UEcA/p4LAIP+cBqvyJhmGSpAAB4pBsAJ6mgArGURbqesK9m447X+A9fJKzjxM377W7YP1tGYPILPeE36U8TCyp+OW0dB+1xG0mIB2GNsmXQ2fovp0YZx/KYYC0gQucZxWbeHLoPap9AHbGNyAIz4VZdBJ9JlfcIsbeN3VPsO1yEbgQz2Crqe8M+O+S/3PfDYd1Rdp/TU53JqsBc8gqDRsAv1ly4HwqlXH8A2tDm998FKdSAAF++1xIH0u/EGzArHOq85kgxKloUUIABDMoUvBELFqAAsB8e2Tt1skuvkFZz4EYAbLmjq76q9NFZdRou0DRxi7Ft7hXHutdih2wL7qlMLt6tz+p+qHjnRoungYUTg2DE00dQOrMdbH1v8uMZxbO1T6AO24QLAvYuWNn+E+DkIJ52m2tseXeqpb8sc6oulbhSAG4AGgp0XPIKabAQAD/lSqgMBOC4A67EG+qQxLNHxGuK9xDo2WwEC8Ej+BSfBkwDgUiLQ5rqiHSB1nbyCEz8CMAG4NaKnBcAScN96ZO+7t49/9G5fAA41fqVjULC9W3SasOs7JLb2KfQB25gFAKOAMfQr2vTdn8ukWrdhm1jbYFU/X2R7btkqtm9T1Z3QY3d1erL+ua3O3ToIwL/2tZcVRfE523SNAFwpNOlDsOp+jDVebbHCn1MBAvBIMQDC5KQA2HEifdtLzr/5eeWzrpNXcOJHAJ4IAIPxvbgt0BJdYgEkaEMZSdX4lY7BWPa7vkPAfq9i0sX2FPqAbXgDsEQr6a9Q4dbHwer7Dr7xaKM3E2qrU9tS5FtXE4CNLvOCeOlCgckCELS8wFFqJ7oI5PCtu1c/pFrZxkbpj74FCvR5g1+ddy5I31ssv3kKEIBH8ik4wZgkAGvJwHs1ddHGtUSuk1dw4kcAJgC3RvTEMsD277CjbyF2Hb/SMegCkcjr2PUdAjznpX0KfcA2JgvA4MRa7fzPPq8m/XrhtO9b2lWo2E5+BYGkE3amiToAK5/ezrcuHgLgtr2gfV7wCGruDBIp+iBtgwA87WuQ+t7zoJ+h8Yr8LmGZZStAAB7J/1MFYGCSWEE5CMGNb8uA+jvQrP8BnPgRgAnAcwfgary4ACQwvpzHr3QMutiPvI6BPhrfIcBzXtqn0AdsY5IAjGZ5NHw+8Z897hOWw6QgAC7jCYTAevgZD92xXLV0R76Vvb3Yzm7oi+M2WIMT/uQADFwpJbqjVenh1QepTgTgeQJw6PGK/D5hmeUqQAAeyfebAMBaOmBS2YBSoDwB2ByTXrsBQF/5aN9Y6ADje1FboKULRi4ACYwv6YJUNX5B+PLKoiKvY6CPnThOoX0KfcA2GgAMPuM1fhG/IRBaZkiBbKsIgB0n1o3vdXUdlj48qr5TPS/P8z8iAHcUIACvJfHSAhlHqqlZbYHuGy9gX8vHO+MVeS+xzHIVIACP5HsQELygB5z4NCZLwOTSeQKdAMKYAW7Ec5hToME4cphAr+1LMR5sQx3spzPgpYCwmOM3tj42/5Q/B/pIAK7dxw76zWv8Ir4DsopeYIDYoMsAVxqVVXWu1LFkIo+oBz+l/vxCjy2drLI0s+myMABCRGMLNOArZoB3ncx7gJ/jdA9wivGKtsFyy1SAADyS36UTfnAS04BZl2eAyaU0oysF5s7kVf8D2JexALjS3SVrB8aCNBPXiAWfxQfw9FxpXDTsAzWoYgmMh44GQ8MdrHPuACz1k1RzZ33QVzHwjpoyAHu9K8AYbcR9ivGL+A6AKq+slaR+EII738VatnHbALhTHwG4P3J8wNJUq3QhwGWxYYr+dOmHVCvJ5w1Xvf+512r/pBivyHuJZZarAAF4JN+DE/5qIiMtL4BGBxDZydyBsLcQAM5W23nxCepOeRc/ucSCDwCDfpZO7BsgJu2TtDwyzEHfeQEeBm874wu0R3dNuJXcbfyC9njpg/gJ07B5+B4e/+7ag/pU/pKWd3lX6GdSjF+b36TA6TJpl0yowQl4J2Nrs0tNqP6bArd/2aOHNKNcVuOVGZfCDKhNtd00BfRJ2zDpD9YhX4RR36yXUAe24eVPsA2vfkhjJjYAgzFp/G7f9m7iz5erAAF4JN/jE3ipgettpfgEy+UZ2C6XU6Ab0CyY+I2YAYb12C0YVfNOGzgAZB3tBc9KRGhcj5ViPNiMA8eLF+CB8GYztf1zh8UUuIlq/KbQB7EK1LATx+BziAn1MjG193hXOH3+IOl7Y/zaHtwUAAYn4n1yjALAUmAC+0gA3vVy/WAzUGsCsNIuxYKV7b3Eny9bAQLwSP4HJ5MO1rmA1foZPFsAm1ZNEPUTDqCzmsge3c5fnufZFZZW5wLAzW2oHz3jJerk0M+ovu2FVYUKNifBrtr/7Hlf/Ra4jRKyShXq+CnFeLAZB9rgBcAOPrCZrX9ejbGY4zeFPkhnHTRcvUO2s/wSdW/Om5A2BGViA3BjrIA+UOa3ADjsO2bwPWvSbiIA3MgQSSfgZb/A7JhJhs4hPSmACczOVdogvvLZnmzLopfC+bRhEl+qg7S8bnOK/nTpBxjjVcyA/c7qiwXA+AsyXgXvchZdmAIE4JEcHmGiutsTPwB2hNQ+FV0zufX6NhGAG7qAhyM5RGpzEoxPnqumHA7GgcxsLIroJ1KMB5tloD5eABx4IaHsku8iEzR+U+hj85H+OWhH5x1S5PlTIyw0xQbgxhjE+969/9ph4aDPHZ3xi/gNmPBWE2R4Qp1ll1/1+8+5RLePTNrLCTgIYca7cVHb2pqY7iwG6/LKGIJ91eauAB0ApgaYpOiDtA1TPKI6lDECttmIEfCZJP5M0I9qvCJjT/ukDsDIMyHGK/JuYpllKkAAHtHvwgnJIWXqK9QfS5bQH4ADQbAxS+AAOnMA4O28yN+tXtYX2/2j1e1OTvGJbSZoq9mOq/Y6A1wOE2HMmkZX79ZJYd3i8WAb6qAPvABYuNih7xN9hvpzusX2DpAItTRV75ql99LH5iP9c9c4vu/Ef/zOKQ+ddDugp25GrD0aPz7vCrAN4zsm0HtdtPW57k8EgBH/18s4ZAklTXS2LOuHAUA0ttG+A1gXSgFMup3A2jd0SdEHaRsmByCZbUlw7JZtZPWldsJQXlvomVA/xHI5bBeXtGEcr5IKWHZZChCAR/Y3MFFdTSjzrexeLHsRBoAdJ5qlmo3vftsSC7NgcwDglY1YhqkLv6U+QCysJrbqrsnvAtvBjZNgF+3rAOwXF/19F2jgPB5sQx2EC2/AAyH4tr/f9+AZILAZM3IOoDg4flPpY/OT/rlrHMfUHtTH610BtmEc+6Wu7nFhH79DvkMyPojv62XqAIzCBNqGKWOrn3Vsx3hATwpg0jaD7UDStEEerNsr6ylto68jYD2QDqrQKNdahfanqR+uizw24eqx4ziOepvoG682m/jz5SpAAJ6A7/snZesJBz7hCwfAdWmwiZdsgoQB386hTBP/BrgB/D39gjInAxP06nnMF9p7vrBtPhCrHheAD42Hag0Nu1jjwTbUQV29AdgCIlX9IKzp6qxbUrG+DY9frI71990C0LLa3+c7IP70o50Y7LHNS3tQH693BdjG4NiPPX77fBVjUt2e9AaEbOP257JvDhlVn+3UXvDoYXPHlWNt4wbB1XoKcMjs6VhaaKfE7kfI+utB1F48STVebb/7+fNlKkAAXqbf2WsqQAWoABWgAskUEE2qi/y9WV48Xxm3f8hAE4QEmFRbQcqhDeP2TCnYoVkzky4i/c2idw7x0sVS9EHaxlDMoBpK4y6VFqVdMfsh6MtqgVH9uUD9uUr9OWFQt9qVUWU5h7HUbsI6XpO95NjQrBQgAM/KXTSWClABKkAFqMA8FQAh7NP3fvdvXvHE0552owsAa2U84AD6jtAhAzwaPLYjxQU4TN8vl/VK4RT1jcP33SIQcvDhDuzlW/uvfP+zbzGNwBRatNuN0Q8JnOrY2Mq27lGfZn3O9lbqiyM0Jgz1Q+PVZhd/vkwFCMDL9Dt7TQWoABWgAlRgFAV6Jryiq3i04ch3fwiUDAGeJ1Cv9O2rH7GtDl0oKCC6AHVBQJmiD9I2JEENbs03LmC025HaCfhgJ35qh2D19S1kP+ptDCxaSe+C7h0H9fYQDW3jVeJ/ll2uAgTg5fqePacCVIAKUAEqQAUsCqCg0lPN4PfEFJ8KUAEqQAXSK0AATq85W6QCVIAKUAEqQAVmooAPADNbNRMn00wqQAUWpQABeFHuZmepABWgAlSAClABiQKuAEz4lajMslSAClCBdAoQgNNpzZaoABWgAlSAClCBmSkgBGDo29mZSUBzqQAVoAIbpQABeKPcyc5QASpABagAFaACVIAKUAEqQAWoQJ8CBGDGBh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wP8Py68G5uDGCW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4" descr="data:image/png;base64,iVBORw0KGgoAAAANSUhEUgAAA8AAAAJYCAYAAACtlI8BAAAgAElEQVR4Xuy9DfAuR13nO/M/OScvBHQXLzehZG9WYSmlCk2CCdEssJcIlpFbgjcF7kohIVhC4hvCZRFrOVWCIsjymsAVCIJa8aKAF5FXF3BBMIuGsFxSV7hgXHmNmOsFlpDz8p/b8zzPzDMzT8/099f9656X55uqQ8J5erp//f39uqc//euZyTP+QwWoABWgAlSAClABKkAFqAAVoAJUYA8UyPegj+wiFaACVIAKUAEqQAWoABWgAlSAClCBjADMI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mIQCX3rP445nefY8hzGHeZY/47xHveXlkzCaRlgVAH1prs1fc/6j3vI0yrgsBUD/B41lsA3G2LJCi72hAlSAClABKqCiAAFYRUZWEqoAuKANWjSH2sjrMQVAXxJOMDlnVwr0f9BYBttgjM0uemgwFaACU1HgSx975XGzUe1KTKzn2R+4lpvZU3Ec7YAUIABDMrFQbAXABW3Qojl2H1j/WgHQl4SThQYM6P+gsQy2wRhbaIyxW1SACsRXgAAcX2O2MJ4CBODxtF9ky2Zh+hFzlPkyR+fuKI5kl9z3kW/9u6ocuKANWjQvUvCInYrsS8JJRN+NWXWKsQy2sRNjvjE9pp6abe97/zW1ZF1UYOkKEICX7uH97h8BeL/9r9573wUWuKAlAKt7rL/CyL4kACf0ZcqmUoxlsA0CcMfxvmM6Zfywrf1Q4Esfe9VHTE+HN8uL7I7iDLNZftF19Wb5fqgzjV4SgOP5gfEfT1u0ZgIwqhTLQQr4LrDABS0BGPKCTiFfX+q0zlrmqsCUx/K+x/S+93+uY2qJdhMApu9VAnA8HzH+42mL1kwARpViOUgB3wXWlBfNUMcXWMjXlwuUgl0SKDDlsbzvMb3v/ReEMYtGVoAAEFlgheoJwAoi9lTB+I+nLVozARhViuUgBXwXWNJF8x0fuOrc0ydPf9IYdUHbsOK28x/1tgfZjAXbOFUcZpfe90feektZx5fe+7ibzL+ekGX99Zbl+u1pWhL22Z8UbTStjexL05RbD80+x/S/a3AgbedZ8d7zHvW2Rw/VhdRjro8Vw616++wEbaxPc0Qcyzsx5hvTfX3VjM+ANiC/rOYz33c01PPgYKTXdnz5vT/xk0VWvNGUPjo8NrZzABg3sWIbmo9c45y/4woQAHCtxipJAI6nPOM/nrZozQRgVCmW61UAWwT2Xb4GS3Dxs1o0m4XVQ9dQOvTPLlyBbawWWAd58fkiz283LZy9bsUOwGCdXUN3XgI21JMUbVTtJ/Tl4IIzRp/BOkX+d00LIHDA8RGjDzisbM0cgnXQxhRjeRVjR44ePMu+Weby3rjjXssvKmN6YgA8pfkZiaLUZe741PXnnr6r+GRWdDeIm5YMf7rGWUee3Xb+Q66rN5vdC/p2e+7y5W0XfwbYae+q69jnekDwO1XkZrP8IdetN8s/9qr1ZvlGF7COlk09mrTaQWIJaXs1h//Azw1vuCb6DNKXP3Y9sGGG+c6mDxIbiB5rP0OfhhqMjU28qD0DH1s/JObmWIYAPEevTcxmlQXWex533Nw4XN+bOzRd/6r5cx9MgjYEgwvzO/L89BVFceRm08YGfu0LYU+4aZjuzoCmaKOpZUJfrm/8j3rLzrcDY/VZ2/9DMegDL536rM+7a/chUGvrRg5oY4qxvIoxbQAO1Kw37pv+D2yj5ReVMT0dAJ7U/Izdh9KVAhfnbYMGIHMQUhvXAYBxmBfFMw7ucfB6N5j36NUB7qqUdp+lkHNw9MjnixOnb6/XCx4AnGWHX3F9bxcBNGhToSvvoP8h2GtBPBrtQMzYqxJsimBguNPM4IYDGG+rOiyx8X+b1s4a3pjC4j+Ffqgv51qOADxXz03IbpUFFgbA0l63j8thbdxhbkR/b7aeL+6sElpHqwMXqBAEp2ijK2haX1qz9MhntIA48D4BAPk/MvxW1e8cbQXh0tmHMD+3eu/7STPAh60iPmNZHYBjj8kYfgmrc3NCZ0IAPJX5WRrAsct7wU/LqN0Mm2OxX4PClz/x6vu0ILAHss44M/9HTQCO0WcYgA2I5QeF2SzP25vlMgA+NDD0TrP5/2NYfNizoJ6g12xytUFx3iU/9/LmX4KwJwZgBXudbYbGRt+GA6RJf2yoAHAK/bB4nHcpAvC8/TcJ61UWWBicSvvbyqKB8HCnaeSe5k/n2bXtEWiwHtRW6/N7KdqwGZjWl14Zem9dQU2d/h8yIEw/W83to/dafdg+247KOVTOy0Zpwz5jWRWAQe3RftnHPQaaYBtrv4TF5OQA2Dk+U/gJdECyYqGL/a2hbcByLLRraHIuyDdQ6J21Kg0UH7lG5ReD/7piAznGJrNZnrU3y2UAjBpZt9n9LJRTe7yFncwnBHur+vHjyc7NEtxeK7SXl9fH0fG6rCVtEAxp0h8bwQCcQr9A2WZzOQF4Nq6arqEqC6w4ALyemDfHbMMWRi0AVspSrn1qe55SL9PU34YtotL6cgeAo+qq5f+hkahw9LlbvWfm02alBhBZe69o45C6PmNZ7wh07DEZNvb6/XLGmUc+HfoMNLhhkuIlWD0BknZ+ntLdGFqQ4wa3IMgNrGvwcduwLueub8DQBgC728M7bEr6gp99MyYmAJuz0s1MbZCeNol2Nhn0j0Cr+s5yHFpxQ6BUaAeyQfv7YiMYgMH2sQEgOE6OVTivUgTgeflr8taCi0TvY5MVLOIw47No7oeHL7/nsfdpvxyrzyXrdkE7W3qkaAMJpNi+bG5OpOgz6AvnAntIOwAU6kwmUHZ9AzYvfjvvUW9ZHU3T6AMO6ZsYhrKS8nGWZix7bbLszE8p4jO2Xzbxg2wy7c7PUAxs3z4u7YtabCeYn5G5M2UZvezv2upu1msom1aVdWTcaogIArYWAL/K/QIhgRN2+4yCn6WRuABcemi1mVC2rAx7ZZWdlzehOuAZYOV4tQCqbmzsnjxANbHGhgIAq/avN4suGD6zLUoAnq3rpml4KmhCF1jN7GpCeKihBbSzlUEDrwlqA4meVL5c3cixz6YE9VnD/y7dAM2kWTJ1AAZ1qO1EyvuNszWcgr5vnZRAbNos51svWgP8U162C8DTiU9vv+wFACfwk2sOSPk7fhwSzdQa6ztZocGMUw17A4vyniwTBEK2DJ/reePaAZH67HKwEIC3mwgoWG1hEzjqWwMOULbsWQuI8GwjBsDgBkgN4VCMNDcEYsSG96ZA/+bIai7+GACynfiPrZ8rtJf2OwF4aR4duT++C0xwQbsFIHCn329hbhNR9LmmLeSAdnoc1Q5qAwmTyL40JoizhkF9BmOsR5rh70BXFwGajd4HMPMsBHXxM/KJxrJOBhiMnTDfRsmy7jyfvegMcAo/IXNnqjJgBhB/VndteCsLOAjZZoF+usj+9ZEj2Xt632zb+/ZmOQCsNkuhT+ZsQQ4s75n57IccKTyCdrYy9ABEbV9UJtRtDWlyKB+KfQjghEfdm9l7UEPpeFivVTZZd1yTkQA4QL9U89ZU2iEAT8UTC7EDAICyp75HoBMtmgcAWLpI9QHgBG0g4RbZl20ATtBncHFMAK4WweZ72Pf9kbfeAmZo6zEN6pxoLCsBcIr4lLaBZTtbc633mI5jm88m2OD4FG/ueMzPyNyZqgy4GMff1lwbvl3wO6DlVFYcXJHlh+8ylzY+G9hUwJ4dBODN+h3gFH0G27C7WZYB3sIYmL1sAh+gYZDvcR0UM8ABAAfam0gTAnCqedC3HQKwr3K8zqqA9wILewlWokVzegBuZaqli01wEWd72dZQGEf2ZRIA1j4BMLi7/YGrzgVeNiTMrJYtijPlupAgBC0CsNk08BiTYngT+qUMCu8xLZ2TMNvGj20PP03p1g8eaw1a8K/i5mOvusn86wmWvpvveee/bUj1Kea3zpcTVqWH3tTrfo7XcgQ6RZ9BkCIAWzZMBu+Rn7r+XOdnsBo+R/zQ3hCAMtbi8eDRxmBsbMaUOP6hDHqAflOa21LYQgBOofIeteG9wJoeALeevaxcCC5SxR73AOCgNpCLI/vSB4ARs1tlAgDY6n9NAAZB0fPZ183is/ECLWEMS0GdGWBxdLbfAA/OLd5+WRgAjzY/e7g52iWxYFD2Uqj84waAL7R2cuAts0D2sicD3AvjTRNGhxwE3pobBOjz3JVvIBhqHGcHjwev78vi475YBhgEv8Zzy26g7WTE+zZqJhUboA598e8CZ2/9ok1UE62YADxRx8zVrMjQlCoDvHNEWwgPYvcRgB+H3LjCdMU2Wco2ev0vNsByAXikuL7SE+JDY9j6nVqk/yDYJxrLSY9AI/L0b9AIs6zixswF3vOz0DY8xr1ON4TGtlg66ekZcQOeF4AALK69C8AonO001PP8byAAxLtX/MDPPXptmxu8Gn21ZrnBOryPQEsBGLSn84wxqoMIgEH/4XXW67P+kwpjAfBYJyBaGxniCWBPLiAA74mjU3XTe4GFwckoi+amdmCWRiw3AXhKANyGJrEzey7wjR0/AO7vA2gHAfiRb/27emGFAaA4VDzGvbdfVgv79zxuAS/BCo7tID+JL454QSoAhoG109cuSLfupR5vwd3YAQKUTHivY66DGW4IHr0BGO0dnvld1+ilQyNr7LJLaI/oMz3geEhzOsDxjV3fExAx9XP5bmm/E4CX5tGR++O9wCIAv/e8R71tvfucYLGNhElkX5a32voTNSn6DGYmW3YhOg2VQZ8FHaqDANxYmFVjBJsvdnzpHdMJxiQ4BgjAjXmjO25ADcXDet8zwJ7gOQgvvgAAQo6fj8UZ4P4sJZhxjQbAvjrFBmDPWFrP5Zuj2X3OBfucBoAd9vrGf0z9xINm5hcQgGfuwKmZ773AxBa0KTLAg89+plhgpWgDiZvIvpwqAIuf/bVpiR8BdXvCA4A1YtgbtMCNhhRjmQDcCS/vMY1tAEifT27PAcJ7gG3kTGXudI9qnRLggl/cmC1zK8w8lW22Pi20s1mxhAzwAOSMAcDeR9UbzkkBwP4QV145tOkwpefDh4E9BIBj6SeeKGZ+AQF45g6cmvneCyzh4gfNrM0NHlYTm3CxGSsGIvvSB4C9oWylqzDGfHUF/VdW/2nz537mT8/nQ9YWzC2GpTpHHMutGNvEQJIjwD6xA8ZN6BhI0n98A0j8DPComzs+fo15TUoABoGu2d2lA7Ajw53uCLTH5kRvWKYC4NKAALutsQWOhxQZYOfR7VAAjqFfzLlqinUTgKfolRnbFBmaUmSNRl9gpVgIIyEW2ZeLBGDJwj8vDp9X5PntcwBgIBb4Fugy47X5djIyvrplfMa9xC8pNwAk4+D8R73laVobVD4a+vhqKtdIF/whdoNtdZoYzNa53mar8hZonz6DsD8JABb4Bd9wVTwKjugP6m2pqh1foBaLAeBKEC39EF8tqQwBeEnenEBfgAVZaeXOWzwnlDVSB2BkURb6MhxpG0ioRPZlMABL+yyNMUQjH4ipfB0x86kfw+6XJxGAOwAsjk+Pkx/AGG3NtUB5+/wstG1OACz1k8+8EOsa6YLf1w7wjcM71Y/4EqzB7LNLBxAoRgdgPIOavyY/dvC84sRpbMM1MQBvQQ46wtx0X8sH0vGAHhn3yIonyQDvrD+wt2D36ucaF0v7nQC8NI+O3B/vBZbweOqs4AFYPBKAobdAtzJs0oVrEgB2g+IsTzEA45oATACeyzPAQfPIyLfYVvPSBX95MXKN2meQJvAdYJ8+zwWAJb6MCHvrzWzHC6ok4wbpV11f41Nb4HWLywAHgfDAp8okPptjWQLwHL02YZuBhbI9w0AAlr4FOvoiLrIvl5kBdgPwFhLe89j78Aj0W14ecTOrFWOrhbDbP/b5CdjEMhcGjUlkQ2enDXd/mAHevV8G+WlKt1/pgt8HBstr8EzjjjpjfQe1lQFGdNLO8kkh2g9QX+U6Rh70lmmwD+oAvJqEP3X9uafvKj6ZFdkFg2OuscmC+Hk1h+bZpfd9yHW3+Gkue7a7z3aNZ4CHdPHRb0pzWwpbCMApVN6jNrwXmHMBYMzOoAUWmKkMagMJyci+bAPwdHT1fgv0HR+46tzTJ09/0nRs6Ia9UAAubjv/UW970AYyj5s3dz3PEWMpMuF6AJwiPn0g2wnAW7+k3AAY7Qh0Aj8hc2eqMtIFvy8AD7eTf9w8rHthf5/t2UFfAEjRZxD8Rj8CDWiYAvZEACyxGYS4uo/S2JgjAMfUL9W8NZV2CMBT8cRC7IgMTSkWzcPPT0ZaYLW+iZugDSTcIvsyCQB76Lp8APaJLwFogRs4Kcby5AHYIz7bG18CvxCA61lPvHnY9BMyd6YqA4JaUDZ0A819mcZDk6F7p9nw+rHePvccsQQW8j0vwYIycEF9BnUdFYClcBgR9qIBsCP2qpCr/QD6Tbwp0DziDbYR7RlgYNx0Yx8+JZBq3ppKOwTgqXhiIXZEhqYUi+ZBAAIzG606ME22nwNJ0QYSbpjd3i80a8FJij5LwQzRqFlmLhlgqdZIv0I+1TSHI9BSzXDY9B/3Ur/gNlnGNJadruc9cKz5bIKNPj9L54WY5cHFuBgGmwt+BzidKrLsWWYh+SLTz6M9fe37ZI1rYZ4UgLUhB/SN9xFlAnAdbQTg9sAjAIOTLgEYFIrFMAUiQ9P4AAw+t1llDMDFfWtRB15TLx7B8uLMZmRftgE4ga7golysU3NkYJqtoQe0R/07wGC8mG6tj88C8Nfd8FncEWhcs7VvwfKe497PL0EAjJ0aqMc0+DyzPgAnmEewO2GaUuCzud035brBs/FSo8E2zPOX+UFxRVHkN5se933P3JoNAzJZVgBO0WcpvNq8La1DmqFdMABL43Wb0f3Y9T9ZZMUbBzZjSldtNx2E5Vdz6MegEwhjZoC99Usza02nFQLwdHyxCEswANj9XiYIA6MDsGARKfBn+zm9VG24DIzsy9biN0WfpTHm0se66HEeSZXXGpJd7WsN9C1qbPdFS3MHYOv3fJU1qzcY5BsoqFuspzM+YnZULnPUsNN/cOzAhm0LbjPgYBvODaoUfvLoaJRLUGiqsptgefzTMuZ485Gz80tdLyuyfQ7JG4A/8er7IJ/zCetzOORIQQn0zXpDtP5MkfMlWOv7rHlDM2hPp35Ih7oNJMix53TXNoOaeB9pBjXpZFQhTWIC8E1G5ycMa+2nH+K/JZUhAC/JmxPoC77zXxu7Wmzlefa/TOTFOc4FFpARk3jC2l6KNlxGRvblDgDH7rPWAntINw/NXG5QzwBvNhsQSHXati6whRhB3Sk2s3Ztw47yNvvt8WkfSDbruAdjFGrA9tyqR3yu+n9wkD8QyKyAdjWL6QNw7HnEo5NRL4FAUmJB55ndoforGHPaYHkO2HnN2mb/49NBfQ6HHBCuvI9Ar+bajyEALBHCzBotwIZ0WM+z4GeQQF1woxtvgQaz4njdq9tbdtv5D7lu9YLHteaQJjoAbIl/sH28jwOfKsMrmWdJAvA8/TZZqz0WcLMD4NUkKF9IW33WzO51C6RoYyiQIvtyfdM0x0WbNsTsM9gf5wbIkGbKi+9VUzEywKsYVshW2+JXqjN4XNhHh50YA21rutjjhUnu6Xlw3Efyy8bn0o2PVf/POPPIp4E3nLs7vlNCH4BTzc8enY1yCXgkGG27tXB3Z+Cq7OKrXFmpHZDFMoEts6VHXb36rAU5IKiEArBLd1SDulxsAHbHlMzk7ukCUHe0kR2QBetHAFjqu1X8Hxw98nnsBATWRdvpDOzK+ZciAM/fh5PqAbqYbRg9SwDWWWTtHn3uOjMcCN1t9AVQZF/uwEllR6w+g/ATBMDIi4mqfhZF9mfm5MP9zf+/YGgQxwJgia12++yxJdUZjTMPHXZiDG2rOz/d90feekvs+Kzqj+WXsv6Q/oN+LZs5NNs2v20e4HyK+e++FyNtuhsHgFPNz1O5+XrApNX07mLYAdfClw+1s4QgSDTt9HiZl9tD9uPZ4Vk+sH9BAKy8+bESKzYAr8bmx5wbJm7HrUvsbKxoZoFjxcZaAyjGrPEfUz9U+CWUIwAvwYsT64MwCzZbAPZcUO4s/Fzu81i0itvosyGiL8tb7U4GuLIjRp/BBXwQAJf2YwBT3Hbk6BmXIlk1D/AT9cFvw6Hfd1KdUV976GCNMZ+YbgJwqnGv7Zd6bL33J5AXxVTFPTLg+WuyovgK8EhLyz/SuHHNm6n8hNiRokzwoth6THlwkS569nIHruFneWv1NLLIbVf0fqIJgpNRP4O0utd86vpzXc9fVx0ustxsuBb3N5+tumAoHlMA8BoAgyG4V3+NLHNfZhQEV2cG2MNG7Q0gp40p5q0x2yAAj6n+wtsGF3CzBuCmC4H+Wl+uIwmDFG3Y7AHaLS+T+HIQgGPoGmOBPeS7HrCr4RQD5XhHoLu2AyAKgbVUZ6DdlalaAFz1WxLTXQCOEZ99sQToA/mlW79v//vjdnsiAIyB1hwAXuPV19WC2/3YSvD8LJnLY5T1WFRvzLA/wzn4jKn02UvLs4bCDKb1eWDtPq/hbB4AXNoKQTD4srJ6nq1fsgXpsB7H4DPAzbj39h343KrnM9KqGxuDawTsLdRVFTvxH1u/GHPUlOokAE/JG7SFClABKkAFqAAVoAKBCgAZNitQVs06wUrwsqxNnb1gAdhaVjFo7xpcnVlFZx1zA+DKXz0wVGvu9Ge1FRL5JVh9YY1tOniCNgKaPacBuvZidm4/tYQMYyBunfGP2eWnH9KHOZYhAM/Ra7SZClABKkAFqAAVoAJUgApQASpABcQKEIAFkv3WdRc9OsuLdzsuOVUcHFz+rJf/dflheP4zcwXo85k7kOYvSgFwPJrj0tmTfvmVH3/TojrPzlABKkAFqAAVoAIqChCABTKCiy8CsEDTqRelz6fuIdq3TwqA45EAvKCgeO4jfvly49APubqUF9ljn//Bl/yxq5zr99Ttuezh75gCt3z6tT+Z5fkbTenBN48XWfbeix9wzaOxWllqXxT468+89nie5c9z9jcvXnPR/Z/a+nyj8xoWmKQCBGCBW8DFFwFYoOnUi9LnU/cQ7dsnBcDxSABeUFCkBtLU7S3IVaN2hQA8qvyzb5wAPHsXijuwlwD8kp+/8HXmG5zlNwqH/rnt4IyzHvKMl370rqoQuPgiAIvDcLoX0OfT9Q0t2z8FwPG4A8C+c/7+KTy9HqcG0tTtTU/xeVpEAJ6n36ZiNQF4Kp5IZwcBuF9rAnC6OJxsS+CCm5sek/UgDVuSAuB4JABP0OnPfcQzX2zeofHMIdPM8dSbv37WiYe/8l2vvLsq5wukqduboOR7ZRIBeK/crd5ZArC6pJOvkABMAJ58kI5pILjgJgCP6SS2TQUcCjADPH6IpAbS1O2Nr/B+W0AA3m//h/aeAByq4PyuJwATgOcXtQktJgAnFJtNUYFIChCAIwkrqNYXSAVNtIqmbs/XTl5HBagAFaAC6RUgAEcE4DdfddWR/3beZz6YZfnlrWby4h3PfMWtj7E1DQLX3UeOFOf90stu/aeyDrO4e4Z5pvkl5nhZb71luV57GoaEfj4kRRuVuaBWreOQv/kLD37gGYdHbjFH7c5pdLulZ9MvYBt1BtjH530hCLWdFy8ysfRs6dTRo0M7TAM+JZMyDvr6DtjQ63dET6B+M/Qx/0C+zrLuuN99l8FAe/U80e7czqMewvE1RZt4BBoJ4MRlUgNp6vYSy8nmqAAVoAJUIECBvQFgaLHaJ+QGLMFF6gqGDorDH1pB6cA/NtgE21gtOv+/bz/5zXP/8dgXTRP3XjXTA8BgnV1LexfGti6laKPbLtpmqfP9vnz/37duRjQrtegHthHk826/wGyV2F8BYwCOBVAvse2SOQ6B+536QFAtr/OqvwOvnrG8GvcnisP/0bKJ06yydST/+PEHHWvNEzYxLf0HfTlFm1YADI15x5wviTtbWZ/nV//9I37xgiP5kVtNfd+2rbP45tGzTp5//F2v/BpqE9R2nj3nBe9/yQuH6oTqydr2/cq/eURVNgAAACAASURBVMbV5pMir8/z/Pee//7femJZvy+QYu2Xt7/2Z5BSt2fT8Pjx4wcn//zrbze/XdmrMeCDtX7yz0HZNZDFkj0e273R+gQVGtu2cppHoJHjsEOfU3Lbkt+RHSkuuei7rvm7si+f+tT159595pmfzIrsgh4NDo3Gz7jwX13z8j6NQm1GtUfaMXWdOswOLn3IA66+paz3lk+/7iYzKT/B/OdtFz3gmgd51fGZ133EXH9Z085hH9RtNi5p696sC7SpnGj4GSQ0WCZejgCMOEgKwEX2mTzPvgequpNlAxedt526++AHzzjz8LOmjTX8lv9YAM4TprZVAlnAFG3YtAS1KnV5albk5SJvq1WfczogALZxymx2ePu8MsUTrJo96X0WWaFu56dlxoqDpgCBNjhBP7D+3owwGGd3G6h4RJYV/6lzgsEWzatY+O//7Fsfd8JvNX34zUVTtGmWAHzGI+75dhcsNYGybwpDwK97re3lU1UZDLzWUPXFO+6+6zvudc/bzcLivpvrf9/8+9vNn34A7OlI1Ves/TUAIxr2Tv0bWJe01/fdYQQad+0YBlOJXcafX3V+O3kAvCFwtwg5FEfIeiikjBs617UPQpMFstw27ULVJ/6fV9/ndHHG7SYqz+65vgWI0vLNOm9Rstndz3UJEBRX/Tua3/35jg5iAD4oTj/Q8X3n1uYAoKU1BsB+EYDRQJlBOQIw4iQZACM1Nsu0jhCCC+HbDGDfaqDr37Ya6wBw8GK9Z2HcbDNFG32CglqJ4NS05eOPIJ+XF2sA6saInWO9UAYQ60EvYI8ZB6XpAdntbs97IbjnCDGmXLOUf7b1s2bCPh+A36o1+zzRb3Gr7+D4mqJNswPgIssfb5bmL22AY7+XesDFD7pazZw4yIpLfu0D//ETzb9FwKsEn2PFXVecyM/+m04f9g6AfTYg2vdxe1Ye8YOp54SBhWdnRfFSZGKyZW4V4mgnG4/YElomBIDRawdsbEEYkNENBmBtm1H9MVDM7zg8OLji4PDUzZ1NABEAm3nxWXlWvMjYdtRh30r/g4OTNzk2HrbVdDK5WL/M5cwAo6Ey+XIEYMRFcQG4BRVBi84GAIP1IL0vy1iflUzRxpCByu3XTTWPpkdqo+VzRXhb96GzEaLcB9/PgwXFmutiNTi16Ff+leIGRVndzkaCso9ccvX97jMX+baFXudl08yOQJ8wYpRHni/BRNnNFGpAy7rt3boR8CoB2Fz8V0b3azt92CsAro5+Y34cKGXZ5ED8IG23m7H9mYt/5mgngy+tsipv3UzxrQy5DgXCbgYYvQ6woYZaAIBbwOy2oZ1ldpcHrF0XaYE4chUGisberPh7U9/FnTolAHynufae5o8LfjdN9LbZ0622pli/TFUEYCRMZlGGAIy4KS4At46WBi2EG+CjlZGr5bFkrVK0MeSeIK2GKm70NVYbTchWhquyZ+4XEyFxby+zA29jx4H6BoJlwydCH1svrIsVZ1I3J9j8kZrkNT/ODIDlmjSed/U9rtrXaPeYNQheZdb4AvOn8dzyqoW9AWC9TYiVbjsACfpBGkutdjTbSH0cGoXCJgADoCrVcwV45UXOo8kNkAJsr+uNaTPSWRAU++BVAsCIOSFlWpsQYL8IwCGKT+zavQHgpu7gYtY/07UBKHRRq7bo3AAweuS1ahe0s6VHijZcYwW0u37uEgZNHwAO8DmQvayhEyhbyuZ+K3Vb3BqYkbHRjNcpxAHq18puRMMEffQ6ai/pw8rFmzlBqlF5KTq+pmxTFeZIXJuyzmfAXXNS93dNoGjV3cgQKoOXaaadBQ7sw94AcPDR507weG5ESEO0dVxZuQ9Js8AARK60aQIweo1A1Dqj2njxk/3yBgC74CuVzUg/XbY66pgSALdgFu4XM8BImMyiDAG4303eAFwtCNFFZ/NTKeii02q2bLFbQxJoZ2vBDl4T1IZrBKFaVf5AYc3HHyE+BxbntfZS3aHsqPTofGODQGoPWF70eSIwDuo6ofLx++iT2ZT1oeTfzYutoDholBcA8BRtmsxnkGB43AAtDLMNAAaO3dYgApQtXa+WFdyXt0CjR4erZ26xuPDciNjEBtbG9u3Z2EmCrU0ILKd8OzQKs22YtL0puLXyqLOETqBdX1aXdwFV0w5X2eaxW8AOb5tda67yd6etw5XIAHgDm0Cfq1ZX9aOx0NQV7hcBGAmTWZQhAOsDcA19MYFrCIChBX7jmCdqp0emul4c+7ThGkFgP1P4I6gNCQBLdYTAJwCAQR9EjQMko2tiSbaJINUkzXiqN+XAjYQUADxFm2YHwBUooCBlOlh/vsgNIltoAQGbAJxnH3Ldf5pwJ9UVLN/Jzso+g4S2UcUSAsDtDQ3AHvATTy6tkd9R6GkBsPsNyo2M7mt/0vE24hYAA/Zsj0tvPxNk62r7eeGINiM6w6Bor0wCwLX2cJsbOIWPiQuy8HV3CMBImMyiDAF4gQAsBQIpVJWSpWjDNYJA+AqC0xRtjA7AjaOfUH8b2dEpxIHUBhAea7CDNPEAYI+TBtFhcyE2zQ2Aa+CMDcBo/U24QzOJtvl6XzLAmEbbjYiIfvCOJQKwdcVRQxjyeZ1VDRtAAspHB2DAhnWnBVAHw2gwAG9fUgVsJrT6QQB2rZ75+yrs91EGADhKWXyPQKcALrvbNlkrKRCgANxcHKdowxWbIJik8Id3G1CGVpq9XA/sJ/3yKz/+ps1mxevMJ7OeMqBnbT+kaQIAbsaaKw6ksSgFYGn9PuMJ0r0xJ4F9kD4L3vpO8YxtIgC3Bk0S8LIOUwJwUxa5H9qZfiDj2ji+jkK2JAPcfLEVBP0LygBLYdINYQ3AG87qtt7U7Hy5VuPNzlKbXffa8vclAbDoGHoljmCzANGTZcZTgADcr/0cANj6XVZwwS6POjn4BLXhuhhcoHvDadl+7DakAAza0wIZNB6a0OzSvvodrRutry5neet4Xx2gDbIj0A3YlNZPAM7OQTZbwNj3gfK9AWAka9d8qRV6LJYZYNkRaOzZ6mkDcDlm3cfpt8+Hzx2A3YC6msWkR6Bb2VQHrG7rHgTgLSinsNl1r54wANdHxUGdWi9Eg/tFAHaFyGx+JwDPF4B731gKLtjlQUoA7tMsCLIRR4AZv21V8pc4VddaN1UC4RPpYrtMRACWGgOOJ/FzzgmOGzMDvHG276kfaax0y0OQEDlr1wRg0J7yCEnjGWMo81h1vffNvwBclQvSm79+1omHv/Jdr7y7qhC1ufvCpZTtLQWAsX5sX5wVOj40r0ePyVZZPxCSxM+hCp4xXtV99om7Pn33mWd+0gT/BT16SD+BFGSzyycwKK4raj2/XNWN1SE+Ak0AdjmPv7cUIADPFICHsnXggl0+FAjAyQHY25cdgPSpB8kI+9QLBR4B2CaT9BlgAvDCARgaS6YQmvmt6/MAYNd3X1MCadmPlO1h4Dj9DLAwTpJ+5sgV61IAdtVX/Y7WW5UXvGV6BWzHTt79+iEAbtaXwmZXGxi8lrVsAbZbJ1YHAdjlC/4epgABmACMRxABOAkAw0dohzxnAUhfWB17s8UVoGC/RJ9WarYprR/2n/x70wTg6y56tMmcv9sVE92YXWoG2KUDBmaWWjwA2PXJm5RASgD+j5+QPgNcRYFPzLh874pTjd9RUEWBUvDpnZb5gudKVwB8cHDyptPFGbcbYDzbpgNqb3mths0uX2DwWvJv8ZqL7v/Up9nqw+ogALt8wd/DFCAAzxOAB4+pggt2eeQQgKMCsPiYsxCAy+IBbVgBMkWsuQIVtIEAfN5nPmhWJZcP6rkMKN+bZ4BtvoTBZ3D+kB+BdkEQAXj6GeAQCC6vdcWAay4P+V0DgOGXRg0Y2s4AOz6dZCDxSHbqeUMA7HpDs7bNLh9g8EoAdunI38dXgAC8vwDsDQSlZLGhAxka4Auhgp7PTdGGQE+zsM/fW2TFxeaae6MgYysH9mvnUktm7RnmDdMvcfgrKNZcsRA7FqX1MwPMl2BVMQs+v+r96Zrm2BAeXx0eVvIMsPM4LAF4PgBcBod/PG376Zq7NX8PAWD0WsTeJgC74LQse0Z+8okDAGx9hra0I5bNrj6CANxrd1k/VgczwC5f8PcwBQjABOB/8gkhKRT4tOG6BoS4yQMwmpUt4fPr9z7xB+f+47EvhgJwpS3ox6YrWqcPwOsnB8DAkdj6uLG0jwRgAnBqAEaPrZo55M2HWXa5+fd9hzfQxBlgAnCWv374njUvABbG8O5maZE99vkffMkfu+7jWr+jQNg9Uiw4Nvxp80K5+/UdVa760azf9aKtsmxeFL+T5fkbzfVHLVq0PoFU/R7TZpc/MHi1v/yqqhurgwDs8gV/D1OAAEwAXgEwtMiXH4FugY+0DVdoLwWAJbr4wJVLR9j/VUWb700LrosaB5B+jW8pb+x2fRuZAIw9bzvF55L36gg0mqkrj6fe8fWv/+l33OuetxOA15OZ1lunsQ2IeQJwNe1jfWzdbZybIsi9CS3jA8DoNeUxZOdR5Y2hO4A9/I3f27KieH4/AO++SCqFzUOaY/BKAEbjluXGU4AATAAmAHdjQP4cZFCWGchGBtWPTi/wd1kDvpELQ3Pkt0ADmhOACcDo0Oktl+IINAQmmyPN8PPBPAL9IZfzm8+7Qj7I5g3APiCc5/nvPf/9v/VEl5Yav6NgKHhLc7VJ8t6LH3DNo13Hmas+yDLM+R1FfvjGvMif1aNB/Qmk6nck+1vZ4GszAXhAAX4HWGO4TqIOAjABmAA8fQAO+sYsAHt1/SAE1+U9s6/u54YJwLaZaYrZ1inatFcZYODZ2qBnjKUQ33dLBexUy8iWNqRsb58AuNT2+PHjByf//OtvN/955dBK1vVpLM1VsBcAD2dnS/PqZ1l9YXI4Y+oBwAlsJgATgDXH5lTrIgAvEIDBo8FBx1JTtOEaNKANQdnT2G1IgdPnCLQEgEvNgfK1pqA+QbHmigNPCB8+At045i3tI+qj5gvFwDamCJtTtIkA3Bo0aTOPBOA+BdL6wS/b/8wXm+O+z+yfc7d9wCA43QuxIgFw/QxuHADOTpldn/eaCetHbZrbPoF0ixuAg20mABOAXeuuJfxOACYAwxlgjwW7GHyGvjnbdRUIDQTgn7/Q9bxr10+u8tEBOEIcyPpIAM7A8UUAHlgJSLOnUmiRQoi0/nUm9ZcvNwt015Fg5/OeKTOyqTPAmEZyAG4es8bayAKz/TgAgxo740JrIS0FYNcLqjZ2BcOkwy7zTrrsk+bP91l16By3TWUzAZgArDUup1wPAXiBAAy+Vbj7Nl8X9LSyKinacA0ccIFe241m5swO+Iue+Ypbn122D7bhDdkTyQBLY6GGySnEgdQGSPNGDEjrl5YXxNkUYXOKNu1NBpgAvL1LdL9BmxK4MTglALvu6SG/TxWAHZljA8D5V83r2O5j6fvOp4QIwNY3ZVfS1XqBOpWPXKye7y4rAF/uVX7s+jUX3f+pTwuJVV47DQUIwAsEYBT0qiwbWL4FSeA1UvhsteEaIiCclhPWCmhBMKnLC8DEG4DLNoAjx7WO0j5v6nc+cyuMBfEzycL6RXGAxqKJg3eYOHgMEAdBsQ76qJWRBq+ZImxO0aa5AbAJzfUnY6QZWgLwNAAYfBN3nQ2Vll9nW2WZeGksrdtwZYC3GWas/HSPQIOQFJwBBtuxLXd2PoEE1hVsMzPAzAC71t9L+J0A3O/FnW+XgovUIBiSttFnPgJVogBuHAmtrkvRxpCNoFaibpaFPY56B/lcXcdVJ8RZbIlONfSgAC+pvAJVyTXKGrb6B2WMJcau/bOC8eoyMJanCJtTtMkXgNW/Vw1CSznpPOcF73/JC0EwqstjEFKG2xqwpfb4gFffUADgarYvwUJhU+aHNjyCvgs6Ao28zEu2WTNdAC7jFHiets74oRlCz+d2IQBOaXPfOAZ12MleN+vD6uB3gKXLCpaXKbCvAOzMiHVkXC2MTp86uNSsJN7tkDgIhsCFsDNDBmS5JJFibS9FGyMAcKuvUn8IspH1MWvwJU4Sf7UAGLYJbaHzhuax46A0G/QT1EPb88ea9RsjdsYTWP8UYXOKNtkA2GvO/6WX3bp6R4LvPyC0iKtvPxvqzNqJ66+APDUAm6Og3zx61snzj7/rlV+rjEY19DkCrdUelomXuaH7CSFQhyAABtuAO7KAt0DDfa0KWgH406+7yYypJ8gq2/0GMAzAsoZaR4Fdl2Lwyu8Au3Tk7+MrsJcADC42m96ZHQCXxquB1cAnaVK00TdMQD+eKorsM3mefQ843HyOpgZteigD5LqbHZ+p+SnLrFkytfoFnz/q+lMlC9zTvmoW2NIGGMtThM0p2rQDwKC+O3P+RAG49WIhJGsHzn3bYhG+Ayy3cw3DJ+869mDgJVx1lrvqROr2lOFx5+VRYP1BAIxmsuF4asQRfI1nQekzwCuY9ALTYQNtAAxCY7finW8Ap7S5r5dgX5gB9oxjXpZOgb0EYI+M2CwBWAWCLUefLeAhza60qwDasA0JcFF7Ks+LhxsI/k1DhZc7h1YHTtA2ioODy5/18r++GY6tRjtCuHqJyVpc6uyLBbIUIHXw5EFw/Z5xUPlUqONuKDjah307FGQ9gA3G2RRhc4o27QCwh+9UjkOj0GJC5lbz5xLn/LQq0M6SwsemscrXpSIAMKhFw8owAE7dnmoW2AKOYH+CALgUX75x0BdY6Y4/r8HwtT+Z5fkbzX8eHQr1JqCi10iGjj0DjNnWbMdWj6SfoTb3XU8A5kuwJLE15bJ7CcClQ4RZt9kCcNlXj8XfZg2UPemXX/nxNyEBnKKNrh0gNKyg7X/64nf91X877zMfHARHCwBJ2vAF4LJfELwZ+/7Flx7w485+rBaw22eAm7r5+snU0Xouti8mfOuXfPbIFY8+IC5p3zPTPLh5AMbZFGFzijbtALDvnJ8oA3zi4HTx0MMj+a8ZO690xXcTTtfz+/GDk3/+9bcj1xZF8avmaO1lzrIRAFieXQwD4NTtlb6Qt2nxdk/WNBUAlxYpQHCyzx9VCoJg1jruC75Uat1EXvyZ+Z/7mwouGBqjWgDc97bhVDb39RHUmRlg50TOAmMrsLcAXAkPLpZnDcDNIAP6G5z5SNFG2ScQGlrg0bPx0dtnaRswAMoAte4DBMrrm3X9jHHfJIP0TQKG3XZSxUFf/wBfOJ+lH5qgoU00MKuN+MLYMkXYnKJNVgD2mfOTAXBWXHLk4ff6pAtku8+FVn1CILi89oyHnfskVxvrxf76pVzlf0rBa2jMyLLVYQBc2pG6varvyAu/LDoNQqPUDzCM9wA3fH2nIymf+202DYLZzmdsQKC87cwTd19695lnftIHgB2fQrIPmYHP7aSwmQDcowA/gzQ2t6q1v/cArKYkK0quAAgNQZCTvFNskApQgcUoIIWWfmjDjpP2QEsNVggoxwTgyrFYhjEcgMdqr2oXAfC+TY3uIJDGEgywwHO6SNvdl5ClGsQw+FYG9QBMD6QGfVu2ahIE1qZkgxnUqmBMmwnABOBUY3isdgjAYynPdoMVIAAHS8gKqAAViKgAAg6m+eTHRSN2mVVTgaQKCAF459u6SY1lY1SACkxGAQLwZFxBQ6QKEIClirE8FaACKRUgAKdUm23towISAO57sdQ+6sY+U4F9V4AAvO8RMOP+E4Bn7LyJmf7OW6+9ybwpfOg7jXeYZ78uufKi6/9uYqaLzfnTj1933LxJ+HnOC81RwSu//4anOcstvECIXgTghQcHuze6AigAE35HdxUNoAKTUoAAPCl30BgqQAVSKgDDTZYRgFM6ZkJtwTFi2TAgAE/IkTRlkQoAAGz9nu4ixWCnqAAVgBUgAMNSsSAVoAJLUuBPb3k69N3ITZ8JwEtyvqAvIQAsaIZFqQAVmLgCtz35useb0zN/4DQzz37pe2+8/mXOcixABajAaAoQgEeTng1TASowpgLAseemeXsPwO/8+LUfMccIy2/IDv3jpVPMukNjjAAcqiCvpwLLUIAAvAw/shdUoFSAAMw4oAJUYC8VAKGr0sYL7KYorC/QgXp56RSz7lAf+OoV2i6vpwJUYFoKEICn5Q9aQwVCFCAAh6jHa6kAFZilAh/41NPP/eaJ/JPG+At6OnBo9gefceWFr3r5LDs4YLQv0MWE1Jh1h/rPV6/Qdnk9FaAC01JgigBsbHqLOZb9uEGliuxvi3OKBz/ohhu+MS1FaQ0VGE8BAvB42rNlKkAFRlIAAOBThwfZpY/5vutvGcnEaM36Al1MSI1Zd6iQvnqFtsvrqQAVmJYCBOBp+YPWUIEQBQjAIerxWipABWapgDYAY5CUv9dklB89JBj4XHIN5/CLvBpvKMZsNVZ23mocE1K16wb8W3bQ6Y/SV7562fwM2QV+fgq0q7WR04iv26688PoH9cUiVrdbP6yedqz1xIJ4QwrQWlxnUy+g/p0xNMvJkkZPWgFmgCftHho3YQUIwBN2Dk2jAlRAVwFo0Wpv0vpsKwhu3Rp7n5OdGgCfczR7luOo+JCDBiErwBdlm9a64Q2BttWDIOQDcV1R4DraFw4+Tw3Wuerbsez0508dHrndVH/2pgmrftrxDNq4AsWsOPiK+/vUAHTL3u6+kcNdb+UauE8CX+rOcqxtnxQgAO+Tt9lXTQUIwJpqsi4qQAUmrUAAdLVgxBO0mtpYnzEmAMPhswNwnvDWaNAOQTDw9GRug+3qqRe0647sSH5Fdrq4uQG/OxsIseIZtNGMheyd5s+PQd4fyJAHau18gVtg/VEywh84fvyM8/7uH/7KvKH9+3r0O3ny1Onv/L7ffc0dkL6dQkD95RWv+943XP9UV/0+R4h7AE/Up9uefO1Fxra/MH/O6rUR+HSRj/229rTsWQ1k5WeAIX8DWm1sE382SsPfZdtAPwZjyMdH0DXgWHGNJf4ergABOFxD1kAFqMBMFNAAYAVYqNTayTwSgOFAagEwqBtQ+S4EgxBnhZtgYKostkAfaNcdWZ7/fVYUF3c6X+sXM55BGwG/tIrsgGrAuO623X86A/sMmLsv4BF3V0XgYrtbDQSqa3gBoHHXSAdU4N/RzYr8S8A3d3v7AwCQXeKBF0aFALCmPd51rXpcfOh733DDw7qdh/vWvNDxci24TgPUof6uzPKM2504+tuf/umz7srvYU6lZPcaGIut66C2wc0D1/jn7+EKEIDDNWQNVIAKzESBgIXyamF8zpnFPwYcCbap5ANyyZ4BnsMRaEWAK/2zk5mHIa4DNvB12NjZ2SwB67/TVH9P8+dop5lV3AWMhz6rW/EM2ogpsC214yO9DZBVIzunC5T7EfTs8cpAJOvXpyrwRuCg+tftWsEUBKLTRZa/Os+K66DAsAAFBCKuyq314gD/vTde/7KqCW17tAE42N89UJfK31udgTdig+MC07i9mQD093SeFz/6PTfe8F5X+PH3+AoQgONrzBaoABWYiAIBC/4VAJvd8x80GbU3WoDCt4d9Lykaqo8A3IAUtSzrVnE/iPN7aZggbtrZ6UAoW/VRefOg7EsrngNt7NemoXXAmO6rf/dkhlb2t24Rf+a4aSS2KAdCajDL+fTnm+MMzwVqcRXZgWAAEFx17v7e6QuYuUPa2YEV2P4GEMawJywOdqDN/RklRK2QDQOk/qqMJXbD9Gg03qn7tic7xsJOeecGiejovkQWlpUrQACWa8YrqAAVmLkCgkWzNENbZ6fArFQrmwVekwyAr/z+G55WuRoETedzlLbQ8a37PZ/42ft0Xu5kj8wNMIFA5gdxDSiLZFf7OfSPX3fc/dKo3oG6imsg3oLiGdTbGLkGQrh8863m6EuvNtcAfW4dZ0/hS3Q6dS7I0YpW5XaPwqpkKrc2+AOkqB9Zqx0YUpE25ICzrrUBgzHsueM+9/mW47nvgd5t/a5qW5btwJ1y/VWfLHGltmnTGheA/a0+S8sjIcgy8RQgAMfTljVTASowUQW8AdidCZLCKQHYxIgvAIMZzFpjsHwLgCJCmdQuPzC3j8E1AEeOZ6l2sH8an7AC29iOS2jjYJuhBW0K8iUyTaplubaN2YBFJxtYtyE+IopIsVumDZyaffCD68j2fPlf3Of9SgCsqVXpl84zsc6MaLC/Y44LYEOoEx+yjLFf53mVlgIEYC0lWQ8VoAKzUSAFAEszR6V4UHaqccwUXJwHA93KNjcslcWSZoCl8OPjE7ANH41rKItqlxIAR7Sxhke4jQYARxoz25eEQcC8PfoN90H4MixgMb729Aa+oGyxz1Hdun4IbqQZsipaVyAFZNRafQZhqLYJevbVJ5u7uSa2PWXnoT5Yjg3DR7Ml/vbNmG/AWervdf/Bl7V5jAtAIxkA97yAbDYLp4UZSgBemEPZHSpABdwKEICL5zlV8numdRkALM8wtgBYCmU+0ASDOQG4VEB6MqOO4xS+dI7FNeggn5Rpwh1Svs7YgSBRL/jB8n7HgWtYAeFmA1AYcIqPADc0gnxQ9zm2PSEADPpP6m+/DQ9Pf2/6j8S517iA/CfK9tvfwI2Mf5bRV4AArK8pa6QCVGDiCvgAMHiNdKEdBE77ngGOBidTBWAfu3oA+JxjxaXAG82D4hmE9ClmgOMDcMOXyHQJZXQbz2FigCOGwRokgOxYKzsrgJUauuA2CMCPG4whSwZYuqEC+0KeMff29zqmoOd/GwCMbKo0x4Wz/uYGietIOfwZMmROYJkwBQjAYfrxaipABWaoAAizq/tr+axk+R/gNcJnDcuat88bSoGOAHztTUWRPcERgvKjxj6g2ciYg370GDmNZ1Oxo7lVGzufDkoRz3sEwEG+RC6OstBvgFE0IGo8Fwq24Q1EUMZO3ue4GeAAezabCi7oMu87y/62OKd48INuuOEbVaxJ42mvAFjkkzUsQ7HHbwAjU12yMgTgZFKzISpABaaiALj4bwEwajsMpXWFBGDf54tB0Nx3APY6ll6F2/WQ9AAAIABJREFUZ0g8TxGA0XFclQNjTFpta+MLuVgKLFAGuLXQd2a6SjPlGeCEAAwCYeNYL3Sk2RuAY9sD1p8WgJP7Wxa38nHhyBhvxhDwZm5+AxiZ6BKWIQAnFJtNUQEqMA0FYgCw/0KZAEwARseFRwZY+LKlcPAT25j0CDSqdLgOrpZk3wImAA/q2YBUCIhazya7PFX9DmawO889x7MnAQCj0jTLSTcMvDP+6/5D+sqOQDc2hoDM96ruO7/7vDsdb+YmAPtEU8RrCMARxWXVVIAKTFMBLQCGX140KAMBmACMjhMxXLaeMXe1oh3PzAAPKR4XgF2+7v4uBQkADKomEgMR8oxn3XsRlPgBcDx7CMByAJaOC+Bo8yqGzjr85n++K7/HV0z99+ppY+ezY1JbWF5XAQKwrp6sjQpQgRkoEArA8mOh2EIYzCKneDHRDjj5QioSDr51S/XCAS8MNEG7EGk6ZcR27Tz7a2s0VjwTgLFxjwSCFFCROptlpPVPFYDXUAhlBdsSAc9n+gBwTHsIwLCvg+DTEU8YAFuew5aOUZbXVYAArKsna6MCVGAGCoQAsABuPm2kuJ/5c/awJMwA7ykA1xsZPkNGCpd9bcSMZ6mNPhsUoP3eWseuH/U9CHXeC31p/VMGYG/oLC8cAGFfAI5lDwE4FQA7nhU3MWNeNPafjT/+wvw5yz6m+QkkdK5LVY4AnEpptkMFqMBkFPAFYDhTZp67PCM/fN6pwyO3E4DdbicAuzXqlpDCpa2F2PEstTEVAAPx5v0ZJLknsSukgIrVui0lrX/qALyGQ9Hx46Zk1o2EEACOYQ8BOBUAO+PodcYXryYAS2edccsTgMfVn61TASowggK+AIxlg9YZ3RSLeQnAXPn9NzytlBqEEh6BNj701QuLk6yVlcSu0T0CLWnTJ57BWEv+EqzYACzRFZ3+pICK1luVk9Y/BwDe9g162/OuZJ1scCgAa9uTAIC9TxRsbHu8eQX1HzhiMelLsKTjoizvjvXiQ+aG+YvDAJzxG8A+4ke8hgAcUVxWTQWowDQV8Abgj1/7kSLLLhvoVdLFPAF41t8BHh+AI8czAXho/ov/EiwDbMPfiF3gZ5CGFAchv1lF6yVZWgAs3HTotYcA7JcBloyLxqZF/1gqx1Ge/1qeFTf2xh/wjPk0V0vLtYoAvFzfsmdUgAr0KBARgIO+OYtljraZQwIwAdgxyAdfggVkQoPimQBMADYKJH0LNHLTk4Hw9tlNbQD2A+H2s6ROmCsbsbyACdSglQEGr0nqb9CmTj/wjSHQRyfLZ8eNzq8iACMjcBplCMDT8AOtoAJUIKECPgAMXhMEDATgwSCon8usSoGAJfdJ49u5YButI+PgNaNmgFPEM6hD0lMTZewA4H/blRde/6CyLNiHIF8iU1/shb60fvex0LpXSYEI0bIsA3zeZl1VK0sOHqX2yPb52FOaRwCG3vitAMCDvj9tXPF+8+eHe+JP9LktNIZZLkwBAnCYfryaClCBGSoALv5X64tqIQxeI4etjG+BBoCk9AUBWA7mvRngFPEMwmMQAINttAHVffQ7PgA3fIlMoVJAheBogUegASCsYQiEzrq8TwY4pj2QjzsQX8WaXzxBsJl0w8OvHz4Z4MEXYbkAOOhZamR+YBm5AgRguWa8ggpQgZkrAC7+pwrANTCAi3+f7OQsXoIFHgHf6nXL038yy/M3GsceHQjhFjR6aezRDrQJQADeuK3xMjCh1tjY96+/NFDqS2Q6jbLQz8THe+uFPJwBbmRDQYAMfCmSA26yTJYNzLLaHtD+1qeUJAAMAm33ueTh57x7ARjKZu/nEejGuKjGJhDvnzVlv9s6lvkNYGSKS16GAJxccjZIBajA2Apgi+CVlXUmSLqwhcGpkQGGr9mAEHhkerEADL+ZeKMXqG8rWwhe09JYahdY3gfMQ58BrvsF6yCP56AMMKhdPZaBTZOWZnD9mxgDyw/6xTY/gvAlhDsCMACoBODffc0dazgHMsDpNzyQN017j4vmWARixb60IQCPveSztk8AnqRbaBQVoAIxFYgKwGLDxZ+2EbeQyTOHvhngFjyihkIZs6z92aCyboEfUVN2Nj1g8OscaQX7FNuucACWWLgqK47nIACGN6bwfuwctY/tS8Q08Ju2NayBx3sbx1Wd3zotzWzAoKz8GqCgrGPsDLA0gxr7CLS3PRtNPTPAXv5zt5UcgGX9kI6LNgADGwDWwdx+cRky3lkmvgIE4PgaswUqQAUmpoAAnNoZ4Fuhtw4Leys+bimsv2SS4jXB3wGW9x2GYTiTve15XTcMqJhqO8AI198BYCDTiFm0LuVr1zAAy30K2JwegGEfAdY3x0pVPLYvEbOAI5ibataLbQCYW+AF178BHBBmu5k3JFsXCMAApGz6APY5EIDj2RMCwGDf6+PcYHmfz0YF+Ru0y0jlNy7aAAxt4NiGM78BjExyicsQgBMLzuaoABUYXwFfAFZeCG+E2AKDwC6ZiAoA7AEZMACH1K2r2e63WWHbLC818gD7Hr962zUIwLHjGdQuOANciqaTpe3/Nm9MX6KD2fsIpq2BzrFMMDOGmtqC8eoiEJqDgAhsA+9H4FugY9oDA3DnueeGP9wZXVypGjJT+lugAdaTgePKwKaSvQ2Pt4JjxrJUiAIE4BD1eC0VoAKzVEAATa0MsOC6cjHwZ2b7/P7mPy4YFqm96Aahoazy0GSrfjsr8qeY/x56qZNKBhh8trHZVRiAQ+v2uN7iEjv8wP7oeauvAji1YrAyHLRrEIBjx7PURtyPu76S9cU6Iq06N0vG8iU6iarClGVRrlp/47h0SiDCM4Ko6uLvGLdeghXTnjX8ARnmdlcbGW3o+DAq1M6nfsB4Ctrw2AAwcrIA68cArHr6kp9AwpRPXooAnFxyNkgFqMDYCggWyzuLYvDa2845Vlz6zRP5J6UAXGoDLbQNcGXFwVcMaD/PqadCBrhsQ5gxhAFYq27PLOBwlvTj1x2Xatz1Bw52nSsHPpUjhcu+GIkZz1IbcZ2UM7WCTxLhNuK+dI7fRgGlLLD1SKZyFninjXRAJIbCPhf4HOFuAbAnpEL2eMKfz5udkRAdzd8bHTSy2c6jyh7jj59AQqJnhDIE4BFEZ5NUgAqMqwC46F/dV6vvAINQU8MU3oZ9MT9wvfQbpSoZ4Gb/IUC3vLQK8bpG3SCoOzN+KzBXAGChdtDGAWgX/LbhHrALimepjThc9gNwpTVQF6xNX9wCsQr5EhkXVZlwSB1+IY9nlqvbBStIpAJgJej0zWjuAHAse8p6Pfy1A2QeWeSOv+0xldLfscdF1WGxVnwDtGR6S1qWAJxUbjZGBagAFaACVIAKUIEwBcQL8bI5wbOIHpmusoXB454pgcgTDtdO6YEW0P5enT1gddCeLZSJjjJbM5Letg3EFKhX8BHo5kia3rjgG6DDZrp4VxOA42nLmqkAFaACVIAKUAEqEE0BAFyCnkHEXvyDLfLHAKItJAJv8HVsEID2QxsNUF2CDYuynyD8OY/kAvU461jbA2je2DQBYrlyp/OoMlAXNC6AeobHttCH0SYKVryjAAF45kFx3S/c+uiiKN6t1Y0iL550w8svepOtvqf//K2vy7OifOGO1j/vuP4VFz5GqzLWMy0FUsbLtT9/6zPMtv1LtBQYGgdabbAeKjA1BVLeT6bWd9pDBagAFegqEAjA0EYBVR9HAQLwOLqrtZpywZISaNQEYkWjKZAyXgjAo7mZDS9IgZT3kwXJxq5QASqwUAWCAJjZ30lHBQF40u5xG5dywZISaNw9Z4mpK5AyXgjAU4+G6dr3n95w2avNM38/ayz8o0de/dGrpmtpfMtS3k/i94YtUAEqQAXCFPAGYMJvmPAJriYAJxA5ZhMpFywpgSamZqw7jQIp44UAnManS2zFB4B9rpmDdinvJ3PQgzZSgRQKvPYNn311XuQ/axbkf/SUq79rtQn32td/7to8z15VZMUtT736uy9OYQfb2FVACMDQc8XUeRoKEICn4QdvK1IuWFICjbcgvHAyCqSMFwLwZNw+aUPe/zuXPbI4zN5pjDxm/pjP4GQ/Zd6M+7B1Brh4q3l7zYPM3z3Q/P+/MH//Q+a/bymK7MZyIVp1rMizF+dF9nTz/+9h/pwy72D46TzPb7TXmd1h/v7cg7x40L958l/ePmlxjHEp7ydT14L2UYExFSAAj6k+294HBQjAM/dyygVLSqCZuVtovlEgZbwQgBlyiALvv/Gy9xVZdkUDYv/GgO5/GQJgc5O801zziCwvnp8V+fESirfXZH9kfv/2ss4mNDd+/8LJw+zBP3LNR+9E7Bu7TMr7ydh9ZftUIIUCr73xc+8zc8QVpq3Pmz/fWWZ0y/lhk/G9w8wd55oNtreZjbZ/V2aAD/Piq+VvzfLMAKfwFNvYNwUIwDP3eMoFS0qgmbNbrrrqzUfuc/4DPmj6cLlSP+4+epCd97KXXfhPSvUlqSZlvBCAk7jUu5GpjIkKgE2m9wWPvPojv1p2aHuc2Z4BbsCsKb2+rnkEugbgrTotQJ7Tc8Up7yfewcQLqYCnAmPMQ0MAbGD4C/nhsQcXR068oDoCbY6lfHsXmAnAng7nZVRgQAEC8MzDI+WCJSXQzNktY9xkp6hXynghAE8xArY2TWVM+GSADcBe/IHrH3Hu4dl3f9n0qDz2bM8AW6F6Xi/WSnk/mXbE0rolKjDGPFQD8Oaxik4GePXMb/MZ4BqAG+UJwEuMRvZpbAUIwGN7ILD9lAuWlEATKMuol49xkx21wz2Np4wXAvAUI2BuAGw/zrw5At08Nm1OYhTvNdngJ5sebo9AZ9mbzf//cfPn/2oekWYG2P5d+WlHLK1bogJj3JsbGeCVpATgJUYW+zRHBQjAc/Raw2YC8PQcOMZNdnoq8BngKfpkLJumMiY6L8E6ZV5O9YDDLH929RkkA65f3fx3JdXOS7DKY9DmeeB7b8p1X4Jlrmv9PqtPK6W8n4wVi2x3fxUYcx5qvtSq8QwwM8D7G47s+cgKEIBHdkBo81ywhCqof/2YN1n93syjRmaAp+0njolp+6eyjveTefiJVvopMMY8tMkA/89mY+wPTP733zozwNuXYNUZYx6B9vM3r6ICQwoQgGceH1ywTM+BY9xkp6dCWosIwGn1lrbGMSFVbJzyvJ+MoztbTaPAGPNQlfnd9PDQAPBPGaC9KU2P2QoVoAJ9ChCAZx4bXLBMz4Fj3GSnp0JaiwjAafWWtsYxIVVsnPK8n4yjO1tNowDnoTQ6sxUqMAcFCMAjewl4UdA7rn/FhY/pM5MLlq0ygJZdGW87duSuh7z0pT94l2YY7NNNtqH5qSw/uPz6l3/fzZpaonWlBGDQv1FiC9VjauVAzSRmR/80mIfNo/scmAN5PzFRBuiU5F4hCfg5l52K3h5j2iU75yGXQoG/O2JHZd3hWj+YbzW/6IZXXPjswK6ILp/KmBEZPbPCBOARHPa0X/jEAw+Kw1tM0+dImrcNwpQA7DEgXd0bXIy5Lo5gj8oCdqybrGsSd+nZ/b3Iiyfd8PLdN7j2xO/OjSiCf3rjJUXfA9oQxVWq+FGfOwYWCan6JI3xbnnlmA2a39C+zPV+gvZPo5yyX0uTRGO66kPAHNKSoW9ubhbyjQuL3uK+TkXvbl84D4WPJq0Y3lhi3UDwvDeJ4vT48U8d+4c7T3zR2HFvgSoqwG1rb6pjRqDN7IoSgBO6TGvybd78PCeK3l4P3VgjDFDxAtFz0hJ7GVlg9FWq5edG/dAus/KNyTrRD8TAYgFYayGJ7iKnih/1uWOmAJxgTomyaNKKk7HuJ+JJWXhBAr+uLJLcK7TGHDKXaM1bpovQfXqKes8JgBPopzIPKa8zWtCqoQEyNhTWstCYcE1ZGv11tSGdo5D6llKGAJzIk4o3o8ri1QDUuqFWlU4VgLUWe0J3QzeMqdimfGNq9R3o4yIBWFnTMvycN05Aa2EYZ5q77P2bZw0AjtAHpM/QeK0qGsFGaCML6egS7idIP33KjODX0kwo9hT95pxHtNYGLqCYst5Ttm2u85DyPbEGYK143ehqHR/KwCnKODfnsjnEpc/cO7drCMAJPKZ40+tae1t+kD23OMzeptWNKQKw8sToI9XgYmMqk5nyjalerIP9WxwAZ8XBw/KseIpPwAxdM8KCkgDccciYc4okY2iLo6XcT7THVVnfmH4dWnhHgB3n4ltLi6F41WojIBZmcW/u69+Y+vnOQ8rrjFUcnzw852FFUbw7IA5sl7ZiQxl+q/ac47Br2Jg+R+YoZR9MujoCcGT3gPAQ2Qq8+qkB8AQmC+dEN5KPd4BT+cZUQxN4XGhRAIyPGK+Sg9miCPFEAG64SXmceAWAuciZwbNVHCE2fO2HrvNdZEOVT2hTo2PK4KIYnE9dEjhPE2jFeZ8PeW/udRF0GkDLP65AcfwunoeU7X7HYX7wTJ934iD9rjabI8HvygTXhnbTzjmMGUTXpZQhAEf2pPJkEdna4eeZlG7czT4MTr4RMx2+OlrtHWlRGhuApTuzBGBZVPUukiPEEwF445sJLUBKi8ZefMoi1qN0KgCey72ilFBpTeCErJjtzEXvCHMpMgqcvpnzPKQUV2t4zLN35UV2T/OflyPC+pQp56BYp7k29jj9XZaby5jx0Xiu1xCAI3ou5q5TLLOnkgEe6cbllNW22zeSrdEB+OS3Tv/g0bOOfNaIgrwlkQDsjJ5Wgd6bZoR4IgBPcwEiyh4s7X4iGy79pSOMFxXT+jJDWvDj2lxQApWduWNOeo9k6yAQTRCERPOQUlypjLGpVOLKAo8Uh055XHY7K5h5AQJwRAdOcaJzdXcqAKy1SHD11+P3nZvbSJNbbAB+R5HlXxE8A0sAFgZT380nQjztPQBH0FTo7f7iLpCprlza/URLwDndKzQzQa64UTqxtXNSZU56jzTuU25uag0j+G3mBGCr5IOPPcxpzKgF1AwqIgBHdNIcJ4opAPBINy1JJLSOLo5kb2wALjO/55s/6LeqCcCSCFqXTXWkfu8BeOJzMfQilYn3wRr9LkiTD5n2FSPNvRKzd8a4ls2u7E0MANayXSKgsOwk781VHyY+hhc7DwljyKf4LDc9Nh0VP4rjI9AUryEAR/TKxCc78YJF6YbabDfFq+pjeLgFFCMtCmIDsFQ3ArBUsSyzLjgixNNeA3AEPeWedlzhgpny8qXdTzREnMGxcOvYU7qX9i5cFWM+xZt0NUKhqmOS9+bSOEWfaOrVqmup81A0wRoV9232zXWOSqHZ2G0QgCN6QOkm17SwtWCOsSCaQgZY87hIsz+aN6BY9QrCkQDcECv2WIh0/JQALAh4oKh1F15zPjE21D7TnE+a9fb1c2n3E8CfziKavo01p9vuqUrzVfQX6XWBaG56K49RZzxuCix6HlKK3TZ4mxdV3fDyi95U/qVmjHUcFmvuXjWT4m3pKecoNNjnXI4AHMl7ESbeJM+eTgGAtSZY226mFsjEmogE4UgAjgvAO9kVrbhsmE0AFgQ8UNS68FQEx536teaToQVU+dsS7yeAP51FtMZkqntF1SGlRX7vp5C04qWry9z01tLBGYjtAoudh8puasVAJZltzak4Z1fN7IwV7cxsX/ZcS6/Uc5Qw5mdZnAAcyW0RJl7rzU5rcA1NRtVvESYl6xEupXasemlNekNHhVL5vhu62rEgHBqLOgId82azDwDcjZ2xxoTWeN/0J/YiKsWR1t4FYarFrXBeGSw+13uF0sZJ73OHWnHfhZO56l0FEechaPQNPhOqvM6wbgIrbRA1OxvtWfxGI4tcz0IRM9NCBOBIjosw0VonCuXJaPBNgEo3v1STUtTsGgF4Z+AsHoC1FpUN5aybNBHmjuTPAE8FgJVAo+rOzpyi7KvoR1pdmy8p7yeht15F7ZPfK7Rsj/zcYWtO17LZ+D253mMD8FLmoQibZFZo1AbgvvWa8po2JmSPNmZC5+kpX08AjuSdCIvlJDtlYx+BnstN1oTN6NkaZoC3CqRYuCvG5mAWLlU7qRYZZWdT9ak7JpT7GBuAo2f0XACsrBf8aRWf27BiTEVdXPbdKzQW3333ayXgivVCqVH05jwEj7LB7xgr32ut6yil+K073DdOYvdl7nMUHDEzLUgAjuQ4AjAk7M7kp6jb3t1klSdzyIGNQsvKADdeypE6e6B40xwEbXXYybIX3fCKC59tC5xUfYq8KWSdUzRAprI7ckavKc/oG6rSCaZbfu73Co35ui+zpQQQLQCeu95jArCGr12bVynmodIG5b4sGoCXMGZC5+kpX08AjuQdxcCvLBx9waI5wW46FROAYx8vZQa4PXYIwPK5JHaM7j0AK89ZMZ/xWvmqD2iWeD+RD5f2FYqaxB6HMY95xqy7teaYu95jAvBS5iEC8OCstbNGX8KYCZ2np3w9ATiSdxQDnwDs56NRFjVj3mSVd2alqhOApYplWewY3WsAjpB1jg7AxmGpvo0++oaqfLgsC4CVsrQx/RjrG8Cx571JbU4vaR5KBcDK6+feI93Kp6AIwKGTeuLrCcCRBFcewKWVMW90tQpjPwOsqJt10lO8GU3qJhvhxiQdGQRgqWIEYLli2yt6PwFTFVEc61WVKQDYOs8rzouT2VANcX55raImo9wrlOyP+YK7WAA8it5jbU4vaR6KsM5IseG3BAAebcyEztNTvp4AHMk7Sje3pnUEYKGvbMcJFW9GBOC2PwjAwvg0xWNnQvY6AxxhDiYAC2N8aENVWNVOcU3/jnWvUDgaa10Ya5wG6mqyBL0V7/+Dc2szWDV129Q72jxEAB6ctWJmgK2PxyjG8+Cnr0Ln6qleTwCO5JkIkx4B2MNX3QVYiglDsQ34JhvhxiRVmwAsVYwALFdse4UzAxxhDk6x8Iz6/fKG4KPfT0KcX16r7d8x7hUqoGp5YV+Mepeg9xj3Zm3dTOiPNg9FWGcwAyyYCMeYowTmza4oATiSyyJMeqMvWBR2q7tqx/xuWt1WzCyELXzGuMlGuDFJRwYBWKoYAViuGAH43iGiLQmAI8yzUT/bZPObxjOItuy1wr16Zz5fgt4R+rBXG3ER1hmLBuAI8ZZ8jlK630yyGgJwJLcQgCFhU+xkrgzpe7sqZKWwUIRJz3mTjXBjGuo1dFxGYRHm3DCpCmhkPJqN2TZNUvk1VTsai++WZhP7DFKEOTjFfMUMsGC+jTDHJL1XaLwIKxUAl26Zu96p5tZmCC9pHoqwzlg0AC9hzAim49kVJQBHclmESW8vMsARJtimhwc/8K4VCmPcZCPrVlYPQXhTwwiLpV7wJgAPRm/MF+XUDQ9tMo0xJiLMwQRg4SQZ+/SN9rhvdC/JvUIpRnfiUmHutc4Zc9eb8xA8gHvv98oxsHgAVtYr+XoWjpgZFiQAR3Ka0o2tad3eALB2ZsriYquWWqEwxk02MgBDGd+ufgqLsG6VBGC/ICUA++k2xlVW8Fri/URD3LnfK5QyRK37mdL9J8l6Yx/uzRHGrsbQcdXRuwGkDHSLB+AlzFGuYJnr7wTgSJ6LMOkluSGN/Rmk0h0RtOvzchQQVlqANG2Gsq/KN6aqfW+NCMDOyYVvgXZK1FvAOSYSziP+vdi9kgAsUDOhj73nQVd3FObt1lhQuv+kAJMhaaLoraSN6N6cMEZdoSb5nQAsUWtdNtUn7JKuZ+UyzOcKAnAkX0WY9PYGgJV2xSWe9cpw9jUwxk22tEVhIdXtUtAxQAKwMwQJwE6JCMClAku8n/i7vn1lhHlmyDTVe0XZkEKGqDVPK8VKbz/nrPcY92Ylf2gNF7QeAjCq1LZc76bNnMeMXIb5XEEAjuSrCJPeXgGwxstBPFyrsrgZ4yYbCYCdWbYhjSNM+jwC7RHU5hIegfbTbYyrmAEWqj7ne0XZVQ37mye3NNYeQ8/za9grdHFZfLb3Zg1/eOgVegkBWK5gLwDPeczIZZjPFQTgSL6KMOntFQCXbokAUKi3g262CwLgoGNoEfxHAEYjuF2OAOyn2xhXEYA9VI8w16BWBN0rykY01gpNYNVYbLteXjZXvce4N2v4Fw1GxXIEYLmYg+uluY4ZuQzzuYIAHMlXESa9vQPgCBqKvO1aBPRVNsZNtrQlwhHooMVdhAmfACyK4LowAdhPtzGuIgB7qD7Xe0XZVY37RWoAnqveGlp3wtN5SmpsrTyGU3kJAVgu3CAAjx0HvutZuQzzuYIAHMlXEYJ97wC4dI3Gbnagi8VZ0DFusjEAOPTbyQRgZ+TxGWCnRL0F9mrhucT7ib/r7VfO8V5R9URh87LeHFTQAXr3g0I7oSEwi3tzhLEbqhtyPQEYUaldxhmPcxwzchnmcwUBOJKvIkx6ewnAE4FgaEFQhRIBeK0EAdg5uRCAnRIRgEsFlng/8Xd9/5UTWGCK7hVVTxRehFWvDxTqcm4uVXbPTe8x7s0Rxm6ModOtkwAsV9kJwHNcz8plmM8VBOBIvoow6e0tAEdaAIo9j2ZEx7jJlp1RyCK0NEH72yckAdgZYgRgp0QE4Ejz3+j3E3/XD18Z4d4rNlU6dyqAZD2XKAAwtJCvRJmT3mPcm6egjziAeQTaQzL7Z5BsFU0hJqRzlI8gU7+GABzJQxECfPQFS0qgSQhVoghAJo0xbrJRADgvnnTDyy96k0igRuGU8aIO/5a+p/JrqnYUFsrwhkmqPjUNijAH+w4FyXV8Blii1kDZCPOPyDLkXqEIkXXcKMyFIgCu+jAHvTkPwSHMDDAsVV1QPG7mMGbkMsznCgJwJF9FWHwRgDe+UtgtD/K662UCY9xkCcC3PiPLipcEObZxsc3Hqfyaqh0CsDhagl4KJ26tccES7ycheqDXTv1eUfVDY8xXc5YCAHvH+dT11tC5E3vO4+IRxq63f9BxM1ROIb6a1Vv7oqxZL8wr3wPFAFwKMfUxoxEzU62DABzJM8oDuLSSANzxlfJELImEwZt0pGnyAAAgAElEQVTeGDdZAjABeCCA+RZoyejuLzvawnOJ9xMdl2C1TPVe0bQ+1MYq4xyaVZJkrvvUD+0L5lVrqcndmyOM3dHmoQjrjL0H4CqKpzpmAsbi5C8lAEdyUYRJjwBs8VUE2IQiYmiREMEm5y5zhBtT5sp0u4QKXYhZ6udnkFyi238nAPvp1r1qtIXnEu8nOi7Ba4kwL0ONo0AZmo2aEgCXwkxR7wg2Oe/NEcbuaPNQhHUGAbgxi0SIT9U5CqpsRoUIwJGcFWHSIwAP+GqEYyS9N74Ik5jzJhvhxkQA7jz/nMqvqdoJXXB3h+PUNoUizMGjLTwj9GX0+0mkW6+z2indK5rGKti1is/QjcfQjc+uAxT65fRpp8Ck7s0Rxu5o81CEdQYB2BLdUxoz0sE3p/IE4EjeijDpjb5gCb2xSjJ6vm7RXtQP2dG3UEgFMF3btI/QhC6EUsZLir6n8muqdrTHyj4DsGL88SVYvpO/8Drt+Pe5VzSvUVgz3FacOnZpfsaJd5l6LxfKURX3+owT0tYU9E41tyr7tStvipNQfAkWEtTtMl7PAA81M4UxI5dhPlcQgCP5SuFm1rWMACzwVQT42mm9b8E/xk02ws4sM8DMAAtGnHkFWZa96IZXXPhs20VjjIkIc/BoC88IfRn9fiIKroiFx7xXNLulMEbuPnn09HcePXnkbQEADJ02CnHHmHoraNztulOvCGN3tHkowjqDGWBgMI05ZgDzZluEABzJdREmvdEXLBEGYdSjPBF8AG1KjHGTjXBjIgATgEWzIwFY5S3kzACLok6n8Fj3iq71gScJTOwUjzQT91tNvff2VMYJdJ71ti4bS+8x7s0R+koAlgXhpN8CjXYlQhxB61nUvjmWIwBH8lqEYCUAe/oq4jES62JhjJssAZhvgR4YHnwJlufc0blstIXnEu8nOi7RrSX1vaJrvUL7TzV1vjAAgNWPcQ55SKG/fdVP5t4cYeyONg9FWGcwAyycwlKPGaF5sypOAI7krgiT3t4AcOAueOXRHb0iZLAnc5ONcGNiBpgZYNHsyAwwM8DdgAl9j4ArAOd+r+j2L/jlN3n2MvMswhMDAHjwVNbc9R5jczrCWpAA7JoY2r+PmgGe+5iRST2v0gTgSP6KMOkRgGW+SqGXdWId4yZLAGYGmBngtgIR5uDRFp4R+pJifgzeRHNN+bEWl2W7ypkW6OVSCn7+P43pP2z+nOPSzva765NNc9d7jHuzgk+7rhptHoqwzlh8BnjuY8ZnHpnLNQTgSJ6KMOmNvmCJkEG1Tn4xJ4zS3Yr9IAAPjB9FnatWUtz4V23ZMlepFk+p2lFe4PMlWJlKBth6qmSJ9xONW+/c7xVdDRTG/mdNnefPEYCXem+OMHZT3Ad7nwVXGnOD93RlzRaZAa4EVFxnQZt0GvP2VOogAEfyhPIALq0kAMt81fssk+LCnwBMAJZFZbv0qEfoFcfBetOAb4F+SUgwbK4lAAtEVFqMj3avsHVVcUErUHJd1HVkfe56K2wwdDV1vjQswlqQACyL7EUDsOJ9nAAsiyuW7lMgwqRHAJaFW++iJvg5q60dBGACsCwqCcC+3ycVLzwjLHZHW3gu8X4SMnCqa2MDWex7hU0DxQWtVGLnAnjuekeYE5wAHKHN0eahMqCUYqCKTR6BxkbpaOtZzLx5lmIGOJLflrhgibAzbZ38lBYAo00YEW54zptshBuTMxvgGjqp4iVV31P5NVU7SuOsDoOpZYAj6DjawnOJ9xPX/IH8rhTDo90rbH1UhG5EwmYZJwDPXe8Ic4Lz3hyhzdHmoQj32sUD8NzHjHQSmVN5AnAkby1xwZIKaGJPGIq+YQaYGeCQGYRHoP3Vcy48y6qV56wUC08rjCnOWZXio58o8nf99sq53ytsGkTwNSq1c0zNXe8IMOrUbEnzEAF4cCjFnFN7N+kU5wvnBhg6kcylHAE4kqcUg3IyCxblxWTZr5gZ4N4bk6JvettQ1gq6ySofTWIGmJ9BEs2OrjfILmBM9AKwYt8IwIKoUwKyUe8V3e5GgDRUUec3gJegt+JYLXUd49482jxEAB4NgCc1R6ETytTLEYAjeUgRsgYBOCX0KN84egFY6QjYqBOGslZj3GQJwPEBuHfBmSJ+lBaz9Qw6RQBW7mMKf6U4Elj6zNqXlPcTjVvvEu4VNh2Uxz8q9eA3gMtKlqC3srbQvXkp8xABWA7ASxgz6AQyt3IE4Egei7CLO/qCRfnG0QvASpsHvcc5lCak3kVk+YOyVtDRlKktXpU16I2XCDdl6xuNleKyOeOkAKqyPWv8KC/KBt8CPdaYUBzrveNdc67v20TQbGMTgKPfTzRuvUpjctR7hU0H7bEJau0E4CXorXxfgu7NS5mHItxrU2z4jfoW6CWMGXD+mF0xAnAkl0VYsFh3GpUn88Gsn3ZbRnrr5KelXd8nHRQXFymOIvUCTDd0CcAq32GtZN3xrfIiZvQNFPV4GfgM0lgArLT4qGIi9ieKehdqWnNiY84Y/X6icevV0mXMe4VNhwhzjVNu1wmOsoIl6K28joEAeCnzEAF4cBhZNxWXMGack8dMCxCAIzlOK+gb5u1MtMqT6qqpoe8AKt84yuZiA6S1fq1+DC0YtNqo/O/6PmOEG9NeH4E2eu7czBQ3Tnohu/ohRfyot5EWgOH4VOxn7Ex674mAJd5PtG69Sv4d7V5h0yHGvd2lN3KPUdzIGk1vpXip5UysW9nuaPNQhHXG4jPASxgzrrljrr8TgCN6TnuiNaa2du0j1D8ZANbKTnVvTlr1ujYLNNvZhKjzWSPtNtEbe98QihCfKd7C2+xO3V6MBenQBoq2L7tzRwSYdx6Bjt2nvjhU7mtrHGrW7RpvEcbTqPcTrVuvVlyNda+w6RBhw8MlN5TJ1ASgsfTWipeGoM57c1lWc66IOZ+75iFl/fYCgLU0G2vMuCaPuf5OAI7oOa2gj2jiTtVTyQCPcQRMqPPgTS+R71s2aLfpuhG69IqwYE8NwK4uBv0+BMDKi6UgO9GLXUcoteOzx66dcTkCTKCSNcs538CbSD8f23uvCZ1DEGPmfq9IuIE4JCcEcWUFc9c70TjiPIQM3p5TgMobzqM+A7yEMYO5cn6lCMARfTbLRWxePOmGzttvK4lSAs0MFq2DLwxJ5HsC8CY4Ey1qNGeLwYzLDBaZu5tnjiPQY4yJyshEbXvHBwKKU++DrfNIv7xF21w493tFX/8Tz2nODZjKzrnrnWgcWTcUErXtPaSQ8aocl3uRAZ77mPEOqIlfSACO6KBZLmInAsClWyZ8s3AeF0vkewLwfAF4MOOivAMecZbbVu3KAI8xJpodj7CBp6Wr8+27M8ki7G6KDNxPtMSb+72iT4dE46VqHgbgueudSNfe+X3u8xABuHfmGhxDc17Pas7VU6qLABzRGzPY9REtWCJM3M6FX4Q2NTzutDuR7wnA8wVgZwwpLzQ04n6wDhcAjzEmmgZPdFMBPnqaSD/VOEEySloNzvVe0df/xPHqnI+6ds5V70TjqHdcJ/YrOrzgeUj5vrQXGeDKCXMdM2gQza0cATiyx5Qni8jWTuct0FVHJ3izgG8UCXb8CMDzBGDnCYI5ZvxcAJwoczQ4PhNlf9B5GoqDZmVLup+gIqHl5nyvsPUxEaitmkbGbtfGOeud+t7c1W7O85DyHLRXADznMYPOw3MqRwCO7K3YN7GiKP6PPM8fr9WNqbwEa6KZGxh+S/tj+940QQCOA8AGTPJfz4riP2iNq2Y9ksVmxB1j9T4i/Uo9Jmz+m8ri0yc7Glu/lPeTGGNrQgtM0b2iT4uI47/VpE8slhXMVe/Y46h7b17SPEQA7p25oMcI5jpmYszXY9dJAE7ggVgBX960DrKDr5hFy7u1ujFFAE4Eky4JvRY0kW+0BOA4ALy6kZ08POdhmmNrY6roqOGs5g7HS7CqAZZyTPQN6li6uiaRze/izG+KDcHU9xNQK3GxyPGF2ON1r7BVrAwbfbYH2TtXvSPbDWk6x3lIOSb3KgOc6B6YdI5CGptqGQJwIs8oZx3qyVX7KM9UAbhyk3Z/QfeLoKVbZ8QbLQE4DgDX/laON684Up476m99Ky9kRMcoU40J1/jW1sDVnvkdyhK46lGOiVHuJ64+hv6uPHZRc7zGuK3yiGOk25xKTM5R74gaQwBcOWJO85CyrXsJwHNez6IT4RzKEYATeklpsm1NGNo3nakDcOIbhugm5gol5UVr2RwBOAIAd8eAxi49cjx4KH40bDD1tzKPygsZEQBXfY09JlxjMuF8EpT1jQhIo91PUN+EltOO8x57VO8VSmsFVDo1aC8bnKPenIfQUFH3714DcML7z856Eff4cksSgEfwredka92l3VcArtwWaaGguiCwhZhnDHSrIgDrA3DvQtZzrKlkV0J3jG0Arr1QDYX8GGNCOr0rbTQ0m1UFI8W5ZPT7idQ3oeWneK+IZJNIKt/nf12NROrbLO/NLq26v095HlK+bxCAG86f65iRxvdUyhOAR/aE4yUX0RdPI3dfvXnPCST6TVW9o6xwVAUc41Y922frLPCCHFX4HlXwkRr3WIgm8X2fHLyf4IEyhXuFpw14J90lk80Rnn3lvdn4cG7zkDvsWAJRgGMGUcm/DAHYXzteSQWoABWgAlSAClABLwU8F7hebdkuCj21oWYIK6ICVIAKJFaAAJxYcDa3vwq89vWfuzbPs1cpKPCCa67+rl9t1hOzbgV7WQUVoAJUgAp0FBgZgJNlf+l4KkAFqMDUFCAAT80jtGexCsSE1Jh1L9Yh7BgV2CjwE//r777YZMOeaf7vR8yfHzTfVn9OdpjdYZ6PfH2WZ58wb/g67+iR4oqTp/MPm9+/zfw5kReHDy3yg18zm1p/XhTZs7OsOMyy/HPm73/V/P37yjre8oc/9cLHXvWmy/Mi/1Aldl5kjz199NStB6fOuLWqqzidXXJwkF/cbM/8dmjK/mKRZy81/772LW954h//+BPecIHrurPPzP/V7//+T32Nzp2+AiMC8KhH9afvGVpIBajA0hUgAC/dw+zfZBSICakx656MgDSECkRSoAvABoZ/76DIP7AC0iy7+a7//v8+/Jx7/LPnl5CcZ/lriqz42VWZLPuy+fcPmjLfb/7+debvrymy/PF5VvxJCboltG7qfnr1943r2nU12juS/8O/OV38D39ovln1D1lePMYA8iPf9rYnfqKys2VDx853vevn744kE6tVVmAsAI714itleVgdFaACVCCaAgTgaNKyYirQViAmpMasm36kAktXYAgsq0yuCz5NJvhGkwl+qckC/weTDf71Mqu7gtaf+L2rNyBtWLYFxWXGefVPE7hb7RX5d9gAeOi6pftqSf0bA4AJv0uKIPaFClABXwUIwL7K8ToqIFQgJqTGrFvYTRanArNTIBCAn2I6fCQ7PHxOdnDwbpP9faPJ9v47cxT5/Ooo8s/8zP9+9Kt3nnO7KXffVgZ4A8SlYBUotwA4z364PH5dHWuu7Ry4bnbi77HBiQGYz/zucayx61SACrQVIAAzIqhAIgViQmrMuhPJs/fNvPnNnzr2tW+c/V+NEA8MFGPnJWmB9S3+cm8A3h6Bfshhlv/4QVbcZMT6VAnE5bHp8jhyA1ofXz7Pa377e3Pj/YgB4V8yWeP/zWSNn2v++0+qI9c1AJeZ44Pi5w0A/6Op60dbdQ1ct3hnLaiDiQCY4LugmGFXqAAV0FGAAKyjI2uhAk4FYkJqzLqdHWMBFQUIwCoyelXSeAZ4dX3zJVgVkHZfQNV5CdZzzSurnpwdFGU2+ErzZ/XccAmtwEuwVkejTav/vDwqbXl5Vl1XxwbrdV4C8KJRFIgEwPx27ijeZKNUgArMSQEC8Jy8RVtnrUBMSI1Z96xFn5HxBODxnGU7Wiy1pvWs7+YN0NI6WJ4KUAEqQAWoABWIrwABOL7GbIEKrBSICakx66b70ihAAE6jM1uhAlSAClABKkAF9lsBAvB++5+9T6gAITWh2DNsigA8Q6fRZCpABagAFaACVGB2ChCAZ+cyGjxXBQjAc/VcGrsJwGl0ZitUgApQASpABajAfitAAN5v/7P3CRUgACcUe4ZNEYBn6DSaTAWoABWgAlSACsxOAQLw7FxGgzUUeO2Nn3ufCf4rXHUVWfGF/PDYg6+55n53usq6ft8nAL7++k+de+bZZ3/ZaHIPly7m91NH8vwBT37yv7wdKDuJIq99w2dfnRf5z/YYc2ji5qeeevV3l5/Egf9ZGgC/7nc++0jzZuR3GgGOISIYzW4xml2MlNUus/h4ff3nrjWfXHqV0c0rNrX11q6P/tNWlPVRASpABZatAAF42f5l7zYKSBfjA8J5f2M1JgDHrBsNIi0bzKT0R0+5+ruuQtvtltMCya4dwkX2yiwJ1GnZbZr1jlFfzcvrFO2vzIjaj6nEq09cWfxk3USybPQZAM7ej2z+2WLBNTYdG0OD4eWqu3vx/vpPvrkWMq55LRWgAlRgiQoQgJfoVfapVkBrkdSVVLpYK69XtGUHDGLW7QqnkEXvUN2+2XctEGv6OLCP1qyblp0u/5jfo2b9lACutxs+Y21Ik0Bf9lbtG69K+rUAeKDOw6wo3mQ+dPzTQNzsFHFt6ARqC214BLYxe//5nC7x8TWvoQJUgAosWQEC8JK9u8d9SwQXIrCICakx6+4LI8WsuitSoYVxVYmW7yvwUlpw78SKlp0u8WICMPooAWCjq4horNkqm2q8agBwE74d/TwsisMX5vnBM41G0NH0ppZOAAYfLbH4x+lf+m+lmlMn10Di71SAClABKpBlBGBGweIUSLhQWmmHZqhiQmrMum0BogSFcOy5Ft7NihTB8gVFXtx74Flf2P5NwVaWTtFOlx3qi+aEtrf6ho61riBTjldNAL777q+dcDx7X8bCNXmWv9JohDyf35JyKMsdGBOD7wGg/2o3qI9l1+TB36kAFaACS1SAALxEr+5xnxRBUKQiAmiKto16BDr1YrRyBHrENHAhXvvdPCv5ZjNB/rj5C3GmrC94mgCnZScQqOqL5oSZX1v3RCcCph6vSgC8eoEY4JfDw8PTP31wcOS5RtgHArHTLdILqiHxPDS26b+WC9THskcM8BIqQAWowOwVIADP3oXsQKWAImB6ierKTinaNxoAp86udx2BbDSELMS9HC+7qAaIhHaqLpoV41im3LY03J85xKsWAGdFfuPmTc9Duq60M+dWrvZ8EVYvAIf0o29c0387roRj33dw8ToqQAWowD4oQADeBy/vQR9DFl+K8gwuThTBYRQATghsLpcMZgAnZKetH3WMJLRTbdGc0ObBGEBOA0zFVtORwXjVmLuMHm8zx5q/17TlyuquATjPHuZ5tL83lkL6YQNg+s86BNTGsmuS5e9UgApQgSUrQABesnf3qG/A0b8kagwe5dt+izPUllEAeKyjiBaxBp8XnNDC2ern6qRAQjvVFs1jZ+Q6gg6C5VziNQQcG3p83vz3dwITyxqAi/yfA9nivuqsuofEhu30DP1HAAbimUWoABWgAl4KEIC9ZONFU1JAaQGp2SXrAnHOGeCEsAb5Yei4+dRs7XaoynYltFMNgCcEJYPfWE6obXC8Jp6/VrGQH2R3ZIf5O43xPs+3qwOwsaNVJ/3XG1ZqYxkKXBaiAlSACixUAQLwQh27T93SAMvmEbyQTEape9/zbBp2bvyaPAOsYbvid3VLjb+QHx578DXX3O/ObqxrLp6bNmuByqwB2P8zNys3ab4ELPZpi1TxqhVX4Jy/AqgTd33rTxxvi+6trm/zKWCO2IG6gLpqu5fsP/PCs5tAf7MYFaACVIAKWBQgADMsZq+AwvHn3QXYGz77as9n5HrhTGNRNxoAB+ix2RRoAavCor83E6IFwDbA0siA9oGblt3dbJrWAA+1z6pn2GMBvUfhQ/3UtTVmvCrULXFxMAD3bvD5zxE7fqT/el3KDLAk2lmWClABKtCjAAGYoTFrBUIX5TY4K/8uEFati5TAOpt+SpoBjqGxRp19mSiNurvZykp8DR/OFYBDQc3mr8DTFlYA1vB/10cadfbFa6iuwgl8NTd927nfesvXvnH2fzXXul6atVO9NgDH0DpGnVPyHzPAwqhncSpABahARwECMENi1gpoLB5tQBK4MC81TQqpGmC2CYQdu5U0Xn2ntBlsoZn72CBpfTFPWMay6n40cOvzocYgV4iDndgKHGdWHRXstD7GECteNewV+LfenPPtT9+406pPQw8bpPvaV2nb128Ne338J7iGRakAFaACVIAAzBhYkgKBC+iVFDEAOCI8JYdrJY3VAdgIkRwkNbQYw26NMa/Qd+3NFetJCwU7owBwn9/HAqiAY8bWcecLmF1Ypf8GRyuPQGtMZqyDClCBvVeAGeC9D4F5C6CR+bRlC0IXYdYMhE72MDkAx9LYd8HciFjrYlDjuGpfJjU0Ljb1Jgd3jVEe2nfbplAg/EV71CBGBtH4wGpvoAZS124zwP7z0U78hoy5blzMbb4Zy39Sx7M8FaACVIAKbBUgADMaZq1ArMVS6GKfANwOq5RAEbIY7wwG7SO7VfUE4I0SgfBAAJbP3rVmAXPcju6BY641zmLN6bE23AJjWOpBZoClirE8FaACVMCiAAGYYTFrBWItlgIWhys9I7zxtumntM8X+7/dtbY5EgCX9e9oEbgYH9Q5NC42le8lANtiIBAe7AA8s3gN1EA6f9eaBbbbGncBdam+gb8SI+V8E9B3qe/K8gRgH9V4DRWgAlSgowABmCExawUCnmMbhLNQ0CEAt8Mq1oLUdqyWALy7KaAxyEPHhG3xHggPswPgCMfApa6tNQscJ1oArP4JpM0GZIx3DrS+Y10JHxjD3v6TXsjyVIAKUAEqsFWAAMxomLUCUwVgI+ruws7/mbuuj5gB3ihCALYO35340BjkSgv96BmsWHOCwhHayQGUb5+64y4gNgjAssEZffzIzGFpKkAFqMA8FSAAz9NvtHqjQKzFrkK2iwDciFJmgFtDdpZHoAMzhs5NHK1JLdac4AuLzX6NkAEe3Azx1Urrzc3WkzITPsI+Nf9pjRnWQwWoABXYNwUIwPvm8YX113cB15QhxlugmQFOE2jMAKfLAJctaUBgZXHfd1VDI0djTgi1oe/6RABl3WCx2eSrlSIA7x5VVgDgffFfrH6yXipABajA0hUgAC/dwwvvn+8CzgXAMWTTeGHXxq7ZHYGOoWdZJwE4MQDrHeOvDbdtQIXEi8acENL+0LWxAVi6qeA7J3Xb8a3H+r30PQZgqf9ixSnrpQJUgAosXQEC8NI9vPD+aSx2tRfgfZL7LhIt9RGAN6IQgNMCcMCzns6ZyOZL50WWAhpzgk+7yDWRAVj8fGjAox6tLHPA3LY7l+0vAIv9h8Qcy1ABKkAFqMCuAgRgRsWsFdBY7BKAWyEw+wWp4rOq/A6wDTBv/Nz7zI3jilgTR+h41JgTYvUtJgD76BawodEGYD9ojfYW733xX6x+sl4qQAWowNIVIAAv3cML75/GYtdn4egja0CWpNscM8DMAA+FYJS3QFcNBkCTaNj4ZoQ15gSRoYLCMQHYR6+AzaIWvHpqbn1W2bMugRf8i07Nf/494ZVUgApQgf1WgAC83/6ffe81FksEYGaAewYCM8A9wihu5iBzkAjoNeYExCifMjEBytgj0qmyP+DFZnV7nnUQgNtB5OU/nzjkNVSAClCBfVeAALzvETDz/mssdgnABGACsHwiSAzB0d9sLFdAfsUkAdjv+HLZ+SAA7nvhk8acLvcMdsUU/YdZzlJUgApQASrQVIAAzHiYtQIaiyUCMAGYAOw3DQS8RMmvQSDLqTEn+Brnum6KAOW7kdHsi08GuG/epf9cUcTf+xS49PJnX35QHHzIqdBB9tiPfug3/rgs53ONs/4FF6BeC3bunnWNALxnDl9adzUWSwRgAjAB2H9mCHiO1KtR17OuGnOCl2HARREB2PsNwr6bGNW86ev/Pj/Sf0AgsYhVAR8487lmn+WnXvvs/WX1nQC8LH/uXW80FksE4PgAnErjsie+C3LL4OEzwIIZxTeTKGiiLjoEwXOaE8oOKb1UzBuAfdsPBWDTdeszr/Sfz4jgNaUCPnDmc80+q0299tn7y+o7AXhZ/ty73sxpsaQICLN7CzQBuDU0rc+zxgT3lBODz3FYT/sIUFvhxgDgL+SHxx58991fO3Hm2Wd/2ZhyD4Efe+2d05w+hQ0MgeaLL+oDZz7XLEHIy37oOS82/Ximoy83f/u9vvHwd73rlXdX5fZVryX4nH1oK0AAZkTMWoE5LZYIwN99cYpgiwmSvsdFO/1eNAArQsFguMR8iVLKDRvfDGxHHG8ADhgvqzj+5je/+VUCsHgDoBvb3v5LMafOpQ0fOPO5Zi56DNlJAF6CF9mHEAUIwCHq8drRFYgJwIHAugM5gfU1tWYGeCDyAhb03Vp5BDpwhCttGAxZsTsW/N9qXLezTwBcdtoza7+a407nh9+dHebvNNUcE4RL71u9Y87pAvvgomNvYMCG7kHBfYVZH9f6ArBPW7yGCkxRAQLwFL1Cm2AFYi6WAoGVANzwYu8bX2/83PvMJHQF7PBOQduzoARgv+/B+voAuU5jnNrascWVRlsp43UKAOWp2SprmR9kd0gBuC97v4LxiBsYnqBfh94UX2KGjL99KUMAxj1NAMa1YsllKkAAXqZf96ZXURdLr//ctXmevcpTTAIwAbgvdBZ/BLqv46EAYql3d5wRoMRTVsBm3wuKIvuSdJ4cyrBHndMjbLiNvYEBQt83D0+def7NNx//Whkcl13+K1dnRfF644ff+8u/eOET+wPm+MFll3/r7VmRX9lbpvFJoaHAA+3MskZ9D33ov78gPyO/NSuyb2vU3epLs02fNnyuCdCr13Zk0EK25tlzPvrh33ihqz5fAIZsKBuH4gKILzDhKK0AACAASURBVLA/Pnb1aBDkI5fu/H06ChCAp+MLWuKhQNTFUgAA2zIcAYvMrjKLOQIdCkTMAFsHjfXlUB7DK8olSsBQ2bbz7GTUOWGBAFUKGXBU3QuAx3qLd4z5RimevZ8BBhf+q0X9qVNfvOvYWfe+3bj8vqXf+wAYrLM7P+y8MMkfTs98uwu8bbbDdit/B7gH1IfnTxDsVhsW2AurAH8AwNljdaW3j8bdKr30yrJBMJXYdVgcftX5vWiBf6LcKFlpdAUIwNElZgMxFYi62CUAr1wXVeMIQMEj0PGOQAcCRAvMNeLKhCcBeD3BegNUebEvxJUge5gXX82L/GeF83zvJo1GXOzTEXZw4X/zmUfPvOLuk3f/TQW/fQDsCVtb9/dk/kA7DZTnj8+z4qVNO3tjqwMpaBvN7KTPNU17AvUa3DTwBMWmeSeO5IeXfPjDv/mJ9V+OD8CBemVZD5iCfjxhRHi2+VPGl/sfKIvtroYlpqkAAXiafqFVoAIaWdXexRIBeOWFuS1ICcDzAOAytgIyj80ZQh2s9wmgSiF9x0ypk1mQ/hcC8HhvgQYX/jcbN/+V+XNtc+B0s6jBcFJVbgEH0M4TJp7KI8+XgEuAVlYQbKN1PNfnmlCY7PTNCsEK8Fs109BoXACujt6Dvu0vZoFg2I+yxgc3KGRVsfTUFCAAT80jtEekAAF4LZeGDhvhk75VNzCjaNZK2R895ervuqoZNL6LeUvg8S3QHVEC/bWjp5KvCMCBGeDVHOJxGmMFwFl+p/BFdoPZ6rltuPlmzztDyzuDjyz8iyz7hHlO+4LOs7StI9BIPYKb885xVeX6t6YEHmeG7epAvRrMmZ7sHuf2B1Wbj7b1+9cbegRaEejLLnYy21kG+1EQxLZ2ZJez9JQVIABP2Tu0zamABvhFygDf8tSr29+91bC1F1IDstUdkQnAW0EIwJEB2Be8hmKWAOWcNq0FfHRbvesgyz9nKvzXglZ7P4G0ige+xEwgZdjCvwleatnfynrf48mi3pvCjXZgCAqE5pCjxD3da20YKMNi2eSm/uwbrmer++QPBWDt+OpuGsC+l8YXj0FLFZtNeQLwbFxFQ20KaByhJAC3lI3ygq2UR0qVsoqlKATgFAAcDjztDLDCZlDKeB07g1i52BM8D831XzZ/Vi9VQv4Z+gTSCoDpP0TGukzIwr+CiIsv/pmjzZdj9RqwgQGwzdbxUfCaGmhhCBwBgGHbNnpB2eIGaAHl6wwoULZ0507GFATSnSPAsB8b/YkUX37H3zfx4tMP0cBk4ckrQACevIto4JACBOC1OhqLxo3OswJgG6QSgKf5DHDfm389was5LcwGgG3xOhkA9gNPHwDeOR3TdKbGXBZrA2OK/oMX8pYbaQXAINDVEAWW9wOUDTjB0DQCAIOa1/2Hyjf6AcBpXTfoi1EBWGojWD7oWW64Db4NerEQQgBerGv3o2Mai8e+jETIQsy22A+pr+PNKJDaB8BRNxk8njt0aUEAjgjAAdnaVAA8t3jVmMPMmPB+hrQaTxq6IXedoU8glddr2EEARjyxffYUArTGZ2hgOJUfNa5BDW5jBAAGs64iSBUeR6/rhnXqPsOMfVpJJQO8lPjCRhVLzUUBAvBcPEU7rQpowE4vAAcs9m2ZgrkCsMYC3bYgVfCdddGvUG8VazwC3Rl1IdnaSAC8EwNzi1cNezUAWMkO553KBcAadqScbzTsDfEfCBdWv1TQJQU6H+gC7dxbADYOqmFTkgH28UUZDEAbZbFpA7B88yMovpyTGwvMSgEC8KzcRWNtCvi8vbRTjxWkAuq1vuRlrgCsAZS2TQaFhaNVZw17N/ExSwB2AUbILBISw5GycjtjV8P/KeNVYRyULg3OAGvoBsZW7zeAy+s17Ngn/4FgOQ4AJwYUWAt5Zrp13Fa6YQAet93A5r1PAi+qEmWXV84fMQMs1QuG+sTxBc5vLDYTBQjAM3EUzexXIGRRXtXahYaQRWmMl2p1ep/0CHTZdsBmQGX6DqyGHnXs01ljAT1nAO7TRWMOCfTZTgwo+Mq+2RR+tD5ZvIbMNQ2fBgOw0jh3hRlk55zmm7H9B0Pf2jM7z4KWfwkCisu3u78nBhRYiwUBMNznzrOsKTPAYHzJj3Unji/5AOAVU1aAADxl79A2SIHARXmzjRosAxdg1gyHBqj3gVnMulcLY78X5LT81wQzpUWjVWcFqKrsTpoBVgQQCDKgwdUpFOq3LpwHjrPy+5lfyA+PPfiaa+53Z9PUOcVrqKabfqv4POSIOxhPg59Aquqg/0A1TTEYgCzHWatWQEDBjapKJgYUWIvEACwXzn0FmFXeVkQALrXgEWh3aO1NCQLw3rh62R0NXUhrqTP0iQ+NRd1YAKwIlVpS9y6kFW2dKwDbNIbAA3HOVMZaaWvfcW/FGEAkQcr06j8pAFbY6BoSw/UJpOpa+g8JqXUZH+jr1k4APviQU3HZZ4rK6lpvwXbWDxbw9hUBmAAMxti+FCMA74unF95PRbgMVar3+TZFG5MfgS5FUbQ/VOPy+l6dFRfP6QE47MVrQ7rqAXBkSBIEx2DWcy7xOiUAVjxNY3Wj5Hg+/YeNBAJw9pyPfvg3Xui7GeCjHwihagAMPxM7FDIEYAIwNqXsTSkC8N64etkdVYQeb6FcizvFBd0oALyC4PBnK731rS50ZZEUYyE9AMeDSzUAVtQ3KBZccTCXeJ0SACvZ0utX1xzZvXAO842SZt5H2EGAsz77W+kNAp18vPII9Pk333z8a3Lh1leIjzkTgF2ZfB6B9g3GBV5HAF6gU/e1S7GzFw5dnYCxBABWWuyFhKhTZ0VASw7AEfV16iZximIsS5ptloWAIaKeqN1O3ZVshPRwGa1kS28z0jeUx7bHpYf5ffL+SwjAQRlNqZ1w1lMO2a03IoN2Bb0FGoiznSKCTYk3m4svN3/uO9gOM8ClPARgn2Bc6DUE4IU6dl+7NdLCHFp8Kto2Wga4jKsRNxognecMwKW+kV5E5FzIS+eMSHZCZkhAaurxqgR50Nhwias4dvqaGvwEku0i+m/YayDAaWSACcAf+o0/Lr0BwmlLL+Cty/U3d+HMr3ku+cQ3//FPj51179sJwM++/KBwPstNAHbdBPbodwLwHjl7X7qqCJqIZPDCU9GuUQF4RAiGFs+Ki/jkGeBSW0X7m/GrDsARYX1w3EmP0U49XqcEwCufxnvMAZ4ruwEwEgRD883Y/hsLgCEIlGdngwAF1GKUDLAEgCXa+mTKVxD/Q895sfnXMx2LnBrKq3I+GkP9abw0zKdPoF1B8YUsCFlmPgoQgOfjK1oqUCDRgkkEFUsC4IigZvOyaOGsCJCjAHAlgDKIiGJVMNSSngiQZH67fVCMC5c8ongdG6C6nYmY2Q+KQfrPHnbShb+tFimgrADq8l+5OiuK1w8OBgJw/QwwAJw1bAJlg0EOaKN0LQG4c3TcNfnz9/koQACej69oqYcCyhBRW+CzEF8aAFdixNxs8Mn2KS6URwXgUl/FmAmCD2ToRQSnsnk1+6cWr5MD4EgvYkNeWobEGf3XVokAPI+3QAPAKQHg+ni1T7Z0tYHBDPBRn6PjyBzFMvNQgAA8Dz/RykAFtEDYB3wr0xVhZvQj0DZ3KIJn5gO+lU2KdowOwE2dA2NYDSBdQ1ETULSgacrxOjUA1vRfU3dtXyqO86D5Zmz/aQAwWEf7mVZmgIez353vALuA04yP3/vLv3jhE7Ps+MFll3/r7VmRXzkw184KgKXxBUN949vMYBvBmXPX/Y+/z0cBAvB8fEVLlRQQLvBExxmVTFxENdR5EW4M7oRw42e08cZ4DXb1qBXsq/+kC3+bk8A65ACcGFDAfgQ/Awy2I3oJFgE4k0N94vgadYJj4+oKEIDVJWWFVIAKUAEqQAWoABWIrwAIY4NvgQbfOtyqw5XRXPVcDij1NXAWUP6ccZBdZbfkegFZ3bofQNnAF0aVfYD8p/QMsFQvafmyP9Jx4BNf8UczW0ipAAE4pdpsiwpMSIFrnnPZ64ose4rUpCLPnnTjr3/0TdLrWJ4KUAEqQAV0FZAu/G2twzCwAVqwfAuYQTuzbAOCIATV5QUQFAzAYP/Lo/WrY81AX7w3F6S6Vv5PCcCoXtWGCdinVoYdvIZHoHWnn1nXRgCetftoPBXwV4AA7K8dr6QCVIAKTEEB6cK/z2YQiOAub4/0ri8B7YTrrwsGZJlFdjXaKa9T1qv1tmXlutdSdd5mDLax8+1n2I8tvaCstsj3nvFFABapvOzCBOBl+5e9owK9ChCAGRxUgApQgXkrAALJ4BHoUgEgSykRaqc90E5JG2VZvyxzIDSLwBnpUReukReMIfU2y3QBWN7GCoazo3c9+KA4+JCz+U6flP3vG18EYKfj9qcAAXh/fM2eUoGWAgRgBgQVoAJUYN4KgGDhBOBSBejbvohclm+nonaaTOWt5uzwJUgzpozPMdjgI9CVbWAWdbgrFq2UNyPW7XfaAf3RtD0IgMG3W2NuD4ivI/nhJR/+8G9+Aj6Wze8AYz6ZYSkC8AydRpOpgIYCBGANFVkHFaACVGA8BUCQgQBYA4K7R1MrZVA7s8PiodmR7NccnwEKgzqFDPDagLCjvX1aSeotiuJX84PsMqdeHZCDAXAb2oEAnGUebe4OrB4gReOLADzeXDW1lgnAU/NIQnsGAOi2r30re8gfvvSjd2mZ89RfuezR5vsm73bXl7/o9b/xkWe7y4WVmJo9SG+uOv6gY/e6+15fNGXvbbZzg3UaE4BR/c1Lut5x42989DGIPlMtw3E2nXGPxMj/3967AGtyVHeeVbelRo+28EiGkRxgs0MQCmAWFvAYZLcZDIxxiNAECLexAaMHIhaNCHvBwloP2NuxRogRJgxGEmwMSFisDdsWEvawwOJd0FiAkEOhwZpB9oQDhAML9LIMspAsdfetzfzurfrqkVX5P/mqqq/+RHTQ6puVefJ/TtbNX56szNDjDGmTZaiAqwLSiT/SjjOotLa91tuS2Xn8f7XdhWuCR7CNYBngsn9OmfMBrVC43tHguHNsWq3q8880ewNwpddP/+Z71N8vRmKxVmZwEQf0PbdAC0Xf5OIE4Bl59/zffMFb8yx/r4PJDaAVgI8XCKOQ09ef0PAzhj0CresyHNnOiv3XXPbVW/Q/HjhwYM9JT7vrxqwo9q8LzQ+AffVXffeKR3TccJyhSpnL+frZZdxPeZz5qcmnqcCwAtKJv1RPAO46ByWZ2nCxs2crcG97YBvBAbjsL7BwAGfiLXXW6gGz0ANbeQEfa3OCAXDZN2Srd3+WvBlloO8JwNIXwAaXJwDPyLmuE/NyQtnMbMAdb8AY8tT57/jp0/Oj27epsicg5e1l/GBvTHt8J+b9tss1MYO0XX1bCdu1SKH1dwEkWx/qP+c4k6i1Lhvaz5JdDlMaZ27q8SkqsNkKSAFls9Vg76gAFRhbAQLw2B4QtO8zMc/2bF3sAaUwBDtORBEVHj36uMed+tGDN34PKVyWGdsex/ZXff1Bdt/D6y3P7V7PA4BdYxbwMRyTQF2NIq42azDnOJOqbS0PjfspjTNrj1iACixQAQLwAp3OLlOBCStAAJ6wc9qmuU7MlZPfpybnv6LqU9+Ouv0Pybo5TkIlBkGT4QTwWzZhtcdRk0f3PPbYkxQE39Dc9lyXavoA7BqvkoCwZZ8ldZVlXe3mOHNRG3pmVuMM6hELUYGFKUAAXpjD2V0qMHEFCMATd1DdPNeJeaAuDmbcEtoGfQc6FXscAfgO5bO3qz839Ptu2gDs+x2oIGaDZ4ITxo6pmxxnZucPjvspjTNB7LIoFViMAgTgxbiaHaUCs1CAADwLN+0YOfLEXJ2yn51z9btuvrYtmeO3xR7KD8PflOxxmpgX2X/P8vyhLCueN0cATq9/2MOxOM7KqOM4k3yH7PFC46NUgApQASpABahAQgUIwAnF9m1q7Il532RwBLumkiUrXdprjxMAQ4Ey3QzwCPHQuzgDSdkqNIb9TRPMvh3BLo6zANeNucQgn6ECVIAKUAEqQAXiKUAAjqdt8Jp9JsD17K0rlJm+A3bP9q0n+W72mCFhava49Q0JnWkCsOtJ0/XYctQM2hqPKMtxVleJ4yzFveRIXLIMFaACVIAKUAEqEEYBAnAYHZPU4jExb8CB6/eZJgB2rKuRWXKsw3gwjmNd0exxhDkgnuQA3K7U1bahg6ccr8IJoX+wb4E5zhqRwnF22VcuAQYki1CB2Svw3av+40Vqp9cVvh3J8+zSUy+84B31emLW7Wtv6ufvvfLKfUfzx92t2j3Ro+3tvChed+pFb/y4Rx3wozH9N9e6YfFYcJIKEIAn6RazUa4T8za4OkKKNqqTZXO0qTGpdrTHCDxTs8cVMu1hOU0AdlyACBEPSjJ/TbTujjGUcZxZozaEn43jfsrjzKoKC1CBiShAEEnjCAJwusWRmDGdJlrYSiwFCMCxlI1Q7xQn5o4Tz8ZEOMS25VLuDbEHiB5/2HPUavB7W8c6g8QDclUXIOwkAXhMXU0LCxtiDxAO/uMMaIRFqMAkFIgJCzHrnoR4AiMIwARgQbiwaCQFCMCRhI1RrSsAtyewjhnXTgbY9XtPVVEU4JmaPVowR1AAwsd/Yu5qW+9p4AcO7DnpaXfd2H93cW+3gsSDqj3Id8AcZ00/tRcWOM6A4ckiVGCGCsSE1Jh1z01qAjABeG4xu4n2EoBn5NXJTcwPPnPvSY+e9B0l4SlCGYMAT2diPjF7CMBwVASJh40F4InFtfuOjTgLX1MfZ/AoYEEqMLICMSE1Zt0jyyZungBMABYHDR8IrgABOLik8SokAHe0bWT8xp6YmwDMNctqj6IJZoBHBjUCcCdqoiwscJzZRydLUIE5KhATUmPWPTetCcCbA8BfP3Ro78n3P3i7isHTfeLQdHCcT3181q4AAdiu0WRKEICjTfBDgULnxFwCMDR8oukPtd4qxHHGcbZWwH+hySUG+QwVGEOBmJAas+4xtPJpkwBMAG7HDwHYZ0S5PUsAdtNtlKc4MV/sxDzYFT91BV3hvPcb4PEzwMYre6SDleOM40waMyxPBTZBgZiQGrPuuWlPACYAE4DHH7UE4PF9AFvAifnyJuZDd+7CgdNTkABsFobjjOPMd2zxeSowRwViQmrMuuemNQGYAEwAHn/UEoDH9wFswQZNzOE+WwqG2jobxR5dqStk6mdjwq+PbcwA94VLc7tssNPW3TPrUeLa4xvgKPb4xHKKcRaq06yHCsxZAQLw2ntzBOCYsTfn2OA3wDEjI27dBOC4+gatnQDckXOTATjIlT5DAegK5wRgArDj6e+h3ochv7WPPs5CdZr1UIE5KzBnyAmtOwG4qeicY4MAHHp0pKuPAJxOa++WCMDLAeD2FU/ewWOogABsVpXjjOMsxnhjnVRgyQrMGXJC+40ATABuxxQPwQo9yuz1EYDtGk2mBCfmy5mYZ1n802cJwARg8OW2wTst4o8zUOONKOYwsT+S5XuedtqF531rIwQI0IlN1XBqADymzg5tmyJrOy+K15160Rs/3v7h3Vd8+CXFVvYZ9e97TQ/mWXHX4b35s558wQUPBAhZ7yqmFhuSDjEDLFFrWmUJwNPyx6A1BGACcMhwJQATgMF4IgCDQi2xmJq8flAt2L0pRN+lE3OvtvP8utMufMOBPrtj1t1u06utVmVSDeuPxwSRmHWjsTcVnWMB8Heu+o9/lmf5S1E9VuUs46CsK6b/5lq31iYmAHvq0rtAUvrUKV7WwTX7xUsCsOhNMW5hAjABOGQEEoAJwGA8EYBBoZZUzHPyZJMKmlx5TRDz4rbTLnzj82IAMLqdcQoaLgGAp6ZzaAC2ZXxtg0393DrevMZazQDT2JhT3aGAF/DJdpEV71YLGherssZMvq0O23vIZ1z4LLTZ7E71cwJwKqUDtEMAXg4Axz4BWitJACYAg6+ljQXgFOMM1Hg2xUJNVqEOW7JTXhN/CwB7TA6tmZcpabjJADxVnUMCsHqHnazSuFdA42m40CAEh9KSAAx7alvdBXKB8u0H1BMnwk/VCw68P71B3vL+dLI38UME4MSC+zS3QQDcOcXVR5fyWY/rWaLYEwMyQ+hU1kEA3ngAjhLXHGchR+G86vKAQveODky0fEBiKIPhOTkcBImpabipADxlnX3ituYvlSHMPqEm8a9xH1ytJwfGGgE4u/TUCy94h+e7QeKq7a3t7XO3t7berh46XfJgVXbAn979ALfOO9md6CECcCKhQzRDAB5WkRNzWZQRgAnAsojZKc1x5qLa/J8ZBShK2Xomcp6TuF5Q9al3CKynqOEmAvDUdQ4EwFFeKn3bZgnA6QFYH3K2nWfni7/rtrw39Y993nGr6gnAUcYfK+1RgABMAA45OAjABGCXeCIAu6g272dGBYpqMmc+tMrDtl4A9gKUHlj3sDNc8NgP/rooxHba1Ntc6wLNQWev+AoXDeaaeuKXADwOAPtscR9ajPONQdv3xbHDNET9zACHUDFRHZsMwOe/46dPz49u36akPEEgZ6hvEztbRUPYo/sRGjIF2liLhrYtFBiFqscqwAIXmkLEdUj/hLBn6uPMNQ6n8lyoiW+A/hi/rfU42bf3W12vyaEBIKauYembUHaOBcCh7I8Vq2W9XvEVwDhLFcaFoVDapo6N0HZ7Z05x/63eT1mR3zt0pZWLL/UznjFoPecA7+Z4JQnA42kvbpkA3JGMACyOovUDBGCzeBxnHGcew2qjHvWcJIXXwpDB9Jng9mUx/A7Xamaq56DhJgDwnHSenK3Nkdq30DTL3QE+74e6LOW7IjUAb2WP/aej+ePuVra4HITlfFe05eVNAA7/2401DinAiTkn5iFHCAGYAAzGExeaQKE2rVioyWNAXTrZKR9YjQHA7TrnoOEmAPCcdJ44AKvPO3e2+9bHbSh95153agD++yc8/pMn3//g7coXTgdhxXjHKVus12YFfOdHq4oZ4GjShq+YAEwADhlVBGACMBhPBGBQqE0r5vs9ZX3yFWgC3ck8eMFEzzexHrZ27JuDhpsAwHPS2Stmmy+ZCkRCgtncITUmuIfUGc2yesV2+Hdctgl3AGvtCcAzmrEQgAnAIcN1AwH4jgf/KfuJP/69mx/x0YnjjOPMJ3425VnfSbppkuQ1kdsVtj0597Kz/8CfD6rp0ZscfNnIjHjZtpqgFXcd3ps/68kXXPBAaUsMDecOwHPT2dfeKi5bcOOxcNMIdQJwd+T3ZVJDAfHQoVJefo1xqNkG3AFMAHb47TbmI5yYc2IeMv4IwMwAg/HEDDAo1CYV89lavNIh1mFQrUm/1wQ0MAC3gXUuGs4dgOemcygADroYVHt5EYCnBcBe8U0A7v21zAzwjGYsBGACcMhwJQATgMF4IgCDQm1SMa+swwqAu9cWeU3kSnENEzrXrGjfVr5Q9c1JQy2vt727PpodQCWMVS1RIADubLf3WgwiAA++vsfMAPvES987zuP0/I24A3j1K2qTfmFvel8mB8AHDuw56Wl33ZgVxX6h9qGuHWpseT0wMXu0JqEhU6jzYPHQtoXS3/WanSLLPn31ZTef5asRx1lHQY4z36Ca4fNeE6TEAOxhq/EwF1cAbme9PezaiZjEYDZjAHbdsj6Kzj5AU3uVEIBb79XUCy+6+ZiLDmX3PNvou9bKecxswh3ABOCZTUpcJ+ZtMHC8e1Or1fnG0hGiogCwB3BOzR519Vt2ztXvuvnamCHq6LtB2xzrDJRhzC//yGVfucRXM46zYQDmOPONsHk8P1V4M2U0PMCtMzn0mmx2v8l0nmTGBOCBrNBcr7qZlc4E4M04YToVAOt2nBflssx4ZVHo+ubxW61pJTPAM/La2BNzU4bN0aYOcL7x35/xsu0i+5zEHXOwxxEIFw3Args0oRYNHGM6C7XQNIe4dtQo2rif8jiTvNOmVNZjgtSbVQsx8TfBm8fW6qBZtHZmZE4aaqd5LCQ0Qjd1Jm5uOocYB0rwoLFbd2Bq/8017lICsI9GJn96jJmNuAOYGeApzTYAWxwnnZ3MrQts6kpME3PHuo5sZ8X+ay776i1lt10msCbgmZo9Lv1aaT3hDLDal9ebaQ2hf4g6gOHUW4TjrCkNx5lPNM33WY8JUnIA9gGKgAcJBb8CybQF2qevZTRuWgZ4TrGqfRDChwTg7rs1NbinBGCPRT7jpxQeY2Yj7gAmAM9sbuIxMW8AlSuUmcAnxPeajhm/TjZJu3Nq9rhqnQKAPeKp97ohR182FlccNQtyBZKOIQ9dOM4s79T6IppjrBjHvWPMJFlomtmvmcpcjwlSLwB7TeLWQgbdthwQgDt2zUlDLa9Plqke56lBZG46E4C5Bbr9e8H2Xa1XzLQODvT5zGNT7gAmAM9sZuIzMQ/TVXPmbxy7+rOQU7JnyhPzgDpVUOJxEJZXiIZcMAioi2OfOM76hTNrM+Vx5hgEoz82N6hwtrf13a7HRJMAvBu1BOBq+BqzZR4xVn8vcAt06y2ZOu5SZoB9oLV9OF/Iukb/ReVhAL8B9hAv9aNjT8z7IMM16+qh32C2b0r2THli7rjV2OS2RlYuYL1oiATL/vpmgFGDh8pxnPWq0+vnKY+zEDExRh3OQFkaazjBOFCGMeyppq3siGuW2pQZmaGGszwEa246E4CZAZZmgHV51zhvv5u84q/nXuExfkf5tkkA9lUw4fMjA7Bx62HZ/YTQ0/l+2OSCqdgz5Yl5wIWC5inO7tdRuYwmKB4kFXOcrdSCdOU4k0TWvMq6TraqXpoB2O+03p3KJwnA7SyLz4R1RA0JwLvie5+CPhCrXgCyfo0wA9x6pW5yBlh31WMBsfHO9Io/w3t9Xr/Z1tYSgGfkOeeJeZ79ifrI8t+orp7g2l3kjlVn+0RG4VfdTMGeKQOwlj2QRp3FkYBwPRgdIbc+lw05a8JxJhrJssLD437q40zW12mUE66btQAAIABJREFUDg3AHpO3tiB9AOwEb+3siLOdhonhUjRsOyg1iMxNZy8AIQD3viBTx502xGs7ca0ntm+AdVHX3Snq0cZiiUc96ly+7NJTL2xm8KfxG0tuBQFYrtloTzhPzNWpvcWe/Or86PZtjhA8mP2tCxI3I4TDb2nT2PbMYWLuamPN78b4cDzkCB5fMeDXb1GA4wx2nqigfdy7xnCsGBJ1b8MLB5rs11UyArDHpK5RnysAx5wYptLQte9jA3CoIZRK50DtMAPccvymA7BP3NS18XhXEoBDvWxYj0wBHwD+yGVfucQRSKCtkPWeRMj+iW2Yij1zmZh7LhT0LpBEOhQLXpCRjbCd0hxn6+vJJPqNOe7nMs4kes69bCiYMuhgvIfSY3LYBmCXbdpR7sZMrWGo9sYAEZ/xEqrfCWK13gQBeGEA7JVtru1Q8QDgKO85n7Hr8ywzwD7qJX7Wd2KuzRUCidfhQmEmxPbsD+qGMeyZ28TccZHECqRhtMe+S0Xjoa8cx5mfgmF8LRv3cxtnfgpP+2nv7aj27hknYR6Tw0Z9jt9+Br0bcywNQ4HgXAB4LJ09FmsIwAPvhzHizuO90+gJuoPEOWZrh1d5jPOg7zn7qz5uCQJwXH2D1h5iYl43aGDS6AW+fZ3GJ6myya+ryFOzx7Ufc3wO1z6zwnXo/nOchVUU93WacR+2d6xNK+AxoXIRsDcL4To5rE8+HevwnhhOQcNQNowBImggheoj2F7o3QoE4IUDsGv81s86CFEHGP+TLkYAnrR7msaFnpjPqOs0lQokU4DjLJnUbGjmCjjCom+vewHYMXvb+K7NpU+mK5DQTrq0h9Y9UM6ooevEuN3OFAF4SjozA8xrkJAxYxq/rtuXWwDs8plH5vOeC/DOCl4FATi4pPEq5MQ8nrasmQqUCnCcMRaoQL8CgSbvPhIPAbDTSdCKgK877cI3HNBGOYGS8G7MqWq4aQA8VZ0D2cVvgFtvkTEWXlJvgfaInWqXiutCoemqN58X+djPEoDH9oCgfU7MBWKxKBVwVGDJ4+yd+5+/P8u2brJJp05PfuVv3XTzp3S5y170gqccPZJ/Tf318bXnHj5yePu0g7fc8qCtrvLnYNu/+Y4v3fxuU50HleHH7D/jT9XPXm76eVEU/+dvffmrv1K19zNnvEddD3dxn331PvaVsbW5+1yvzTZterRtPIbYaWsH+XmoiR7SlqVMLwC7ZkfKiZ1zH8G7MZ3rDyBaq4qNzgBPXWcPiKm7kQDcCuolALBHbFfx4rTIp7UG33PhX1dxaiQAx9E1Sq1LnphHEZSVUgGDAkseZyCEZhq6jt50858OAaeWtg2dpoB7pwVETc+oX1y3/NAP/fC//tXPfvbR+s+H6qo/A4DrY9vZnp/87S996S9N7SNgangOWhQAbDOO2z5NQgxy54xBiMa7dfQCsDNY7GZwXSeXyAE2c9BwEzLAc9DZOU6bY4EAvEAA1l12BdjyPeX7fJzXevpaCcDpNXducckTc2fR+CAVECqw5HGGAnBeFK9Wq8G/V2TZjwLyGjOgjhBZb64DqRb7KwD9P573vGPvP37vt/rsH4JJF2BvadSbEQ6gyWpxoszOA76xFnGdLLUr1t+PHTmSvWDPMflfq5+daG24v0BwAC6/bXvco48+djR/3N1C+6xXg8xFw7kD8Fx0JgDzG+DO+zHPLj31wqYufa9A53G6m8F1HSfIQp/Hez35owTg5JK7N7jkibm7anySCsgUWPI4AwH4MaWo3vL8k6CyncxnCNDbbbtRt6XeCpht7fdlri/df8b5Cpo/AvZ7qFgHgm1QLmhzMHstqCfc6c67GdZYE/+yT64ZXPX86vu4PdsP3x8agJ0nq50ZcnHbaRe+8XkxNQxl6xhbUUPZXm6Hj6lzrLo94r8Rban9F8p3qe3WosXUvO9d7fOpxwOnPP6Mk+9/8HZV9+mS3wWqrHWhT1jf6MUJwKO7gAZQASpABaahAAjAYmPrWcmDlm91pZXXYdVWd2mHrZ+mLKoNmoV2S7PXoupDbIcONbGrfzcWa+JfF8cxu7EC4Pzo0acWW9lnVH17BYL3XoE0Nw3nCiJz0znWOAilQ2qQnGvcjQXArvGjd7rkx2bP2z6c/2cHAPa+6k3wTk1SlACcRGY2QgWoABWYvgI2MPToQZXxDAyS2qRGFtiSpV3ZYSljzKAG2PrckE96KJdQe+8ssHOWoW5o63Rk14lbq++DmQjHb0BXdar94/dKAXjoapC5aThXEJmbzrHGAQG4u404ZkyPBcCufvb8DIUALPwlzOJUgApQgUEFPnnmmR9Wp/G+Qb2czzn7s5+9NpZc15155lvzInuvqv/yV332M5dI2rnu51/+sjwvPqeeeXTrcXtPfeWnPvW9+vP1ulX28B7XdiQ2xSgrAOAVSApgtgJgYBtxBW9AWS1DA/aG+lBCJ3pYVqkxuj0ZzTDv1luB+0EsK16VR2Dc91vgABPHDqjGmvjXx4Kr3TrrpeLju+qo0ytEY2vgCiRXW2rtJ9UwgL0r02eYQUyqc6xx4ApG7Xifof9GibuxAFi367zTZXv7f8q2tm5RVYjOYdi0O4BX7ynRi56FqQAVoAKBFYgJwD7QawDc/6CgYv8vfOYz+pdH7/9CtRlYZqg6FIBLuELBUDVeATAAbxXogYDdAOAhm/TW4MOPPPbiY47fe0jZBF2XpIWT2gGWrw6sQgC4njEG/eR8/ZLus2MmtYoz04Qp1sS/Htyu2UB3AF7fIdweZHPTcMYA/EE1nX0T9JIzFEodq7HGAQF4GRng3fezy53n2+puhgvUWPmAFIA37Q5gArDr25LPUQEqEEyBEoBVhf9N/fmX6uWssrTb5+ZZfs92Vrxd/f8N6t//Tv150m6jjyoAe63Ksl5XGqGzx0Wev1BnktW//V/qz6vLetT/n6L++9Eiy39HlXun+vvlaunvlGbZ7PKjxfbVe/Kt29TPT1B/jpSwe+jAgb17HnroO1U9hra38/xHyqxvmQFW//0eZdMZ6heOult3xyZ1gNKnVdtf3C37DfVvJ2fFnpdl+dEb2+0GE1hQEQhWFXDGBmC0fsE3xg9vPXb0x4q9e27vOwHalDkFdYFPmS5dUrZ1EMgApwZgxwzDOtoMmdFYE/96iDu3oU5IzYrt+6UgNXQy6tw0nCsAz01n5xhtvst5DVLrd1vqzLVuPuaiw9CvbteFPnU34SG1ReMVqm7JOQcbdwew1pYZYMHkkEWpABUIr0AbgDUkql9k9yhAfV1RZOepv/+RBtwSMtVL6w4FDn+hf67+/V0KbH+79owGYA2Wp6ly31KvuGuLrHi3ht761uQaAFdld+s8tw6rv/DZz5yle1zP6u4+e0697RrUVu3YAFj348i+E39izw9+8IE6jOu+lO2GV3u4RhD0Jg3AuocDW6f1Cda/pP5co/483qCG+fvf/c9XixhbN1n8IQZgVd8qS3sQAOD6wVagn7wywHODitI3zhNSBexqHP4FAVi4BdwwKFKDyNxilQDMa5Daw0Z6xZBzDBXZrWq+8iwCMAE49fyS7VEBKtBSoAbA7SzpuxRk/q4C3EvyPVsvLI4Wl+tsavmtcO05NW+toPkN6j8uUy/4X4MAuFa2BsArC+sg2t7W3G7bBYA1lOtvket1tdtNHSwgWDkDMAJ6qs/SLdCdu28H+5FnH1LONW6X7Ds9GfwW2RmAtZ+BreGV7qCfRgbg7tZg50lbcyBYr+NwAiIFwGrB7QG14+SlgnE3aIuTHfXGd+/trP9TTA2XmwFOG6uxfOi8+NMK+NQLGHONOy1bTM2H3kOh2kXfdVJAR+sdsxwzwGOqz7apABXIjABc5FeoQ6c+rdboPqVQ9Kxyy3Mra9rIwu5mjb0B2HQYV4wMcBuAYx8ChoQaCFbJABi0R3etAXvo1um2Jp73/3oBMAjZHdhH/OpSZm7wVu+jy7e3+jtQtdj2TVXPzwj0GjwZdW4azhVE5qYzAZgZ4PY7xgUwveMef9FZFx3xqqZTkgA8HV/QEiqwSAVMALxdbF+8+z3uN9VLaksB8PdU1u6nWtnfKABcZpBVBvgLPlugNeC2vzVufQPczADvZqPr7aYOCBA4nQEY7Q96iFStvk62E8iomswxZk1BOPUCYGGfva85svnCe3KVOHvpC8DqeXVATHa3+vOjNm3Kn9tORp2bhgTgtedjQapuIVbdobKCzAB33wB9gBpTc9t7KNR4tbWjfr5xVyDpPhOAAc+zCBWgAvEUaG8B1uB4dN+J/37PQw/fuLPlOfsrBYX/XP37ybtW1A+0Wn3Dq6HRkgE2H4JV3y69Z+s1xdHtr6j69CFY6uW4vpap55qjqm3TFmjdj9p3xyvTTQB86Od//vTa4VuNduOpbq55bAAGQdNkfAdcHerqhUqwLi8A1p0C22n03/e6o74Ymxu81fvhODEUA7DtZNS5aeioWyeEUgPU3HQmADMD3B40Lhlg54Ow5BMLArBcMz5BBagAFZArUANO/bD43l55i3xCKzAGALtuV255rAPAwoyqrq4C2HY0gGDqDcCuELxaXMmzV/7WTTerTwbC/C8GVASasFm34wVqxy6kIctdf2huGhKA194LFEPGWCUAE4BDAHCgOLK+52w7XawVTLQAM8ATdQzNogJUgAqkViAlADsA6pAc3S3Q2MnN9TonAcDaIA9tevsgjSV/eCtuO+3CNz6v3m5MqKi3k2piqK4Tue60C99woE/buWm4XABOG6uh4rOdNYy5HXeusRHTbj3uY2pue2eHatvWjm2ni/X5iRYgAE/UMTSLClABKpBagVQADGZU9ZbxQ1tZtr/vzt6aPiG2QPdmUUF7g2SA6z4H/dEJkxDZ4LnBW12EVBND27bFuWkYExZi1j03nWMBcKx69diK6b+51h0SgG2LadEW2ZBJhmWhD6liimUIwFP0Cm2iAlSACoygAAhcXodgodlNDXFPfPix//v+4/d+SwrAB4F7dXvkHe0QrCF3gwBer8L7kCxvqDAcnBJoomvdAq2FCGC/bQRa7QhgQ+fbu5gaBqpbzeWzS0+9MN0217npHApU29AUc4fFXGMjpt1hAbi7C8H2Agq5MDHYFgEYcQXLUAEqQAWowFwVSAHAIMytQFTwfXCQa5DGvAcYiRlQu1VVfVc6Ie3sTqw+qI6CM96XjNZR3zoXbNKvTmvOi+J1p170xo8P2eFyFRLcr52C1oNhgtig7icut5LH1jAmLESue1axGsOPAXc9GMdXZP9dpN41VwjHX6d46oWX0oAACzC6Kui91u50oEUPC/92F7R8fTWF55kBnoIXaAMVoAJUYAIKpABg4HoirwyzlhHNMhskN2ZOQfAMvgXaFBIHwex2H8yjYRYE3tDGZOWgiWKoCXufacjBMHPTMJRmqUFkbjoHBGDZyMFKGxd2Zhwb0eA6MACbvGNdZEsQS9D7FgutaZUiAE/LH7SGClABKjCaAhMBYG+QHATWPPuQ+ri4N7Np+n42BQADCwOVLiAEex2IFWrCGyGYoQlZ9MxILTPb18e5aRjK3hEAOAjkpIrVBNDi3JW+hZ2lx8bQ9/4RF2CsABww898XM1YbnINt5AcJwCM7gM1TASpABaaiQGwAloKb6xboAZh8TMHvJeqy5d/r09y0dRjURQzuddiWALC2HSjv9R3whCfpEABHtx8A4Og2uL84Nmqb69x0nrC9aiey+VtUAnD/NuBQ2hiGMwSfgbZgG98myE4X99fQuE8SgMfVn61TASpABSajAAh6zluUUwCwBZof3s72/NRWdvQ/K9Ef3yN8J3MK6rJRAJwgs+Aa9xMB4OErkHTn5qZhqIl86gzw3HSeMAD3jq25xkZMu8sXWER/QgAcMQPduyDi+vKe0nME4Cl5g7ZQASpABUZUAAS96rogaYY2BQAPff+rv4s9fMzjXnrskUf/+8DJ0p3MKfhNcfWctLxLRhfIAHttgdY2hZo81kL6iPr7derPL3mEOQTAsaHIdgVS2b85aRjK1tQAPLdYjQhMHsNKsU5W3HV4b/6sJ19wwQPtiuYaGzHtrmsUCUIhAI76uceGngCtfUcA9npd8GEqQAWowOYogAKw6vHq1GUQ9LRA1SnNALhVgC21Rzc09L2u3t589MtfPeeY/Wf8qSr68gHPOZ0qXW5pBu1uACrynXFZP7jw4A3AoSFSg5HywSmep0tDAKx9G3FrIGzDnDSMCQsx69a+npPOIQBYw+qRI9kL9hyT/7Xq/okBfgsNxnRM/8217rrmoeNvt+7RARhd6AsQf8mrIAAnl5wNUgEqQAWmqQAIbmLjhd+6iusXAPYKbG0Q3v4O+CB48rLE8HYbobX3PQW67EuIyfqqrt1vCwNkSmD4DNBWn0uhiencNJw7iMwlVoPYuTuegtQFXMEz19iIabfp5RB40Q16z0TMAMPvWsnvvqmUJQBPxRO0gwpQASowsgKhIWy3O40txUim00EG6N7gEsQBG1y/A0ZN72yzBrO6aP26XCOLLXmwXdY7u1E7WCcAlMKTslCT37YeLgfDzEHDUHqNsQW69NEcdA4BrXWNPfsMQdZcYyOm3X3v1FBtqvqtvgkRSwO/G6zt+/xeGftZAvDYHmD7VIAKUIGJKAAC8GPK3K+pPz8Jmt2AScG2abD6VTFkS3YFnUg/29chHQybBTbCKQDmqCbe259NDTlkGjqwmhKAHeyF9HUB4LJiB5uSaRhq4j4mAM9B5wDQEuYUb+Ak81LPucZGTLuRl4VnRrgBoKH6gti9KiOID7jOCRUkAE/IGTSFClABKjCmAggYKvse297KXrC1nf2O+vvQd7RlVxqwJwFJBRrvKLL8DKCdna3N+5+/X3HqTT0aSk9p7kBqoCztYGY2AAR7XX+Exp8FZDc6c4BqZCtHDW0Khfn50nS2ADa8gyKM+qwllAKpAXiTv/9d8X0ox7AeKkAFqAAVmLcCMABne35y+0tf+q+2w6RMd+pqhRAIFhxYpau0fttb/yYWaX/oG1rbN8Q9UQCDqStoh/rud95RTOupABWgApunQEoA9tnlMhflCcBz8RTtpAJUgApEVkACwL/9pS/9pTanZ0sztAW3B/QqUERAdVeS3zzypZsvHwLyzqFTP3PGe7Iiu3hAUiuwItu5+xYBUFciPmlv10brZjkqQAWoABWYhwJJAVid2H/qhRe8Yx7KuFlJAHbTjU9RASpABTZOAQS2VKetYLhxwrBDVIAKUAEqQAVGVCAZAG/w3b919xGARwxmNk0FqAAVmJICBOApeYO2zE2Bb37kjovUh2VXWOzeVt+1v+6p5z/943PrH+2lAlRgPAWSAPCGH3xFAB4vftkyFaACVGCyChCAJ+saGjYDBQjAM3ASTaQCM1UgNgBv+qFXbbczAzzTgUCzqQAVoAKhFSAAh1aU9S1JAQLwkrzNvlKBtApEA+CFbHkmAKeNV7ZGBagAFaACVIAKLEABAvACnMwuUoGRFAgIwLymTvmQGeCRApnNUgEqQAWoABWgApujAAF4c3zJnlABKrDZChCAN9u/7B0VoAJUgApQASqQQAECcAKR2QQVoAJUIIACBOAAIrIKKkAFqAAVoAJUYNkKEICX7X/2ngpQgfkoQACej69oKRWgAlSAClABJwW+8dGvvyTfzj+jHt47UMGl/+L8Z7zD9HOX57Fniuv+xfnPPADCozatsvGbV9/xZ+q/X9qy90ie50/7H857+rdQob5+6Ot7j38ov12VP73nGahOsA/VNUh97RZZdttTz3/G80y2gG007P3GNXd8MC+yNw3Vq9sCdFCldvxl0xa0cyx/wv0otbP0t9Ibi/lVbb1jTf8QrGewDpuP+HMqsGQFCMBL9j77TgWoABWgAhurAAY03e4rULpr73bxrCdf8MwHyp9+/cqv7zv++Pxu9d8n9gvWhCPJJF4CTFmRfdd+364d1ED7Wt3trxfswwqAs7x4oYZSS/B1AAdsYwVkDz+8fX/dZ30A7KZDNrgoANq5AsFx/Tncj5QAHHK8buxLjR2jAoEUIAAHEpLVUAEqQAWoABWYigKOUNM2vwIwZHLeBiwAgqpsKFBW27adZ8UnFEC+BtS5N0PWkz2GqjUtEOgH0T6oonoh4UehxlqZQqQNbd/20cMv2LPn2L+uL1iYANhHhx37zQsCiJ1T8edQP1IBcOjxCsYWi1GBxSpAAF6s69lxKkAFqAAV2EQFsGwt1PMKUHVpGwy0wRCAoCqLCJSFDK4XMmay7dudoXZMdcfogzKmkWlF2tC2qcndN9WzP9PSo7G12uZPSIgeCEbsxOvfRVTDzgQkLvF2ujAPauS1BTrWeMX7zZJUYHkKEICX53P2mApQASpABTZYgZDwUQc9oF4prEUFYOXiBsCHhSWV+2x9qwvo4xJ1jT5gbeT3Kut+WDXW+N67bm+gjGPZn47OmJ1iObr+xL5tRxtyjRcvAA6pVd/uBFQAlqMCS1GAALwUT7OfVIAKUAEqsAgF/Le1NmSqoACAJueMcUgIaDlZtI1bGCBS4BdWXxVfH/z1kTsusn//bG6mDsCBYyTVYoDuWGNbe+x+pMgAB+5DB+Jdg47PUYFNVoAAvMneZd+oABWgAlRgUQog3+oqQdaZV/NJym3NVtABbNWUAnC1JRcHYPdTowGAL/u96i8IPw5w6t4HXKdu2JcADPixoQPYpuNigLsWKfoBxoBzBjjmeF3Ui4+dpQJCBQjAQsFYnApQASpABajAVBVAJtSNTCCUUdyBFKTueobOltmS27FSfQdO4a2v6+86pSCHlRfXn6IPxvAs9Qa1k2T+G8Cs/wPTzs+fKfoxBQCWjxP7CehTfX/RLiqQSgECcCql2Q4VoAJUgApQgcgKIJDqM6G2A0ENCK3ZZTE8ru/Qha5l0mKv27DbvnKOKJsn13L9XTKewRTrNAjAIJxWOuB21u5ohhZWkmjh1Y8YMbPrnJ1dFcChbPIYIwBHfs2y+g1QgAC8AU5kF6gAFaACVIAKaAXACXV1zy8GQziAVdtsgYm9Mle6fXiKACzUMgn0jQTAeJzsGujlTyx21wsaOMjHXTRxAGBhjBGA+duACtgUIADbFOLPqQAVoAJUgArMSAHb1mPVFeH9uzUgsGw9Lk+hffCk7KHjH8pvV22d3iOdw+nGfvAYI5snPCVbS5EC+gYBWKqDCziCcOqlRYp+SNsAt2Vr/6wXf6w7JdzH64xeWzSVCiRVgACcVG42RgWoABWgAlQgrgLgpL0xCUctAmBoteX04RO3v0MANqrqBX0gWJYNG08EBuPDYetw2gxwin5I23ABYLANp/GKjmuWowJLU4AAvDSPs79UgApQASqw0QoIJuFaB9G1KcAW61V9//TI9n86/vj8blX/iT1iu5wa7AWPIGg07JIECginXn0A29DXElXbZtt9kOoALHrsNkEAFoy9KgMseEY8XiXxy7JUYEkKEICX5G32lQpQASpABRahAAg5bS0ad6z2CWWpGwLgNqCBYOcFj6AmGwHAyne9vpTqQADO3mR5aYgOTtutq+Ef0CdO43URLzx2kgoIFSAACwVjcSpABagAFaACc1DAcVKtuzYIwgCsXlpsFV/Mt/PPqLr2mrSqn2yrfw7UqYsRgLHTlQd9CMYFt0ArFaVaCbK5nTEGtmUaTtDC1RzeWbSRCqRSgACcSmm2QwWoABWgAlQgsQKCCXnbst5MqL3O4rpiK/sQAdjobC+Ily4UmCwAQYsAnBiAta/sY6v3BeK8cyHxK4nNUYFJKEAAnoQbaAQVoAJUgApQgXgKgOAEZZdsW2J1djfbKn5jCIDr9/PqRkH7vOBRCn5Sb6Tog7QNAvC0r0HqizHQz9B4lcYxy1OBJShAAF6Cl9lHKkAFqAAVoAI6w3TNHR/MC+s3jXWtjIdkDV21pL/vVW28P8uzywdEb2zbBCf8yQHYdqXURK9BGjzYDIwBZoDx8eL9DXDfOAF9ZR2vfPlRASrQVIAAzIigAlSAClABKrAwBSQT6/b3uloqy/MaCN5ZFMVBAnBHAS+Ily4UmPQHfU8Atsd5KW80AC4bAH22Km4arwt7vbG7VMCqAAHYKhELUAEqQAWoABXYPAWAK43KCXXnSh0LiG2rB/9C/XlBj2qdDKUU7GzbsNftrq/mASGieT3T1Xf8marrpX3eZwa4rgyvQRJ8wys+uMpnvG7e24s9ogJ+ChCA/fTj01SAClABKkAFJqWAbduuMnad3Tv09b3HP5Tfrv7t9IFOdA7YsUz0bQDcqY8APBRC7mBpqlW6EOCy2DBFf7r0Q6qVCwCnGK+TekHRGCowAQUIwBNwAk2gAlSAClABKhBKAcmEWrcJlO9kbO0wUfxdluVPMvWpfQfwygbseh+v7cNSmEG0qW83TdEHaRsm/cE6HLZAr6/PAtvw8ifYhlc/pDETG4CRmFRlBr8BD/WeYT1UYM4KEIDn7D3aTgWoABWgAlSgpQAAtKJtvn0TaqAdo2/GAmApMCGwQQBuuLja1gtqTQDGFqCCjFe+KKkAFVgrQABmNFABKkAFqAAV2CAFADBtZIiA8sY7RsHsWEdZ0yE9KYAJzM6toQzaHu6+PdmeRS+lc2/DFNZSHaTlVwsHKTL6H/36S4av2lr1vvKnSz/AGK/aAPut7VovFli+M28vQLmO1w16xbErVMBbAQKwt4SsgApQASpABajAdBQAJ+2rCTgIYUYAFkz2W+Ksga78AViXV8YQ7Gt1ii4ATM2FhATQJ9XJFJWoDiWkgW02s5QJtJhQPyqgBcdeA4DBZ7zH63TeULSECoyvAAF4fB/QAipABagAFaACwRQAgQVuz7RlWT8MAGJfG50TcEGbvQBYGwNkz5x1SdEHaRtGAIYy27AMq4LtrL7UThxm14sn6KnIkp449kPSRFlWul0cbqNvvMIVsCAVWIACBOAFOJldpAJUgApQgeUogMMEqkk3Y6ufdGzHeEBPCmArvleqAAAgAElEQVRaATCWmUSFaYA8WLcXxEvb6OsIWA+qwyjXWkXwZ6cfHos8Nu2q2HEcRwP1m8erzSD+nAosSQEC8JK8zb5SASpABajAIhQAt1UiWhi3P5cPOmRUfbZTe8Gjh80GncbZxg2Cq/UU4LDZ03G0WC3CBM1md/sRtv5GGDUWT1KNV2TAswwVWIICBOAleJl9pAJUgApQgcUpEGBSbQUpaRt92zOlYIdnzcJDjekQL0E20gvipToNBT2u4VAt5myj1E7cFoM/r/z6vuOPz+9WVp7oPsj7s6ZgX3TT21mRvzvLi4vV3/dabOl8BiAdS4b6rePVXR8+SQU2S4FZA/AfvfKKt6pfRO8dcMkdxx7z2E/84h+/9ZGYbvvDV33gZdl2/jl7G/k5r73homt1OZdn7PVPu8QS+zxtj9A6KkAFNl0BHCyaSqDfEUozwGPCY9vXjsDRAZeyXhCUJgPAld32U4hNw2QQtlJo0TZKGou7z0PQCMbKpepj6O9meXYF8F4xxlHs8QrYxSJUYBEKzBKAcZDKCMATCmPcb+uFggmZT1OoQK8C7/2Ds19d5NknLBId3d7eOvM3zr3u85SSCoyhAAglvYCnbXadoNf6a6wftM0LHvs0B/oEQVKKPkjbkMQZ8r1r3wJGB0axb62j+DNkP+r96tsO7XAXtK52cJzpAqCvrfVIYoBlqcBSFJgdAH/s3151+tae7duUg04AnEQABkRKVYQAnEpptpNaAQJwasXZ3lgKALA4ZNrg98Rj9YntUgEqQAWowLIUmB0AA9ue6x4kAE8ongnAE3IGTQmqAAE4qJysbMIKeAIws1UT9i1NowJUgAosRYHZAfAfnn3lh7OieAPoIAIwKFSKYgTgFCqzDR8FfvfaV31S3Wh5tqWOO48/bs+zLvrFP36oLEcA9lGdz85JAQ8AJvzOxNF3nPfmV6v3oPWTjjwvznz61Vfxk46Z+JVmzlMBcDxm6tvztzzj6ivfN89eprd6VgB86MChPYeP3Hujkml/j1RHtraz/b/8J2++JaWULmDn8kzKPrEtKrBEBQjAS/Q6+yxRQAjA0LezkvZZNr4C4IT7KAE4vi/YAhUAxyMBWBgqmwbAjz5WHD71vE+95XtCHbyKu8CsyzNeRvJhKkAFrAoQgK0SsQAVoAIbrgA44SYAb3gcsHvTUAAcjwRgobsWDcAIhOZ5fvlrrr/okiFdkXp2no9zDRLSPtKPvj4CmXdo4QGxs62Th00NvYXjIsMOW+Np1VJdp16eADx1D9G+TVFATersnxsU2Z3FCcWznnnVVdXnBpvS/yn3A5xwE4Cn7ETatjEKgOOxA8B8xw6HwCwAGACwvl4avwEWfkdc1t37PbEL2Lk80+5k6H6068cgsPnUEGgH6TN853LDLuhb8NBxNoW378EvvuiYfd8++VZly7N77DlcZMWT3vb6G+51sRf69rXIPnzxOde/cah+qB5Vgbpu4i1ve/31q29cLv/Y2c/dKrIvq78eV6vbqz+pALjPL3lW3PTrr7/hhRJfAD5u6CapuyyLtKEasfpZ1wf6uuHH91z7ynfmWf52mz6InfUYChCTDTuN8TOgS9mvlh2db8xdfDb1Zzg5m66HwAk3AXi6LqRlG6QAOB4JwEKfLwqAXYCupafxG2MXsHN5prQlVj/qfXWE68HFAp8+64o9bVI19GdsA2g6WL9wXHoX74HD4XpBgNGVgKDYbq93Yg9C0QrkfvDkB66wQL06CwIHSQSa+oQr2wHtX90DnG8dfaGGuSFnIJAGtgn7wGSPUxxl2eAiBGj3qo4fHH38g/v2fP8eNXZP0vb1+RWsU6QFWOfKziLPn2RYjKm317gD+uA15x5X75cxFgTj0fuFMUIFBOARRAebBCfcBGBQTxajAmMowHfssOqLAeAwgLMSs7Pd1wXsXJ7Rjcfsh67fIwvajrRO1tW1z7pif/gtzetC8KEDB/cePvIj31ElTvF8SY1yCFvbZkc4LasZzD45AlEvCJQ/AGFDF1efIxQKHneAaPB/IECkBGBl77fVn6fYTNc/H4JgTx9DGWHfNvoywqCv73ysKP7V3jz7Zt3XJgD2tbNPZ9DOw8q+s5S3PqVcVt+JYHLxCoIfLvb9uRV+d59GFkKQWJpiGU7OpuiVHZsIwNP1DS2jAqgCfMcOK7UIAM6yJz1mOT0ajaey3Kdfe8Ob1aRn538uYOfyTEA4NfZD/6PwnmWbbt46yfS1mbP6uccCBlQ/tN0aqklYyAfkWk0ZITgA/JbNdDKEIGwcVRXAAKnKQtuhfXQTZoCFHjXb7wt8pRFDcNWzNVdqv6b4zrZo0Nd3Kvv+Sv2COrPeaBuAY2oB2nmXsk8vnNngt+yGsV8Dwm7sdmjp5OzOc8897pH8RLUbIDMvfrW+F77jvIueq8q2P5GoS/3hZ1xzZfVphsWewWznFw8ePObUv73vVhWzfZ+a6HYb7ckH084TIJw2tkP2aHH48JGjT3r2xz7U+fwFbKPSpL//xU3PuOYq0ScdYNtOWgIx4XWQEBQHka+qAWzo9TsSk0D9cKyDvm7Y2zNOe+PhjvP+3TuVU5s7rgbOFpixTdwCjQRwrcwiAPjRR4/7sa0927epfp8g1KeveAOiXGDW5ZmA2d+yX41+RABsb520oeGyvzvdbn+nHLj+0bLAwaBFa9TaQuwDiaZB1K4fhA3x8EUyaD59iwzAjW2zuvOBdTIuEARc6NAmu/bBCJb1uImtReD6xbG7+0BHP9eKpvAcOHk2mprn2ZeLIvsf1Q9BALbeZVtNmgG7jAAMAVW3N14AAk7QV5Phe37sCVfYwbwLqWAbK02UTxTgDn/SgdxPCi2ItLUEDkkDfGseGkDd5YOgXs12BPUjY9cxFuGFBMf6B2Md1G1Vx7HH7HmS0mFoQasxRq0LZjuidvo/Y5sEY74vouQLVkhsTrXMLAC4FE8AaI3MI5DVrKAFKKvNaUCOC8y6PAPY5tUPHLB3thED9miUWpXVorn0Gd+evNMO2EaVpQVjqgJ5DJbTnw7tA3E9L6cGHAWGIt1ko/5osAFsg/bRLjIAd7Yqh8p4Vj436BO6jZCLHfW6QtvZzlZHi0nhbABZxBFWOVpxZxhZWVx8SX07/0MDWdZWpsiQ+Wn0fD3ZAybLnYm8E7A1lYfho/4YOEHXv3t3PxfpWTAYsAVsQ7Yjpyfz6QhWdet7s/MB6rZmhL3jIEBG2MsGAMS96u8BTf3PYJwdVuP+LHXWAvSZiV6UOW774T8f3C1Sj56W/jO2iQAs/M22CAAGoKUCHBACRwHgifRjDYPAicz1bCsIpw1olvoDLF/1AQTgakEF6YPPlVPC8VsVRwG1nEwj2eL6xBsoX2WqgLLa7kZmC4aNXWBD+4ueTFwKCUJVZ1uq1H60fN0H0MFJGhN2T8oG22j0JVIbwRY7SgCOZGdDC1C/Sm8w7qvdFWgMpwLg737+7I+r8PklpfHnT/25G14meRd99/85+6Dq2P+mou+O037uhmf2PesJwDdl2dZ9qo2ze+pvgJB10l6b+FtBqbO92gbXsHpiCAYn6DI4VQuS9e3QYBtwJ3cLGhYRrNvU0TY6dQOLGmjdA4ANXOWFtOIIwX7jqWbY4JbgeLEOxpnsMxPVF/Uu+ivVu8bnM71u6Ixt684RXdUUbSIAI2OtVoYAvCNGDYjQA5H8MpsISO2YVmvn7Cs/nBXFGwZ87NUPLKO71gqETRE8dvoMQLaP/zYFgMHJegUiUPladhAAw6pucGLvBMAlDKAANDUALu0HNWp8Qws+U+kKlnfJ9EvbaGSyodjrecmVAAz2TWqnC6jLxlRtgQLdeUAALoOhUACc/fnAdlsPALZNetfZYissyyZh4pOUQWiQWbGaamRvecbVV66umIvURqOvweCt6mlz+2bQPhgAMWj9rQUI1HnG71vRhzvlTFvhgy1Q6NY6sR5YQ9eet98br1a/eD/hWlmg59xsgj976LOSW6AD+S98NSCs6Iabhy9FBkcnmMXAbhMAuNpu7KKTFMqlW6bBmBL1YYwMMJh9EkGqcLtpVTcKp/WJPQhFFdCgbUwMgL3sBzVK4YcUbRh/gQi3nKews8oag1BeLQaMCcB3f/5Vv6y2FP6BEvlY9WdbbTF8q/rvF6i/rzLAKtP60frP1b//pvpzofrzFPXnv6g/z9HZXkVNt+tn1B99ONU/j58BHgTgCuJAuKqyhnaQqANwoKxfD7jZZk4RoaHKRkdrowHZQeFKy4YclmSTt+/nJnj75MBuBJd2RLsBwBiX2BFjm3+r/YiLFJKetsvGX/yRW+diEwFYpPPGZ4BBwJFugW6CqQvMCp9J0Q8pbIIZYBE87kTvOusttQkF4MbWbPsCSbXlHYH4TQFg5Yhqci/JAKNwSgBe32/b+9auZeGlixwR/SAGy/pCBAjyRklKAJ6QFtEBWLqIg8wA1Jblr6iM3xlqDH5ETQJeoybyd5YwqwG4KPIf0j+vYLfI/lr9tz7pugnARf793XIQANdts25R1oXl2xNXEAFuf60BsBVqJfVWIA6CpOhQLLBOrd7KZkHG2gWAd9uwZdB3Pd+Y1Fu31lbQaV+gWNUPnErdGB0S/zcy5GB8yeIA+Ba3OX7ABYRdzSENa/6J0kfXrfaSPqxE2gFtOPYdYVPvmIB0TWxTGScu71jk98emlCEA73hS9F3rCtHy/PLXXH+ROmTC7XAnBKR2TNuBQSkAo/XX+yGFzQkBsHg8OvS78oW4sQQPSIEAzFatJvf3PeG+f9r37ZNvVd0YuuJDlF1e/Yra/VZV/x2EIq8MKuIGAPR1Na7fAHvZL/UxCsB1wErRBuhro7tiA7ADqEsBeB0DX3zRMcC4Ml4lhcTyUJkSgNXvlw+d9nOf1JndrP4NsAMAV1nhoW+A6za5TM6ACa0EVGuAZQHgagIOQUetXqi89aCllm7YFs1dm2GQqZ2IC0O2TBfdjTpk2zKoNUCFdBQCcCOrj2has11mDxC3WpsYCyF1yJ9CH1222kv7IN0Jsik28Rok4S/GjQdgVA8Q5qrqUgNwin5IARi1qSyHQrlDBlhqSmMBQ+j70a45GuqkFFxiAjAMOLXsJviMF0AiQbIBAIx0s1kmQZbZASxLG43XAIHx7qUFGJOzBuCAGeAkAGyHOVHmZwVMd//YE79gvSqoAj0o01lN2O327oao4BAkEE4rGIRtkAOwbxswAMN92NUR2x7sA8BTiANrBr0B1RiEizXxinUoliWH1ZVvfFEcqIekGeAp2qT73j3R2jbGOrts5L805/vE4gEYhL6Oh6cGwCH6AdbRuNtXEvpTBWDdB7Dvre6mv+6oT28QCIz3vkp8OFQWhOp1FQRgtW00N99pWqokh1O5O+VtpNoC3cm0l50D491LCwJwbQu0/t53vd15/Q2w4d9iZoCtILQ7Mc0f2Xo5dJCNmjAev/2DD1muTKlnipEsmhwKDPeR9gUvBA217cBWzdYNSbdAzxuAGxADAW1NHxl8wj4QLYTIbIAAWK6JV6xDsZwCNqWLP1O0iQAs/n2/SABGvxMdUnMKABy6HyAEbiQAu0Pw6q1T3XUsHoGBHgCBIAoAg213e0oAJgAPxP/Q6cfOMWcbb/KYnGUGuHUI1pFiO3t+vpW9TcljPASrfkhWbQWrfgjW7j8PX4NUl99lC7Q1s1cBcPa/DpwWXTfjw+o/Pqj+fFn90d84m/4nOCxr9bgXFNhCFIKGiQOw1Y87Iki3QLczebbsl3RhIz4AixZCYgOwrH4Y8uPDpnAr/CrWZIs/cgCOb9NqKro+yV3/p8s71vb+2aSfLwqAhVtdB/08JgDH6sfSAVg73ENb54WBEC8UEAiCATD8felQ5+SwwS3QWf72EPHSqGOiGWAC8K6Xav4J7vsRK3SdnFmeW0HTscds/WowAG5MduNDgc0lywRgKEPbAhnIV6Lvr0vf4Acf2bzZ+Tl8EjRog2wRIXGsQ7E8Rdicok0EYPFgWwwAg3CnBNRXQOTPU385ZUjNsQA4Zj/Aup1BL+IWaGeb+nyM29quYZxscCoAFm9zJgDXFfACeNDH4l8CEz0Ey/jtb9m5FFps8hZoeZCEf8IdgAfBZpVpKYqt/xm7okbfLbx15eB26cRQYFMagoaJZ4BtfVyDJnTYVL066UFV5bOi+5hB+ES7abTf9jBog+hgrXqb0vqZAe7dQaJlZQbYFtAj/HwRAIxn9fJzjj3mvk8cPvIj35kiAMfuhwsA/6H9CqGk1yCFHkOgJvVmRzkkCwQCrwww2IY+VOGrWV48Q/J9KwgbXgCJxMYGHIKVwscpvgEOAcBeWoAxOcst0MhYiF0mFgAXeX7WVlFcpnYQDJ1av9s9AIB3r1TRD6SAApvuSwBgUGeTVI0MqlM9wHe4TvXaHLvz82gZYKz5dSmwj17b/aFYnmK2dYo2addxC7QozBcBwAjElBld9LvaMTLAsfuB1K+iq5FtnSIAI/2Q3tWL1FkbeZ9+7Q1vPks0Ej0Lg3DaAAIA9qST+9XVRj84etKH9u2R3XELwgYB2L4F2gv6pHEEb4X32O5uGhpSO12GFxiT0jEyiWuQXPQI/Yw7AA9vh1UZ4IvVgV2/AgGwnshuZTfkRfbWgf5N7NtPaDuw7wFVyGFfXm209RZkEIdCsQOQIMh16xwAYec67YOIANzWaIqwOUWbCMD20dUqsQgABiCtytpNGYBj9wOEvEUCsB434F3MumiV9RaPSMcHXIBAAsBQ/buQkwKKXNpApAU00dXM4h5gbajEb3B5dThNkRVPetvrb7jXxQ8gWAbPAEu1AO0kACMDy1DGHYBt22LzS9Q2FP2tfPuE9bvUv+lPm+qHXR1W/60PwlrdhdzzPwKwWZggAAydTozHmBEgPdowbiEmAFcOYQb4PNv7aKUVt0DjYzhZSQLwjtQV1M0cgL36sVQABhYWaroe2nP4yL03qpjZPzBKg3+TbHsjQJP7Grjo+gDYqyb3QFmv7CwIG15t2DQENdHFCMAE4DKcCMDIwDKUcQVge6Ywv1YB8CtUkxAAq0nQTSpb/OLebjTuCIUOVvKCApuc0LbRmXwDjINk/lXlU/VZTcenbbkGM6igdl0XdLaWyuLA5lOXn4Pa8Rvgv73vVmA3CE+Bvuqqh1zicM7PbDwAg1k7L3DED0xaH5AkfSZFPyIBcLUdWNpnPbDAZxrAifSjsYXd/h2zNOud/DvgCQBw0qygS+YReVEDoE8AZga4HkoEYGRgJQXgzJTpVRYYwfio+sG31Z+n9HSjcTiSFDrssF61Ktj6uhlboOGsLHZXcykkpCPox3pIeMWB4xAZfAzsQwOArYtOiQ98gxYkprjdeIo26WjhN8CioUYA3pGLAOwIm0D2dJIAXL+7F+jDIgE4V4e//Prrb3jhwS++6Jh93z75VhUiQ4fKEIDz7BOWt69XBhvMkje+AYYWRuTf54p9Xb/SCOzH4BZosI4UWhCARVOOdWHrZFwXrU00yyeBO2SNAKwmO9eoOp7bygYRgNcukWXBvLPMUBZ1ZVOMhQTdbRAidxUqbnrGNVe9UPBcCz7x/iJDCrSdAMwM8NmD8WR4xyLxtwllCMAE4Mtfc/1F6psp+A7c2vfS9u3AvoeFgSdfNzKuANDqpbJzXnvDRWqrnMoy2zPA0vqTb4F2AQJbtpMA3PuKH2ULtIuPEQB2gNONBWAHLQjAjjMhVwDeAZA3fxK75mhtnOhwrPVjLhDDLdD9MVGHbJsPg3xjbAtPYEFlpwqP7KgAmqEMtqA+AjABmADc8xLYeAAGAacCInDLbeYLdmg7QlDz6gf6/bNqZJXVBeC0CY6v+sDLsu38c7ZfSPU+4zbtAC1YvmEXsmW6tAmsPzkAg/fzyk6gLQ+1mk4GeHXK9Ntef/37lrgFWupjPc5sixw787odTfXfpW1Iy+s2QJAfzAC7tCvVArSTAGx/oRtLQBDbk50As1/1doX3A+8+2mofbJcAHAaAvXQE4quqH4Tgqrw0DgTASgBux84UtxtP0SatG7dAi34bEYBFcq0LTxeAZR1qXwcEZEMlDTROQ3aBfnwBQ2LWDsCXT+B2wW0kPwUaBcIyqwsARANAJPAAgoMmrw9ffM71bxRAUfUMYP+Os2ptIN5D+qnqGSUDjPpYuEjQ8LO0DdDXja3I4DODACy1EyzfaBO0kwCMDCxDGQBQjFugBTBhAOBMbWHN9QnR4P/W21532oW+v5WDG3D3bGkwaINX9jR2G1LgdNkCDcSXLDta2/IN6uOye2BcAG7ceR0/1iEdpwibU7SJAAy+02scJ35ixAfAg6C0hQ3AwTJ8so6NAcCx+7GCTThLi+i13mYsq7v5HJBpRowpy3QOqAKzunAb0juG4YotBUF4Q5trQF7gundscAFg1PrdcvXsJvIo2M/OXbsgLHl9A6ztB+1DuroqUy6IlA+A33vD9ZvakGrV11hsLUA7CcCiaFgXBgBlAIChyXndshWMHHvM1q8SgHsdluwbYAJwjw/CL4QIIb/+nTM0xrwWewjAgy9P6XhkBlj4u2gRGeDAALUzcczz6ttZHBrdT4HWbcbuRxk7IbLAJgh00am0KRT898FpqPqVvcm3P5cagRN26BXRBkfkW1Ko4nqh+AA8mEU02evQzxUMbxX5zxaRD8HS9sKZb8wZRn1CxpEyo9MGWL/Vd7G1AO0kAGOx1inlB8DQ3ZvrNnczNvkjWy9XVG07rK5uayMjB55cXGVfpeURKSFo2Fl5esszrr7yfY7Z01cDOjlnmScCwK2Tna3flde2QEPxJ62/AzBD8SCNLVDzGnTJ+ii1R/cNiuUpZlunaFNtzJdx4/OORd5Fcy+zCAAWZI6zvMjeqyayz1eOHbrndRQAjt2PMpgl7fQMgEYGvgJrOLvczAAHhGCjXQHrT379UVv/IFkxw7bhwLCxY7YcgG0ntrbl6GRqbS9sEHrq1SQFYN2wA6Sbu92zPTxoFtjQBqixFYBjawHaSQC2Daqen/tMzgRQt9v6TmYLnKSvLW5l5OB2d5+DJvjqWjGdnX72xz50LyIlWKeuagUzgj5LM07OALwLP7ZDsCoglPZ5p37g1GXZIoFzthOMmwYw22IBrFP/okVjv9E+XL9HrEN+nSJsTtEmHTD8Btg2bBo/XwQA6x6DUPfpY4954isOH7n3RvXI5AA4dj/akeOWFTXDq67bJwNc2ua+Xbnfrnq/3evPkn/3axrpvvDS3hJbtiGqt1DXjeTZc9WzQ9cmuQFwsX1Wlm9dZq1bGy78/lc/An4rWpc+OQDrxn0huM/Plb+vOfe4fXu+f4/6jXqS6DdKvXCP/iBYQgAcUwvQTgKwY4BAANwDh/DkfG2b9DqdnSdbE0owiyZUpPmdse1hCBpslZh+Xusr2EZ8AJb3QwrxeAudA9GsGWO87lVJWRzoJ8AxhNnR6l+KWIfibIqwOUWbDO8rMD5EC3BYMM2j1GIAuHRHD+CIrvZZxdkIW6DrIRWjH30hC0AhlPkMAcB1GwFA99qOjNmLgXXq14ELINm+l0UgWIPVPz75H14M3BvsBMDb21tnPvzj93/BVr8N8Ib8Icx2jwLA2n4HWN+ZZtVOfbbFpeOOghB3+MIAHEsLArAtOvx+DmXomk1IT+1dPy3L9JXPGTNy0KQdl0aU9duFHmR7Mm7BTsn2dl2kDU8ABjK00l7sZr31Yw6LJLbWXLbD2+ocjDXbw0Fj0fD9cdD6WzEGx/IUYXOKNmlBOxlg8RhbFAzPCoBtLwP+nApQgaYCACSJQGMANmRXLO2QmPQU6IatPaAq3vbcFzPgIsJoAFy3G7DVSxdkUQBddADBUhyXpR6htADtZAbY8aXrMLkWHuhTGVaBmjCrZZwMCuuwqQOf+ltWBOom/lykvg0bbUPdrXzm06++6vMC2JR+Y2rTr/3zFqSKAaCvPWMsOCzi9NUvjoNaPNi3kttVNLYfO9ahOJsibE7RJiMAQweZ1aODAGwfKyxBBagAFQinAAgbzlAUzlLWRAWoQAgFBNBUNudyrYx+Vn4Y0c4C3Z3FCcWznnnVVQ+1++tgu0kyJ+iBoEH1ucjzs7aK4jK142P4U5Qdy1rgCE2cvTLAErhSmZprlI3PBfrS0TQApA5m6f3rl299rgeTREfzuB1uP2asQ7E8Rdicok0GAHbwHQE4xC831kEFqAAVQBUgAKNKsRwV2BwFBAc06U67ArDbcwMAXHoA/Mau7TDxtud6BRA07EL/3T/2xC+c+rf33ToMjl0AkrThmgHWfcLgrbjpnh9/4ovt/eiCfKmbAwjsPArEgC7mXL/g2iPbqHcCcUH7MWIdirMpwuYUbTIAsP4nn3esLebm/nNugZ67B2k/FdgABQjAG+BEdmFjFcDOQ1jNwM557Q0XXSsVApy8t7dAI9+pdiAGbEvTz+r0XKQv2CQTr2+oTQgaOllv45U2vdkeaRsCADRmvXued9m6bs2qQ30TgGHbV0B8Rc2yAb7wXIBBrkfCYh3yxRRhc4o29QBwGZ9AXOqiUWMTeZemLEMATqk226ICVMCoAAGYgUEFpqtAbACebs+nZxkEDYYDh6bXE1pEBagAFRhPAQLweNqzZSpABagAFaACk1eAADwdFxGAp+MLWkIFqMB8FSAAz9d3tJwKUAEqQAWUAn949pUfzoriDRYxJnFX9xwdRgCejtcIwNPxBS2hAlRgvgoQgOfrO1pOBagAFaACBODoMUAAji4x3AABGJaKBakAFaACvQoQgBkcVIAKUAEqMGsFmAGO6z4CcFx9WTsVoAJUgAqkVYAAnFZvtkYFqAAVoAKBFSAABxa0VR0BOK6+rJ0KUAEqQAXSKkAATqv3xrZ26MChPYeP3Huj6uD+nk4++lhx+NTzPvWW77mIANSf5Xl++Wuuv+gSW/0uk7meCbaoTx/7t1edvrVn+zZl3wn9NrpdI6LrQzRCrymZu0Z/9Mor3qruvnyvJRYq/1LYQosAACAASURBVGG+0bUN+werx93HZX9c/NNjW28Mg200nq/p/unX3vDms/r0R2IVHc+6jdAAHNo+kw5AG6L3S7sNoP6o70xTn1OND9vvAP6cClABKkAFlq0AAXjZ/vfuPTahaTYjmdi61K9aG5w4ghP7FexkW9v3ZNv554aEGuoPMgntqRs+sAfvT6OlwfrxOqepUUoATuHjdoxI/HPsMU/4Q8vilK6+A6xgG6uxduKx33/48JEf+Y6q55RdW40AHHI8e+hu7K/+x5D29b0zXNqY0zuzfQ+wh5/gd6D3LzJWQAWoABWgAotSgAC8KHeH7SyYdelr1Dq58ay/N7sBTuyPqAziu9QA+W1MtW5Wz2Wi221rOFvoq1FfRnPuGqUC4BQ+NsUf6B81BrI3FkX27hqY9oZzG7LANtQ4PvanDh85/I1WG12gxk5qhu3zACsz8Ae2z+g3vzam/s5cLRrWAXis8VHX/nevfdUns6w42/Iev/P44/Y866Jf/OOHsPc9S1EBKkAFqMCcFSAAz9l7I9nuOfGsW907oQMBxqqAKXMCTuytdbcKNPpy6MDBva2MmLS+svyRre1s/y//yZtvaVfgD79ljV3InrtGYPx4bYFO4eO+oAH9oxdx/ka95J8OBl9j5wTYxh1ZkX0ty7PXtNpoADDoD6uZ9fHs+R6Kbl+9M562zuiduX6XjDk+CMDWocQCVIAKUIFFK0AAXrT73TofajK723onUxQma1D1rQOQ4MReKk6jncBtdBYKAtff2TIeuH4jzAduo6ERGKNeABzTflvwBW671twaYMA2dOb3NPWn/V17Na5jjWdPqIxuX92HYDza3F7+fMLvTHH8oH22Zr/7KmIGGJWY5agAFaACy1GAALwcXwfpqeek02RDF778tgma2mhMGMGJvYNetclf2D50IT5s/Z3t4nPXCAQOPwAO64PeTL8pEGP5p55h9WyjGnPhdipUSqzq9nwXRbevtNbTzpm9M9O9A9EXNAEYVYrlqAAVoALLUYAAvBxfB+kpns3ZmQhhIOKybW7nGXCS7rK1s4JCsA2l745N4IS3sgkDhOgaNTIsaJ9LYELLp9IIi7v1YWnSuI7tY9tgRfUu/YP2LzQA49tg3cez1gobQ1kni5jCPlT7cmxgsRv9feD0zkw1vm3jo/5zVwB+7x+c/eoizz5haetwkRVPetvrb7hXl3vPta98Z57lb8+z4qZff/0NL+x7Fqq7yD588TnXv3GofageVYH6FOItb3v99e/TdfXo0eiHTd/LP3b2c7eK7Muq3HF9ZetteunQsr+nbZH92h5Iu3A+cIqTg1980TH7vn3yrcrcZ/voDPc3QqzotoF+DPrPJd6QZ9TAsI4x21jgz+erAAF4vr4bxXJw4r2Gu1d94GWSU5TByWKVLQPLV3C6miwDNu2IuzPJRNso4QGEo3UGCrCnDiagPVKNvCa8oE3VokJsjTCIiA7Azj62DW5pDKOgFxqAwbiQxmpjPK/GNJaN7wBwCvtAX23UOzP2+LaND2DC3VtFCa8QIGXZauL+g6OPf3Dfnu/fo35nnLT6zdEDwCCMt23rPaALtHEFwApYv2sF+gEg8NA0iP0/ePIDV9hg0LbwoIUdyQeiOEH92gqUwYPc0DpDxEppFwSh7Wg3xODBa849rj6+jIO39RzSNrJIY3vX8OfzVYAAPF/fjWJ5JLAQgYLqeDVZRCf29dNJwQlpNSlH20gFwKD9i9YoUpxW4DX2BB+MAecYli0UGV9FqzEN2ukVqz4AnMK+SLE4xXfmZMaHB6xV8AoCw52PFcW/2ptn3yzh1wTAyGTc8gv96Pb21pm/ce51n6+XA208mhfZBxX8vhmZNJigIID9jSx0aQdovy5+icpjv72ucW9feiA+QB98fADFiQegV3L0QR2otXeslIY4LjSUjzdgHhnP7cUPoL9GfyJjhGU2QwEC8Gb4MVkvIk3mqsxMrAmpQ2bLGR5AOBL1uW6/1AcowE9wkSCZRmAmUDrBd7bfNqDBceIcw1MH4M6VTY4ZYFBHMaD7jFcwFkWx5bJo6PDOnMz4QCbMfWNMmAG+UwHHX6mJ1Jn1+uqT8QDgVVbd2SYKTPJtrxLTz5vwgWTfsFY6wAHaf1RV/2315ylYMztZ+XJbun5mAj6wxkkI+C31MUEwqDUocVWsk3X2GXutxht1l58XDBjYKA/0V7xtXioOy09bAQLwtP0zOeuk8CWdzEnrR+HOYTLnBw/2CXlVPzIJ95lQU6PeYRT7ECxnH9sGPhIzqg6/GAa25g/YucpQphjPK1i3jzddrLMFOoV90jZm/M6sABj0SbTx4TMJFwLwXaqvp6g/jW9hyzp87DCNLYcsl+1VYvp5A1QBkJC0IYUUSd1V2ToATsQHg3GiDQ+sc6rFks6iBgCqsE/r8Q7o0+iztDxsFAtujAIE4I1xZZqOLGgy5wUPoE6NCSPqQbxutMadcqkXCfB+dO8ptvUMrNsLgME2nHxs698EAdh4ijWokVeGFYQtAnBx+NTzPvWW70VcEGvEOuj7KOPDB3qEAGwcqmUdATOPZTvSSb7tVWL8OXBollO96qGYcL22qbYNeso+qAOe55bhrj9aW8EBIHTyaczFBmVQFe+AHxuxBYD44DfTTmLwoVkpQACelbvGNxac1HSuNkItl9YfcTLnBcBgFqeURXQFDqgRKnlVLjUAT0AjLwCOab/NeRMD4N47WsFYJQDXzjWw+b798xQag/HWgNkxx0ddIxAsOpNhH2AowQaYhFeTdqCs7pYbQO7CENqnEmrAhYQKUhCt68CE2lOe1gtA0I7ra/AH6JrGB4aBXe0UALeZl9qBurll2x1jRXcP9U/ZD8A31bfjwEFYIgBGDkyTvotZfl4KEIDn5a/RrZVOtqQGS+ufKgDrfoN9aUlkz3a61Wv3RGoAnoBGXgAc036bt0Ag8VrEAdtoQM8YcKbb3KQt0Dbfj6Gxayy4vavs70CJRgiUqfqiADDQtiTD5QzAJXCggFICJALAwm2qDTgFQU4CQR0AnooPTDEr3ClQAR7oR6fdAq6xovsH+rOyCyq/C+RILEp2LhCAJW/RzSxLAN5Mv0brFTihWXwGuHQAqJfBX/2TQPc6h8NiDAB2h0j9pLdG3gAcy37bAAaBhADcFHIW3wDbfD8nAB5rfNQ1AgBIFx8dgIEM16pbDhnUCpzQNiYGwM72a70A/1dAhurj4APjsBZut09hp5fWSEZXCSFa9KmDqrX+Wubf6nfeASz9VbNx5QnAG+fSuB0C4YsAXHODcCtg3YFGHUEfiANhLADWho6kURAAjmG/zXkTAuDB7ftgrHIL9AZuga7HcOjxbRsfBOCGQs5Qg2Td6osHkoyethAqX9v2jQJqfQu0FYRqQIbWHxqArWC3485FArAkviSHz/EOYMlbdDPLEoA306/ReiWd0EoNkdY/5S3Q7b6D0GKQrJnplGok9YEuD9rqlWE02QW2G1wjfII+vD0zlP02n4HtePlH2obJZmmsuoznVbxu0CnQNt+3f55CYzAWlGnTGB9TAOB/fPI/vHjft0++Vdny7AGfirJhuh4H+HIGYN0eAJBV/RDQ1jJvUHkPAAYBPoUPjCEg+FbcCYDrCwGxtdYGSkEe3Mpd7c4Ayq/K3veE+/7JMvZ4B7D0F80GlicAb6BTY3ZJOtkCJ6fV1kRp/S4TZnAy5wUPQz4A+1ivopFlA593zsKPCcBlp8E+BtMoFACHst82hlPEsLQNAvBaAZ9ry2b8zrQCcKrxMQIAdybUUvgCAcXlG1ovAAahpgHmtvdX+XOwz872T8gHZZeN4IVqjOpalUu42JACgIEM/Wox4wdP/ocHCMDiaFncAwTgxbncr8MgmDTgC8jOLAqAHSeBq3tV9bMuPkCeGXMLdF9UInbXnnXWKDQA+/rYNkqlcJpioYgATAC2ZYDbMeI6vm3jIzEAe12nAmS1mt1NDDVC+0SZtdgAjMaJsI8uixDalN44WSoAo/4pywELGqv4e7jY9+f79nz/HvU+Oqmnjc49yVJbWH7+ChCA5+/DpD0AJywEYNArhw4c2nP4yL03quL7LY84LxKg0DxFANa2p9AoFgC72m8LHwJwfvlrrr/oklInYJFNF53NIVhAf5zfBxEXQ5TE8hOcXca3bXykBGDXbwmdoScxAGstXWxFdBkbgF36tYotuQ8GM+TOdtgGgtxO52y7IE684NOiFQrAXotWNtn583koQACeh58mYyUBuN8VDYC0f5NYO/gHguCqvIsPkGdSAzAwyU+mkQsAx7TfNuAJwATgY4957Cd+8Y/f+ggytlU8eR00BsZbA4DHHB9TBWBgC6dt6LvAlxfUlAa5QtoQCI8BwCP5gAC8jmwvALbFjI63Is/+fKvIvqyaPM40oHgFkv01s4QSBOAleDlgH6WTLd00MBGqtq6CEy3xZK6emQDb8PoGGOizNEte2QPa36gf8duUARiMo0ojpL91KIgNwFL7bUMWjAG/GH7VB16Wbeefs9gyeAo0aKfXeAa11cU6GeAU9kljEezPFN+ZzgAM9nkw1vriFDjEST/qeg0StOVXvMV2aNAlzurVTfHohxF6bDCz23YQgPewvesNDx+YXOu6uGD7PeGQqfbSGuyHFwBb/ah8s72VfZAAbI2OxRcgAC8+BGQCSCeM4MRmipM5P3gQZIBBjaID8CYtEkihgwC88x7wWQQxvUmk7wt0e257qy2w4DQaAEs1AN8HU3xnEoANgwCEAp3Z/WqWF88Y+G5xp3YP+IKzn5Y7UkFw7ajRzgaD9XhBmTZiSj7wAGAvcEyhNaizVz9sMayzu0fz/H8ZAuD6GJLNgFl6kxQgAG+SNxP0BQSFGjzat/fWJ93S+qXlV5NLYWYLnZQLt0A3shnABF56Z620/ubkdeYagQAsXVSQTvClPoBP7gZjuLLXKYaFMWB6/UjHp7R82SYwfowALG1PWl43Kn0G+SZ2ou/MyYyPeiyOmQG2Zqt2DdVg+IOjJ33IcnDPZAC41BcEnro7GhnzFFA2NR8QgNf3GWstgPHZ2Z1heebOIi9+Jy/yq/umxMj36Qmm02xiZAUIwCM7YG7NoxNp1a9VhgKY/DUgAa9/57AVEASa242FE3vUJvnVJzt9AOt33iYK1t+EtZlrBMZFNWEHgbkxwceecfOx7b2A9q+MSWAcrpoMnQEGY6/SFexXZ6HAFYBT2Ie3Mft35mTGx1QAGALE3WyrLbNV9WkCGeD2+wnq5+5D9e8vUwAwZFtCH4QCYEm/dJuT0TrzB2BL3w+rGHtLkeVXEIBtM4ll/5wAvGz/O/UenGyidTe+y0OyH2jFtXLVdkH9b+Ak228LNAaQkq40dArsA23HRmkE+liifzl9Wy1aCOJI0kbnG9W+hyfUv8HvMlOM55Uv7J8c6GIdcJ6YfWisTPWd2QDgCDEKj4+pADCQ3fLa3psCatCgBK6oKauqMnop7J+aDwjA/gBsiZujSuMvqD//pid2oe/20bhnufkqQACer+9GszzsxKZ7bUbY+rPOBB2s3wuABVkfyI/1zJx+AM3oQZVnm6dRYH1qMq7jNbaPh3wHxjDo/qqY1y6ARLBuBG4sG9+wsILhwFoa7QvbxmTfmQ0AHnN8zAiAq+8hp5oBBgBy3YcvvuiYfd8++Val/7MHXj5V+YkAcFIfEID9Adiyrd0GwF7fIEt/qbL8dBUgAE/XN5O2DMy4DPahDXVl4ZBZGVMb4GTUC4B1Xxwm5X16Gb8NDVX/JmoUMoaaTmnCRygfqDbg73+1PWgMq2+d/ka95J8Ovky8PhXoayOkL/reGaAedROlV2xBEvbZt/IZlqWe8zuzAcAp3oGIUwCA09UEPwUazIgmhS8XyAb0awAFUL7KwMUG4Cn6wBSzoA4NnZeyBdp0ZREQx99QOj+15/3AO4CRF+cCyhCAF+DkGF0MMKltbLlt2xgie+A5WfYG4EATwMEtpgEAzOgHECgmrRHYB+2mIwoUL1Avw6vU308YHi/d7FsAH4ivdwH7purN//X2VvEfVJ/2294D7fGCt5Ht/+U/efMtQ/XHHM+6XYf6G7Dv8Hynu0Pwu2Oj/UBAi4+m/s7sAHCKd6AtrgEgIwC3Rax9ZwzoRwDOs09Y4nBw220sAK4f9gS2kWJLvihe+u7sBeKyzyUEYNtLcyE/JwAvxNGxuuk2+e9CRJ99jlmTEHeTBoE7x8l5KQf0zZv75L3fD1L4QW3oz/of3Hv4yI98R3X8FGGsDmqExWd+Tra1fQ9w561xgp/Cx21NJP7Zs/eJtx4+cu+NFgjuwJWkDRsAl/bHGM9l3cJt78aMe0z7SjuxmGx7fBbvzMmMj7p64ESZGeC6aDIAbsAdoLd0C7S6tSZ7y9tef/37gMzfTi/KQ62EW7Kl9eumpGBp+v0GnlQt1bnSzcVOFy2k/YAy9D1XckEZcIPYfUAtnHew+AYoQADeACdOoQsAAImzXPV+gZPbwQxJNQnHDqgKBsD1fmBQgU92274HJtfQVlvMzvW3w4D/V6basmS6DNY2rtFA5k16l2rvBD+lj3GNmt9294yh3njA/ND9fhx5H4Uczw5jQD8yOA5i2lfaC4yZub0zJzM+6jEBAJkuHhyAdaVI2yXcgSCV/B5gBDSEgCoG4BJoQcBqaDQ1H5jejyhsCnVOfuUU2o8SQgF/9mbO4fHSFtxyxzXy+4tlNkMBAvBm+JG9oAJUYEEKxITTBcnIri5AAQSAlAydg3HACfbg1lawbZkXEl+DBOog6YP0FGhJ3auy9a2/U/NBX2dC29nOdIJ+9NoCjS76CBzau10ZgGdjM7wDWKD+hhclAG+4g9k9KkAFNk8BAvDm+ZQ9iqMAksFstbyC4a0i/9nC89tOh7btIiQGYDSrZzd8t4Tcfrjq3YKNRYmp+aCvM65A11NfZ2EmFQCD7UA+HYJVx7jkFUiQ8ssoRABehp/ZSypABTZIAQLwBjmTXYmqgMOEPBgAB4aaHZ3kAOmd1QsIkY1MO+gbfa3Nt9Wfp4CB0mhjaj4Y6kMwnQ3bfFGtt7e3zvyNc6/7PAyYhraCZLOBrcoO7fAKJHAQLaEYAXgJXmYfqQAV2CgFCMAb5U52JqIC8ER+bUMwAIYO+SnbLbJrsjx7rvrPoTt0RwFgbWIAOHPOSmbF9llZvnWZVZvWAoH+z6n5wBbqvjr3HfKUEoBFmhsEQQ+qctCKJ0DbAnBBPycAL8jZ7CoVoAJUgApQgaUpIMwCBgNgFMD0hP8fn/wPL9737ZNvtULeCBngMl4cFhPKR43gIYGyh3/8/i/Y9OkDJwTIUvkAGXuuOg9tGZZo7ZsBLvvoAKiN77dtWkkzwChY29rlzzdDAQLwZviRvaACVIAKUAEqQAUGFAAn5EEB2AKP6+3J2JU9o2WA27IiQGU7cAipQ7XbyBz3LGZAW1t7wDKpD6QDFIhZqO9SrWEIB7YqA3VB3+YC9QzKa4tHqW9Yft4KEIDn7T9aTwWoABWgAlSAClCB2SkghbLZdZAGB1XAE4ChhYKgBrOySStAAJ60e9bGfeGjZ7yk2M4+o/5l77DJ+aUvOf8r79Bl/t+PnHFRnmdX2Lu4fsZedr4lXPQAn9lWqrzuJeff/PH5qjMvy13Gg62H9PWwQtRnfH1AHyhDl/FOt41p/nzaChCAp+2fqVnnA8DM/k7Nm+PbQwAe3weQBS4Tfk6WmtK66AE+QwCGojhcIZfxYGudvh4f8Gw+mvLPU8QP2AYBeMqBQtsqBQjADAaJAq4ATPiVqLycsgTgmfjaZcLPyRIBeCbhLTbTZTzYGgHHy2IXO6jP+AsEoA8IwLbBzp9PQgEC8CTcMBsjhAAMfVc8m87T0OAKEICDSxqnQpcJ/xQnS1+4+ow/U6txL7WodNfh7exZP3/BzQ+EVNNFD/CZWUDRmNqH9KOuy2U82GzYJF/b+ury86noM9U4TqEP2AYB2CXA+YyTAm/+ta+9rCiKz1kePqKuMdp/5fuffYtTI3yIClABKhBYAQJwYEFjVecy4Z/iZGnMyauLHuAzBOBYgd9Tr8t4sJm4Sb629dXl51PRZ8x3yJBuKfQB2yAAuwQ4n3FSgADsJBsfogJUYGQFCMAjOwBtPsaEH207ZLmpTl77+ghOOAnAIYMEqCvGeNgkXwMSiotMRZ+pvkNS6AO2QQAWRzcfcFWAAOyqHJ+jAlRgTAUIwGOqL2g7xoRf0HywolOdvBKAKwWibD8PFkC7FcUYDyBczGKxI7Teur6p6DPVd0gKfcA2CMAxBgDrNCpAAGZgUAEqMEcFCMAT8NqhQ8/ce8pDJ92uTDm9Zc5t6mqd5+l/c5nwh5osYW1j1264Tl7BvhzZyoun/ex5X/2W1uz/u+aMD2ZF9ib115WOYB2NySP4TAOKevrYC041O4eiseob5g9dVdMnrtr3GTUQt7VHsLiotxFrPNiGutTXiJ22Nsufg21fp+L4AFpnWQ6LF7ufQBurOA+pT73PoeMY7JdVe7Aer3cF2AYEwLHGrzQ+WX7eChCA5+0/Wk8FlqoAAXhkz2Pwk1+abxVfTHkPMDY5MorXySB61KUbkMDrChKzh4+7f/v4R+9Wz564a6GkDmcAzreyewEfdfTBYiBzAuC/3/f9/71ncQWJ/GoBpl4Yn4Q3moAyy5gWbuPB1mGwXyuAyfLshbuLKwPV2qEShLl2G1YtPcZcb91j6FN23KM/1TukLWJo7SX6uL4rwDYGARivQz5+bWOMP988BQjAm+dT9ogKLEEBAvCIXsYm+5WBh9TfXqH+7B02eT3pxic6rUzhR894CQByFuXWdYaYvIJ9uWvr6PYLtvds/XUNfqUQ7QrAn1APvgYMpwZYgnEwCQB2hIaaLP1QCOpQMZF0PNh8A8aYBmC9uPKjtvp2fm7uL5aVHWyhd0dBgLqNdqfUp93zEO+Qss4A+hi1F+jj/K4A2+iPO+wU/oHAsy/qYOOCpTZFAQLwpniS/aACy1KAADySv7945Yv2tbKUgSzxA+CAdiFbIZE+S7K3d6kKv6n+/EyrYkkdjckjPuFEulKVaUygQfAbHYD94bfsf3cSHTDuWo7AJ+yRfN3Ylq+NCwBgZR87dQfUsQN5qfQxjaRQABxT+0j6NPyAt9GN+5jjV/T2axVGAEpdnXf5Vb//nEuk7Vz4a395+laxfZt67oS+Z4u8OOeq9z/3WtPPXZ6HntntD9J3bVfdxn/3q1/7cJ4Vb2jZ++ixW9mp73vfc76HanTgwKE9TzztaTeq8vt7noHqBPtQXYM00O6nr/z955xlsgVso2HvRb/6tbcq5d6r6uutV7cF6KA2+2DxB9o5lj/hftS0GwqnSm8k5ttxHGq8ofHOclSgrQABeKSYwCcyUgP9ADiwXavtlA+e9OBDvttwQbvuVWr9sPrTzpJPDYC1U6tvCucAwKD+aLB2wC1w/TU7RgfgBsB4gpxJ38ZugsA6NrZDB6677At0qJinbiuNPOtIrX29vepdgfugGff4c9AQ7oxf6KlWoR6Qs1V1x949j/zE7/3eTz3SVxABmp5nO3UfPPj1vfc98Nh3VPlT+tprwxECAyXQSoBpK9u6x3bfLgJqiH3tvg7VC/ZhBcBZUfz0LpT2+tm0IAG2sQKyH/7hvQ+3fGYEYBcdlNGDiwKgnSsAHtOftn6kBOCQ49X28uDPqUBdAQLwSPEAQo+DdX4AHC5LsDJ9Nbn9+30PfjIRAPfpRQDuHrCGxNb6EDbvrZOd5hqHCqUYD7YOB4YEI4QHzECW9TdgJMb4VfD4cd1YCn36fOQJr6s4jq19PH3Wi2V4G04H4NmGSP3n1kPB+ipzBI96dVU2sd1GgLob2Tlwct4ALACCKvuBsrqLqnz+LgWPv404aCij7bjoUDZrXHyA+5Blf6MqerpLH8A27jj8T0d/6tjj9nxDtVFfsOgAsKcOvZlU0M6p+LO3H6kAOPR4RWKLZahAqQABeKRYACf8VXYELK964w7A4CRzvRUXgiKniVjnIB584md0aAoAXk0IBXYmyQC/5PyvvKNUBISjjvb4ttodX4MaNNoB49trPNiGOmi3rkbo6/UYAPop7aP0UwPn8ZtCH5uP9M9d4zim9sIFAmH8+AFwivGL+E2XCTHh3W2rk4lDsrWgnQ3ABmCgAYYABFW2A2VBkxvFOqAKgjzSVqfuSH1o+Bds4w7Vga+pP+2zOBoADPgT0cEIj6CdUP21QsaFh5j9AOv22gIda7xKxWX55SpAAB7J98BkTFtWTVbxyWd0AK6ygqBNjUyB6+QVbKvPmwkAeEd3fLKZZgt0CAAGM2cViIHl+66sGhqRXuPBNtTxGNvxNdjPCphBeJN+6y0FYOfxm0Ifm49ADXWxzkIO8O5x1l4GwO7vCqkPVnphhxp6jV/EbwEhrGxOmnlFzCzLVNABQI0U1mIDcCdDDgINqk9M3UsbGn0AfKCf05nf09Sf9vfelb0BF2BW8zO9rfvK9z/7ltJo0E5UZ6MW+h9j9wOMFy8ADqyV9dMIqegsv/kKEIBH8rEUgMFJjOoNAdjg0tgAXE0eNxGAwUl3BQ+4BqLM6GrCUd7z7DIebEMd7KeXryUQJtUR3MERG4C99LH5aAV00M4TPwCWai8AYC99wBh1+T3gNX4RvwWetOsmG+Dpu6211YcKbgC7nTPGgSGg6kJ9G3SEhQcp8CPh0SlT74OnThUAB44RbXOKxYDGtnzdaOx+pADgwH3o/SzCKfj40CIUIACP5OYZA3CVWQEnY0vIAHtNalPEgg84SO1zgQdpGwTg+otrZyEBBGDn8QuOd6+xgLyOCcDZFXad3BeXXMav3Z4sAybV1SQWKLtaECszcCDkVeCGTL5LAAO2akoBuIImFOzKQ6jg8rWTrQGAX7mv7C+ivQuc+vQB7XdPHK70BvzY0AFs02kxwEeLFP1AYqC+ACWNsZjjFXkXsQwV0AoQgEeKgxQTfnDCqsNgHn4JWwAAE95JREFUNYEGIama4IL1E4DNMTabb4ClsYpPoNNvAx8a7mA8OwMeCKheWW4ADp3Hb2x90Fcx0EddVWMLdArtU+gDttF4p6cYv4jvAOiUbqmUArAIPEtIQSbrwDVFdYlEdtThFAaN2rU9UpBDytdPhUbKJ+pDXxiu9Aa1k2T+G8Cs/yOFFin6MREAFo0T5AR05D3FMstRgAA8kq+lkxKXjFfEyVJjgiWR0GXyquvH+7Kyxni1Cl6HeBu5MxRpY1PEAri40QEHgX2SMCjLJl8EmBMA4/EqXkhwGr+gPV5jAQkil3eIFIDBvmpzpVcUeemD2yXOACPSt8uIToKWALA0y4VAqjLeeUJtA4L65NvWTwd4rKAM1qUGwDbbd50qXXwQaana8OoDCpY9QbyyFayj0gHWupZtB9tIoYVXPyLFTLXLIPZ4dXmZ8ZnlKUAAHsnnKaDHZbKEg3Y/aA5J6jJ5FQJw5/Cb0h4XPcBnvCa1KWKBAGwf6Cl8bbcCPrSoXlUFIjHH72T0cfwGOLb2KfQB22gscIDvF0SeuQOw5GCrxim/ANisIAuZ2DtsH/YCpkgwI9JyowFYnm338icQi3qcygE4/qKJFIBFMcYMsMsrfNnPEIBH8j84KfHaDukyWdJygLa1lGted9Qna3wA7rfDRQ/wGQKw2zhaVAbYJpHbuFvVGuBOZfv4TTEWbBr5LOQM1R1C+xT6gG1MDoARMKxP2sFtno3DgWyZ1zqEIRBRn1AD9qwm63/3d3/32BNPe9qNqq39PfHmcrqxFzARgHcy/1Id4AxwYgBO0Q9pG8D4WA0H4acCovuyCcDIb0+WqStAAB4pHsAJ1ygA7A7B+snhiTQBuAq45PDnqj0Yqy4jKbkGQ0aCcOG12NFuX/C99JDpna2o7j7zXkAKqo+p065xHFv7FPEDtjF7AEYAdTWhlmetOifqIi8uAIZWGbe77vqbfyQAGxX1gng0HnZbNp4ILIU6wOc7UEcA/p4LAIP+cBqvyJhmGSpAAB4pBsAJ6mgArGURbqesK9m447X+A9fJKzjxM377W7YP1tGYPILPeE36U8TCyp+OW0dB+1xG0mIB2GNsmXQ2fovp0YZx/KYYC0gQucZxWbeHLoPap9AHbGNyAIz4VZdBJ9JlfcIsbeN3VPsO1yEbgQz2Crqe8M+O+S/3PfDYd1Rdp/TU53JqsBc8gqDRsAv1ly4HwqlXH8A2tDm998FKdSAAF++1xIH0u/EGzArHOq85kgxKloUUIABDMoUvBELFqAAsB8e2Tt1skuvkFZz4EYAbLmjq76q9NFZdRou0DRxi7Ft7hXHutdih2wL7qlMLt6tz+p+qHjnRoungYUTg2DE00dQOrMdbH1v8uMZxbO1T6AO24QLAvYuWNn+E+DkIJ52m2tseXeqpb8sc6oulbhSAG4AGgp0XPIKabAQAD/lSqgMBOC4A67EG+qQxLNHxGuK9xDo2WwEC8Ej+BSfBkwDgUiLQ5rqiHSB1nbyCEz8CMAG4NaKnBcAScN96ZO+7t49/9G5fAA41fqVjULC9W3SasOs7JLb2KfQB25gFAKOAMfQr2vTdn8ukWrdhm1jbYFU/X2R7btkqtm9T1Z3QY3d1erL+ua3O3ToIwL/2tZcVRfE523SNAFwpNOlDsOp+jDVebbHCn1MBAvBIMQDC5KQA2HEifdtLzr/5eeWzrpNXcOJHAJ4IAIPxvbgt0BJdYgEkaEMZSdX4lY7BWPa7vkPAfq9i0sX2FPqAbXgDsEQr6a9Q4dbHwer7Dr7xaKM3E2qrU9tS5FtXE4CNLvOCeOlCgckCELS8wFFqJ7oI5PCtu1c/pFrZxkbpj74FCvR5g1+ddy5I31ssv3kKEIBH8ik4wZgkAGvJwHs1ddHGtUSuk1dw4kcAJgC3RvTEMsD277CjbyF2Hb/SMegCkcjr2PUdAjznpX0KfcA2JgvA4MRa7fzPPq8m/XrhtO9b2lWo2E5+BYGkE3amiToAK5/ezrcuHgLgtr2gfV7wCGruDBIp+iBtgwA87WuQ+t7zoJ+h8Yr8LmGZZStAAB7J/1MFYGCSWEE5CMGNb8uA+jvQrP8BnPgRgAnAcwfgary4ACQwvpzHr3QMutiPvI6BPhrfIcBzXtqn0AdsY5IAjGZ5NHw+8Z897hOWw6QgAC7jCYTAevgZD92xXLV0R76Vvb3Yzm7oi+M2WIMT/uQADFwpJbqjVenh1QepTgTgeQJw6PGK/D5hmeUqQAAeyfebAMBaOmBS2YBSoDwB2ByTXrsBQF/5aN9Y6ADje1FboKULRi4ACYwv6YJUNX5B+PLKoiKvY6CPnThOoX0KfcA2GgAMPuM1fhG/IRBaZkiBbKsIgB0n1o3vdXUdlj48qr5TPS/P8z8iAHcUIACvJfHSAhlHqqlZbYHuGy9gX8vHO+MVeS+xzHIVIACP5HsQELygB5z4NCZLwOTSeQKdAMKYAW7Ec5hToME4cphAr+1LMR5sQx3spzPgpYCwmOM3tj42/5Q/B/pIAK7dxw76zWv8Ir4DsopeYIDYoMsAVxqVVXWu1LFkIo+oBz+l/vxCjy2drLI0s+myMABCRGMLNOArZoB3ncx7gJ/jdA9wivGKtsFyy1SAADyS36UTfnAS04BZl2eAyaU0oysF5s7kVf8D2JexALjS3SVrB8aCNBPXiAWfxQfw9FxpXDTsAzWoYgmMh44GQ8MdrHPuACz1k1RzZ33QVzHwjpoyAHu9K8AYbcR9ivGL+A6AKq+slaR+EII738VatnHbALhTHwG4P3J8wNJUq3QhwGWxYYr+dOmHVCvJ5w1Xvf+512r/pBivyHuJZZarAAF4JN+DE/5qIiMtL4BGBxDZydyBsLcQAM5W23nxCepOeRc/ucSCDwCDfpZO7BsgJu2TtDwyzEHfeQEeBm874wu0R3dNuJXcbfyC9njpg/gJ07B5+B4e/+7ag/pU/pKWd3lX6GdSjF+b36TA6TJpl0yowQl4J2Nrs0tNqP6bArd/2aOHNKNcVuOVGZfCDKhNtd00BfRJ2zDpD9YhX4RR36yXUAe24eVPsA2vfkhjJjYAgzFp/G7f9m7iz5erAAF4JN/jE3ipgettpfgEy+UZ2C6XU6Ab0CyY+I2YAYb12C0YVfNOGzgAZB3tBc9KRGhcj5ViPNiMA8eLF+CB8GYztf1zh8UUuIlq/KbQB7EK1LATx+BziAn1MjG193hXOH3+IOl7Y/zaHtwUAAYn4n1yjALAUmAC+0gA3vVy/WAzUGsCsNIuxYKV7b3Eny9bAQLwSP4HJ5MO1rmA1foZPFsAm1ZNEPUTDqCzmsge3c5fnufZFZZW5wLAzW2oHz3jJerk0M+ovu2FVYUKNifBrtr/7Hlf/Ra4jRKyShXq+CnFeLAZB9rgBcAOPrCZrX9ejbGY4zeFPkhnHTRcvUO2s/wSdW/Om5A2BGViA3BjrIA+UOa3ADjsO2bwPWvSbiIA3MgQSSfgZb/A7JhJhs4hPSmACczOVdogvvLZnmzLopfC+bRhEl+qg7S8bnOK/nTpBxjjVcyA/c7qiwXA+AsyXgXvchZdmAIE4JEcHmGiutsTPwB2hNQ+FV0zufX6NhGAG7qAhyM5RGpzEoxPnqumHA7GgcxsLIroJ1KMB5tloD5eABx4IaHsku8iEzR+U+hj85H+OWhH5x1S5PlTIyw0xQbgxhjE+969/9ph4aDPHZ3xi/gNmPBWE2R4Qp1ll1/1+8+5RLePTNrLCTgIYca7cVHb2pqY7iwG6/LKGIJ91eauAB0ApgaYpOiDtA1TPKI6lDECttmIEfCZJP5M0I9qvCJjT/ukDsDIMyHGK/JuYpllKkAAHtHvwgnJIWXqK9QfS5bQH4ADQbAxS+AAOnMA4O28yN+tXtYX2/2j1e1OTvGJbSZoq9mOq/Y6A1wOE2HMmkZX79ZJYd3i8WAb6qAPvABYuNih7xN9hvpzusX2DpAItTRV75ql99LH5iP9c9c4vu/Ef/zOKQ+ddDugp25GrD0aPz7vCrAN4zsm0HtdtPW57k8EgBH/18s4ZAklTXS2LOuHAUA0ttG+A1gXSgFMup3A2jd0SdEHaRsmByCZbUlw7JZtZPWldsJQXlvomVA/xHI5bBeXtGEcr5IKWHZZChCAR/Y3MFFdTSjzrexeLHsRBoAdJ5qlmo3vftsSC7NgcwDglY1YhqkLv6U+QCysJrbqrsnvAtvBjZNgF+3rAOwXF/19F2jgPB5sQx2EC2/AAyH4tr/f9+AZILAZM3IOoDg4flPpY/OT/rlrHMfUHtTH610BtmEc+6Wu7nFhH79DvkMyPojv62XqAIzCBNqGKWOrn3Vsx3hATwpg0jaD7UDStEEerNsr6ylto68jYD2QDqrQKNdahfanqR+uizw24eqx4ziOepvoG682m/jz5SpAAJ6A7/snZesJBz7hCwfAdWmwiZdsgoQB386hTBP/BrgB/D39gjInAxP06nnMF9p7vrBtPhCrHheAD42Hag0Nu1jjwTbUQV29AdgCIlX9IKzp6qxbUrG+DY9frI71990C0LLa3+c7IP70o50Y7LHNS3tQH693BdjG4NiPPX77fBVjUt2e9AaEbOP257JvDhlVn+3UXvDoYXPHlWNt4wbB1XoKcMjs6VhaaKfE7kfI+utB1F48STVebb/7+fNlKkAAXqbf2WsqQAWoABWgAskUEE2qi/y9WV48Xxm3f8hAE4QEmFRbQcqhDeP2TCnYoVkzky4i/c2idw7x0sVS9EHaxlDMoBpK4y6VFqVdMfsh6MtqgVH9uUD9uUr9OWFQt9qVUWU5h7HUbsI6XpO95NjQrBQgAM/KXTSWClABKkAFqMA8FQAh7NP3fvdvXvHE0552owsAa2U84AD6jtAhAzwaPLYjxQU4TN8vl/VK4RT1jcP33SIQcvDhDuzlW/uvfP+zbzGNwBRatNuN0Q8JnOrY2Mq27lGfZn3O9lbqiyM0Jgz1Q+PVZhd/vkwFCMDL9Dt7TQWoABWgAlRgFAV6Jryiq3i04ch3fwiUDAGeJ1Cv9O2rH7GtDl0oKCC6AHVBQJmiD9I2JEENbs03LmC025HaCfhgJ35qh2D19S1kP+ptDCxaSe+C7h0H9fYQDW3jVeJ/ll2uAgTg5fqePacCVIAKUAEqQAUsCqCg0lPN4PfEFJ8KUAEqQAXSK0AATq85W6QCVIAKUAEqQAVmooAPADNbNRMn00wqQAUWpQABeFHuZmepABWgAlSAClABiQKuAEz4lajMslSAClCBdAoQgNNpzZaoABWgAlSAClCBmSkgBGDo29mZSUBzqQAVoAIbpQABeKPcyc5QASpABagAFaACVIAKUAEqQAWoQJ8CBGDGBh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wP8Py68G5uDGCWQ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6" descr="data:image/png;base64,iVBORw0KGgoAAAANSUhEUgAAA8AAAAJYCAYAAACtlI8BAAAgAElEQVR4Xuy9DfAuR13nO/M/OScvBHQXLzehZG9WYSmlCk2CCdEssJcIlpFbgjcF7kohIVhC4hvCZRFrOVWCIsjymsAVCIJa8aKAF5FXF3BBMIuGsFxSV7hgXHmNmOsFlpDz8p/b8zzPzDMzT8/099f9656X55uqQ8J5erp//f39uqc//euZyTP+QwWoABWgAlSAClABKkAFqAAVoAJUYA8UyPegj+wiFaACVIAKUAEqQAWoABWgAlSAClCBjADMI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mIQCX3rP445nefY8hzGHeZY/47xHveXlkzCaRlgVAH1prs1fc/6j3vI0yrgsBUD/B41lsA3G2LJCi72hAlSAClABKqCiAAFYRUZWEqoAuKANWjSH2sjrMQVAXxJOMDlnVwr0f9BYBttgjM0uemgwFaACU1HgSx975XGzUe1KTKzn2R+4lpvZU3Ec7YAUIABDMrFQbAXABW3Qojl2H1j/WgHQl4SThQYM6P+gsQy2wRhbaIyxW1SACsRXgAAcX2O2MJ4CBODxtF9ky2Zh+hFzlPkyR+fuKI5kl9z3kW/9u6ocuKANWjQvUvCInYrsS8JJRN+NWXWKsQy2sRNjvjE9pp6abe97/zW1ZF1UYOkKEICX7uH97h8BeL/9r9573wUWuKAlAKt7rL/CyL4kACf0ZcqmUoxlsA0CcMfxvmM6Zfywrf1Q4Esfe9VHTE+HN8uL7I7iDLNZftF19Wb5fqgzjV4SgOP5gfEfT1u0ZgIwqhTLQQr4LrDABS0BGPKCTiFfX+q0zlrmqsCUx/K+x/S+93+uY2qJdhMApu9VAnA8HzH+42mL1kwARpViOUgB3wXWlBfNUMcXWMjXlwuUgl0SKDDlsbzvMb3v/ReEMYtGVoAAEFlgheoJwAoi9lTB+I+nLVozARhViuUgBXwXWNJF8x0fuOrc0ydPf9IYdUHbsOK28x/1tgfZjAXbOFUcZpfe90feektZx5fe+7ibzL+ekGX99Zbl+u1pWhL22Z8UbTStjexL05RbD80+x/S/a3AgbedZ8d7zHvW2Rw/VhdRjro8Vw616++wEbaxPc0Qcyzsx5hvTfX3VjM+ANiC/rOYz33c01PPgYKTXdnz5vT/xk0VWvNGUPjo8NrZzABg3sWIbmo9c45y/4woQAHCtxipJAI6nPOM/nrZozQRgVCmW61UAWwT2Xb4GS3Dxs1o0m4XVQ9dQOvTPLlyBbawWWAd58fkiz283LZy9bsUOwGCdXUN3XgI21JMUbVTtJ/Tl4IIzRp/BOkX+d00LIHDA8RGjDzisbM0cgnXQxhRjeRVjR44ePMu+Weby3rjjXssvKmN6YgA8pfkZiaLUZe741PXnnr6r+GRWdDeIm5YMf7rGWUee3Xb+Q66rN5vdC/p2e+7y5W0XfwbYae+q69jnekDwO1XkZrP8IdetN8s/9qr1ZvlGF7COlk09mrTaQWIJaXs1h//Azw1vuCb6DNKXP3Y9sGGG+c6mDxIbiB5rP0OfhhqMjU28qD0DH1s/JObmWIYAPEevTcxmlQXWex533Nw4XN+bOzRd/6r5cx9MgjYEgwvzO/L89BVFceRm08YGfu0LYU+4aZjuzoCmaKOpZUJfrm/8j3rLzrcDY/VZ2/9DMegDL536rM+7a/chUGvrRg5oY4qxvIoxbQAO1Kw37pv+D2yj5ReVMT0dAJ7U/Izdh9KVAhfnbYMGIHMQUhvXAYBxmBfFMw7ucfB6N5j36NUB7qqUdp+lkHNw9MjnixOnb6/XCx4AnGWHX3F9bxcBNGhToSvvoP8h2GtBPBrtQMzYqxJsimBguNPM4IYDGG+rOiyx8X+b1s4a3pjC4j+Ffqgv51qOADxXz03IbpUFFgbA0l63j8thbdxhbkR/b7aeL+6sElpHqwMXqBAEp2ijK2haX1qz9MhntIA48D4BAPk/MvxW1e8cbQXh0tmHMD+3eu/7STPAh60iPmNZHYBjj8kYfgmrc3NCZ0IAPJX5WRrAsct7wU/LqN0Mm2OxX4PClz/x6vu0ILAHss44M/9HTQCO0WcYgA2I5QeF2SzP25vlMgA+NDD0TrP5/2NYfNizoJ6g12xytUFx3iU/9/LmX4KwJwZgBXudbYbGRt+GA6RJf2yoAHAK/bB4nHcpAvC8/TcJ61UWWBicSvvbyqKB8HCnaeSe5k/n2bXtEWiwHtRW6/N7KdqwGZjWl14Zem9dQU2d/h8yIEw/W83to/dafdg+247KOVTOy0Zpwz5jWRWAQe3RftnHPQaaYBtrv4TF5OQA2Dk+U/gJdECyYqGL/a2hbcByLLRraHIuyDdQ6J21Kg0UH7lG5ReD/7piAznGJrNZnrU3y2UAjBpZt9n9LJRTe7yFncwnBHur+vHjyc7NEtxeK7SXl9fH0fG6rCVtEAxp0h8bwQCcQr9A2WZzOQF4Nq6arqEqC6w4ALyemDfHbMMWRi0AVspSrn1qe55SL9PU34YtotL6cgeAo+qq5f+hkahw9LlbvWfm02alBhBZe69o45C6PmNZ7wh07DEZNvb6/XLGmUc+HfoMNLhhkuIlWD0BknZ+ntLdGFqQ4wa3IMgNrGvwcduwLueub8DQBgC728M7bEr6gp99MyYmAJuz0s1MbZCeNol2Nhn0j0Cr+s5yHFpxQ6BUaAeyQfv7YiMYgMH2sQEgOE6OVTivUgTgeflr8taCi0TvY5MVLOIw47No7oeHL7/nsfdpvxyrzyXrdkE7W3qkaAMJpNi+bG5OpOgz6AvnAntIOwAU6kwmUHZ9AzYvfjvvUW9ZHU3T6AMO6ZsYhrKS8nGWZix7bbLszE8p4jO2Xzbxg2wy7c7PUAxs3z4u7YtabCeYn5G5M2UZvezv2upu1msom1aVdWTcaogIArYWAL/K/QIhgRN2+4yCn6WRuABcemi1mVC2rAx7ZZWdlzehOuAZYOV4tQCqbmzsnjxANbHGhgIAq/avN4suGD6zLUoAnq3rpml4KmhCF1jN7GpCeKihBbSzlUEDrwlqA4meVL5c3cixz6YE9VnD/y7dAM2kWTJ1AAZ1qO1EyvuNszWcgr5vnZRAbNos51svWgP8U162C8DTiU9vv+wFACfwk2sOSPk7fhwSzdQa6ztZocGMUw17A4vyniwTBEK2DJ/reePaAZH67HKwEIC3mwgoWG1hEzjqWwMOULbsWQuI8GwjBsDgBkgN4VCMNDcEYsSG96ZA/+bIai7+GACynfiPrZ8rtJf2OwF4aR4duT++C0xwQbsFIHCn329hbhNR9LmmLeSAdnoc1Q5qAwmTyL40JoizhkF9BmOsR5rh70BXFwGajd4HMPMsBHXxM/KJxrJOBhiMnTDfRsmy7jyfvegMcAo/IXNnqjJgBhB/VndteCsLOAjZZoF+usj+9ZEj2Xt632zb+/ZmOQCsNkuhT+ZsQQ4s75n57IccKTyCdrYy9ABEbV9UJtRtDWlyKB+KfQjghEfdm9l7UEPpeFivVTZZd1yTkQA4QL9U89ZU2iEAT8UTC7EDAICyp75HoBMtmgcAWLpI9QHgBG0g4RbZl20ATtBncHFMAK4WweZ72Pf9kbfeAmZo6zEN6pxoLCsBcIr4lLaBZTtbc633mI5jm88m2OD4FG/ueMzPyNyZqgy4GMff1lwbvl3wO6DlVFYcXJHlh+8ylzY+G9hUwJ4dBODN+h3gFH0G27C7WZYB3sIYmL1sAh+gYZDvcR0UM8ABAAfam0gTAnCqedC3HQKwr3K8zqqA9wILewlWokVzegBuZaqli01wEWd72dZQGEf2ZRIA1j4BMLi7/YGrzgVeNiTMrJYtijPlupAgBC0CsNk08BiTYngT+qUMCu8xLZ2TMNvGj20PP03p1g8eaw1a8K/i5mOvusn86wmWvpvveee/bUj1Kea3zpcTVqWH3tTrfo7XcgQ6RZ9BkCIAWzZMBu+Rn7r+XOdnsBo+R/zQ3hCAMtbi8eDRxmBsbMaUOP6hDHqAflOa21LYQgBOofIeteG9wJoeALeevaxcCC5SxR73AOCgNpCLI/vSB4ARs1tlAgDY6n9NAAZB0fPZ183is/ECLWEMS0GdGWBxdLbfAA/OLd5+WRgAjzY/e7g52iWxYFD2Uqj84waAL7R2cuAts0D2sicD3AvjTRNGhxwE3pobBOjz3JVvIBhqHGcHjwev78vi475YBhgEv8Zzy26g7WTE+zZqJhUboA598e8CZ2/9ok1UE62YADxRx8zVrMjQlCoDvHNEWwgPYvcRgB+H3LjCdMU2Wco2ev0vNsByAXikuL7SE+JDY9j6nVqk/yDYJxrLSY9AI/L0b9AIs6zixswF3vOz0DY8xr1ON4TGtlg66ekZcQOeF4AALK69C8AonO001PP8byAAxLtX/MDPPXptmxu8Gn21ZrnBOryPQEsBGLSn84wxqoMIgEH/4XXW67P+kwpjAfBYJyBaGxniCWBPLiAA74mjU3XTe4GFwckoi+amdmCWRiw3AXhKANyGJrEzey7wjR0/AO7vA2gHAfiRb/27emGFAaA4VDzGvbdfVgv79zxuAS/BCo7tID+JL454QSoAhoG109cuSLfupR5vwd3YAQKUTHivY66DGW4IHr0BGO0dnvld1+ilQyNr7LJLaI/oMz3geEhzOsDxjV3fExAx9XP5bmm/E4CX5tGR++O9wCIAv/e8R71tvfucYLGNhElkX5a32voTNSn6DGYmW3YhOg2VQZ8FHaqDANxYmFVjBJsvdnzpHdMJxiQ4BgjAjXmjO25ADcXDet8zwJ7gOQgvvgAAQo6fj8UZ4P4sJZhxjQbAvjrFBmDPWFrP5Zuj2X3OBfucBoAd9vrGf0z9xINm5hcQgGfuwKmZ773AxBa0KTLAg89+plhgpWgDiZvIvpwqAIuf/bVpiR8BdXvCA4A1YtgbtMCNhhRjmQDcCS/vMY1tAEifT27PAcJ7gG3kTGXudI9qnRLggl/cmC1zK8w8lW22Pi20s1mxhAzwAOSMAcDeR9UbzkkBwP4QV145tOkwpefDh4E9BIBj6SeeKGZ+AQF45g6cmvneCyzh4gfNrM0NHlYTm3CxGSsGIvvSB4C9oWylqzDGfHUF/VdW/2nz537mT8/nQ9YWzC2GpTpHHMutGNvEQJIjwD6xA8ZN6BhI0n98A0j8DPComzs+fo15TUoABoGu2d2lA7Ajw53uCLTH5kRvWKYC4NKAALutsQWOhxQZYOfR7VAAjqFfzLlqinUTgKfolRnbFBmaUmSNRl9gpVgIIyEW2ZeLBGDJwj8vDp9X5PntcwBgIBb4Fugy47X5djIyvrplfMa9xC8pNwAk4+D8R73laVobVD4a+vhqKtdIF/whdoNtdZoYzNa53mar8hZonz6DsD8JABb4Bd9wVTwKjugP6m2pqh1foBaLAeBKEC39EF8tqQwBeEnenEBfgAVZaeXOWzwnlDVSB2BkURb6MhxpG0ioRPZlMABL+yyNMUQjH4ipfB0x86kfw+6XJxGAOwAsjk+Pkx/AGG3NtUB5+/wstG1OACz1k8+8EOsa6YLf1w7wjcM71Y/4EqzB7LNLBxAoRgdgPIOavyY/dvC84sRpbMM1MQBvQQ46wtx0X8sH0vGAHhn3yIonyQDvrD+wt2D36ucaF0v7nQC8NI+O3B/vBZbweOqs4AFYPBKAobdAtzJs0oVrEgB2g+IsTzEA45oATACeyzPAQfPIyLfYVvPSBX95MXKN2meQJvAdYJ8+zwWAJb6MCHvrzWzHC6ok4wbpV11f41Nb4HWLywAHgfDAp8okPptjWQLwHL02YZuBhbI9w0AAlr4FOvoiLrIvl5kBdgPwFhLe89j78Aj0W14ecTOrFWOrhbDbP/b5CdjEMhcGjUlkQ2enDXd/mAHevV8G+WlKt1/pgt8HBstr8EzjjjpjfQe1lQFGdNLO8kkh2g9QX+U6Rh70lmmwD+oAvJqEP3X9uafvKj6ZFdkFg2OuscmC+Hk1h+bZpfd9yHW3+Gkue7a7z3aNZ4CHdPHRb0pzWwpbCMApVN6jNrwXmHMBYMzOoAUWmKkMagMJyci+bAPwdHT1fgv0HR+46tzTJ09/0nRs6Ia9UAAubjv/UW970AYyj5s3dz3PEWMpMuF6AJwiPn0g2wnAW7+k3AAY7Qh0Aj8hc2eqMtIFvy8AD7eTf9w8rHthf5/t2UFfAEjRZxD8Rj8CDWiYAvZEACyxGYS4uo/S2JgjAMfUL9W8NZV2CMBT8cRC7IgMTSkWzcPPT0ZaYLW+iZugDSTcIvsyCQB76Lp8APaJLwFogRs4Kcby5AHYIz7bG18CvxCA61lPvHnY9BMyd6YqA4JaUDZ0A819mcZDk6F7p9nw+rHePvccsQQW8j0vwYIycEF9BnUdFYClcBgR9qIBsCP2qpCr/QD6Tbwp0DziDbYR7RlgYNx0Yx8+JZBq3ppKOwTgqXhiIXZEhqYUi+ZBAAIzG606ME22nwNJ0QYSbpjd3i80a8FJij5LwQzRqFlmLhlgqdZIv0I+1TSHI9BSzXDY9B/3Ur/gNlnGNJadruc9cKz5bIKNPj9L54WY5cHFuBgGmwt+BzidKrLsWWYh+SLTz6M9fe37ZI1rYZ4UgLUhB/SN9xFlAnAdbQTg9sAjAIOTLgEYFIrFMAUiQ9P4AAw+t1llDMDFfWtRB15TLx7B8uLMZmRftgE4ga7golysU3NkYJqtoQe0R/07wGC8mG6tj88C8Nfd8FncEWhcs7VvwfKe497PL0EAjJ0aqMc0+DyzPgAnmEewO2GaUuCzud035brBs/FSo8E2zPOX+UFxRVHkN5se933P3JoNAzJZVgBO0WcpvNq8La1DmqFdMABL43Wb0f3Y9T9ZZMUbBzZjSldtNx2E5Vdz6MegEwhjZoC99Usza02nFQLwdHyxCEswANj9XiYIA6MDsGARKfBn+zm9VG24DIzsy9biN0WfpTHm0se66HEeSZXXGpJd7WsN9C1qbPdFS3MHYOv3fJU1qzcY5BsoqFuspzM+YnZULnPUsNN/cOzAhm0LbjPgYBvODaoUfvLoaJRLUGiqsptgefzTMuZ485Gz80tdLyuyfQ7JG4A/8er7IJ/zCetzOORIQQn0zXpDtP5MkfMlWOv7rHlDM2hPp35Ih7oNJMix53TXNoOaeB9pBjXpZFQhTWIC8E1G5ycMa+2nH+K/JZUhAC/JmxPoC77zXxu7Wmzlefa/TOTFOc4FFpARk3jC2l6KNlxGRvblDgDH7rPWAntINw/NXG5QzwBvNhsQSHXati6whRhB3Sk2s3Ztw47yNvvt8WkfSDbruAdjFGrA9tyqR3yu+n9wkD8QyKyAdjWL6QNw7HnEo5NRL4FAUmJB55ndoforGHPaYHkO2HnN2mb/49NBfQ6HHBCuvI9Ar+bajyEALBHCzBotwIZ0WM+z4GeQQF1woxtvgQaz4njdq9tbdtv5D7lu9YLHteaQJjoAbIl/sH28jwOfKsMrmWdJAvA8/TZZqz0WcLMD4NUkKF9IW33WzO51C6RoYyiQIvtyfdM0x0WbNsTsM9gf5wbIkGbKi+9VUzEywKsYVshW2+JXqjN4XNhHh50YA21rutjjhUnu6Xlw3Efyy8bn0o2PVf/POPPIp4E3nLs7vlNCH4BTzc8enY1yCXgkGG27tXB3Z+Cq7OKrXFmpHZDFMoEts6VHXb36rAU5IKiEArBLd1SDulxsAHbHlMzk7ukCUHe0kR2QBetHAFjqu1X8Hxw98nnsBATWRdvpDOzK+ZciAM/fh5PqAbqYbRg9SwDWWWTtHn3uOjMcCN1t9AVQZF/uwEllR6w+g/ATBMDIi4mqfhZF9mfm5MP9zf+/YGgQxwJgia12++yxJdUZjTMPHXZiDG2rOz/d90feekvs+Kzqj+WXsv6Q/oN+LZs5NNs2v20e4HyK+e++FyNtuhsHgFPNz1O5+XrApNX07mLYAdfClw+1s4QgSDTt9HiZl9tD9uPZ4Vk+sH9BAKy8+bESKzYAr8bmx5wbJm7HrUvsbKxoZoFjxcZaAyjGrPEfUz9U+CWUIwAvwYsT64MwCzZbAPZcUO4s/Fzu81i0itvosyGiL8tb7U4GuLIjRp/BBXwQAJf2YwBT3Hbk6BmXIlk1D/AT9cFvw6Hfd1KdUV976GCNMZ+YbgJwqnGv7Zd6bL33J5AXxVTFPTLg+WuyovgK8EhLyz/SuHHNm6n8hNiRokzwoth6THlwkS569nIHruFneWv1NLLIbVf0fqIJgpNRP4O0utd86vpzXc9fVx0ustxsuBb3N5+tumAoHlMA8BoAgyG4V3+NLHNfZhQEV2cG2MNG7Q0gp40p5q0x2yAAj6n+wtsGF3CzBuCmC4H+Wl+uIwmDFG3Y7AHaLS+T+HIQgGPoGmOBPeS7HrCr4RQD5XhHoLu2AyAKgbVUZ6DdlalaAFz1WxLTXQCOEZ99sQToA/mlW79v//vjdnsiAIyB1hwAXuPV19WC2/3YSvD8LJnLY5T1WFRvzLA/wzn4jKn02UvLs4bCDKb1eWDtPq/hbB4AXNoKQTD4srJ6nq1fsgXpsB7H4DPAzbj39h343KrnM9KqGxuDawTsLdRVFTvxH1u/GHPUlOokAE/JG7SFClABKkAFqAAVoAKBCgAZNitQVs06wUrwsqxNnb1gAdhaVjFo7xpcnVlFZx1zA+DKXz0wVGvu9Ge1FRL5JVh9YY1tOniCNgKaPacBuvZidm4/tYQMYyBunfGP2eWnH9KHOZYhAM/Ra7SZClABKkAFqAAVoAJUgApQASpABcQKEIAFkv3WdRc9OsuLdzsuOVUcHFz+rJf/dflheP4zcwXo85k7kOYvSgFwPJrj0tmTfvmVH3/TojrPzlABKkAFqAAVoAIqChCABTKCiy8CsEDTqRelz6fuIdq3TwqA45EAvKCgeO4jfvly49APubqUF9ljn//Bl/yxq5zr99Ttuezh75gCt3z6tT+Z5fkbTenBN48XWfbeix9wzaOxWllqXxT468+89nie5c9z9jcvXnPR/Z/a+nyj8xoWmKQCBGCBW8DFFwFYoOnUi9LnU/cQ7dsnBcDxSABeUFCkBtLU7S3IVaN2hQA8qvyzb5wAPHsXijuwlwD8kp+/8HXmG5zlNwqH/rnt4IyzHvKMl370rqoQuPgiAIvDcLoX0OfT9Q0t2z8FwPG4A8C+c/7+KTy9HqcG0tTtTU/xeVpEAJ6n36ZiNQF4Kp5IZwcBuF9rAnC6OJxsS+CCm5sek/UgDVuSAuB4JABP0OnPfcQzX2zeofHMIdPM8dSbv37WiYe/8l2vvLsq5wukqduboOR7ZRIBeK/crd5ZArC6pJOvkABMAJ58kI5pILjgJgCP6SS2TQUcCjADPH6IpAbS1O2Nr/B+W0AA3m//h/aeAByq4PyuJwATgOcXtQktJgAnFJtNUYFIChCAIwkrqNYXSAVNtIqmbs/XTl5HBagAFaAC6RUgAEcE4DdfddWR/3beZz6YZfnlrWby4h3PfMWtj7E1DQLX3UeOFOf90stu/aeyDrO4e4Z5pvkl5nhZb71luV57GoaEfj4kRRuVuaBWreOQv/kLD37gGYdHbjFH7c5pdLulZ9MvYBt1BtjH530hCLWdFy8ysfRs6dTRo0M7TAM+JZMyDvr6DtjQ63dET6B+M/Qx/0C+zrLuuN99l8FAe/U80e7czqMewvE1RZt4BBoJ4MRlUgNp6vYSy8nmqAAVoAJUIECBvQFgaLHaJ+QGLMFF6gqGDorDH1pB6cA/NtgE21gtOv+/bz/5zXP/8dgXTRP3XjXTA8BgnV1LexfGti6laKPbLtpmqfP9vnz/37duRjQrtegHthHk826/wGyV2F8BYwCOBVAvse2SOQ6B+536QFAtr/OqvwOvnrG8GvcnisP/0bKJ06yydST/+PEHHWvNEzYxLf0HfTlFm1YADI15x5wviTtbWZ/nV//9I37xgiP5kVtNfd+2rbP45tGzTp5//F2v/BpqE9R2nj3nBe9/yQuH6oTqydr2/cq/eURVNgAAACAASURBVMbV5pMir8/z/Pee//7femJZvy+QYu2Xt7/2Z5BSt2fT8Pjx4wcn//zrbze/XdmrMeCDtX7yz0HZNZDFkj0e273R+gQVGtu2cppHoJHjsEOfU3Lbkt+RHSkuuei7rvm7si+f+tT159595pmfzIrsgh4NDo3Gz7jwX13z8j6NQm1GtUfaMXWdOswOLn3IA66+paz3lk+/7iYzKT/B/OdtFz3gmgd51fGZ133EXH9Z085hH9RtNi5p696sC7SpnGj4GSQ0WCZejgCMOEgKwEX2mTzPvgequpNlAxedt526++AHzzjz8LOmjTX8lv9YAM4TprZVAlnAFG3YtAS1KnV5albk5SJvq1WfczogALZxymx2ePu8MsUTrJo96X0WWaFu56dlxoqDpgCBNjhBP7D+3owwGGd3G6h4RJYV/6lzgsEWzatY+O//7Fsfd8JvNX34zUVTtGmWAHzGI+75dhcsNYGybwpDwK97re3lU1UZDLzWUPXFO+6+6zvudc/bzcLivpvrf9/8+9vNn34A7OlI1Ves/TUAIxr2Tv0bWJe01/fdYQQad+0YBlOJXcafX3V+O3kAvCFwtwg5FEfIeiikjBs617UPQpMFstw27ULVJ/6fV9/ndHHG7SYqz+65vgWI0vLNOm9Rstndz3UJEBRX/Tua3/35jg5iAD4oTj/Q8X3n1uYAoKU1BsB+EYDRQJlBOQIw4iQZACM1Nsu0jhCCC+HbDGDfaqDr37Ya6wBw8GK9Z2HcbDNFG32CglqJ4NS05eOPIJ+XF2sA6saInWO9UAYQ60EvYI8ZB6XpAdntbs97IbjnCDGmXLOUf7b1s2bCPh+A36o1+zzRb3Gr7+D4mqJNswPgIssfb5bmL22AY7+XesDFD7pazZw4yIpLfu0D//ETzb9FwKsEn2PFXVecyM/+m04f9g6AfTYg2vdxe1Ye8YOp54SBhWdnRfFSZGKyZW4V4mgnG4/YElomBIDRawdsbEEYkNENBmBtm1H9MVDM7zg8OLji4PDUzZ1NABEAm3nxWXlWvMjYdtRh30r/g4OTNzk2HrbVdDK5WL/M5cwAo6Ey+XIEYMRFcQG4BRVBi84GAIP1IL0vy1iflUzRxpCByu3XTTWPpkdqo+VzRXhb96GzEaLcB9/PgwXFmutiNTi16Ff+leIGRVndzkaCso9ccvX97jMX+baFXudl08yOQJ8wYpRHni/BRNnNFGpAy7rt3boR8CoB2Fz8V0b3azt92CsAro5+Y34cKGXZ5ED8IG23m7H9mYt/5mgngy+tsipv3UzxrQy5DgXCbgYYvQ6woYZaAIBbwOy2oZ1ldpcHrF0XaYE4chUGisberPh7U9/FnTolAHynufae5o8LfjdN9LbZ0622pli/TFUEYCRMZlGGAIy4KS4At46WBi2EG+CjlZGr5bFkrVK0MeSeIK2GKm70NVYbTchWhquyZ+4XEyFxby+zA29jx4H6BoJlwydCH1svrIsVZ1I3J9j8kZrkNT/ODIDlmjSed/U9rtrXaPeYNQheZdb4AvOn8dzyqoW9AWC9TYiVbjsACfpBGkutdjTbSH0cGoXCJgADoCrVcwV45UXOo8kNkAJsr+uNaTPSWRAU++BVAsCIOSFlWpsQYL8IwCGKT+zavQHgpu7gYtY/07UBKHRRq7bo3AAweuS1ahe0s6VHijZcYwW0u37uEgZNHwAO8DmQvayhEyhbyuZ+K3Vb3BqYkbHRjNcpxAHq18puRMMEffQ6ai/pw8rFmzlBqlF5KTq+pmxTFeZIXJuyzmfAXXNS93dNoGjV3cgQKoOXaaadBQ7sw94AcPDR507weG5ESEO0dVxZuQ9Js8AARK60aQIweo1A1Dqj2njxk/3yBgC74CuVzUg/XbY66pgSALdgFu4XM8BImMyiDAG4303eAFwtCNFFZ/NTKeii02q2bLFbQxJoZ2vBDl4T1IZrBKFaVf5AYc3HHyE+BxbntfZS3aHsqPTofGODQGoPWF70eSIwDuo6ofLx++iT2ZT1oeTfzYutoDholBcA8BRtmsxnkGB43AAtDLMNAAaO3dYgApQtXa+WFdyXt0CjR4erZ26xuPDciNjEBtbG9u3Z2EmCrU0ILKd8OzQKs22YtL0puLXyqLOETqBdX1aXdwFV0w5X2eaxW8AOb5tda67yd6etw5XIAHgDm0Cfq1ZX9aOx0NQV7hcBGAmTWZQhAOsDcA19MYFrCIChBX7jmCdqp0emul4c+7ThGkFgP1P4I6gNCQBLdYTAJwCAQR9EjQMko2tiSbaJINUkzXiqN+XAjYQUADxFm2YHwBUooCBlOlh/vsgNIltoAQGbAJxnH3Ldf5pwJ9UVLN/Jzso+g4S2UcUSAsDtDQ3AHvATTy6tkd9R6GkBsPsNyo2M7mt/0vE24hYAA/Zsj0tvPxNk62r7eeGINiM6w6Bor0wCwLX2cJsbOIWPiQuy8HV3CMBImMyiDAF4gQAsBQIpVJWSpWjDNYJA+AqC0xRtjA7AjaOfUH8b2dEpxIHUBhAea7CDNPEAYI+TBtFhcyE2zQ2Aa+CMDcBo/U24QzOJtvl6XzLAmEbbjYiIfvCOJQKwdcVRQxjyeZ1VDRtAAspHB2DAhnWnBVAHw2gwAG9fUgVsJrT6QQB2rZ75+yrs91EGADhKWXyPQKcALrvbNlkrKRCgANxcHKdowxWbIJik8Id3G1CGVpq9XA/sJ/3yKz/+ps1mxevMJ7OeMqBnbT+kaQIAbsaaKw6ksSgFYGn9PuMJ0r0xJ4F9kD4L3vpO8YxtIgC3Bk0S8LIOUwJwUxa5H9qZfiDj2ji+jkK2JAPcfLEVBP0LygBLYdINYQ3AG87qtt7U7Hy5VuPNzlKbXffa8vclAbDoGHoljmCzANGTZcZTgADcr/0cANj6XVZwwS6POjn4BLXhuhhcoHvDadl+7DakAAza0wIZNB6a0OzSvvodrRutry5neet4Xx2gDbIj0A3YlNZPAM7OQTZbwNj3gfK9AWAka9d8qRV6LJYZYNkRaOzZ6mkDcDlm3cfpt8+Hzx2A3YC6msWkR6Bb2VQHrG7rHgTgLSinsNl1r54wANdHxUGdWi9Eg/tFAHaFyGx+JwDPF4B731gKLtjlQUoA7tMsCLIRR4AZv21V8pc4VddaN1UC4RPpYrtMRACWGgOOJ/FzzgmOGzMDvHG276kfaax0y0OQEDlr1wRg0J7yCEnjGWMo81h1vffNvwBclQvSm79+1omHv/Jdr7y7qhC1ufvCpZTtLQWAsX5sX5wVOj40r0ePyVZZPxCSxM+hCp4xXtV99om7Pn33mWd+0gT/BT16SD+BFGSzyycwKK4raj2/XNWN1SE+Ak0AdjmPv7cUIADPFICHsnXggl0+FAjAyQHY25cdgPSpB8kI+9QLBR4B2CaT9BlgAvDCARgaS6YQmvmt6/MAYNd3X1MCadmPlO1h4Dj9DLAwTpJ+5sgV61IAdtVX/Y7WW5UXvGV6BWzHTt79+iEAbtaXwmZXGxi8lrVsAbZbJ1YHAdjlC/4epgABmACMRxABOAkAw0dohzxnAUhfWB17s8UVoGC/RJ9WarYprR/2n/x70wTg6y56tMmcv9sVE92YXWoG2KUDBmaWWjwA2PXJm5RASgD+j5+QPgNcRYFPzLh874pTjd9RUEWBUvDpnZb5gudKVwB8cHDyptPFGbcbYDzbpgNqb3mths0uX2DwWvJv8ZqL7v/Up9nqw+ogALt8wd/DFCAAzxOAB4+pggt2eeQQgKMCsPiYsxCAy+IBbVgBMkWsuQIVtIEAfN5nPmhWJZcP6rkMKN+bZ4BtvoTBZ3D+kB+BdkEQAXj6GeAQCC6vdcWAay4P+V0DgOGXRg0Y2s4AOz6dZCDxSHbqeUMA7HpDs7bNLh9g8EoAdunI38dXgAC8vwDsDQSlZLGhAxka4Auhgp7PTdGGQE+zsM/fW2TFxeaae6MgYysH9mvnUktm7RnmDdMvcfgrKNZcsRA7FqX1MwPMl2BVMQs+v+r96Zrm2BAeXx0eVvIMsPM4LAF4PgBcBod/PG376Zq7NX8PAWD0WsTeJgC74LQse0Z+8okDAGx9hra0I5bNrj6CANxrd1k/VgczwC5f8PcwBQjABOB/8gkhKRT4tOG6BoS4yQMwmpUt4fPr9z7xB+f+47EvhgJwpS3ox6YrWqcPwOsnB8DAkdj6uLG0jwRgAnBqAEaPrZo55M2HWXa5+fd9hzfQxBlgAnCWv374njUvABbG8O5maZE99vkffMkfu+7jWr+jQNg9Uiw4Nvxp80K5+/UdVa760azf9aKtsmxeFL+T5fkbzfVHLVq0PoFU/R7TZpc/MHi1v/yqqhurgwDs8gV/D1OAAEwAXgEwtMiXH4FugY+0DVdoLwWAJbr4wJVLR9j/VUWb700LrosaB5B+jW8pb+x2fRuZAIw9bzvF55L36gg0mqkrj6fe8fWv/+l33OuetxOA15OZ1lunsQ2IeQJwNe1jfWzdbZybIsi9CS3jA8DoNeUxZOdR5Y2hO4A9/I3f27KieH4/AO++SCqFzUOaY/BKAEbjluXGU4AATAAmAHdjQP4cZFCWGchGBtWPTi/wd1kDvpELQ3Pkt0ADmhOACcDo0Oktl+IINAQmmyPN8PPBPAL9IZfzm8+7Qj7I5g3APiCc5/nvPf/9v/VEl5Yav6NgKHhLc7VJ8t6LH3DNo13Hmas+yDLM+R1FfvjGvMif1aNB/Qmk6nck+1vZ4GszAXhAAX4HWGO4TqIOAjABmAA8fQAO+sYsAHt1/SAE1+U9s6/u54YJwLaZaYrZ1inatFcZYODZ2qBnjKUQ33dLBexUy8iWNqRsb58AuNT2+PHjByf//OtvN/955dBK1vVpLM1VsBcAD2dnS/PqZ1l9YXI4Y+oBwAlsJgATgDXH5lTrIgAvEIDBo8FBx1JTtOEaNKANQdnT2G1IgdPnCLQEgEvNgfK1pqA+QbHmigNPCB8+At045i3tI+qj5gvFwDamCJtTtIkA3Bo0aTOPBOA+BdL6wS/b/8wXm+O+z+yfc7d9wCA43QuxIgFw/QxuHADOTpldn/eaCetHbZrbPoF0ixuAg20mABOAXeuuJfxOACYAwxlgjwW7GHyGvjnbdRUIDQTgn7/Q9bxr10+u8tEBOEIcyPpIAM7A8UUAHlgJSLOnUmiRQoi0/nUm9ZcvNwt015Fg5/OeKTOyqTPAmEZyAG4es8bayAKz/TgAgxo740JrIS0FYNcLqjZ2BcOkwy7zTrrsk+bP91l16By3TWUzAZgArDUup1wPAXiBAAy+Vbj7Nl8X9LSyKinacA0ccIFe241m5swO+Iue+Ypbn122D7bhDdkTyQBLY6GGySnEgdQGSPNGDEjrl5YXxNkUYXOKNu1NBpgAvL1LdL9BmxK4MTglALvu6SG/TxWAHZljA8D5V83r2O5j6fvOp4QIwNY3ZVfS1XqBOpWPXKye7y4rAF/uVX7s+jUX3f+pTwuJVV47DQUIwAsEYBT0qiwbWL4FSeA1UvhsteEaIiCclhPWCmhBMKnLC8DEG4DLNoAjx7WO0j5v6nc+cyuMBfEzycL6RXGAxqKJg3eYOHgMEAdBsQ76qJWRBq+ZImxO0aa5AbAJzfUnY6QZWgLwNAAYfBN3nQ2Vll9nW2WZeGksrdtwZYC3GWas/HSPQIOQFJwBBtuxLXd2PoEE1hVsMzPAzAC71t9L+J0A3O/FnW+XgovUIBiSttFnPgJVogBuHAmtrkvRxpCNoFaibpaFPY56B/lcXcdVJ8RZbIlONfSgAC+pvAJVyTXKGrb6B2WMJcau/bOC8eoyMJanCJtTtMkXgNW/Vw1CSznpPOcF73/JC0EwqstjEFKG2xqwpfb4gFffUADgarYvwUJhU+aHNjyCvgs6Ao28zEu2WTNdAC7jFHiets74oRlCz+d2IQBOaXPfOAZ12MleN+vD6uB3gKXLCpaXKbCvAOzMiHVkXC2MTp86uNSsJN7tkDgIhsCFsDNDBmS5JJFibS9FGyMAcKuvUn8IspH1MWvwJU4Sf7UAGLYJbaHzhuax46A0G/QT1EPb88ea9RsjdsYTWP8UYXOKNtkA2GvO/6WX3bp6R4LvPyC0iKtvPxvqzNqJ66+APDUAm6Og3zx61snzj7/rlV+rjEY19DkCrdUelomXuaH7CSFQhyAABtuAO7KAt0DDfa0KWgH406+7yYypJ8gq2/0GMAzAsoZaR4Fdl2Lwyu8Au3Tk7+MrsJcADC42m96ZHQCXxquB1cAnaVK00TdMQD+eKorsM3mefQ843HyOpgZteigD5LqbHZ+p+SnLrFkytfoFnz/q+lMlC9zTvmoW2NIGGMtThM0p2rQDwKC+O3P+RAG49WIhJGsHzn3bYhG+Ayy3cw3DJ+869mDgJVx1lrvqROr2lOFx5+VRYP1BAIxmsuF4asQRfI1nQekzwCuY9ALTYQNtAAxCY7finW8Ap7S5r5dgX5gB9oxjXpZOgb0EYI+M2CwBWAWCLUefLeAhza60qwDasA0JcFF7Ks+LhxsI/k1DhZc7h1YHTtA2ioODy5/18r++GY6tRjtCuHqJyVpc6uyLBbIUIHXw5EFw/Z5xUPlUqONuKDjah307FGQ9gA3G2RRhc4o27QCwh+9UjkOj0GJC5lbz5xLn/LQq0M6SwsemscrXpSIAMKhFw8owAE7dnmoW2AKOYH+CALgUX75x0BdY6Y4/r8HwtT+Z5fkbzX8eHQr1JqCi10iGjj0DjNnWbMdWj6SfoTb3XU8A5kuwJLE15bJ7CcClQ4RZt9kCcNlXj8XfZg2UPemXX/nxNyEBnKKNrh0gNKyg7X/64nf91X877zMfHARHCwBJ2vAF4LJfELwZ+/7Flx7w485+rBaw22eAm7r5+snU0Xouti8mfOuXfPbIFY8+IC5p3zPTPLh5AMbZFGFzijbtALDvnJ8oA3zi4HTx0MMj+a8ZO690xXcTTtfz+/GDk3/+9bcj1xZF8avmaO1lzrIRAFieXQwD4NTtlb6Qt2nxdk/WNBUAlxYpQHCyzx9VCoJg1jruC75Uat1EXvyZ+Z/7mwouGBqjWgDc97bhVDb39RHUmRlg50TOAmMrsLcAXAkPLpZnDcDNIAP6G5z5SNFG2ScQGlrg0bPx0dtnaRswAMoAte4DBMrrm3X9jHHfJIP0TQKG3XZSxUFf/wBfOJ+lH5qgoU00MKuN+MLYMkXYnKJNVgD2mfOTAXBWXHLk4ff6pAtku8+FVn1CILi89oyHnfskVxvrxf76pVzlf0rBa2jMyLLVYQBc2pG6varvyAu/LDoNQqPUDzCM9wA3fH2nIymf+202DYLZzmdsQKC87cwTd19695lnftIHgB2fQrIPmYHP7aSwmQDcowA/gzQ2t6q1v/cArKYkK0quAAgNQZCTvFNskApQgcUoIIWWfmjDjpP2QEsNVggoxwTgyrFYhjEcgMdqr2oXAfC+TY3uIJDGEgywwHO6SNvdl5ClGsQw+FYG9QBMD6QGfVu2ahIE1qZkgxnUqmBMmwnABOBUY3isdgjAYynPdoMVIAAHS8gKqAAViKgAAg6m+eTHRSN2mVVTgaQKCAF459u6SY1lY1SACkxGAQLwZFxBQ6QKEIClirE8FaACKRUgAKdUm23towISAO57sdQ+6sY+U4F9V4AAvO8RMOP+E4Bn7LyJmf7OW6+9ybwpfOg7jXeYZ78uufKi6/9uYqaLzfnTj1933LxJ+HnOC81RwSu//4anOcstvECIXgTghQcHuze6AigAE35HdxUNoAKTUoAAPCl30BgqQAVSKgDDTZYRgFM6ZkJtwTFi2TAgAE/IkTRlkQoAAGz9nu4ixWCnqAAVgBUgAMNSsSAVoAJLUuBPb3k69N3ITZ8JwEtyvqAvIQAsaIZFqQAVmLgCtz35useb0zN/4DQzz37pe2+8/mXOcixABajAaAoQgEeTng1TASowpgLAseemeXsPwO/8+LUfMccIy2/IDv3jpVPMukNjjAAcqiCvpwLLUIAAvAw/shdUoFSAAMw4oAJUYC8VAKGr0sYL7KYorC/QgXp56RSz7lAf+OoV2i6vpwJUYFoKEICn5Q9aQwVCFCAAh6jHa6kAFZilAh/41NPP/eaJ/JPG+At6OnBo9gefceWFr3r5LDs4YLQv0MWE1Jh1h/rPV6/Qdnk9FaAC01JgigBsbHqLOZb9uEGliuxvi3OKBz/ohhu+MS1FaQ0VGE8BAvB42rNlKkAFRlIAAOBThwfZpY/5vutvGcnEaM36Al1MSI1Zd6iQvnqFtsvrqQAVmJYCBOBp+YPWUIEQBQjAIerxWipABWapgDYAY5CUv9dklB89JBj4XHIN5/CLvBpvKMZsNVZ23mocE1K16wb8W3bQ6Y/SV7562fwM2QV+fgq0q7WR04iv26688PoH9cUiVrdbP6yedqz1xIJ4QwrQWlxnUy+g/p0xNMvJkkZPWgFmgCftHho3YQUIwBN2Dk2jAlRAVwFo0Wpv0vpsKwhu3Rp7n5OdGgCfczR7luOo+JCDBiErwBdlm9a64Q2BttWDIOQDcV1R4DraFw4+Tw3Wuerbsez0508dHrndVH/2pgmrftrxDNq4AsWsOPiK+/vUAHTL3u6+kcNdb+UauE8CX+rOcqxtnxQgAO+Tt9lXTQUIwJpqsi4qQAUmrUAAdLVgxBO0mtpYnzEmAMPhswNwnvDWaNAOQTDw9GRug+3qqRe0647sSH5Fdrq4uQG/OxsIseIZtNGMheyd5s+PQd4fyJAHau18gVtg/VEywh84fvyM8/7uH/7KvKH9+3r0O3ny1Onv/L7ffc0dkL6dQkD95RWv+943XP9UV/0+R4h7AE/Up9uefO1Fxra/MH/O6rUR+HSRj/229rTsWQ1k5WeAIX8DWm1sE382SsPfZdtAPwZjyMdH0DXgWHGNJf4ergABOFxD1kAFqMBMFNAAYAVYqNTayTwSgOFAagEwqBtQ+S4EgxBnhZtgYKostkAfaNcdWZ7/fVYUF3c6X+sXM55BGwG/tIrsgGrAuO623X86A/sMmLsv4BF3V0XgYrtbDQSqa3gBoHHXSAdU4N/RzYr8S8A3d3v7AwCQXeKBF0aFALCmPd51rXpcfOh733DDw7qdh/vWvNDxci24TgPUof6uzPKM2504+tuf/umz7srvYU6lZPcaGIut66C2wc0D1/jn7+EKEIDDNWQNVIAKzESBgIXyamF8zpnFPwYcCbap5ANyyZ4BnsMRaEWAK/2zk5mHIa4DNvB12NjZ2SwB67/TVH9P8+dop5lV3AWMhz6rW/EM2ogpsC214yO9DZBVIzunC5T7EfTs8cpAJOvXpyrwRuCg+tftWsEUBKLTRZa/Os+K66DAsAAFBCKuyq314gD/vTde/7KqCW17tAE42N89UJfK31udgTdig+MC07i9mQD093SeFz/6PTfe8F5X+PH3+AoQgONrzBaoABWYiAIBC/4VAJvd8x80GbU3WoDCt4d9Lykaqo8A3IAUtSzrVnE/iPN7aZggbtrZ6UAoW/VRefOg7EsrngNt7NemoXXAmO6rf/dkhlb2t24Rf+a4aSS2KAdCajDL+fTnm+MMzwVqcRXZgWAAEFx17v7e6QuYuUPa2YEV2P4GEMawJywOdqDN/RklRK2QDQOk/qqMJXbD9Gg03qn7tic7xsJOeecGiejovkQWlpUrQACWa8YrqAAVmLkCgkWzNENbZ6fArFQrmwVekwyAr/z+G55WuRoETedzlLbQ8a37PZ/42ft0Xu5kj8wNMIFA5gdxDSiLZFf7OfSPX3fc/dKo3oG6imsg3oLiGdTbGLkGQrh8863m6EuvNtcAfW4dZ0/hS3Q6dS7I0YpW5XaPwqpkKrc2+AOkqB9Zqx0YUpE25ICzrrUBgzHsueM+9/mW47nvgd5t/a5qW5btwJ1y/VWfLHGltmnTGheA/a0+S8sjIcgy8RQgAMfTljVTASowUQW8AdidCZLCKQHYxIgvAIMZzFpjsHwLgCJCmdQuPzC3j8E1AEeOZ6l2sH8an7AC29iOS2jjYJuhBW0K8iUyTaplubaN2YBFJxtYtyE+IopIsVumDZyaffCD68j2fPlf3Of9SgCsqVXpl84zsc6MaLC/Y44LYEOoEx+yjLFf53mVlgIEYC0lWQ8VoAKzUSAFAEszR6V4UHaqccwUXJwHA93KNjcslcWSZoCl8OPjE7ANH41rKItqlxIAR7Sxhke4jQYARxoz25eEQcC8PfoN90H4MixgMb729Aa+oGyxz1Hdun4IbqQZsipaVyAFZNRafQZhqLYJevbVJ5u7uSa2PWXnoT5Yjg3DR7Ml/vbNmG/AWervdf/Bl7V5jAtAIxkA97yAbDYLp4UZSgBemEPZHSpABdwKEICL5zlV8numdRkALM8wtgBYCmU+0ASDOQG4VEB6MqOO4xS+dI7FNeggn5Rpwh1Svs7YgSBRL/jB8n7HgWtYAeFmA1AYcIqPADc0gnxQ9zm2PSEADPpP6m+/DQ9Pf2/6j8S517iA/CfK9tvfwI2Mf5bRV4AArK8pa6QCVGDiCvgAMHiNdKEdBE77ngGOBidTBWAfu3oA+JxjxaXAG82D4hmE9ClmgOMDcMOXyHQJZXQbz2FigCOGwRokgOxYKzsrgJUauuA2CMCPG4whSwZYuqEC+0KeMff29zqmoOd/GwCMbKo0x4Wz/uYGietIOfwZMmROYJkwBQjAYfrxaipABWaoAAizq/tr+axk+R/gNcJnDcuat88bSoGOAHztTUWRPcERgvKjxj6g2ciYg370GDmNZ1Oxo7lVGzufDkoRz3sEwEG+RC6OstBvgFE0IGo8Fwq24Q1EUMZO3ue4GeAAezabCi7oMu87y/62OKd48INuuOEbVaxJ42mvAFjkkzUsQ7HHbwAjU12yMgTgZFKzISpABaaiALj4bwEwajsMpXWFBGDf54tB0Nx3APY6ll6F2/WQ9AAAIABJREFUZ0g8TxGA0XFclQNjTFpta+MLuVgKLFAGuLXQd2a6SjPlGeCEAAwCYeNYL3Sk2RuAY9sD1p8WgJP7Wxa38nHhyBhvxhDwZm5+AxiZ6BKWIQAnFJtNUQEqMA0FYgCw/0KZAEwARseFRwZY+LKlcPAT25j0CDSqdLgOrpZk3wImAA/q2YBUCIhazya7PFX9DmawO889x7MnAQCj0jTLSTcMvDP+6/5D+sqOQDc2hoDM96ruO7/7vDsdb+YmAPtEU8RrCMARxWXVVIAKTFMBLQCGX140KAMBmACMjhMxXLaeMXe1oh3PzAAPKR4XgF2+7v4uBQkADKomEgMR8oxn3XsRlPgBcDx7CMByAJaOC+Bo8yqGzjr85n++K7/HV0z99+ppY+ezY1JbWF5XAQKwrp6sjQpQgRkoEArA8mOh2EIYzCKneDHRDjj5QioSDr51S/XCAS8MNEG7EGk6ZcR27Tz7a2s0VjwTgLFxjwSCFFCROptlpPVPFYDXUAhlBdsSAc9n+gBwTHsIwLCvg+DTEU8YAFuew5aOUZbXVYAArKsna6MCVGAGCoQAsABuPm2kuJ/5c/awJMwA7ykA1xsZPkNGCpd9bcSMZ6mNPhsUoP3eWseuH/U9CHXeC31p/VMGYG/oLC8cAGFfAI5lDwE4FQA7nhU3MWNeNPafjT/+wvw5yz6m+QkkdK5LVY4AnEpptkMFqMBkFPAFYDhTZp67PCM/fN6pwyO3E4DdbicAuzXqlpDCpa2F2PEstTEVAAPx5v0ZJLknsSukgIrVui0lrX/qALyGQ9Hx46Zk1o2EEACOYQ8BOBUAO+PodcYXryYAS2edccsTgMfVn61TASowggK+AIxlg9YZ3RSLeQnAXPn9NzytlBqEEh6BNj701QuLk6yVlcSu0T0CLWnTJ57BWEv+EqzYACzRFZ3+pICK1luVk9Y/BwDe9g162/OuZJ1scCgAa9uTAIC9TxRsbHu8eQX1HzhiMelLsKTjoizvjvXiQ+aG+YvDAJzxG8A+4ke8hgAcUVxWTQWowDQV8Abgj1/7kSLLLhvoVdLFPAF41t8BHh+AI8czAXho/ov/EiwDbMPfiF3gZ5CGFAchv1lF6yVZWgAs3HTotYcA7JcBloyLxqZF/1gqx1Ge/1qeFTf2xh/wjPk0V0vLtYoAvFzfsmdUgAr0KBARgIO+OYtljraZQwIwAdgxyAdfggVkQoPimQBMADYKJH0LNHLTk4Hw9tlNbQD2A+H2s6ROmCsbsbyACdSglQEGr0nqb9CmTj/wjSHQRyfLZ8eNzq8iACMjcBplCMDT8AOtoAJUIKECPgAMXhMEDATgwSCon8usSoGAJfdJ49u5YButI+PgNaNmgFPEM6hD0lMTZewA4H/blRde/6CyLNiHIF8iU1/shb60fvex0LpXSYEI0bIsA3zeZl1VK0sOHqX2yPb52FOaRwCG3vitAMCDvj9tXPF+8+eHe+JP9LktNIZZLkwBAnCYfryaClCBGSoALv5X64tqIQxeI4etjG+BBoCk9AUBWA7mvRngFPEMwmMQAINttAHVffQ7PgA3fIlMoVJAheBogUegASCsYQiEzrq8TwY4pj2QjzsQX8WaXzxBsJl0w8OvHz4Z4MEXYbkAOOhZamR+YBm5AgRguWa8ggpQgZkrAC7+pwrANTCAi3+f7OQsXoIFHgHf6nXL038yy/M3GsceHQjhFjR6aezRDrQJQADeuK3xMjCh1tjY96+/NFDqS2Q6jbLQz8THe+uFPJwBbmRDQYAMfCmSA26yTJYNzLLaHtD+1qeUJAAMAm33ueTh57x7ARjKZu/nEejGuKjGJhDvnzVlv9s6lvkNYGSKS16GAJxccjZIBajA2Apgi+CVlXUmSLqwhcGpkQGGr9mAEHhkerEADL+ZeKMXqG8rWwhe09JYahdY3gfMQ58BrvsF6yCP56AMMKhdPZaBTZOWZnD9mxgDyw/6xTY/gvAlhDsCMACoBODffc0dazgHMsDpNzyQN017j4vmWARixb60IQCPveSztk8AnqRbaBQVoAIxFYgKwGLDxZ+2EbeQyTOHvhngFjyihkIZs6z92aCyboEfUVN2Nj1g8OscaQX7FNuucACWWLgqK47nIACGN6bwfuwctY/tS8Q08Ju2NayBx3sbx1Wd3zotzWzAoKz8GqCgrGPsDLA0gxr7CLS3PRtNPTPAXv5zt5UcgGX9kI6LNgADGwDWwdx+cRky3lkmvgIE4PgaswUqQAUmpoAAnNoZ4Fuhtw4Leys+bimsv2SS4jXB3wGW9x2GYTiTve15XTcMqJhqO8AI198BYCDTiFm0LuVr1zAAy30K2JwegGEfAdY3x0pVPLYvEbOAI5ibataLbQCYW+AF178BHBBmu5k3JFsXCMAApGz6APY5EIDj2RMCwGDf6+PcYHmfz0YF+Ru0y0jlNy7aAAxt4NiGM78BjExyicsQgBMLzuaoABUYXwFfAFZeCG+E2AKDwC6ZiAoA7AEZMACH1K2r2e63WWHbLC818gD7Hr962zUIwLHjGdQuOANciqaTpe3/Nm9MX6KD2fsIpq2BzrFMMDOGmtqC8eoiEJqDgAhsA+9H4FugY9oDA3DnueeGP9wZXVypGjJT+lugAdaTgePKwKaSvQ2Pt4JjxrJUiAIE4BD1eC0VoAKzVEAATa0MsOC6cjHwZ2b7/P7mPy4YFqm96Aahoazy0GSrfjsr8qeY/x56qZNKBhh8trHZVRiAQ+v2uN7iEjv8wP7oeauvAji1YrAyHLRrEIBjx7PURtyPu76S9cU6Iq06N0vG8iU6iarClGVRrlp/47h0SiDCM4Ko6uLvGLdeghXTnjX8ARnmdlcbGW3o+DAq1M6nfsB4Ctrw2AAwcrIA68cArHr6kp9AwpRPXooAnFxyNkgFqMDYCggWyzuLYvDa2845Vlz6zRP5J6UAXGoDLbQNcGXFwVcMaD/PqadCBrhsQ5gxhAFYq27PLOBwlvTj1x2Xatz1Bw52nSsHPpUjhcu+GIkZz1IbcZ2UM7WCTxLhNuK+dI7fRgGlLLD1SKZyFninjXRAJIbCPhf4HOFuAbAnpEL2eMKfz5udkRAdzd8bHTSy2c6jyh7jj59AQqJnhDIE4BFEZ5NUgAqMqwC46F/dV6vvAINQU8MU3oZ9MT9wvfQbpSoZ4Gb/IUC3vLQK8bpG3SCoOzN+KzBXAGChdtDGAWgX/LbhHrALimepjThc9gNwpTVQF6xNX9wCsQr5EhkXVZlwSB1+IY9nlqvbBStIpAJgJej0zWjuAHAse8p6Pfy1A2QeWeSOv+0xldLfscdF1WGxVnwDtGR6S1qWAJxUbjZGBagAFaACVIAKUIEwBcQL8bI5wbOIHpmusoXB454pgcgTDtdO6YEW0P5enT1gddCeLZSJjjJbM5Letg3EFKhX8BHo5kia3rjgG6DDZrp4VxOA42nLmqkAFaACVIAKUAEqEE0BAFyCnkHEXvyDLfLHAKItJAJv8HVsEID2QxsNUF2CDYuynyD8OY/kAvU461jbA2je2DQBYrlyp/OoMlAXNC6AeobHttCH0SYKVryjAAF45kFx3S/c+uiiKN6t1Y0iL550w8svepOtvqf//K2vy7OifOGO1j/vuP4VFz5GqzLWMy0FUsbLtT9/6zPMtv1LtBQYGgdabbAeKjA1BVLeT6bWd9pDBagAFegqEAjA0EYBVR9HAQLwOLqrtZpywZISaNQEYkWjKZAyXgjAo7mZDS9IgZT3kwXJxq5QASqwUAWCAJjZ30lHBQF40u5xG5dywZISaNw9Z4mpK5AyXgjAU4+G6dr3n95w2avNM38/ayz8o0de/dGrpmtpfMtS3k/i94YtUAEqQAXCFPAGYMJvmPAJriYAJxA5ZhMpFywpgSamZqw7jQIp44UAnManS2zFB4B9rpmDdinvJ3PQgzZSgRQKvPYNn311XuQ/axbkf/SUq79rtQn32td/7to8z15VZMUtT736uy9OYQfb2FVACMDQc8XUeRoKEICn4QdvK1IuWFICjbcgvHAyCqSMFwLwZNw+aUPe/zuXPbI4zN5pjDxm/pjP4GQ/Zd6M+7B1Brh4q3l7zYPM3z3Q/P+/MH//Q+a/bymK7MZyIVp1rMizF+dF9nTz/+9h/pwy72D46TzPb7TXmd1h/v7cg7x40L958l/ePmlxjHEp7ydT14L2UYExFSAAj6k+294HBQjAM/dyygVLSqCZuVtovlEgZbwQgBlyiALvv/Gy9xVZdkUDYv/GgO5/GQJgc5O801zziCwvnp8V+fESirfXZH9kfv/2ss4mNDd+/8LJw+zBP3LNR+9E7Bu7TMr7ydh9ZftUIIUCr73xc+8zc8QVpq3Pmz/fWWZ0y/lhk/G9w8wd55oNtreZjbZ/V2aAD/Piq+VvzfLMAKfwFNvYNwUIwDP3eMoFS0qgmbNbrrrqzUfuc/4DPmj6cLlSP+4+epCd97KXXfhPSvUlqSZlvBCAk7jUu5GpjIkKgE2m9wWPvPojv1p2aHuc2Z4BbsCsKb2+rnkEugbgrTotQJ7Tc8Up7yfewcQLqYCnAmPMQ0MAbGD4C/nhsQcXR068oDoCbY6lfHsXmAnAng7nZVRgQAEC8MzDI+WCJSXQzNktY9xkp6hXynghAE8xArY2TWVM+GSADcBe/IHrH3Hu4dl3f9n0qDz2bM8AW6F6Xi/WSnk/mXbE0rolKjDGPFQD8Oaxik4GePXMb/MZ4BqAG+UJwEuMRvZpbAUIwGN7ILD9lAuWlEATKMuol49xkx21wz2Np4wXAvAUI2BuAGw/zrw5At08Nm1OYhTvNdngJ5sebo9AZ9mbzf//cfPn/2oekWYG2P5d+WlHLK1bogJj3JsbGeCVpATgJUYW+zRHBQjAc/Raw2YC8PQcOMZNdnoq8BngKfpkLJumMiY6L8E6ZV5O9YDDLH929RkkA65f3fx3JdXOS7DKY9DmeeB7b8p1X4Jlrmv9PqtPK6W8n4wVi2x3fxUYcx5qvtSq8QwwM8D7G47s+cgKEIBHdkBo81ywhCqof/2YN1n93syjRmaAp+0njolp+6eyjveTefiJVvopMMY8tMkA/89mY+wPTP733zozwNuXYNUZYx6B9vM3r6ICQwoQgGceH1ywTM+BY9xkp6dCWosIwGn1lrbGMSFVbJzyvJ+MoztbTaPAGPNQlfnd9PDQAPBPGaC9KU2P2QoVoAJ9ChCAZx4bXLBMz4Fj3GSnp0JaiwjAafWWtsYxIVVsnPK8n4yjO1tNowDnoTQ6sxUqMAcFCMAjewl4UdA7rn/FhY/pM5MLlq0ygJZdGW87duSuh7z0pT94l2YY7NNNtqH5qSw/uPz6l3/fzZpaonWlBGDQv1FiC9VjauVAzSRmR/80mIfNo/scmAN5PzFRBuiU5F4hCfg5l52K3h5j2iU75yGXQoG/O2JHZd3hWj+YbzW/6IZXXPjswK6ILp/KmBEZPbPCBOARHPa0X/jEAw+Kw1tM0+dImrcNwpQA7DEgXd0bXIy5Lo5gj8oCdqybrGsSd+nZ/b3Iiyfd8PLdN7j2xO/OjSiCf3rjJUXfA9oQxVWq+FGfOwYWCan6JI3xbnnlmA2a39C+zPV+gvZPo5yyX0uTRGO66kPAHNKSoW9ubhbyjQuL3uK+TkXvbl84D4WPJq0Y3lhi3UDwvDeJ4vT48U8d+4c7T3zR2HFvgSoqwG1rb6pjRqDN7IoSgBO6TGvybd78PCeK3l4P3VgjDFDxAtFz0hJ7GVlg9FWq5edG/dAus/KNyTrRD8TAYgFYayGJ7iKnih/1uWOmAJxgTomyaNKKk7HuJ+JJWXhBAr+uLJLcK7TGHDKXaM1bpovQfXqKes8JgBPopzIPKa8zWtCqoQEyNhTWstCYcE1ZGv11tSGdo5D6llKGAJzIk4o3o8ri1QDUuqFWlU4VgLUWe0J3QzeMqdimfGNq9R3o4yIBWFnTMvycN05Aa2EYZ5q77P2bZw0AjtAHpM/QeK0qGsFGaCML6egS7idIP33KjODX0kwo9hT95pxHtNYGLqCYst5Ttm2u85DyPbEGYK143ehqHR/KwCnKODfnsjnEpc/cO7drCMAJPKZ40+tae1t+kD23OMzeptWNKQKw8sToI9XgYmMqk5nyjalerIP9WxwAZ8XBw/KseIpPwAxdM8KCkgDccciYc4okY2iLo6XcT7THVVnfmH4dWnhHgB3n4ltLi6F41WojIBZmcW/u69+Y+vnOQ8rrjFUcnzw852FFUbw7IA5sl7ZiQxl+q/ac47Br2Jg+R+YoZR9MujoCcGT3gPAQ2Qq8+qkB8AQmC+dEN5KPd4BT+cZUQxN4XGhRAIyPGK+Sg9miCPFEAG64SXmceAWAuciZwbNVHCE2fO2HrvNdZEOVT2hTo2PK4KIYnE9dEjhPE2jFeZ8PeW/udRF0GkDLP65AcfwunoeU7X7HYX7wTJ934iD9rjabI8HvygTXhnbTzjmMGUTXpZQhAEf2pPJkEdna4eeZlG7czT4MTr4RMx2+OlrtHWlRGhuApTuzBGBZVPUukiPEEwF445sJLUBKi8ZefMoi1qN0KgCey72ilFBpTeCErJjtzEXvCHMpMgqcvpnzPKQUV2t4zLN35UV2T/OflyPC+pQp56BYp7k29jj9XZaby5jx0Xiu1xCAI3ou5q5TLLOnkgEe6cbllNW22zeSrdEB+OS3Tv/g0bOOfNaIgrwlkQDsjJ5Wgd6bZoR4IgBPcwEiyh4s7X4iGy79pSOMFxXT+jJDWvDj2lxQApWduWNOeo9k6yAQTRCERPOQUlypjLGpVOLKAo8Uh055XHY7K5h5AQJwRAdOcaJzdXcqAKy1SHD11+P3nZvbSJNbbAB+R5HlXxE8A0sAFgZT380nQjztPQBH0FTo7f7iLpCprlza/URLwDndKzQzQa64UTqxtXNSZU56jzTuU25uag0j+G3mBGCr5IOPPcxpzKgF1AwqIgBHdNIcJ4opAPBINy1JJLSOLo5kb2wALjO/55s/6LeqCcCSCFqXTXWkfu8BeOJzMfQilYn3wRr9LkiTD5n2FSPNvRKzd8a4ls2u7E0MANayXSKgsOwk781VHyY+hhc7DwljyKf4LDc9Nh0VP4rjI9AUryEAR/TKxCc78YJF6YbabDfFq+pjeLgFFCMtCmIDsFQ3ArBUsSyzLjgixNNeA3AEPeWedlzhgpny8qXdTzREnMGxcOvYU7qX9i5cFWM+xZt0NUKhqmOS9+bSOEWfaOrVqmup81A0wRoV9232zXWOSqHZ2G0QgCN6QOkm17SwtWCOsSCaQgZY87hIsz+aN6BY9QrCkQDcECv2WIh0/JQALAh4oKh1F15zPjE21D7TnE+a9fb1c2n3E8CfziKavo01p9vuqUrzVfQX6XWBaG56K49RZzxuCix6HlKK3TZ4mxdV3fDyi95U/qVmjHUcFmvuXjWT4m3pKecoNNjnXI4AHMl7ESbeJM+eTgGAtSZY226mFsjEmogE4UgAjgvAO9kVrbhsmE0AFgQ8UNS68FQEx536teaToQVU+dsS7yeAP51FtMZkqntF1SGlRX7vp5C04qWry9z01tLBGYjtAoudh8puasVAJZltzak4Z1fN7IwV7cxsX/ZcS6/Uc5Qw5mdZnAAcyW0RJl7rzU5rcA1NRtVvESYl6xEupXasemlNekNHhVL5vhu62rEgHBqLOgId82azDwDcjZ2xxoTWeN/0J/YiKsWR1t4FYarFrXBeGSw+13uF0sZJ73OHWnHfhZO56l0FEechaPQNPhOqvM6wbgIrbRA1OxvtWfxGI4tcz0IRM9NCBOBIjosw0VonCuXJaPBNgEo3v1STUtTsGgF4Z+AsHoC1FpUN5aybNBHmjuTPAE8FgJVAo+rOzpyi7KvoR1pdmy8p7yeht15F7ZPfK7Rsj/zcYWtO17LZ+D253mMD8FLmoQibZFZo1AbgvvWa8po2JmSPNmZC5+kpX08AjuSdCIvlJDtlYx+BnstN1oTN6NkaZoC3CqRYuCvG5mAWLlU7qRYZZWdT9ak7JpT7GBuAo2f0XACsrBf8aRWf27BiTEVdXPbdKzQW3333ayXgivVCqVH05jwEj7LB7xgr32ut6yil+K073DdOYvdl7nMUHDEzLUgAjuQ4AjAk7M7kp6jb3t1klSdzyIGNQsvKADdeypE6e6B40xwEbXXYybIX3fCKC59tC5xUfYq8KWSdUzRAprI7ckavKc/oG6rSCaZbfu73Co35ui+zpQQQLQCeu95jArCGr12bVynmodIG5b4sGoCXMGZC5+kpX08AjuQdxcCvLBx9waI5wW46FROAYx8vZQa4PXYIwPK5JHaM7j0AK89ZMZ/xWvmqD2iWeD+RD5f2FYqaxB6HMY95xqy7teaYu95jAvBS5iEC8OCstbNGX8KYCZ2np3w9ATiSdxQDnwDs56NRFjVj3mSVd2alqhOApYplWewY3WsAjpB1jg7AxmGpvo0++oaqfLgsC4CVsrQx/RjrG8Cx571JbU4vaR5KBcDK6+feI93Kp6AIwKGTeuLrCcCRBFcewKWVMW90tQpjPwOsqJt10lO8GU3qJhvhxiQdGQRgqWIEYLli2yt6PwFTFVEc61WVKQDYOs8rzouT2VANcX55raImo9wrlOyP+YK7WAA8it5jbU4vaR6KsM5IseG3BAAebcyEztNTvp4AHMk7Sje3pnUEYKGvbMcJFW9GBOC2PwjAwvg0xWNnQvY6AxxhDiYAC2N8aENVWNVOcU3/jnWvUDgaa10Ya5wG6mqyBL0V7/+Dc2szWDV129Q72jxEAB6ctWJmgK2PxyjG8+Cnr0Ln6qleTwCO5JkIkx4B2MNX3QVYiglDsQ34JhvhxiRVmwAsVYwALFdse4UzAxxhDk6x8Iz6/fKG4KPfT0KcX16r7d8x7hUqoGp5YV+Mepeg9xj3Zm3dTOiPNg9FWGcwAyyYCMeYowTmza4oATiSyyJMeqMvWBR2q7tqx/xuWt1WzCyELXzGuMlGuDFJRwYBWKoYAViuGAH43iGiLQmAI8yzUT/bZPObxjOItuy1wr16Zz5fgt4R+rBXG3ER1hmLBuAI8ZZ8jlK630yyGgJwJLcQgCFhU+xkrgzpe7sqZKWwUIRJz3mTjXBjGuo1dFxGYRHm3DCpCmhkPJqN2TZNUvk1VTsai++WZhP7DFKEOTjFfMUMsGC+jTDHJL1XaLwIKxUAl26Zu96p5tZmCC9pHoqwzlg0AC9hzAim49kVJQBHclmESW8vMsARJtimhwc/8K4VCmPcZCPrVlYPQXhTwwiLpV7wJgAPRm/MF+XUDQ9tMo0xJiLMwQRg4SQZ+/SN9rhvdC/JvUIpRnfiUmHutc4Zc9eb8xA8gHvv98oxsHgAVtYr+XoWjpgZFiQAR3Ka0o2tad3eALB2ZsriYquWWqEwxk02MgBDGd+ufgqLsG6VBGC/ICUA++k2xlVW8Fri/URD3LnfK5QyRK37mdL9J8l6Yx/uzRHGrsbQcdXRuwGkDHSLB+AlzFGuYJnr7wTgSJ6LMOkluSGN/Rmk0h0RtOvzchQQVlqANG2Gsq/KN6aqfW+NCMDOyYVvgXZK1FvAOSYSziP+vdi9kgAsUDOhj73nQVd3FObt1lhQuv+kAJMhaaLoraSN6N6cMEZdoSb5nQAsUWtdNtUn7JKuZ+UyzOcKAnAkX0WY9PYGgJV2xSWe9cpw9jUwxk22tEVhIdXtUtAxQAKwMwQJwE6JCMClAku8n/i7vn1lhHlmyDTVe0XZkEKGqDVPK8VKbz/nrPcY92Ylf2gNF7QeAjCq1LZc76bNnMeMXIb5XEEAjuSrCJPeXgGwxstBPFyrsrgZ4yYbCYCdWbYhjSNM+jwC7RHU5hIegfbTbYyrmAEWqj7ne0XZVQ37mye3NNYeQ8/za9grdHFZfLb3Zg1/eOgVegkBWK5gLwDPeczIZZjPFQTgSL6KMOntFQCXbokAUKi3g262CwLgoGNoEfxHAEYjuF2OAOyn2xhXEYA9VI8w16BWBN0rykY01gpNYNVYbLteXjZXvce4N2v4Fw1GxXIEYLmYg+uluY4ZuQzzuYIAHMlXESa9vQPgCBqKvO1aBPRVNsZNtrQlwhHooMVdhAmfACyK4LowAdhPtzGuIgB7qD7Xe0XZVY37RWoAnqveGlp3wtN5SmpsrTyGU3kJAVgu3CAAjx0HvutZuQzzuYIAHMlXEYJ97wC4dI3Gbnagi8VZ0DFusjEAOPTbyQRgZ+TxGWCnRL0F9mrhucT7ib/r7VfO8V5R9URh87LeHFTQAXr3g0I7oSEwi3tzhLEbqhtyPQEYUaldxhmPcxwzchnmcwUBOJKvIkx6ewnAE4FgaEFQhRIBeK0EAdg5uRCAnRIRgEsFlng/8Xd9/5UTWGCK7hVVTxRehFWvDxTqcm4uVXbPTe8x7s0Rxm6ModOtkwAsV9kJwHNcz8plmM8VBOBIvoow6e0tAEdaAIo9j2ZEx7jJlp1RyCK0NEH72yckAdgZYgRgp0QE4Ejz3+j3E3/XD18Z4d4rNlU6dyqAZD2XKAAwtJCvRJmT3mPcm6egjziAeQTaQzL7Z5BsFU0hJqRzlI8gU7+GABzJQxECfPQFS0qgSQhVoghAJo0xbrJRADgvnnTDyy96k0igRuGU8aIO/5a+p/JrqnYUFsrwhkmqPjUNijAH+w4FyXV8Blii1kDZCPOPyDLkXqEIkXXcKMyFIgCu+jAHvTkPwSHMDDAsVV1QPG7mMGbkMsznCgJwJF9FWHwRgDe+UtgtD/K662UCY9xkCcC3PiPLipcEObZxsc3Hqfyaqh0CsDhagl4KJ26tccES7ycheqDXTv1eUfVDY8xXc5YCAHvH+dT11tC5E3vO4+IRxq63f9BxM1ROIb6a1Vv7oqxZL8wr3wPFAFwKMfUxoxEzU62DABzJM8oDuLSSANzxlfJELImEwZt0pGnyAAAgAElEQVTeGDdZAjABeCCA+RZoyejuLzvawnOJ9xMdl2C1TPVe0bQ+1MYq4xyaVZJkrvvUD+0L5lVrqcndmyOM3dHmoQjrjL0H4CqKpzpmAsbi5C8lAEdyUYRJjwBs8VUE2IQiYmiREMEm5y5zhBtT5sp0u4QKXYhZ6udnkFyi238nAPvp1r1qtIXnEu8nOi7Ba4kwL0ONo0AZmo2aEgCXwkxR7wg2Oe/NEcbuaPNQhHUGAbgxi0SIT9U5CqpsRoUIwJGcFWHSIwAP+GqEYyS9N74Ik5jzJhvhxkQA7jz/nMqvqdoJXXB3h+PUNoUizMGjLTwj9GX0+0mkW6+z2indK5rGKti1is/QjcfQjc+uAxT65fRpp8Ck7s0Rxu5o81CEdQYB2BLdUxoz0sE3p/IE4EjeijDpjb5gCb2xSjJ6vm7RXtQP2dG3UEgFMF3btI/QhC6EUsZLir6n8muqdrTHyj4DsGL88SVYvpO/8Drt+Pe5VzSvUVgz3FacOnZpfsaJd5l6LxfKURX3+owT0tYU9E41tyr7tStvipNQfAkWEtTtMl7PAA81M4UxI5dhPlcQgCP5SuFm1rWMACzwVQT42mm9b8E/xk02ws4sM8DMAAtGnHkFWZa96IZXXPhs20VjjIkIc/BoC88IfRn9fiIKroiFx7xXNLulMEbuPnn09HcePXnkbQEADJ02CnHHmHoraNztulOvCGN3tHkowjqDGWBgMI05ZgDzZluEABzJdREmvdEXLBEGYdSjPBF8AG1KjHGTjXBjIgATgEWzIwFY5S3kzACLok6n8Fj3iq71gScJTOwUjzQT91tNvff2VMYJdJ71ti4bS+8x7s0R+koAlgXhpN8CjXYlQhxB61nUvjmWIwBH8lqEYCUAe/oq4jES62JhjJssAZhvgR4YHnwJlufc0blstIXnEu8nOi7RrSX1vaJrvUL7TzV1vjAAgNWPcQ55SKG/fdVP5t4cYeyONg9FWGcwAyycwlKPGaF5sypOAI7krgiT3t4AcOAueOXRHb0iZLAnc5ONcGNiBpgZYNHsyAwwM8DdgAl9j4ArAOd+r+j2L/jlN3n2MvMswhMDAHjwVNbc9R5jczrCWpAA7JoY2r+PmgGe+5iRST2v0gTgSP6KMOkRgGW+SqGXdWId4yZLAGYGmBngtgIR5uDRFp4R+pJifgzeRHNN+bEWl2W7ypkW6OVSCn7+P43pP2z+nOPSzva765NNc9d7jHuzgk+7rhptHoqwzlh8BnjuY8ZnHpnLNQTgSJ6KMOmNvmCJkEG1Tn4xJ4zS3Yr9IAAPjB9FnatWUtz4V23ZMlepFk+p2lFe4PMlWJlKBth6qmSJ9xONW+/c7xVdDRTG/mdNnefPEYCXem+OMHZT3Ad7nwVXGnOD93RlzRaZAa4EVFxnQZt0GvP2VOogAEfyhPIALq0kAMt81fssk+LCnwBMAJZFZbv0qEfoFcfBetOAb4F+SUgwbK4lAAtEVFqMj3avsHVVcUErUHJd1HVkfe56K2wwdDV1vjQswlqQACyL7EUDsOJ9nAAsiyuW7lMgwqRHAJaFW++iJvg5q60dBGACsCwqCcC+3ycVLzwjLHZHW3gu8X4SMnCqa2MDWex7hU0DxQWtVGLnAnjuekeYE5wAHKHN0eahMqCUYqCKTR6BxkbpaOtZzLx5lmIGOJLflrhgibAzbZ38lBYAo00YEW54zptshBuTMxvgGjqp4iVV31P5NVU7SuOsDoOpZYAj6DjawnOJ9xPX/IH8rhTDo90rbH1UhG5EwmYZJwDPXe8Ic4Lz3hyhzdHmoQj32sUD8NzHjHQSmVN5AnAkby1xwZIKaGJPGIq+YQaYGeCQGYRHoP3Vcy48y6qV56wUC08rjCnOWZXio58o8nf99sq53ytsGkTwNSq1c0zNXe8IMOrUbEnzEAF4cCjFnFN7N+kU5wvnBhg6kcylHAE4kqcUg3IyCxblxWTZr5gZ4N4bk6JvettQ1gq6ySofTWIGmJ9BEs2OrjfILmBM9AKwYt8IwIKoUwKyUe8V3e5GgDRUUec3gJegt+JYLXUd49482jxEAB4NgCc1R6ETytTLEYAjeUgRsgYBOCX0KN84egFY6QjYqBOGslZj3GQJwPEBuHfBmSJ+lBaz9Qw6RQBW7mMKf6U4Elj6zNqXlPcTjVvvEu4VNh2Uxz8q9eA3gMtKlqC3srbQvXkp8xABWA7ASxgz6AQyt3IE4Egei7CLO/qCRfnG0QvASpsHvcc5lCak3kVk+YOyVtDRlKktXpU16I2XCDdl6xuNleKyOeOkAKqyPWv8KC/KBt8CPdaYUBzrveNdc67v20TQbGMTgKPfTzRuvUpjctR7hU0H7bEJau0E4CXorXxfgu7NS5mHItxrU2z4jfoW6CWMGXD+mF0xAnAkl0VYsFh3GpUn88Gsn3ZbRnrr5KelXd8nHRQXFymOIvUCTDd0CcAq32GtZN3xrfIiZvQNFPV4GfgM0lgArLT4qGIi9ieKehdqWnNiY84Y/X6icevV0mXMe4VNhwhzjVNu1wmOsoIl6K28joEAeCnzEAF4cBhZNxWXMGack8dMCxCAIzlOK+gb5u1MtMqT6qqpoe8AKt84yuZiA6S1fq1+DC0YtNqo/O/6PmOEG9NeH4E2eu7czBQ3Tnohu/ohRfyot5EWgOH4VOxn7Ex674mAJd5PtG69Sv4d7V5h0yHGvd2lN3KPUdzIGk1vpXip5UysW9nuaPNQhHXG4jPASxgzrrljrr8TgCN6TnuiNaa2du0j1D8ZANbKTnVvTlr1ujYLNNvZhKjzWSPtNtEbe98QihCfKd7C2+xO3V6MBenQBoq2L7tzRwSYdx6Bjt2nvjhU7mtrHGrW7RpvEcbTqPcTrVuvVlyNda+w6RBhw8MlN5TJ1ASgsfTWipeGoM57c1lWc66IOZ+75iFl/fYCgLU0G2vMuCaPuf5OAI7oOa2gj2jiTtVTyQCPcQRMqPPgTS+R71s2aLfpuhG69IqwYE8NwK4uBv0+BMDKi6UgO9GLXUcoteOzx66dcTkCTKCSNcs538CbSD8f23uvCZ1DEGPmfq9IuIE4JCcEcWUFc9c70TjiPIQM3p5TgMobzqM+A7yEMYO5cn6lCMARfTbLRWxePOmGzttvK4lSAs0MFq2DLwxJ5HsC8CY4Ey1qNGeLwYzLDBaZu5tnjiPQY4yJyshEbXvHBwKKU++DrfNIv7xF21w493tFX/8Tz2nODZjKzrnrnWgcWTcUErXtPaSQ8aocl3uRAZ77mPEOqIlfSACO6KBZLmInAsClWyZ8s3AeF0vkewLwfAF4MOOivAMecZbbVu3KAI8xJpodj7CBp6Wr8+27M8ki7G6KDNxPtMSb+72iT4dE46VqHgbgueudSNfe+X3u8xABuHfmGhxDc17Pas7VU6qLABzRGzPY9REtWCJM3M6FX4Q2NTzutDuR7wnA8wVgZwwpLzQ04n6wDhcAjzEmmgZPdFMBPnqaSD/VOEEySloNzvVe0df/xPHqnI+6ds5V70TjqHdcJ/YrOrzgeUj5vrQXGeDKCXMdM2gQza0cATiyx5Qni8jWTuct0FVHJ3izgG8UCXb8CMDzBGDnCYI5ZvxcAJwoczQ4PhNlf9B5GoqDZmVLup+gIqHl5nyvsPUxEaitmkbGbtfGOeud+t7c1W7O85DyHLRXADznMYPOw3MqRwCO7K3YN7GiKP6PPM8fr9WNqbwEa6KZGxh+S/tj+940QQCOA8AGTPJfz4riP2iNq2Y9ksVmxB1j9T4i/Uo9Jmz+m8ri0yc7Glu/lPeTGGNrQgtM0b2iT4uI47/VpE8slhXMVe/Y46h7b17SPEQA7p25oMcI5jpmYszXY9dJAE7ggVgBX960DrKDr5hFy7u1ujFFAE4Eky4JvRY0kW+0BOA4ALy6kZ08POdhmmNrY6roqOGs5g7HS7CqAZZyTPQN6li6uiaRze/izG+KDcHU9xNQK3GxyPGF2ON1r7BVrAwbfbYH2TtXvSPbDWk6x3lIOSb3KgOc6B6YdI5CGptqGQJwIs8oZx3qyVX7KM9UAbhyk3Z/QfeLoKVbZ8QbLQE4DgDX/laON684Up476m99Ky9kRMcoU40J1/jW1sDVnvkdyhK46lGOiVHuJ64+hv6uPHZRc7zGuK3yiGOk25xKTM5R74gaQwBcOWJO85CyrXsJwHNez6IT4RzKEYATeklpsm1NGNo3nakDcOIbhugm5gol5UVr2RwBOAIAd8eAxi49cjx4KH40bDD1tzKPygsZEQBXfY09JlxjMuF8EpT1jQhIo91PUN+EltOO8x57VO8VSmsFVDo1aC8bnKPenIfQUFH3714DcML7z856Eff4cksSgEfwredka92l3VcArtwWaaGguiCwhZhnDHSrIgDrA3DvQtZzrKlkV0J3jG0Arr1QDYX8GGNCOr0rbTQ0m1UFI8W5ZPT7idQ3oeWneK+IZJNIKt/nf12NROrbLO/NLq26v095HlK+bxCAG86f65iRxvdUyhOAR/aE4yUX0RdPI3dfvXnPCST6TVW9o6xwVAUc41Y922frLPCCHFX4HlXwkRr3WIgm8X2fHLyf4IEyhXuFpw14J90lk80Rnn3lvdn4cG7zkDvsWAJRgGMGUcm/DAHYXzteSQWoABWgAlSAClABLwU8F7hebdkuCj21oWYIK6ICVIAKJFaAAJxYcDa3vwq89vWfuzbPs1cpKPCCa67+rl9t1hOzbgV7WQUVoAJUgAp0FBgZgJNlf+l4KkAFqMDUFCAAT80jtGexCsSE1Jh1L9Yh7BgV2CjwE//r777YZMOeaf7vR8yfHzTfVn9OdpjdYZ6PfH2WZ58wb/g67+iR4oqTp/MPm9+/zfw5kReHDy3yg18zm1p/XhTZs7OsOMyy/HPm73/V/P37yjre8oc/9cLHXvWmy/Mi/1Aldl5kjz199NStB6fOuLWqqzidXXJwkF/cbM/8dmjK/mKRZy81/772LW954h//+BPecIHrurPPzP/V7//+T32Nzp2+AiMC8KhH9afvGVpIBajA0hUgAC/dw+zfZBSICakx656MgDSECkRSoAvABoZ/76DIP7AC0iy7+a7//v8+/Jx7/LPnl5CcZ/lriqz42VWZLPuy+fcPmjLfb/7+debvrymy/PF5VvxJCboltG7qfnr1943r2nU12juS/8O/OV38D39ovln1D1lePMYA8iPf9rYnfqKys2VDx853vevn744kE6tVVmAsAI714itleVgdFaACVCCaAgTgaNKyYirQViAmpMasm36kAktXYAgsq0yuCz5NJvhGkwl+qckC/weTDf71Mqu7gtaf+L2rNyBtWLYFxWXGefVPE7hb7RX5d9gAeOi6pftqSf0bA4AJv0uKIPaFClABXwUIwL7K8ToqIFQgJqTGrFvYTRanArNTIBCAn2I6fCQ7PHxOdnDwbpP9faPJ9v47cxT5/Ooo8s/8zP9+9Kt3nnO7KXffVgZ4A8SlYBUotwA4z364PH5dHWuu7Ry4bnbi77HBiQGYz/zucayx61SACrQVIAAzIqhAIgViQmrMuhPJs/fNvPnNnzr2tW+c/V+NEA8MFGPnJWmB9S3+cm8A3h6Bfshhlv/4QVbcZMT6VAnE5bHp8jhyA1ofXz7Pa377e3Pj/YgB4V8yWeP/zWSNn2v++0+qI9c1AJeZ44Pi5w0A/6Op60dbdQ1ct3hnLaiDiQCY4LugmGFXqAAV0FGAAKyjI2uhAk4FYkJqzLqdHWMBFQUIwCoyelXSeAZ4dX3zJVgVkHZfQNV5CdZzzSurnpwdFGU2+ErzZ/XccAmtwEuwVkejTav/vDwqbXl5Vl1XxwbrdV4C8KJRFIgEwPx27ijeZKNUgArMSQEC8Jy8RVtnrUBMSI1Z96xFn5HxBODxnGU7Wiy1pvWs7+YN0NI6WJ4KUAEqQAWoABWIrwABOL7GbIEKrBSICakx66b70ihAAE6jM1uhAlSAClABKkAF9lsBAvB++5+9T6gAITWh2DNsigA8Q6fRZCpABagAFaACVGB2ChCAZ+cyGjxXBQjAc/VcGrsJwGl0ZitUgApQASpABajAfitAAN5v/7P3CRUgACcUe4ZNEYBn6DSaTAWoABWgAlSACsxOAQLw7FxGgzUUeO2Nn3ufCf4rXHUVWfGF/PDYg6+55n53usq6ft8nAL7++k+de+bZZ3/ZaHIPly7m91NH8vwBT37yv7wdKDuJIq99w2dfnRf5z/YYc2ji5qeeevV3l5/Egf9ZGgC/7nc++0jzZuR3GgGOISIYzW4xml2MlNUus/h4ff3nrjWfXHqV0c0rNrX11q6P/tNWlPVRASpABZatAAF42f5l7zYKSBfjA8J5f2M1JgDHrBsNIi0bzKT0R0+5+ruuQtvtltMCya4dwkX2yiwJ1GnZbZr1jlFfzcvrFO2vzIjaj6nEq09cWfxk3USybPQZAM7ej2z+2WLBNTYdG0OD4eWqu3vx/vpPvrkWMq55LRWgAlRgiQoQgJfoVfapVkBrkdSVVLpYK69XtGUHDGLW7QqnkEXvUN2+2XctEGv6OLCP1qyblp0u/5jfo2b9lACutxs+Y21Ik0Bf9lbtG69K+rUAeKDOw6wo3mQ+dPzTQNzsFHFt6ARqC214BLYxe//5nC7x8TWvoQJUgAosWQEC8JK9u8d9SwQXIrCICakx6+4LI8WsuitSoYVxVYmW7yvwUlpw78SKlp0u8WICMPooAWCjq4horNkqm2q8agBwE74d/TwsisMX5vnBM41G0NH0ppZOAAYfLbH4x+lf+m+lmlMn10Di71SAClABKpBlBGBGweIUSLhQWmmHZqhiQmrMum0BogSFcOy5Ft7NihTB8gVFXtx74Flf2P5NwVaWTtFOlx3qi+aEtrf6ho61riBTjldNAL777q+dcDx7X8bCNXmWv9JohDyf35JyKMsdGBOD7wGg/2o3qI9l1+TB36kAFaACS1SAALxEr+5xnxRBUKQiAmiKto16BDr1YrRyBHrENHAhXvvdPCv5ZjNB/rj5C3GmrC94mgCnZScQqOqL5oSZX1v3RCcCph6vSgC8eoEY4JfDw8PTP31wcOS5RtgHArHTLdILqiHxPDS26b+WC9THskcM8BIqQAWowOwVIADP3oXsQKWAImB6ierKTinaNxoAp86udx2BbDSELMS9HC+7qAaIhHaqLpoV41im3LY03J85xKsWAGdFfuPmTc9Duq60M+dWrvZ8EVYvAIf0o29c0387roRj33dw8ToqQAWowD4oQADeBy/vQR9DFl+K8gwuThTBYRQATghsLpcMZgAnZKetH3WMJLRTbdGc0ObBGEBOA0zFVtORwXjVmLuMHm8zx5q/17TlyuquATjPHuZ5tL83lkL6YQNg+s86BNTGsmuS5e9UgApQgSUrQABesnf3qG/A0b8kagwe5dt+izPUllEAeKyjiBaxBp8XnNDC2ern6qRAQjvVFs1jZ+Q6gg6C5VziNQQcG3p83vz3dwITyxqAi/yfA9nivuqsuofEhu30DP1HAAbimUWoABWgAl4KEIC9ZONFU1JAaQGp2SXrAnHOGeCEsAb5Yei4+dRs7XaoynYltFMNgCcEJYPfWE6obXC8Jp6/VrGQH2R3ZIf5O43xPs+3qwOwsaNVJ/3XG1ZqYxkKXBaiAlSACixUAQLwQh27T93SAMvmEbyQTEape9/zbBp2bvyaPAOsYbvid3VLjb+QHx578DXX3O/ObqxrLp6bNmuByqwB2P8zNys3ab4ELPZpi1TxqhVX4Jy/AqgTd33rTxxvi+6trm/zKWCO2IG6gLpqu5fsP/PCs5tAf7MYFaACVIAKWBQgADMsZq+AwvHn3QXYGz77as9n5HrhTGNRNxoAB+ix2RRoAavCor83E6IFwDbA0siA9oGblt3dbJrWAA+1z6pn2GMBvUfhQ/3UtTVmvCrULXFxMAD3bvD5zxE7fqT/el3KDLAk2lmWClABKtCjAAGYoTFrBUIX5TY4K/8uEFati5TAOpt+SpoBjqGxRp19mSiNurvZykp8DR/OFYBDQc3mr8DTFlYA1vB/10cadfbFa6iuwgl8NTd927nfesvXvnH2fzXXul6atVO9NgDH0DpGnVPyHzPAwqhncSpABahARwECMENi1gpoLB5tQBK4MC81TQqpGmC2CYQdu5U0Xn2ntBlsoZn72CBpfTFPWMay6n40cOvzocYgV4iDndgKHGdWHRXstD7GECteNewV+LfenPPtT9+406pPQw8bpPvaV2nb128Ne338J7iGRakAFaACVIAAzBhYkgKBC+iVFDEAOCI8JYdrJY3VAdgIkRwkNbQYw26NMa/Qd+3NFetJCwU7owBwn9/HAqiAY8bWcecLmF1Ypf8GRyuPQGtMZqyDClCBvVeAGeC9D4F5C6CR+bRlC0IXYdYMhE72MDkAx9LYd8HciFjrYlDjuGpfJjU0Ljb1Jgd3jVEe2nfbplAg/EV71CBGBtH4wGpvoAZS124zwP7z0U78hoy5blzMbb4Zy39Sx7M8FaACVIAKbBUgADMaZq1ArMVS6GKfANwOq5RAEbIY7wwG7SO7VfUE4I0SgfBAAJbP3rVmAXPcju6BY641zmLN6bE23AJjWOpBZoClirE8FaACVMCiAAGYYTFrBWItlgIWhys9I7zxtumntM8X+7/dtbY5EgCX9e9oEbgYH9Q5NC42le8lANtiIBAe7AA8s3gN1EA6f9eaBbbbGncBdam+gb8SI+V8E9B3qe/K8gRgH9V4DRWgAlSgowABmCExawUCnmMbhLNQ0CEAt8Mq1oLUdqyWALy7KaAxyEPHhG3xHggPswPgCMfApa6tNQscJ1oArP4JpM0GZIx3DrS+Y10JHxjD3v6TXsjyVIAKUAEqsFWAAMxomLUCUwVgI+ruws7/mbuuj5gB3ihCALYO35340BjkSgv96BmsWHOCwhHayQGUb5+64y4gNgjAssEZffzIzGFpKkAFqMA8FSAAz9NvtHqjQKzFrkK2iwDciFJmgFtDdpZHoAMzhs5NHK1JLdac4AuLzX6NkAEe3Azx1Urrzc3WkzITPsI+Nf9pjRnWQwWoABXYNwUIwPvm8YX113cB15QhxlugmQFOE2jMAKfLAJctaUBgZXHfd1VDI0djTgi1oe/6RABl3WCx2eSrlSIA7x5VVgDgffFfrH6yXipABajA0hUgAC/dwwvvn+8CzgXAMWTTeGHXxq7ZHYGOoWdZJwE4MQDrHeOvDbdtQIXEi8acENL+0LWxAVi6qeA7J3Xb8a3H+r30PQZgqf9ixSnrpQJUgAosXQEC8NI9vPD+aSx2tRfgfZL7LhIt9RGAN6IQgNMCcMCzns6ZyOZL50WWAhpzgk+7yDWRAVj8fGjAox6tLHPA3LY7l+0vAIv9h8Qcy1ABKkAFqMCuAgRgRsWsFdBY7BKAWyEw+wWp4rOq/A6wDTBv/Nz7zI3jilgTR+h41JgTYvUtJgD76BawodEGYD9ojfYW733xX6x+sl4qQAWowNIVIAAv3cML75/GYtdn4egja0CWpNscM8DMAA+FYJS3QFcNBkCTaNj4ZoQ15gSRoYLCMQHYR6+AzaIWvHpqbn1W2bMugRf8i07Nf/494ZVUgApQgf1WgAC83/6ffe81FksEYGaAewYCM8A9wihu5iBzkAjoNeYExCifMjEBytgj0qmyP+DFZnV7nnUQgNtB5OU/nzjkNVSAClCBfVeAALzvETDz/mssdgnABGACsHwiSAzB0d9sLFdAfsUkAdjv+HLZ+SAA7nvhk8acLvcMdsUU/YdZzlJUgApQASrQVIAAzHiYtQIaiyUCMAGYAOw3DQS8RMmvQSDLqTEn+Brnum6KAOW7kdHsi08GuG/epf9cUcTf+xS49PJnX35QHHzIqdBB9tiPfug3/rgs53ONs/4FF6BeC3bunnWNALxnDl9adzUWSwRgAjAB2H9mCHiO1KtR17OuGnOCl2HARREB2PsNwr6bGNW86ev/Pj/Sf0AgsYhVAR8487lmn+WnXvvs/WX1nQC8LH/uXW80FksE4PgAnErjsie+C3LL4OEzwIIZxTeTKGiiLjoEwXOaE8oOKb1UzBuAfdsPBWDTdeszr/Sfz4jgNaUCPnDmc80+q0299tn7y+o7AXhZ/ty73sxpsaQICLN7CzQBuDU0rc+zxgT3lBODz3FYT/sIUFvhxgDgL+SHxx58991fO3Hm2Wd/2ZhyD4Efe+2d05w+hQ0MgeaLL+oDZz7XLEHIy37oOS82/Ximoy83f/u9vvHwd73rlXdX5fZVryX4nH1oK0AAZkTMWoE5LZYIwN99cYpgiwmSvsdFO/1eNAArQsFguMR8iVLKDRvfDGxHHG8ADhgvqzj+5je/+VUCsHgDoBvb3v5LMafOpQ0fOPO5Zi56DNlJAF6CF9mHEAUIwCHq8drRFYgJwIHAugM5gfU1tWYGeCDyAhb03Vp5BDpwhCttGAxZsTsW/N9qXLezTwBcdtoza7+a407nh9+dHebvNNUcE4RL71u9Y87pAvvgomNvYMCG7kHBfYVZH9f6ArBPW7yGCkxRAQLwFL1Cm2AFYi6WAoGVANzwYu8bX2/83PvMJHQF7PBOQduzoARgv+/B+voAuU5jnNrascWVRlsp43UKAOWp2SprmR9kd0gBuC97v4LxiBsYnqBfh94UX2KGjL99KUMAxj1NAMa1YsllKkAAXqZf96ZXURdLr//ctXmevcpTTAIwAbgvdBZ/BLqv46EAYql3d5wRoMRTVsBm3wuKIvuSdJ4cyrBHndMjbLiNvYEBQt83D0+def7NNx//Whkcl13+K1dnRfF644ff+8u/eOET+wPm+MFll3/r7VmRX9lbpvFJoaHAA+3MskZ9D33ov78gPyO/NSuyb2vU3epLs02fNnyuCdCr13Zk0EK25tlzPvrh33ihqz5fAIZsKBuH4gKILzDhKK0AACAASURBVLA/Pnb1aBDkI5fu/H06ChCAp+MLWuKhQNTFUgAA2zIcAYvMrjKLOQIdCkTMAFsHjfXlUB7DK8olSsBQ2bbz7GTUOWGBAFUKGXBU3QuAx3qLd4z5RimevZ8BBhf+q0X9qVNfvOvYWfe+3bj8vqXf+wAYrLM7P+y8MMkfTs98uwu8bbbDdit/B7gH1IfnTxDsVhsW2AurAH8AwNljdaW3j8bdKr30yrJBMJXYdVgcftX5vWiBf6LcKFlpdAUIwNElZgMxFYi62CUAr1wXVeMIQMEj0PGOQAcCRAvMNeLKhCcBeD3BegNUebEvxJUge5gXX82L/GeF83zvJo1GXOzTEXZw4X/zmUfPvOLuk3f/TQW/fQDsCVtb9/dk/kA7DZTnj8+z4qVNO3tjqwMpaBvN7KTPNU17AvUa3DTwBMWmeSeO5IeXfPjDv/mJ9V+OD8CBemVZD5iCfjxhRHi2+VPGl/sfKIvtroYlpqkAAXiafqFVoAIaWdXexRIBeOWFuS1ICcDzAOAytgIyj80ZQh2s9wmgSiF9x0ypk1mQ/hcC8HhvgQYX/jcbN/+V+XNtc+B0s6jBcFJVbgEH0M4TJp7KI8+XgEuAVlYQbKN1PNfnmlCY7PTNCsEK8Fs109BoXACujt6Dvu0vZoFg2I+yxgc3KGRVsfTUFCAAT80jtEekAAF4LZeGDhvhk75VNzCjaNZK2R895ervuqoZNL6LeUvg8S3QHVEC/bWjp5KvCMCBGeDVHOJxGmMFwFl+p/BFdoPZ6rltuPlmzztDyzuDjyz8iyz7hHlO+4LOs7StI9BIPYKb885xVeX6t6YEHmeG7epAvRrMmZ7sHuf2B1Wbj7b1+9cbegRaEejLLnYy21kG+1EQxLZ2ZJez9JQVIABP2Tu0zamABvhFygDf8tSr29+91bC1F1IDstUdkQnAW0EIwJEB2Be8hmKWAOWcNq0FfHRbvesgyz9nKvzXglZ7P4G0ige+xEwgZdjCvwleatnfynrf48mi3pvCjXZgCAqE5pCjxD3da20YKMNi2eSm/uwbrmer++QPBWDt+OpuGsC+l8YXj0FLFZtNeQLwbFxFQ20KaByhJAC3lI3ygq2UR0qVsoqlKATgFAAcDjztDLDCZlDKeB07g1i52BM8D831XzZ/Vi9VQv4Z+gTSCoDpP0TGukzIwr+CiIsv/pmjzZdj9RqwgQGwzdbxUfCaGmhhCBwBgGHbNnpB2eIGaAHl6wwoULZ0507GFATSnSPAsB8b/YkUX37H3zfx4tMP0cBk4ckrQACevIto4JACBOC1OhqLxo3OswJgG6QSgKf5DHDfm389was5LcwGgG3xOhkA9gNPHwDeOR3TdKbGXBZrA2OK/oMX8pYbaQXAINDVEAWW9wOUDTjB0DQCAIOa1/2Hyjf6AcBpXTfoi1EBWGojWD7oWW64Db4NerEQQgBerGv3o2Mai8e+jETIQsy22A+pr+PNKJDaB8BRNxk8njt0aUEAjgjAAdnaVAA8t3jVmMPMmPB+hrQaTxq6IXedoU8glddr2EEARjyxffYUArTGZ2hgOJUfNa5BDW5jBAAGs64iSBUeR6/rhnXqPsOMfVpJJQO8lPjCRhVLzUUBAvBcPEU7rQpowE4vAAcs9m2ZgrkCsMYC3bYgVfCdddGvUG8VazwC3Rl1IdnaSAC8EwNzi1cNezUAWMkO553KBcAadqScbzTsDfEfCBdWv1TQJQU6H+gC7dxbADYOqmFTkgH28UUZDEAbZbFpA7B88yMovpyTGwvMSgEC8KzcRWNtCvi8vbRTjxWkAuq1vuRlrgCsAZS2TQaFhaNVZw17N/ExSwB2AUbILBISw5GycjtjV8P/KeNVYRyULg3OAGvoBsZW7zeAy+s17Ngn/4FgOQ4AJwYUWAt5Zrp13Fa6YQAet93A5r1PAi+qEmWXV84fMQMs1QuG+sTxBc5vLDYTBQjAM3EUzexXIGRRXtXahYaQRWmMl2p1ep/0CHTZdsBmQGX6DqyGHnXs01ljAT1nAO7TRWMOCfTZTgwo+Mq+2RR+tD5ZvIbMNQ2fBgOw0jh3hRlk55zmm7H9B0Pf2jM7z4KWfwkCisu3u78nBhRYiwUBMNznzrOsKTPAYHzJj3Unji/5AOAVU1aAADxl79A2SIHARXmzjRosAxdg1gyHBqj3gVnMulcLY78X5LT81wQzpUWjVWcFqKrsTpoBVgQQCDKgwdUpFOq3LpwHjrPy+5lfyA+PPfiaa+53Z9PUOcVrqKabfqv4POSIOxhPg59Aquqg/0A1TTEYgCzHWatWQEDBjapKJgYUWIvEACwXzn0FmFXeVkQALrXgEWh3aO1NCQLw3rh62R0NXUhrqTP0iQ+NRd1YAKwIlVpS9y6kFW2dKwDbNIbAA3HOVMZaaWvfcW/FGEAkQcr06j8pAFbY6BoSw/UJpOpa+g8JqXUZH+jr1k4APviQU3HZZ4rK6lpvwXbWDxbw9hUBmAAMxti+FCMA74unF95PRbgMVar3+TZFG5MfgS5FUbQ/VOPy+l6dFRfP6QE47MVrQ7rqAXBkSBIEx2DWcy7xOiUAVjxNY3Wj5Hg+/YeNBAJw9pyPfvg3Xui7GeCjHwihagAMPxM7FDIEYAIwNqXsTSkC8N64etkdVYQeb6FcizvFBd0oALyC4PBnK731rS50ZZEUYyE9AMeDSzUAVtQ3KBZccTCXeJ0SACvZ0utX1xzZvXAO842SZt5H2EGAsz77W+kNAp18vPII9Pk333z8a3Lh1leIjzkTgF2ZfB6B9g3GBV5HAF6gU/e1S7GzFw5dnYCxBABWWuyFhKhTZ0VASw7AEfV16iZximIsS5ptloWAIaKeqN1O3ZVshPRwGa1kS28z0jeUx7bHpYf5ffL+SwjAQRlNqZ1w1lMO2a03IoN2Bb0FGoiznSKCTYk3m4svN3/uO9gOM8ClPARgn2Bc6DUE4IU6dl+7NdLCHFp8Kto2Wga4jKsRNxognecMwKW+kV5E5FzIS+eMSHZCZkhAaurxqgR50Nhwias4dvqaGvwEku0i+m/YayDAaWSACcAf+o0/Lr0BwmlLL+Cty/U3d+HMr3ku+cQ3//FPj51179sJwM++/KBwPstNAHbdBPbodwLwHjl7X7qqCJqIZPDCU9GuUQF4RAiGFs+Ki/jkGeBSW0X7m/GrDsARYX1w3EmP0U49XqcEwCufxnvMAZ4ruwEwEgRD883Y/hsLgCEIlGdngwAF1GKUDLAEgCXa+mTKVxD/Q895sfnXMx2LnBrKq3I+GkP9abw0zKdPoF1B8YUsCFlmPgoQgOfjK1oqUCDRgkkEFUsC4IigZvOyaOGsCJCjAHAlgDKIiGJVMNSSngiQZH67fVCMC5c8ongdG6C6nYmY2Q+KQfrPHnbShb+tFimgrADq8l+5OiuK1w8OBgJw/QwwAJw1bAJlg0EOaKN0LQG4c3TcNfnz9/koQACej69oqYcCyhBRW+CzEF8aAFdixNxs8Mn2KS6URwXgUl/FmAmCD2ToRQSnsnk1+6cWr5MD4EgvYkNeWobEGf3XVokAPI+3QAPAKQHg+ni1T7Z0tYHBDPBRn6PjyBzFMvNQgAA8Dz/RykAFtEDYB3wr0xVhZvQj0DZ3KIJn5gO+lU2KdowOwE2dA2NYDSBdQ1ETULSgacrxOjUA1vRfU3dtXyqO86D5Zmz/aQAwWEf7mVZmgIez353vALuA04yP3/vLv3jhE7Ps+MFll3/r7VmRXzkw184KgKXxBUN949vMYBvBmXPX/Y+/z0cBAvB8fEVLlRQQLvBExxmVTFxENdR5EW4M7oRw42e08cZ4DXb1qBXsq/+kC3+bk8A65ACcGFDAfgQ/Awy2I3oJFgE4k0N94vgadYJj4+oKEIDVJWWFVIAKUAEqQAWoABWIrwAIY4NvgQbfOtyqw5XRXPVcDij1NXAWUP6ccZBdZbfkegFZ3bofQNnAF0aVfYD8p/QMsFQvafmyP9Jx4BNf8UczW0ipAAE4pdpsiwpMSIFrnnPZ64ose4rUpCLPnnTjr3/0TdLrWJ4KUAEqQAV0FZAu/G2twzCwAVqwfAuYQTuzbAOCIATV5QUQFAzAYP/Lo/WrY81AX7w3F6S6Vv5PCcCoXtWGCdinVoYdvIZHoHWnn1nXRgCetftoPBXwV4AA7K8dr6QCVIAKTEEB6cK/z2YQiOAub4/0ri8B7YTrrwsGZJlFdjXaKa9T1qv1tmXlutdSdd5mDLax8+1n2I8tvaCstsj3nvFFABapvOzCBOBl+5e9owK9ChCAGRxUgApQgXkrAALJ4BHoUgEgSykRaqc90E5JG2VZvyxzIDSLwBnpUReukReMIfU2y3QBWN7GCoazo3c9+KA4+JCz+U6flP3vG18EYKfj9qcAAXh/fM2eUoGWAgRgBgQVoAJUYN4KgGDhBOBSBejbvohclm+nonaaTOWt5uzwJUgzpozPMdjgI9CVbWAWdbgrFq2UNyPW7XfaAf3RtD0IgMG3W2NuD4ivI/nhJR/+8G9+Aj6Wze8AYz6ZYSkC8AydRpOpgIYCBGANFVkHFaACVGA8BUCQgQBYA4K7R1MrZVA7s8PiodmR7NccnwEKgzqFDPDagLCjvX1aSeotiuJX84PsMqdeHZCDAXAb2oEAnGUebe4OrB4gReOLADzeXDW1lgnAU/NIQnsGAOi2r30re8gfvvSjd2mZ89RfuezR5vsm73bXl7/o9b/xkWe7y4WVmJo9SG+uOv6gY/e6+15fNGXvbbZzg3UaE4BR/c1Lut5x42989DGIPlMtw3E2nXGPxMj/3967AGtyVHeeVbelRo+28EiGkRxgs0MQCmAWFvAYZLcZDIxxiNAECLexAaMHIhaNCHvBwloP2NuxRogRJgxGEmwMSFisDdsWEvawwOJd0FiAkEOhwZpB9oQDhAML9LIMspAsdfetzfzurfrqkVX5P/mqqq/+RHTQ6puVefJ/TtbNX56szNDjDGmTZaiAqwLSiT/SjjOotLa91tuS2Xn8f7XdhWuCR7CNYBngsn9OmfMBrVC43tHguHNsWq3q8880ewNwpddP/+Z71N8vRmKxVmZwEQf0PbdAC0Xf5OIE4Bl59/zffMFb8yx/r4PJDaAVgI8XCKOQ09ef0PAzhj0CresyHNnOiv3XXPbVW/Q/HjhwYM9JT7vrxqwo9q8LzQ+AffVXffeKR3TccJyhSpnL+frZZdxPeZz5qcmnqcCwAtKJv1RPAO46ByWZ2nCxs2crcG97YBvBAbjsL7BwAGfiLXXW6gGz0ANbeQEfa3OCAXDZN2Srd3+WvBlloO8JwNIXwAaXJwDPyLmuE/NyQtnMbMAdb8AY8tT57/jp0/Oj27epsicg5e1l/GBvTHt8J+b9tss1MYO0XX1bCdu1SKH1dwEkWx/qP+c4k6i1Lhvaz5JdDlMaZ27q8SkqsNkKSAFls9Vg76gAFRhbAQLw2B4QtO8zMc/2bF3sAaUwBDtORBEVHj36uMed+tGDN34PKVyWGdsex/ZXff1Bdt/D6y3P7V7PA4BdYxbwMRyTQF2NIq42azDnOJOqbS0PjfspjTNrj1iACixQAQLwAp3OLlOBCStAAJ6wc9qmuU7MlZPfpybnv6LqU9+Ouv0Pybo5TkIlBkGT4QTwWzZhtcdRk0f3PPbYkxQE39Dc9lyXavoA7BqvkoCwZZ8ldZVlXe3mOHNRG3pmVuMM6hELUYGFKUAAXpjD2V0qMHEFCMATd1DdPNeJeaAuDmbcEtoGfQc6FXscAfgO5bO3qz839Ptu2gDs+x2oIGaDZ4ITxo6pmxxnZucPjvspjTNB7LIoFViMAgTgxbiaHaUCs1CAADwLN+0YOfLEXJ2yn51z9btuvrYtmeO3xR7KD8PflOxxmpgX2X/P8vyhLCueN0cATq9/2MOxOM7KqOM4k3yH7PFC46NUgApQASpABahAQgUIwAnF9m1q7Il532RwBLumkiUrXdprjxMAQ4Ey3QzwCPHQuzgDSdkqNIb9TRPMvh3BLo6zANeNucQgn6ECVIAKUAEqQAXiKUAAjqdt8Jp9JsD17K0rlJm+A3bP9q0n+W72mCFhava49Q0JnWkCsOtJ0/XYctQM2hqPKMtxVleJ4yzFveRIXLIMFaACVIAKUAEqEEYBAnAYHZPU4jExb8CB6/eZJgB2rKuRWXKsw3gwjmNd0exxhDkgnuQA3K7U1bahg6ccr8IJoX+wb4E5zhqRwnF22VcuAQYki1CB2Svw3av+40Vqp9cVvh3J8+zSUy+84B31emLW7Wtv6ufvvfLKfUfzx92t2j3Ro+3tvChed+pFb/y4Rx3wozH9N9e6YfFYcJIKEIAn6RazUa4T8za4OkKKNqqTZXO0qTGpdrTHCDxTs8cVMu1hOU0AdlyACBEPSjJ/TbTujjGUcZxZozaEn43jfsrjzKoKC1CBiShAEEnjCAJwusWRmDGdJlrYSiwFCMCxlI1Q7xQn5o4Tz8ZEOMS25VLuDbEHiB5/2HPUavB7W8c6g8QDclUXIOwkAXhMXU0LCxtiDxAO/uMMaIRFqMAkFIgJCzHrnoR4AiMIwARgQbiwaCQFCMCRhI1RrSsAtyewjhnXTgbY9XtPVVEU4JmaPVowR1AAwsd/Yu5qW+9p4AcO7DnpaXfd2H93cW+3gsSDqj3Id8AcZ00/tRcWOM6A4ckiVGCGCsSE1Jh1z01qAjABeG4xu4n2EoBn5NXJTcwPPnPvSY+e9B0l4SlCGYMAT2diPjF7CMBwVASJh40F4InFtfuOjTgLX1MfZ/AoYEEqMLICMSE1Zt0jyyZungBMABYHDR8IrgABOLik8SokAHe0bWT8xp6YmwDMNctqj6IJZoBHBjUCcCdqoiwscJzZRydLUIE5KhATUmPWPTetCcCbA8BfP3Ro78n3P3i7isHTfeLQdHCcT3181q4AAdiu0WRKEICjTfBDgULnxFwCMDR8oukPtd4qxHHGcbZWwH+hySUG+QwVGEOBmJAas+4xtPJpkwBMAG7HDwHYZ0S5PUsAdtNtlKc4MV/sxDzYFT91BV3hvPcb4PEzwMYre6SDleOM40waMyxPBTZBgZiQGrPuuWlPACYAE4DHH7UE4PF9AFvAifnyJuZDd+7CgdNTkABsFobjjOPMd2zxeSowRwViQmrMuuemNQGYAEwAHn/UEoDH9wFswQZNzOE+WwqG2jobxR5dqStk6mdjwq+PbcwA94VLc7tssNPW3TPrUeLa4xvgKPb4xHKKcRaq06yHCsxZAQLw2ntzBOCYsTfn2OA3wDEjI27dBOC4+gatnQDckXOTATjIlT5DAegK5wRgArDj6e+h3ochv7WPPs5CdZr1UIE5KzBnyAmtOwG4qeicY4MAHHp0pKuPAJxOa++WCMDLAeD2FU/ewWOogABsVpXjjOMsxnhjnVRgyQrMGXJC+40ATABuxxQPwQo9yuz1EYDtGk2mBCfmy5mYZ1n802cJwARg8OW2wTst4o8zUOONKOYwsT+S5XuedtqF531rIwQI0IlN1XBqADymzg5tmyJrOy+K15160Rs/3v7h3Vd8+CXFVvYZ9e97TQ/mWXHX4b35s558wQUPBAhZ7yqmFhuSDjEDLFFrWmUJwNPyx6A1BGACcMhwJQATgMF4IgCDQi2xmJq8flAt2L0pRN+lE3OvtvP8utMufMOBPrtj1t1u06utVmVSDeuPxwSRmHWjsTcVnWMB8Heu+o9/lmf5S1E9VuUs46CsK6b/5lq31iYmAHvq0rtAUvrUKV7WwTX7xUsCsOhNMW5hAjABOGQEEoAJwGA8EYBBoZZUzHPyZJMKmlx5TRDz4rbTLnzj82IAMLqdcQoaLgGAp6ZzaAC2ZXxtg0393DrevMZazQDT2JhT3aGAF/DJdpEV71YLGherssZMvq0O23vIZ1z4LLTZ7E71cwJwKqUDtEMAXg4Axz4BWitJACYAg6+ljQXgFOMM1Hg2xUJNVqEOW7JTXhN/CwB7TA6tmZcpabjJADxVnUMCsHqHnazSuFdA42m40CAEh9KSAAx7alvdBXKB8u0H1BMnwk/VCw68P71B3vL+dLI38UME4MSC+zS3QQDcOcXVR5fyWY/rWaLYEwMyQ+hU1kEA3ngAjhLXHGchR+G86vKAQveODky0fEBiKIPhOTkcBImpabipADxlnX3ituYvlSHMPqEm8a9xH1ytJwfGGgE4u/TUCy94h+e7QeKq7a3t7XO3t7berh46XfJgVXbAn979ALfOO9md6CECcCKhQzRDAB5WkRNzWZQRgAnAsojZKc1x5qLa/J8ZBShK2Xomcp6TuF5Q9al3CKynqOEmAvDUdQ4EwFFeKn3bZgnA6QFYH3K2nWfni7/rtrw39Y993nGr6gnAUcYfK+1RgABMAA45OAjABGCXeCIAu6g272dGBYpqMmc+tMrDtl4A9gKUHlj3sDNc8NgP/rooxHba1Ntc6wLNQWev+AoXDeaaeuKXADwOAPtscR9ajPONQdv3xbHDNET9zACHUDFRHZsMwOe/46dPz49u36akPEEgZ6hvEztbRUPYo/sRGjIF2liLhrYtFBiFqscqwAIXmkLEdUj/hLBn6uPMNQ6n8lyoiW+A/hi/rfU42bf3W12vyaEBIKauYembUHaOBcCh7I8Vq2W9XvEVwDhLFcaFoVDapo6N0HZ7Z05x/63eT1mR3zt0pZWLL/UznjFoPecA7+Z4JQnA42kvbpkA3JGMACyOovUDBGCzeBxnHGcew2qjHvWcJIXXwpDB9Jng9mUx/A7Xamaq56DhJgDwnHSenK3Nkdq30DTL3QE+74e6LOW7IjUAb2WP/aej+ePuVra4HITlfFe05eVNAA7/2401DinAiTkn5iFHCAGYAAzGExeaQKE2rVioyWNAXTrZKR9YjQHA7TrnoOEmAPCcdJ44AKvPO3e2+9bHbSh95153agD++yc8/pMn3//g7coXTgdhxXjHKVus12YFfOdHq4oZ4GjShq+YAEwADhlVBGACMBhPBGBQqE0r5vs9ZX3yFWgC3ck8eMFEzzexHrZ27JuDhpsAwHPS2Stmmy+ZCkRCgtncITUmuIfUGc2yesV2+Hdctgl3AGvtCcAzmrEQgAnAIcN1AwH4jgf/KfuJP/69mx/x0YnjjOPMJ3425VnfSbppkuQ1kdsVtj0597Kz/8CfD6rp0ZscfNnIjHjZtpqgFXcd3ps/68kXXPBAaUsMDecOwHPT2dfeKi5bcOOxcNMIdQJwd+T3ZVJDAfHQoVJefo1xqNkG3AFMAHb47TbmI5yYc2IeMv4IwMwAg/HEDDAo1CYV89lavNIh1mFQrUm/1wQ0MAC3gXUuGs4dgOemcygADroYVHt5EYCnBcBe8U0A7v21zAzwjGYsBGACcMhwJQATgMF4IgCDQm1SMa+swwqAu9cWeU3kSnENEzrXrGjfVr5Q9c1JQy2vt727PpodQCWMVS1RIADubLf3WgwiAA++vsfMAPvES987zuP0/I24A3j1K2qTfmFvel8mB8AHDuw56Wl33ZgVxX6h9qGuHWpseT0wMXu0JqEhU6jzYPHQtoXS3/WanSLLPn31ZTef5asRx1lHQY4z36Ca4fNeE6TEAOxhq/EwF1cAbme9PezaiZjEYDZjAHbdsj6Kzj5AU3uVEIBb79XUCy+6+ZiLDmX3PNvou9bKecxswh3ABOCZTUpcJ+ZtMHC8e1Or1fnG0hGiogCwB3BOzR519Vt2ztXvuvnamCHq6LtB2xzrDJRhzC//yGVfucRXM46zYQDmOPONsHk8P1V4M2U0PMCtMzn0mmx2v8l0nmTGBOCBrNBcr7qZlc4E4M04YToVAOt2nBflssx4ZVHo+ubxW61pJTPAM/La2BNzU4bN0aYOcL7x35/xsu0i+5zEHXOwxxEIFw3Args0oRYNHGM6C7XQNIe4dtQo2rif8jiTvNOmVNZjgtSbVQsx8TfBm8fW6qBZtHZmZE4aaqd5LCQ0Qjd1Jm5uOocYB0rwoLFbd2Bq/8017lICsI9GJn96jJmNuAOYGeApzTYAWxwnnZ3MrQts6kpME3PHuo5sZ8X+ay776i1lt10msCbgmZo9Lv1aaT3hDLDal9ebaQ2hf4g6gOHUW4TjrCkNx5lPNM33WY8JUnIA9gGKgAcJBb8CybQF2qevZTRuWgZ4TrGqfRDChwTg7rs1NbinBGCPRT7jpxQeY2Yj7gAmAM9sbuIxMW8AlSuUmcAnxPeajhm/TjZJu3Nq9rhqnQKAPeKp97ohR182FlccNQtyBZKOIQ9dOM4s79T6IppjrBjHvWPMJFlomtmvmcpcjwlSLwB7TeLWQgbdthwQgDt2zUlDLa9Plqke56lBZG46E4C5Bbr9e8H2Xa1XzLQODvT5zGNT7gAmAM9sZuIzMQ/TVXPmbxy7+rOQU7JnyhPzgDpVUOJxEJZXiIZcMAioi2OfOM76hTNrM+Vx5hgEoz82N6hwtrf13a7HRJMAvBu1BOBq+BqzZR4xVn8vcAt06y2ZOu5SZoB9oLV9OF/Iukb/ReVhAL8B9hAv9aNjT8z7IMM16+qh32C2b0r2THli7rjV2OS2RlYuYL1oiATL/vpmgFGDh8pxnPWq0+vnKY+zEDExRh3OQFkaazjBOFCGMeyppq3siGuW2pQZmaGGszwEa246E4CZAZZmgHV51zhvv5u84q/nXuExfkf5tkkA9lUw4fMjA7Bx62HZ/YTQ0/l+2OSCqdgz5Yl5wIWC5inO7tdRuYwmKB4kFXOcrdSCdOU4k0TWvMq6TraqXpoB2O+03p3KJwnA7SyLz4R1RA0JwLvie5+CPhCrXgCyfo0wA9x6pW5yBlh31WMBsfHO9Io/w3t9Xr/Z1tYSgGfkOeeJeZ79ifrI8t+orp7g2l3kjlVn+0RG4VfdTMGeKQOwlj2QRp3FkYBwPRgdIbc+lw05a8JxJhrJssLD437q40zW12mUE66btQAAIABJREFUDg3AHpO3tiB9AOwEb+3siLOdhonhUjRsOyg1iMxNZy8AIQD3viBTx502xGs7ca0ntm+AdVHX3Snq0cZiiUc96ly+7NJTL2xm8KfxG0tuBQFYrtloTzhPzNWpvcWe/Or86PZtjhA8mP2tCxI3I4TDb2nT2PbMYWLuamPN78b4cDzkCB5fMeDXb1GA4wx2nqigfdy7xnCsGBJ1b8MLB5rs11UyArDHpK5RnysAx5wYptLQte9jA3CoIZRK50DtMAPccvymA7BP3NS18XhXEoBDvWxYj0wBHwD+yGVfucQRSKCtkPWeRMj+iW2Yij1zmZh7LhT0LpBEOhQLXpCRjbCd0hxn6+vJJPqNOe7nMs4kes69bCiYMuhgvIfSY3LYBmCXbdpR7sZMrWGo9sYAEZ/xEqrfCWK13gQBeGEA7JVtru1Q8QDgKO85n7Hr8ywzwD7qJX7Wd2KuzRUCidfhQmEmxPbsD+qGMeyZ28TccZHECqRhtMe+S0Xjoa8cx5mfgmF8LRv3cxtnfgpP+2nv7aj27hknYR6Tw0Z9jt9+Br0bcywNQ4HgXAB4LJ09FmsIwAPvhzHizuO90+gJuoPEOWZrh1d5jPOg7zn7qz5uCQJwXH2D1h5iYl43aGDS6AW+fZ3GJ6myya+ryFOzx7Ufc3wO1z6zwnXo/nOchVUU93WacR+2d6xNK+AxoXIRsDcL4To5rE8+HevwnhhOQcNQNowBImggheoj2F7o3QoE4IUDsGv81s86CFEHGP+TLkYAnrR7msaFnpjPqOs0lQokU4DjLJnUbGjmCjjCom+vewHYMXvb+K7NpU+mK5DQTrq0h9Y9UM6ooevEuN3OFAF4SjozA8xrkJAxYxq/rtuXWwDs8plH5vOeC/DOCl4FATi4pPEq5MQ8nrasmQqUCnCcMRaoQL8CgSbvPhIPAbDTSdCKgK877cI3HNBGOYGS8G7MqWq4aQA8VZ0D2cVvgFtvkTEWXlJvgfaInWqXiutCoemqN58X+djPEoDH9oCgfU7MBWKxKBVwVGDJ4+yd+5+/P8u2brJJp05PfuVv3XTzp3S5y170gqccPZJ/Tf318bXnHj5yePu0g7fc8qCtrvLnYNu/+Y4v3fxuU50HleHH7D/jT9XPXm76eVEU/+dvffmrv1K19zNnvEddD3dxn331PvaVsbW5+1yvzTZterRtPIbYaWsH+XmoiR7SlqVMLwC7ZkfKiZ1zH8G7MZ3rDyBaq4qNzgBPXWcPiKm7kQDcCuolALBHbFfx4rTIp7UG33PhX1dxaiQAx9E1Sq1LnphHEZSVUgGDAkseZyCEZhq6jt50858OAaeWtg2dpoB7pwVETc+oX1y3/NAP/fC//tXPfvbR+s+H6qo/A4DrY9vZnp/87S996S9N7SNgangOWhQAbDOO2z5NQgxy54xBiMa7dfQCsDNY7GZwXSeXyAE2c9BwEzLAc9DZOU6bY4EAvEAA1l12BdjyPeX7fJzXevpaCcDpNXducckTc2fR+CAVECqw5HGGAnBeFK9Wq8G/V2TZjwLyGjOgjhBZb64DqRb7KwD9P573vGPvP37vt/rsH4JJF2BvadSbEQ6gyWpxoszOA76xFnGdLLUr1t+PHTmSvWDPMflfq5+daG24v0BwAC6/bXvco48+djR/3N1C+6xXg8xFw7kD8Fx0JgDzG+DO+zHPLj31wqYufa9A53G6m8F1HSfIQp/Hez35owTg5JK7N7jkibm7anySCsgUWPI4AwH4MaWo3vL8k6CyncxnCNDbbbtRt6XeCpht7fdlri/df8b5Cpo/AvZ7qFgHgm1QLmhzMHstqCfc6c67GdZYE/+yT64ZXPX86vu4PdsP3x8agJ0nq50ZcnHbaRe+8XkxNQxl6xhbUUPZXm6Hj6lzrLo94r8Rban9F8p3qe3WosXUvO9d7fOpxwOnPP6Mk+9/8HZV9+mS3wWqrHWhT1jf6MUJwKO7gAZQASpABaahAAjAYmPrWcmDlm91pZXXYdVWd2mHrZ+mLKoNmoV2S7PXoupDbIcONbGrfzcWa+JfF8cxu7EC4Pzo0acWW9lnVH17BYL3XoE0Nw3nCiJz0znWOAilQ2qQnGvcjQXArvGjd7rkx2bP2z6c/2cHAPa+6k3wTk1SlACcRGY2QgWoABWYvgI2MPToQZXxDAyS2qRGFtiSpV3ZYSljzKAG2PrckE96KJdQe+8ssHOWoW5o63Rk14lbq++DmQjHb0BXdar94/dKAXjoapC5aThXEJmbzrHGAQG4u404ZkyPBcCufvb8DIUALPwlzOJUgApQgUEFPnnmmR9Wp/G+Qb2czzn7s5+9NpZc15155lvzInuvqv/yV332M5dI2rnu51/+sjwvPqeeeXTrcXtPfeWnPvW9+vP1ulX28B7XdiQ2xSgrAOAVSApgtgJgYBtxBW9AWS1DA/aG+lBCJ3pYVqkxuj0ZzTDv1luB+0EsK16VR2Dc91vgABPHDqjGmvjXx4Kr3TrrpeLju+qo0ytEY2vgCiRXW2rtJ9UwgL0r02eYQUyqc6xx4ApG7Xifof9GibuxAFi367zTZXv7f8q2tm5RVYjOYdi0O4BX7ynRi56FqQAVoAKBFYgJwD7QawDc/6CgYv8vfOYz+pdH7/9CtRlYZqg6FIBLuELBUDVeATAAbxXogYDdAOAhm/TW4MOPPPbiY47fe0jZBF2XpIWT2gGWrw6sQgC4njEG/eR8/ZLus2MmtYoz04Qp1sS/Htyu2UB3AF7fIdweZHPTcMYA/EE1nX0T9JIzFEodq7HGAQF4GRng3fezy53n2+puhgvUWPmAFIA37Q5gArDr25LPUQEqEEyBEoBVhf9N/fmX6uWssrTb5+ZZfs92Vrxd/f8N6t//Tv150m6jjyoAe63Ksl5XGqGzx0Wev1BnktW//V/qz6vLetT/n6L++9Eiy39HlXun+vvlaunvlGbZ7PKjxfbVe/Kt29TPT1B/jpSwe+jAgb17HnroO1U9hra38/xHyqxvmQFW//0eZdMZ6heOult3xyZ1gNKnVdtf3C37DfVvJ2fFnpdl+dEb2+0GE1hQEQhWFXDGBmC0fsE3xg9vPXb0x4q9e27vOwHalDkFdYFPmS5dUrZ1EMgApwZgxwzDOtoMmdFYE/96iDu3oU5IzYrt+6UgNXQy6tw0nCsAz01n5xhtvst5DVLrd1vqzLVuPuaiw9CvbteFPnU34SG1ReMVqm7JOQcbdwew1pYZYMHkkEWpABUIr0AbgDUkql9k9yhAfV1RZOepv/+RBtwSMtVL6w4FDn+hf67+/V0KbH+79owGYA2Wp6ly31KvuGuLrHi3ht761uQaAFdld+s8tw6rv/DZz5yle1zP6u4+e0697RrUVu3YAFj348i+E39izw9+8IE6jOu+lO2GV3u4RhD0Jg3AuocDW6f1Cda/pP5co/483qCG+fvf/c9XixhbN1n8IQZgVd8qS3sQAOD6wVagn7wywHODitI3zhNSBexqHP4FAVi4BdwwKFKDyNxilQDMa5Daw0Z6xZBzDBXZrWq+8iwCMAE49fyS7VEBKtBSoAbA7SzpuxRk/q4C3EvyPVsvLI4Wl+tsavmtcO05NW+toPkN6j8uUy/4X4MAuFa2BsArC+sg2t7W3G7bBYA1lOtvket1tdtNHSwgWDkDMAJ6qs/SLdCdu28H+5FnH1LONW6X7Ds9GfwW2RmAtZ+BreGV7qCfRgbg7tZg50lbcyBYr+NwAiIFwGrB7QG14+SlgnE3aIuTHfXGd+/trP9TTA2XmwFOG6uxfOi8+NMK+NQLGHONOy1bTM2H3kOh2kXfdVJAR+sdsxwzwGOqz7apABXIjABc5FeoQ6c+rdboPqVQ9Kxyy3Mra9rIwu5mjb0B2HQYV4wMcBuAYx8ChoQaCFbJABi0R3etAXvo1um2Jp73/3oBMAjZHdhH/OpSZm7wVu+jy7e3+jtQtdj2TVXPzwj0GjwZdW4azhVE5qYzAZgZ4PY7xgUwveMef9FZFx3xqqZTkgA8HV/QEiqwSAVMALxdbF+8+z3uN9VLaksB8PdU1u6nWtnfKABcZpBVBvgLPlugNeC2vzVufQPczADvZqPr7aYOCBA4nQEY7Q96iFStvk62E8iomswxZk1BOPUCYGGfva85svnCe3KVOHvpC8DqeXVATHa3+vOjNm3Kn9tORp2bhgTgtedjQapuIVbdobKCzAB33wB9gBpTc9t7KNR4tbWjfr5xVyDpPhOAAc+zCBWgAvEUaG8B1uB4dN+J/37PQw/fuLPlOfsrBYX/XP37ybtW1A+0Wn3Dq6HRkgE2H4JV3y69Z+s1xdHtr6j69CFY6uW4vpap55qjqm3TFmjdj9p3xyvTTQB86Od//vTa4VuNduOpbq55bAAGQdNkfAdcHerqhUqwLi8A1p0C22n03/e6o74Ymxu81fvhODEUA7DtZNS5aeioWyeEUgPU3HQmADMD3B40Lhlg54Ow5BMLArBcMz5BBagAFZArUANO/bD43l55i3xCKzAGALtuV255rAPAwoyqrq4C2HY0gGDqDcCuELxaXMmzV/7WTTerTwbC/C8GVASasFm34wVqxy6kIctdf2huGhKA194LFEPGWCUAE4BDAHCgOLK+52w7XawVTLQAM8ATdQzNogJUgAqkViAlADsA6pAc3S3Q2MnN9TonAcDaIA9tevsgjSV/eCtuO+3CNz6v3m5MqKi3k2piqK4Tue60C99woE/buWm4XABOG6uh4rOdNYy5HXeusRHTbj3uY2pue2eHatvWjm2ni/X5iRYgAE/UMTSLClABKpBagVQADGZU9ZbxQ1tZtr/vzt6aPiG2QPdmUUF7g2SA6z4H/dEJkxDZ4LnBW12EVBND27bFuWkYExZi1j03nWMBcKx69diK6b+51h0SgG2LadEW2ZBJhmWhD6liimUIwFP0Cm2iAlSACoygAAhcXodgodlNDXFPfPix//v+4/d+SwrAB4F7dXvkHe0QrCF3gwBer8L7kCxvqDAcnBJoomvdAq2FCGC/bQRa7QhgQ+fbu5gaBqpbzeWzS0+9MN0217npHApU29AUc4fFXGMjpt1hAbi7C8H2Agq5MDHYFgEYcQXLUAEqQAWowFwVSAHAIMytQFTwfXCQa5DGvAcYiRlQu1VVfVc6Ie3sTqw+qI6CM96XjNZR3zoXbNKvTmvOi+J1p170xo8P2eFyFRLcr52C1oNhgtig7icut5LH1jAmLESue1axGsOPAXc9GMdXZP9dpN41VwjHX6d46oWX0oAACzC6Kui91u50oEUPC/92F7R8fTWF55kBnoIXaAMVoAJUYAIKpABg4HoirwyzlhHNMhskN2ZOQfAMvgXaFBIHwex2H8yjYRYE3tDGZOWgiWKoCXufacjBMHPTMJRmqUFkbjoHBGDZyMFKGxd2Zhwb0eA6MACbvGNdZEsQS9D7FgutaZUiAE/LH7SGClABKjCaAhMBYG+QHATWPPuQ+ri4N7Np+n42BQADCwOVLiAEex2IFWrCGyGYoQlZ9MxILTPb18e5aRjK3hEAOAjkpIrVBNDi3JW+hZ2lx8bQ9/4RF2CsABww898XM1YbnINt5AcJwCM7gM1TASpABaaiQGwAloKb6xboAZh8TMHvJeqy5d/r09y0dRjURQzuddiWALC2HSjv9R3whCfpEABHtx8A4Og2uL84Nmqb69x0nrC9aiey+VtUAnD/NuBQ2hiGMwSfgbZgG98myE4X99fQuE8SgMfVn61TASpABSajAAh6zluUUwCwBZof3s72/NRWdvQ/K9Ef3yN8J3MK6rJRAJwgs+Aa9xMB4OErkHTn5qZhqIl86gzw3HSeMAD3jq25xkZMu8sXWER/QgAcMQPduyDi+vKe0nME4Cl5g7ZQASpABUZUAAS96rogaYY2BQAPff+rv4s9fMzjXnrskUf/+8DJ0p3MKfhNcfWctLxLRhfIAHttgdY2hZo81kL6iPr7derPL3mEOQTAsaHIdgVS2b85aRjK1tQAPLdYjQhMHsNKsU5W3HV4b/6sJ19wwQPtiuYaGzHtrmsUCUIhAI76uceGngCtfUcA9npd8GEqQAWowOYogAKw6vHq1GUQ9LRA1SnNALhVgC21Rzc09L2u3t589MtfPeeY/Wf8qSr68gHPOZ0qXW5pBu1uACrynXFZP7jw4A3AoSFSg5HywSmep0tDAKx9G3FrIGzDnDSMCQsx69a+npPOIQBYw+qRI9kL9hyT/7Xq/okBfgsNxnRM/8217rrmoeNvt+7RARhd6AsQf8mrIAAnl5wNUgEqQAWmqQAIbmLjhd+6iusXAPYKbG0Q3v4O+CB48rLE8HYbobX3PQW67EuIyfqqrt1vCwNkSmD4DNBWn0uhiencNJw7iMwlVoPYuTuegtQFXMEz19iIabfp5RB40Q16z0TMAMPvWsnvvqmUJQBPxRO0gwpQASowsgKhIWy3O40txUim00EG6N7gEsQBG1y/A0ZN72yzBrO6aP26XCOLLXmwXdY7u1E7WCcAlMKTslCT37YeLgfDzEHDUHqNsQW69NEcdA4BrXWNPfsMQdZcYyOm3X3v1FBtqvqtvgkRSwO/G6zt+/xeGftZAvDYHmD7VIAKUIGJKAAC8GPK3K+pPz8Jmt2AScG2abD6VTFkS3YFnUg/29chHQybBTbCKQDmqCbe259NDTlkGjqwmhKAHeyF9HUB4LJiB5uSaRhq4j4mAM9B5wDQEuYUb+Ak81LPucZGTLuRl4VnRrgBoKH6gti9KiOID7jOCRUkAE/IGTSFClABKjCmAggYKvse297KXrC1nf2O+vvQd7RlVxqwJwFJBRrvKLL8DKCdna3N+5+/X3HqTT0aSk9p7kBqoCztYGY2AAR7XX+Exp8FZDc6c4BqZCtHDW0Khfn50nS2ADa8gyKM+qwllAKpAXiTv/9d8X0ox7AeKkAFqAAVmLcCMABne35y+0tf+q+2w6RMd+pqhRAIFhxYpau0fttb/yYWaX/oG1rbN8Q9UQCDqStoh/rud95RTOupABWgApunQEoA9tnlMhflCcBz8RTtpAJUgApEVkACwL/9pS/9pTanZ0sztAW3B/QqUERAdVeS3zzypZsvHwLyzqFTP3PGe7Iiu3hAUiuwItu5+xYBUFciPmlv10brZjkqQAWoABWYhwJJAVid2H/qhRe8Yx7KuFlJAHbTjU9RASpABTZOAQS2VKetYLhxwrBDVIAKUAEqQAVGVCAZAG/w3b919xGARwxmNk0FqAAVmJICBOApeYO2zE2Bb37kjovUh2VXWOzeVt+1v+6p5z/943PrH+2lAlRgPAWSAPCGH3xFAB4vftkyFaACVGCyChCAJ+saGjYDBQjAM3ASTaQCM1UgNgBv+qFXbbczAzzTgUCzqQAVoAKhFSAAh1aU9S1JAQLwkrzNvlKBtApEA+CFbHkmAKeNV7ZGBagAFaACVIAKLEABAvACnMwuUoGRFAgIwLymTvmQGeCRApnNUgEqQAWoABWgApujAAF4c3zJnlABKrDZChCAN9u/7B0VoAJUgApQASqQQAECcAKR2QQVoAJUIIACBOAAIrIKKkAFqAAVoAJUYNkKEICX7X/2ngpQgfkoQACej69oKRWgAlSAClABJwW+8dGvvyTfzj+jHt47UMGl/+L8Z7zD9HOX57Fniuv+xfnPPADCozatsvGbV9/xZ+q/X9qy90ie50/7H857+rdQob5+6Ot7j38ov12VP73nGahOsA/VNUh97RZZdttTz3/G80y2gG007P3GNXd8MC+yNw3Vq9sCdFCldvxl0xa0cyx/wv0otbP0t9Ibi/lVbb1jTf8QrGewDpuP+HMqsGQFCMBL9j77TgWoABWgAhurAAY03e4rULpr73bxrCdf8MwHyp9+/cqv7zv++Pxu9d8n9gvWhCPJJF4CTFmRfdd+364d1ED7Wt3trxfswwqAs7x4oYZSS/B1AAdsYwVkDz+8fX/dZ30A7KZDNrgoANq5AsFx/Tncj5QAHHK8buxLjR2jAoEUIAAHEpLVUAEqQAWoABWYigKOUNM2vwIwZHLeBiwAgqpsKFBW27adZ8UnFEC+BtS5N0PWkz2GqjUtEOgH0T6oonoh4UehxlqZQqQNbd/20cMv2LPn2L+uL1iYANhHhx37zQsCiJ1T8edQP1IBcOjxCsYWi1GBxSpAAF6s69lxKkAFqAAV2EQFsGwt1PMKUHVpGwy0wRCAoCqLCJSFDK4XMmay7dudoXZMdcfogzKmkWlF2tC2qcndN9WzP9PSo7G12uZPSIgeCEbsxOvfRVTDzgQkLvF2ujAPauS1BTrWeMX7zZJUYHkKEICX53P2mApQASpABTZYgZDwUQc9oF4prEUFYOXiBsCHhSWV+2x9qwvo4xJ1jT5gbeT3Kut+WDXW+N67bm+gjGPZn47OmJ1iObr+xL5tRxtyjRcvAA6pVd/uBFQAlqMCS1GAALwUT7OfVIAKUAEqsAgF/Le1NmSqoACAJueMcUgIaDlZtI1bGCBS4BdWXxVfH/z1kTsusn//bG6mDsCBYyTVYoDuWGNbe+x+pMgAB+5DB+Jdg47PUYFNVoAAvMneZd+oABWgAlRgUQog3+oqQdaZV/NJym3NVtABbNWUAnC1JRcHYPdTowGAL/u96i8IPw5w6t4HXKdu2JcADPixoQPYpuNigLsWKfoBxoBzBjjmeF3Ui4+dpQJCBQjAQsFYnApQASpABajAVBVAJtSNTCCUUdyBFKTueobOltmS27FSfQdO4a2v6+86pSCHlRfXn6IPxvAs9Qa1k2T+G8Cs/wPTzs+fKfoxBQCWjxP7CehTfX/RLiqQSgECcCql2Q4VoAJUgApQgcgKIJDqM6G2A0ENCK3ZZTE8ru/Qha5l0mKv27DbvnKOKJsn13L9XTKewRTrNAjAIJxWOuB21u5ohhZWkmjh1Y8YMbPrnJ1dFcChbPIYIwBHfs2y+g1QgAC8AU5kF6gAFaACVIAKaAXACXV1zy8GQziAVdtsgYm9Mle6fXiKACzUMgn0jQTAeJzsGujlTyx21wsaOMjHXTRxAGBhjBGA+duACtgUIADbFOLPqQAVoAJUgArMSAHb1mPVFeH9uzUgsGw9Lk+hffCk7KHjH8pvV22d3iOdw+nGfvAYI5snPCVbS5EC+gYBWKqDCziCcOqlRYp+SNsAt2Vr/6wXf6w7JdzH64xeWzSVCiRVgACcVG42RgWoABWgAlQgrgLgpL0xCUctAmBoteX04RO3v0MANqrqBX0gWJYNG08EBuPDYetw2gxwin5I23ABYLANp/GKjmuWowJLU4AAvDSPs79UgApQASqw0QoIJuFaB9G1KcAW61V9//TI9n86/vj8blX/iT1iu5wa7AWPIGg07JIECginXn0A29DXElXbZtt9kOoALHrsNkEAFoy9KgMseEY8XiXxy7JUYEkKEICX5G32lQpQASpABRahAAg5bS0ad6z2CWWpGwLgNqCBYOcFj6AmGwHAyne9vpTqQADO3mR5aYgOTtutq+Ef0CdO43URLzx2kgoIFSAACwVjcSpABagAFaACc1DAcVKtuzYIwgCsXlpsFV/Mt/PPqLr2mrSqn2yrfw7UqYsRgLHTlQd9CMYFt0ArFaVaCbK5nTEGtmUaTtDC1RzeWbSRCqRSgACcSmm2QwWoABWgAlQgsQKCCXnbst5MqL3O4rpiK/sQAdjobC+Ily4UmCwAQYsAnBiAta/sY6v3BeK8cyHxK4nNUYFJKEAAnoQbaAQVoAJUgApQgXgKgOAEZZdsW2J1djfbKn5jCIDr9/PqRkH7vOBRCn5Sb6Tog7QNAvC0r0HqizHQz9B4lcYxy1OBJShAAF6Cl9lHKkAFqAAVoAI6w3TNHR/MC+s3jXWtjIdkDV21pL/vVW28P8uzywdEb2zbBCf8yQHYdqXURK9BGjzYDIwBZoDx8eL9DXDfOAF9ZR2vfPlRASrQVIAAzIigAlSAClABKrAwBSQT6/b3uloqy/MaCN5ZFMVBAnBHAS+Ily4UmPQHfU8Atsd5KW80AC4bAH22Km4arwt7vbG7VMCqAAHYKhELUAEqQAWoABXYPAWAK43KCXXnSh0LiG2rB/9C/XlBj2qdDKUU7GzbsNftrq/mASGieT3T1Xf8marrpX3eZwa4rgyvQRJ8wys+uMpnvG7e24s9ogJ+ChCA/fTj01SAClABKkAFJqWAbduuMnad3Tv09b3HP5Tfrv7t9IFOdA7YsUz0bQDcqY8APBRC7mBpqlW6EOCy2DBFf7r0Q6qVCwCnGK+TekHRGCowAQUIwBNwAk2gAlSAClABKhBKAcmEWrcJlO9kbO0wUfxdluVPMvWpfQfwygbseh+v7cNSmEG0qW83TdEHaRsm/cE6HLZAr6/PAtvw8ifYhlc/pDETG4CRmFRlBr8BD/WeYT1UYM4KEIDn7D3aTgWoABWgAlSgpQAAtKJtvn0TaqAdo2/GAmApMCGwQQBuuLja1gtqTQDGFqCCjFe+KKkAFVgrQABmNFABKkAFqAAV2CAFADBtZIiA8sY7RsHsWEdZ0yE9KYAJzM6toQzaHu6+PdmeRS+lc2/DFNZSHaTlVwsHKTL6H/36S4av2lr1vvKnSz/AGK/aAPut7VovFli+M28vQLmO1w16xbErVMBbAQKwt4SsgApQASpABajAdBQAJ+2rCTgIYUYAFkz2W+Ksga78AViXV8YQ7Gt1ii4ATM2FhATQJ9XJFJWoDiWkgW02s5QJtJhQPyqgBcdeA4DBZ7zH63TeULSECoyvAAF4fB/QAipABagAFaACwRQAgQVuz7RlWT8MAGJfG50TcEGbvQBYGwNkz5x1SdEHaRtGAIYy27AMq4LtrL7UThxm14sn6KnIkp449kPSRFlWul0cbqNvvMIVsCAVWIACBOAFOJldpAJUgApQgeUogMMEqkk3Y6ufdGzHeEBPCmArvleqAAAgAElEQVRaATCWmUSFaYA8WLcXxEvb6OsIWA+qwyjXWkXwZ6cfHos8Nu2q2HEcRwP1m8erzSD+nAosSQEC8JK8zb5SASpABajAIhQAt1UiWhi3P5cPOmRUfbZTe8Gjh80GncbZxg2Cq/UU4LDZ03G0WC3CBM1md/sRtv5GGDUWT1KNV2TAswwVWIICBOAleJl9pAJUgApQgcUpEGBSbQUpaRt92zOlYIdnzcJDjekQL0E20gvipToNBT2u4VAt5myj1E7cFoM/r/z6vuOPz+9WVp7oPsj7s6ZgX3TT21mRvzvLi4vV3/dabOl8BiAdS4b6rePVXR8+SQU2S4FZA/AfvfKKt6pfRO8dcMkdxx7z2E/84h+/9ZGYbvvDV33gZdl2/jl7G/k5r73homt1OZdn7PVPu8QS+zxtj9A6KkAFNl0BHCyaSqDfEUozwGPCY9vXjsDRAZeyXhCUJgPAld32U4hNw2QQtlJo0TZKGou7z0PQCMbKpepj6O9meXYF8F4xxlHs8QrYxSJUYBEKzBKAcZDKCMATCmPcb+uFggmZT1OoQK8C7/2Ds19d5NknLBId3d7eOvM3zr3u85SSCoyhAAglvYCnbXadoNf6a6wftM0LHvs0B/oEQVKKPkjbkMQZ8r1r3wJGB0axb62j+DNkP+r96tsO7XAXtK52cJzpAqCvrfVIYoBlqcBSFJgdAH/s3151+tae7duUg04AnEQABkRKVYQAnEpptpNaAQJwasXZ3lgKALA4ZNrg98Rj9YntUgEqQAWowLIUmB0AA9ue6x4kAE8ongnAE3IGTQmqAAE4qJysbMIKeAIws1UT9i1NowJUgAosRYHZAfAfnn3lh7OieAPoIAIwKFSKYgTgFCqzDR8FfvfaV31S3Wh5tqWOO48/bs+zLvrFP36oLEcA9lGdz85JAQ8AJvzOxNF3nPfmV6v3oPWTjjwvznz61Vfxk46Z+JVmzlMBcDxm6tvztzzj6ivfN89eprd6VgB86MChPYeP3Hujkml/j1RHtraz/b/8J2++JaWULmDn8kzKPrEtKrBEBQjAS/Q6+yxRQAjA0LezkvZZNr4C4IT7KAE4vi/YAhUAxyMBWBgqmwbAjz5WHD71vE+95XtCHbyKu8CsyzNeRvJhKkAFrAoQgK0SsQAVoAIbrgA44SYAb3gcsHvTUAAcjwRgobsWDcAIhOZ5fvlrrr/okiFdkXp2no9zDRLSPtKPvj4CmXdo4QGxs62Th00NvYXjIsMOW+Np1VJdp16eADx1D9G+TVFATersnxsU2Z3FCcWznnnVVdXnBpvS/yn3A5xwE4Cn7ETatjEKgOOxA8B8xw6HwCwAGACwvl4avwEWfkdc1t37PbEL2Lk80+5k6H6068cgsPnUEGgH6TN853LDLuhb8NBxNoW378EvvuiYfd8++VZly7N77DlcZMWT3vb6G+51sRf69rXIPnzxOde/cah+qB5Vgbpu4i1ve/31q29cLv/Y2c/dKrIvq78eV6vbqz+pALjPL3lW3PTrr7/hhRJfAD5u6CapuyyLtKEasfpZ1wf6uuHH91z7ynfmWf52mz6InfUYChCTDTuN8TOgS9mvlh2db8xdfDb1Zzg5m66HwAk3AXi6LqRlG6QAOB4JwEKfLwqAXYCupafxG2MXsHN5prQlVj/qfXWE68HFAp8+64o9bVI19GdsA2g6WL9wXHoX74HD4XpBgNGVgKDYbq93Yg9C0QrkfvDkB66wQL06CwIHSQSa+oQr2wHtX90DnG8dfaGGuSFnIJAGtgn7wGSPUxxl2eAiBGj3qo4fHH38g/v2fP8eNXZP0vb1+RWsU6QFWOfKziLPn2RYjKm317gD+uA15x5X75cxFgTj0fuFMUIFBOARRAebBCfcBGBQTxajAmMowHfssOqLAeAwgLMSs7Pd1wXsXJ7Rjcfsh67fIwvajrRO1tW1z7pif/gtzetC8KEDB/cePvIj31ElTvF8SY1yCFvbZkc4LasZzD45AlEvCJQ/AGFDF1efIxQKHneAaPB/IECkBGBl77fVn6fYTNc/H4JgTx9DGWHfNvoywqCv73ysKP7V3jz7Zt3XJgD2tbNPZ9DOw8q+s5S3PqVcVt+JYHLxCoIfLvb9uRV+d59GFkKQWJpiGU7OpuiVHZsIwNP1DS2jAqgCfMcOK7UIAM6yJz1mOT0ajaey3Kdfe8Ob1aRn538uYOfyTEA4NfZD/6PwnmWbbt46yfS1mbP6uccCBlQ/tN0aqklYyAfkWk0ZITgA/JbNdDKEIGwcVRXAAKnKQtuhfXQTZoCFHjXb7wt8pRFDcNWzNVdqv6b4zrZo0Nd3Kvv+Sv2COrPeaBuAY2oB2nmXsk8vnNngt+yGsV8Dwm7sdmjp5OzOc8897pH8RLUbIDMvfrW+F77jvIueq8q2P5GoS/3hZ1xzZfVphsWewWznFw8ePObUv73vVhWzfZ+a6HYb7ckH084TIJw2tkP2aHH48JGjT3r2xz7U+fwFbKPSpL//xU3PuOYq0ScdYNtOWgIx4XWQEBQHka+qAWzo9TsSk0D9cKyDvm7Y2zNOe+PhjvP+3TuVU5s7rgbOFpixTdwCjQRwrcwiAPjRR4/7sa0927epfp8g1KeveAOiXGDW5ZmA2d+yX41+RABsb520oeGyvzvdbn+nHLj+0bLAwaBFa9TaQuwDiaZB1K4fhA3x8EUyaD59iwzAjW2zuvOBdTIuEARc6NAmu/bBCJb1uImtReD6xbG7+0BHP9eKpvAcOHk2mprn2ZeLIvsf1Q9BALbeZVtNmgG7jAAMAVW3N14AAk7QV5Phe37sCVfYwbwLqWAbK02UTxTgDn/SgdxPCi2ItLUEDkkDfGseGkDd5YOgXs12BPUjY9cxFuGFBMf6B2Md1G1Vx7HH7HmS0mFoQasxRq0LZjuidvo/Y5sEY74vouQLVkhsTrXMLAC4FE8AaI3MI5DVrKAFKKvNaUCOC8y6PAPY5tUPHLB3thED9miUWpXVorn0Gd+evNMO2EaVpQVjqgJ5DJbTnw7tA3E9L6cGHAWGIt1ko/5osAFsg/bRLjIAd7Yqh8p4Vj436BO6jZCLHfW6QtvZzlZHi0nhbABZxBFWOVpxZxhZWVx8SX07/0MDWdZWpsiQ+Wn0fD3ZAybLnYm8E7A1lYfho/4YOEHXv3t3PxfpWTAYsAVsQ7Yjpyfz6QhWdet7s/MB6rZmhL3jIEBG2MsGAMS96u8BTf3PYJwdVuP+LHXWAvSZiV6UOW774T8f3C1Sj56W/jO2iQAs/M22CAAGoKUCHBACRwHgifRjDYPAicz1bCsIpw1olvoDLF/1AQTgakEF6YPPlVPC8VsVRwG1nEwj2eL6xBsoX2WqgLLa7kZmC4aNXWBD+4ueTFwKCUJVZ1uq1H60fN0H0MFJGhN2T8oG22j0JVIbwRY7SgCOZGdDC1C/Sm8w7qvdFWgMpwLg737+7I+r8PklpfHnT/25G14meRd99/85+6Dq2P+mou+O037uhmf2PesJwDdl2dZ9qo2ze+pvgJB10l6b+FtBqbO92gbXsHpiCAYn6DI4VQuS9e3QYBtwJ3cLGhYRrNvU0TY6dQOLGmjdA4ANXOWFtOIIwX7jqWbY4JbgeLEOxpnsMxPVF/Uu+ivVu8bnM71u6Ixt684RXdUUbSIAI2OtVoYAvCNGDYjQA5H8MpsISO2YVmvn7Cs/nBXFGwZ87NUPLKO71gqETRE8dvoMQLaP/zYFgMHJegUiUPladhAAw6pucGLvBMAlDKAANDUALu0HNWp8Qws+U+kKlnfJ9EvbaGSyodjrecmVAAz2TWqnC6jLxlRtgQLdeUAALoOhUACc/fnAdlsPALZNetfZYissyyZh4pOUQWiQWbGaamRvecbVV66umIvURqOvweCt6mlz+2bQPhgAMWj9rQUI1HnG71vRhzvlTFvhgy1Q6NY6sR5YQ9eet98br1a/eD/hWlmg59xsgj976LOSW6AD+S98NSCs6Iabhy9FBkcnmMXAbhMAuNpu7KKTFMqlW6bBmBL1YYwMMJh9EkGqcLtpVTcKp/WJPQhFFdCgbUwMgL3sBzVK4YcUbRh/gQi3nKews8oag1BeLQaMCcB3f/5Vv6y2FP6BEvlY9WdbbTF8q/rvF6i/rzLAKtP60frP1b//pvpzofrzFPXnv6g/z9HZXkVNt+tn1B99ONU/j58BHgTgCuJAuKqyhnaQqANwoKxfD7jZZk4RoaHKRkdrowHZQeFKy4YclmSTt+/nJnj75MBuBJd2RLsBwBiX2BFjm3+r/YiLFJKetsvGX/yRW+diEwFYpPPGZ4BBwJFugW6CqQvMCp9J0Q8pbIIZYBE87kTvOusttQkF4MbWbPsCSbXlHYH4TQFg5Yhqci/JAKNwSgBe32/b+9auZeGlixwR/SAGy/pCBAjyRklKAJ6QFtEBWLqIg8wA1Jblr6iM3xlqDH5ETQJeoybyd5YwqwG4KPIf0j+vYLfI/lr9tz7pugnARf793XIQANdts25R1oXl2xNXEAFuf60BsBVqJfVWIA6CpOhQLLBOrd7KZkHG2gWAd9uwZdB3Pd+Y1Fu31lbQaV+gWNUPnErdGB0S/zcy5GB8yeIA+Ba3OX7ABYRdzSENa/6J0kfXrfaSPqxE2gFtOPYdYVPvmIB0TWxTGScu71jk98emlCEA73hS9F3rCtHy/PLXXH+ROmTC7XAnBKR2TNuBQSkAo/XX+yGFzQkBsHg8OvS78oW4sQQPSIEAzFatJvf3PeG+f9r37ZNvVd0YuuJDlF1e/Yra/VZV/x2EIq8MKuIGAPR1Na7fAHvZL/UxCsB1wErRBuhro7tiA7ADqEsBeB0DX3zRMcC4Ml4lhcTyUJkSgNXvlw+d9nOf1JndrP4NsAMAV1nhoW+A6za5TM6ACa0EVGuAZQHgagIOQUetXqi89aCllm7YFs1dm2GQqZ2IC0O2TBfdjTpk2zKoNUCFdBQCcCOrj2has11mDxC3WpsYCyF1yJ9CH1222kv7IN0Jsik28Rok4S/GjQdgVA8Q5qrqUgNwin5IARi1qSyHQrlDBlhqSmMBQ+j70a45GuqkFFxiAjAMOLXsJviMF0AiQbIBAIx0s1kmQZbZASxLG43XAIHx7qUFGJOzBuCAGeAkAGyHOVHmZwVMd//YE79gvSqoAj0o01lN2O327oao4BAkEE4rGIRtkAOwbxswAMN92NUR2x7sA8BTiANrBr0B1RiEizXxinUoliWH1ZVvfFEcqIekGeAp2qT73j3R2jbGOrts5L805/vE4gEYhL6Oh6cGwCH6AdbRuNtXEvpTBWDdB7Dvre6mv+6oT28QCIz3vkp8OFQWhOp1FQRgtW00N99pWqokh1O5O+VtpNoC3cm0l50D491LCwJwbQu0/t53vd15/Q2w4d9iZoCtILQ7Mc0f2Xo5dJCNmjAev/2DD1muTKlnipEsmhwKDPeR9gUvBA217cBWzdYNSbdAzxuAGxADAW1NHxl8wj4QLYTIbIAAWK6JV6xDsZwCNqWLP1O0iQAs/n2/SABGvxMdUnMKABy6HyAEbiQAu0Pw6q1T3XUsHoGBHgCBIAoAg213e0oAJgAPxP/Q6cfOMWcbb/KYnGUGuHUI1pFiO3t+vpW9TcljPASrfkhWbQWrfgjW7j8PX4NUl99lC7Q1s1cBcPa/DpwWXTfjw+o/Pqj+fFn90d84m/4nOCxr9bgXFNhCFIKGiQOw1Y87Iki3QLczebbsl3RhIz4AixZCYgOwrH4Y8uPDpnAr/CrWZIs/cgCOb9NqKro+yV3/p8s71vb+2aSfLwqAhVtdB/08JgDH6sfSAVg73ENb54WBEC8UEAiCATD8felQ5+SwwS3QWf72EPHSqGOiGWAC8K6Xav4J7vsRK3SdnFmeW0HTscds/WowAG5MduNDgc0lywRgKEPbAhnIV6Lvr0vf4Acf2bzZ+Tl8EjRog2wRIXGsQ7E8Rdicok0EYPFgWwwAg3CnBNRXQOTPU385ZUjNsQA4Zj/Aup1BL+IWaGeb+nyM29quYZxscCoAFm9zJgDXFfACeNDH4l8CEz0Ey/jtb9m5FFps8hZoeZCEf8IdgAfBZpVpKYqt/xm7okbfLbx15eB26cRQYFMagoaJZ4BtfVyDJnTYVL066UFV5bOi+5hB+ES7abTf9jBog+hgrXqb0vqZAe7dQaJlZQbYFtAj/HwRAIxn9fJzjj3mvk8cPvIj35kiAMfuhwsA/6H9CqGk1yCFHkOgJvVmRzkkCwQCrwww2IY+VOGrWV48Q/J9KwgbXgCJxMYGHIKVwscpvgEOAcBeWoAxOcst0MhYiF0mFgAXeX7WVlFcpnYQDJ1av9s9AIB3r1TRD6SAApvuSwBgUGeTVI0MqlM9wHe4TvXaHLvz82gZYKz5dSmwj17b/aFYnmK2dYo2addxC7QozBcBwAjElBld9LvaMTLAsfuB1K+iq5FtnSIAI/2Q3tWL1FkbeZ9+7Q1vPks0Ej0Lg3DaAAIA9qST+9XVRj84etKH9u2R3XELwgYB2L4F2gv6pHEEb4X32O5uGhpSO12GFxiT0jEyiWuQXPQI/Yw7AA9vh1UZ4IvVgV2/AgGwnshuZTfkRfbWgf5N7NtPaDuw7wFVyGFfXm209RZkEIdCsQOQIMh16xwAYec67YOIANzWaIqwOUWbCMD20dUqsQgABiCtytpNGYBj9wOEvEUCsB434F3MumiV9RaPSMcHXIBAAsBQ/buQkwKKXNpApAU00dXM4h5gbajEb3B5dThNkRVPetvrb7jXxQ8gWAbPAEu1AO0kACMDy1DGHYBt22LzS9Q2FP2tfPuE9bvUv+lPm+qHXR1W/60PwlrdhdzzPwKwWZggAAydTozHmBEgPdowbiEmAFcOYQb4PNv7aKUVt0DjYzhZSQLwjtQV1M0cgL36sVQABhYWaroe2nP4yL03qpjZPzBKg3+TbHsjQJP7Grjo+gDYqyb3QFmv7CwIG15t2DQENdHFCMAE4DKcCMDIwDKUcQVge6Ywv1YB8CtUkxAAq0nQTSpb/OLebjTuCIUOVvKCApuc0LbRmXwDjINk/lXlU/VZTcenbbkGM6igdl0XdLaWyuLA5lOXn4Pa8Rvgv73vVmA3CE+Bvuqqh1zicM7PbDwAg1k7L3DED0xaH5AkfSZFPyIBcLUdWNpnPbDAZxrAifSjsYXd/h2zNOud/DvgCQBw0qygS+YReVEDoE8AZga4HkoEYGRgJQXgzJTpVRYYwfio+sG31Z+n9HSjcTiSFDrssF61Ktj6uhlboOGsLHZXcykkpCPox3pIeMWB4xAZfAzsQwOArYtOiQ98gxYkprjdeIo26WjhN8CioUYA3pGLAOwIm0D2dJIAXL+7F+jDIgE4V4e//Prrb3jhwS++6Jh93z75VhUiQ4fKEIDz7BOWt69XBhvMkje+AYYWRuTf54p9Xb/SCOzH4BZosI4UWhCARVOOdWHrZFwXrU00yyeBO2SNAKwmO9eoOp7bygYRgNcukWXBvLPMUBZ1ZVOMhQTdbRAidxUqbnrGNVe9UPBcCz7x/iJDCrSdAMwM8NmD8WR4xyLxtwllCMAE4Mtfc/1F6psp+A7c2vfS9u3AvoeFgSdfNzKuANDqpbJzXnvDRWqrnMoy2zPA0vqTb4F2AQJbtpMA3PuKH2ULtIuPEQB2gNONBWAHLQjAjjMhVwDeAZA3fxK75mhtnOhwrPVjLhDDLdD9MVGHbJsPg3xjbAtPYEFlpwqP7KgAmqEMtqA+AjABmADc8xLYeAAGAacCInDLbeYLdmg7QlDz6gf6/bNqZJXVBeC0CY6v+sDLsu38c7ZfSPU+4zbtAC1YvmEXsmW6tAmsPzkAg/fzyk6gLQ+1mk4GeHXK9Ntef/37lrgFWupjPc5sixw787odTfXfpW1Iy+s2QJAfzAC7tCvVArSTAGx/oRtLQBDbk50As1/1doX3A+8+2mofbJcAHAaAvXQE4quqH4Tgqrw0DgTASgBux84UtxtP0SatG7dAi34bEYBFcq0LTxeAZR1qXwcEZEMlDTROQ3aBfnwBQ2LWDsCXT+B2wW0kPwUaBcIyqwsARANAJPAAgoMmrw9ffM71bxRAUfUMYP+Os2ptIN5D+qnqGSUDjPpYuEjQ8LO0DdDXja3I4DODACy1EyzfaBO0kwCMDCxDGQBQjFugBTBhAOBMbWHN9QnR4P/W21532oW+v5WDG3D3bGkwaINX9jR2G1LgdNkCDcSXLDta2/IN6uOye2BcAG7ceR0/1iEdpwibU7SJAAy+02scJ35ixAfAg6C0hQ3AwTJ8so6NAcCx+7GCTThLi+i13mYsq7v5HJBpRowpy3QOqAKzunAb0juG4YotBUF4Q5trQF7gundscAFg1PrdcvXsJvIo2M/OXbsgLHl9A6ztB+1DuroqUy6IlA+A33vD9ZvakGrV11hsLUA7CcCiaFgXBgBlAIChyXndshWMHHvM1q8SgHsdluwbYAJwjw/CL4QIIb/+nTM0xrwWewjAgy9P6XhkBlj4u2gRGeDAALUzcczz6ttZHBrdT4HWbcbuRxk7IbLAJgh00am0KRT898FpqPqVvcm3P5cagRN26BXRBkfkW1Ko4nqh+AA8mEU02evQzxUMbxX5zxaRD8HS9sKZb8wZRn1CxpEyo9MGWL/Vd7G1AO0kAGOx1inlB8DQ3ZvrNnczNvkjWy9XVG07rK5uayMjB55cXGVfpeURKSFo2Fl5esszrr7yfY7Z01cDOjlnmScCwK2Tna3flde2QEPxJ62/AzBD8SCNLVDzGnTJ+ii1R/cNiuUpZlunaFNtzJdx4/OORd5Fcy+zCAAWZI6zvMjeqyayz1eOHbrndRQAjt2PMpgl7fQMgEYGvgJrOLvczAAHhGCjXQHrT379UVv/IFkxw7bhwLCxY7YcgG0ntrbl6GRqbS9sEHrq1SQFYN2wA6Sbu92zPTxoFtjQBqixFYBjawHaSQC2Daqen/tMzgRQt9v6TmYLnKSvLW5l5OB2d5+DJvjqWjGdnX72xz50LyIlWKeuagUzgj5LM07OALwLP7ZDsCoglPZ5p37g1GXZIoFzthOMmwYw22IBrFP/okVjv9E+XL9HrEN+nSJsTtEmHTD8Btg2bBo/XwQA6x6DUPfpY4954isOH7n3RvXI5AA4dj/akeOWFTXDq67bJwNc2ua+Xbnfrnq/3evPkn/3axrpvvDS3hJbtiGqt1DXjeTZc9WzQ9cmuQFwsX1Wlm9dZq1bGy78/lc/An4rWpc+OQDrxn0huM/Plb+vOfe4fXu+f4/6jXqS6DdKvXCP/iBYQgAcUwvQTgKwY4BAANwDh/DkfG2b9DqdnSdbE0owiyZUpPmdse1hCBpslZh+Xusr2EZ8AJb3QwrxeAudA9GsGWO87lVJWRzoJ8AxhNnR6l+KWIfibIqwOUWbDO8rMD5EC3BYMM2j1GIAuHRHD+CIrvZZxdkIW6DrIRWjH30hC0AhlPkMAcB1GwFA99qOjNmLgXXq14ELINm+l0UgWIPVPz75H14M3BvsBMDb21tnPvzj93/BVr8N8Ib8Icx2jwLA2n4HWN+ZZtVOfbbFpeOOghB3+MIAHEsLArAtOvx+DmXomk1IT+1dPy3L9JXPGTNy0KQdl0aU9duFHmR7Mm7BTsn2dl2kDU8ABjK00l7sZr31Yw6LJLbWXLbD2+ocjDXbw0Fj0fD9cdD6WzEGx/IUYXOKNmlBOxlg8RhbFAzPCoBtLwP+nApQgaYCACSJQGMANmRXLO2QmPQU6IatPaAq3vbcFzPgIsJoAFy3G7DVSxdkUQBddADBUhyXpR6htADtZAbY8aXrMLkWHuhTGVaBmjCrZZwMCuuwqQOf+ltWBOom/lykvg0bbUPdrXzm06++6vMC2JR+Y2rTr/3zFqSKAaCvPWMsOCzi9NUvjoNaPNi3kttVNLYfO9ahOJsibE7RJiMAQweZ1aODAGwfKyxBBagAFQinAAgbzlAUzlLWRAWoQAgFBNBUNudyrYx+Vn4Y0c4C3Z3FCcWznnnVVQ+1++tgu0kyJ+iBoEH1ucjzs7aK4jK142P4U5Qdy1rgCE2cvTLAErhSmZprlI3PBfrS0TQApA5m6f3rl299rgeTREfzuB1uP2asQ7E8Rdicok0GAHbwHQE4xC831kEFqAAVQBUgAKNKsRwV2BwFBAc06U67ArDbcwMAXHoA/Mau7TDxtud6BRA07EL/3T/2xC+c+rf33ToMjl0AkrThmgHWfcLgrbjpnh9/4ovt/eiCfKmbAwjsPArEgC7mXL/g2iPbqHcCcUH7MWIdirMpwuYUbTIAsP4nn3esLebm/nNugZ67B2k/FdgABQjAG+BEdmFjFcDOQ1jNwM557Q0XXSsVApy8t7dAI9+pdiAGbEvTz+r0XKQv2CQTr2+oTQgaOllv45U2vdkeaRsCADRmvXued9m6bs2qQ30TgGHbV0B8Rc2yAb7wXIBBrkfCYh3yxRRhc4o29QBwGZ9AXOqiUWMTeZemLEMATqk226ICVMCoAAGYgUEFpqtAbACebs+nZxkEDYYDh6bXE1pEBagAFRhPAQLweNqzZSpABagAFaACk1eAADwdFxGAp+MLWkIFqMB8FSAAz9d3tJwKUAEqQAWUAn949pUfzoriDRYxJnFX9xwdRgCejtcIwNPxBS2hAlRgvgoQgOfrO1pOBagAFaACBODoMUAAji4x3AABGJaKBakAFaACvQoQgBkcVIAKUAEqMGsFmAGO6z4CcFx9WTsVoAJUgAqkVYAAnFZvtkYFqAAVoAKBFSAABxa0VR0BOK6+rJ0KUAEqQAXSKkAATqv3xrZ26MChPYeP3Huj6uD+nk4++lhx+NTzPvWW77mIANSf5Xl++Wuuv+gSW/0uk7meCbaoTx/7t1edvrVn+zZl3wn9NrpdI6LrQzRCrymZu0Z/9Mor3qruvnyvJRYq/1LYQosAACAASURBVGG+0bUN+werx93HZX9c/NNjW28Mg200nq/p/unX3vDms/r0R2IVHc+6jdAAHNo+kw5AG6L3S7sNoP6o70xTn1OND9vvAP6cClABKkAFlq0AAXjZ/vfuPTahaTYjmdi61K9aG5w4ghP7FexkW9v3ZNv554aEGuoPMgntqRs+sAfvT6OlwfrxOqepUUoATuHjdoxI/HPsMU/4Q8vilK6+A6xgG6uxduKx33/48JEf+Y6q55RdW40AHHI8e+hu7K/+x5D29b0zXNqY0zuzfQ+wh5/gd6D3LzJWQAWoABWgAotSgAC8KHeH7SyYdelr1Dq58ay/N7sBTuyPqAziu9QA+W1MtW5Wz2Wi221rOFvoq1FfRnPuGqUC4BQ+NsUf6B81BrI3FkX27hqY9oZzG7LANtQ4PvanDh85/I1WG12gxk5qhu3zACsz8Ae2z+g3vzam/s5cLRrWAXis8VHX/nevfdUns6w42/Iev/P44/Y866Jf/OOHsPc9S1EBKkAFqMCcFSAAz9l7I9nuOfGsW907oQMBxqqAKXMCTuytdbcKNPpy6MDBva2MmLS+svyRre1s/y//yZtvaVfgD79ljV3InrtGYPx4bYFO4eO+oAH9oxdx/ka95J8OBl9j5wTYxh1ZkX0ty7PXtNpoADDoD6uZ9fHs+R6Kbl+9M562zuiduX6XjDk+CMDWocQCVIAKUIFFK0AAXrT73TofajK723onUxQma1D1rQOQ4MReKk6jncBtdBYKAtff2TIeuH4jzAduo6ERGKNeABzTflvwBW671twaYMA2dOb3NPWn/V17Na5jjWdPqIxuX92HYDza3F7+fMLvTHH8oH22Zr/7KmIGGJWY5agAFaACy1GAALwcXwfpqeek02RDF778tgma2mhMGMGJvYNetclf2D50IT5s/Z3t4nPXCAQOPwAO64PeTL8pEGP5p55h9WyjGnPhdipUSqzq9nwXRbevtNbTzpm9M9O9A9EXNAEYVYrlqAAVoALLUYAAvBxfB+kpns3ZmQhhIOKybW7nGXCS7rK1s4JCsA2l745N4IS3sgkDhOgaNTIsaJ9LYELLp9IIi7v1YWnSuI7tY9tgRfUu/YP2LzQA49tg3cez1gobQ1kni5jCPlT7cmxgsRv9feD0zkw1vm3jo/5zVwB+7x+c/eoizz5haetwkRVPetvrb7hXl3vPta98Z57lb8+z4qZff/0NL+x7Fqq7yD588TnXv3GofageVYH6FOItb3v99e/TdfXo0eiHTd/LP3b2c7eK7Muq3HF9ZetteunQsr+nbZH92h5Iu3A+cIqTg1980TH7vn3yrcrcZ/voDPc3QqzotoF+DPrPJd6QZ9TAsI4x21jgz+erAAF4vr4bxXJw4r2Gu1d94GWSU5TByWKVLQPLV3C6miwDNu2IuzPJRNso4QGEo3UGCrCnDiagPVKNvCa8oE3VokJsjTCIiA7Azj62DW5pDKOgFxqAwbiQxmpjPK/GNJaN7wBwCvtAX23UOzP2+LaND2DC3VtFCa8QIGXZauL+g6OPf3Dfnu/fo35nnLT6zdEDwCCMt23rPaALtHEFwApYv2sF+gEg8NA0iP0/ePIDV9hg0LbwoIUdyQeiOEH92gqUwYPc0DpDxEppFwSh7Wg3xODBa849rj6+jIO39RzSNrJIY3vX8OfzVYAAPF/fjWJ5JLAQgYLqeDVZRCf29dNJwQlpNSlH20gFwKD9i9YoUpxW4DX2BB+MAecYli0UGV9FqzEN2ukVqz4AnMK+SLE4xXfmZMaHB6xV8AoCw52PFcW/2ptn3yzh1wTAyGTc8gv96Pb21pm/ce51n6+XA208mhfZBxX8vhmZNJigIID9jSx0aQdovy5+icpjv72ucW9feiA+QB98fADFiQegV3L0QR2otXeslIY4LjSUjzdgHhnP7cUPoL9GfyJjhGU2QwEC8Gb4MVkvIk3mqsxMrAmpQ2bLGR5AOBL1uW6/1AcowE9wkSCZRmAmUDrBd7bfNqDBceIcw1MH4M6VTY4ZYFBHMaD7jFcwFkWx5bJo6PDOnMz4QCbMfWNMmAG+UwHHX6mJ1Jn1+uqT8QDgVVbd2SYKTPJtrxLTz5vwgWTfsFY6wAHaf1RV/2315ylYMztZ+XJbun5mAj6wxkkI+C31MUEwqDUocVWsk3X2GXutxht1l58XDBjYKA/0V7xtXioOy09bAQLwtP0zOeuk8CWdzEnrR+HOYTLnBw/2CXlVPzIJ95lQU6PeYRT7ECxnH9sGPhIzqg6/GAa25g/YucpQphjPK1i3jzddrLMFOoV90jZm/M6sABj0SbTx4TMJFwLwXaqvp6g/jW9hyzp87DCNLYcsl+1VYvp5A1QBkJC0IYUUSd1V2ToATsQHg3GiDQ+sc6rFks6iBgCqsE/r8Q7o0+iztDxsFAtujAIE4I1xZZqOLGgy5wUPoE6NCSPqQbxutMadcqkXCfB+dO8ptvUMrNsLgME2nHxs698EAdh4ijWokVeGFYQtAnBx+NTzPvWW70VcEGvEOuj7KOPDB3qEAGwcqmUdATOPZTvSSb7tVWL8OXBollO96qGYcL22qbYNeso+qAOe55bhrj9aW8EBIHTyaczFBmVQFe+AHxuxBYD44DfTTmLwoVkpQACelbvGNxac1HSuNkItl9YfcTLnBcBgFqeURXQFDqgRKnlVLjUAT0AjLwCOab/NeRMD4N47WsFYJQDXzjWw+b798xQag/HWgNkxx0ddIxAsOpNhH2AowQaYhFeTdqCs7pYbQO7CENqnEmrAhYQKUhCt68CE2lOe1gtA0I7ra/AH6JrGB4aBXe0UALeZl9qBurll2x1jRXcP9U/ZD8A31bfjwEFYIgBGDkyTvotZfl4KEIDn5a/RrZVOtqQGS+ufKgDrfoN9aUlkz3a61Wv3RGoAnoBGXgAc036bt0Ag8VrEAdtoQM8YcKbb3KQt0Dbfj6Gxayy4vavs70CJRgiUqfqiADDQtiTD5QzAJXCggFICJALAwm2qDTgFQU4CQR0AnooPTDEr3ClQAR7oR6fdAq6xovsH+rOyCyq/C+RILEp2LhCAJW/RzSxLAN5Mv0brFTihWXwGuHQAqJfBX/2TQPc6h8NiDAB2h0j9pLdG3gAcy37bAAaBhADcFHIW3wDbfD8nAB5rfNQ1AgBIFx8dgIEM16pbDhnUCpzQNiYGwM72a70A/1dAhurj4APjsBZut09hp5fWSEZXCSFa9KmDqrX+Wubf6nfeASz9VbNx5QnAG+fSuB0C4YsAXHODcCtg3YFGHUEfiANhLADWho6kURAAjmG/zXkTAuDB7ftgrHIL9AZuga7HcOjxbRsfBOCGQs5Qg2Td6osHkoyethAqX9v2jQJqfQu0FYRqQIbWHxqArWC3485FArAkviSHz/EOYMlbdDPLEoA306/ReiWd0EoNkdY/5S3Q7b6D0GKQrJnplGok9YEuD9rqlWE02QW2G1wjfII+vD0zlP02n4HtePlH2obJZmmsuoznVbxu0CnQNt+3f55CYzAWlGnTGB9TAOB/fPI/vHjft0++Vdny7AGfirJhuh4H+HIGYN0eAJBV/RDQ1jJvUHkPAAYBPoUPjCEg+FbcCYDrCwGxtdYGSkEe3Mpd7c4Ayq/K3veE+/7JMvZ4B7D0F80GlicAb6BTY3ZJOtkCJ6fV1kRp/S4TZnAy5wUPQz4A+1ivopFlA593zsKPCcBlp8E+BtMoFACHst82hlPEsLQNAvBaAZ9ry2b8zrQCcKrxMQIAdybUUvgCAcXlG1ovAAahpgHmtvdX+XOwz872T8gHZZeN4IVqjOpalUu42JACgIEM/Wox4wdP/ocHCMDiaFncAwTgxbncr8MgmDTgC8jOLAqAHSeBq3tV9bMuPkCeGXMLdF9UInbXnnXWKDQA+/rYNkqlcJpioYgATAC2ZYDbMeI6vm3jIzEAe12nAmS1mt1NDDVC+0SZtdgAjMaJsI8uixDalN44WSoAo/4pywELGqv4e7jY9+f79nz/HvU+Oqmnjc49yVJbWH7+ChCA5+/DpD0AJywEYNArhw4c2nP4yL03quL7LY84LxKg0DxFANa2p9AoFgC72m8LHwJwfvlrrr/oklInYJFNF53NIVhAf5zfBxEXQ5TE8hOcXca3bXykBGDXbwmdoScxAGstXWxFdBkbgF36tYotuQ8GM+TOdtgGgtxO52y7IE684NOiFQrAXotWNtn583koQACeh58mYyUBuN8VDYC0f5NYO/gHguCqvIsPkGdSAzAwyU+mkQsAx7TfNuAJwATgY4957Cd+8Y/f+ggytlU8eR00BsZbA4DHHB9TBWBgC6dt6LvAlxfUlAa5QtoQCI8BwCP5gAC8jmwvALbFjI63Is/+fKvIvqyaPM40oHgFkv01s4QSBOAleDlgH6WTLd00MBGqtq6CEy3xZK6emQDb8PoGGOizNEte2QPa36gf8duUARiMo0ojpL91KIgNwFL7bUMWjAG/GH7VB16Wbeefs9gyeAo0aKfXeAa11cU6GeAU9kljEezPFN+ZzgAM9nkw1vriFDjEST/qeg0StOVXvMV2aNAlzurVTfHohxF6bDCz23YQgPewvesNDx+YXOu6uGD7PeGQqfbSGuyHFwBb/ah8s72VfZAAbI2OxRcgAC8+BGQCSCeM4MRmipM5P3gQZIBBjaID8CYtEkihgwC88x7wWQQxvUmk7wt0e257qy2w4DQaAEs1AN8HU3xnEoANgwCEAp3Z/WqWF88Y+G5xp3YP+IKzn5Y7UkFw7ajRzgaD9XhBmTZiSj7wAGAvcEyhNaizVz9sMayzu0fz/H8ZAuD6GJLNgFl6kxQgAG+SNxP0BQSFGjzat/fWJ93S+qXlV5NLYWYLnZQLt0A3shnABF56Z620/ubkdeYagQAsXVSQTvClPoBP7gZjuLLXKYaFMWB6/UjHp7R82SYwfowALG1PWl43Kn0G+SZ2ou/MyYyPeiyOmQG2Zqt2DdVg+IOjJ33IcnDPZAC41BcEnro7GhnzFFA2NR8QgNf3GWstgPHZ2Z1heebOIi9+Jy/yq/umxMj36Qmm02xiZAUIwCM7YG7NoxNp1a9VhgKY/DUgAa9/57AVEASa242FE3vUJvnVJzt9AOt33iYK1t+EtZlrBMZFNWEHgbkxwceecfOx7b2A9q+MSWAcrpoMnQEGY6/SFexXZ6HAFYBT2Ie3Mft35mTGx1QAGALE3WyrLbNV9WkCGeD2+wnq5+5D9e8vUwAwZFtCH4QCYEm/dJuT0TrzB2BL3w+rGHtLkeVXEIBtM4ll/5wAvGz/O/UenGyidTe+y0OyH2jFtXLVdkH9b+Ak228LNAaQkq40dArsA23HRmkE+liifzl9Wy1aCOJI0kbnG9W+hyfUv8HvMlOM55Uv7J8c6GIdcJ6YfWisTPWd2QDgCDEKj4+pADCQ3fLa3psCatCgBK6oKauqMnop7J+aDwjA/gBsiZujSuMvqD//pid2oe/20bhnufkqQACer+9GszzsxKZ7bUbY+rPOBB2s3wuABVkfyI/1zJx+AM3oQZVnm6dRYH1qMq7jNbaPh3wHxjDo/qqY1y6ARLBuBG4sG9+wsILhwFoa7QvbxmTfmQ0AHnN8zAiAq+8hp5oBBgBy3YcvvuiYfd8++Val/7MHXj5V+YkAcFIfEID9Adiyrd0GwF7fIEt/qbL8dBUgAE/XN5O2DMy4DPahDXVl4ZBZGVMb4GTUC4B1Xxwm5X16Gb8NDVX/JmoUMoaaTmnCRygfqDbg73+1PWgMq2+d/ka95J8Ovky8PhXoayOkL/reGaAedROlV2xBEvbZt/IZlqWe8zuzAcAp3oGIUwCA09UEPwUazIgmhS8XyAb0awAFUL7KwMUG4Cn6wBSzoA4NnZeyBdp0ZREQx99QOj+15/3AO4CRF+cCyhCAF+DkGF0MMKltbLlt2xgie+A5WfYG4EATwMEtpgEAzOgHECgmrRHYB+2mIwoUL1Avw6vU308YHi/d7FsAH4ivdwH7purN//X2VvEfVJ/2294D7fGCt5Ht/+U/efMtQ/XHHM+6XYf6G7Dv8Hynu0Pwu2Oj/UBAi4+m/s7sAHCKd6AtrgEgIwC3Rax9ZwzoRwDOs09Y4nBw220sAK4f9gS2kWJLvihe+u7sBeKyzyUEYNtLcyE/JwAvxNGxuuk2+e9CRJ99jlmTEHeTBoE7x8l5KQf0zZv75L3fD1L4QW3oz/of3Hv4yI98R3X8FGGsDmqExWd+Tra1fQ9w561xgp/Cx21NJP7Zs/eJtx4+cu+NFgjuwJWkDRsAl/bHGM9l3cJt78aMe0z7SjuxmGx7fBbvzMmMj7p64ESZGeC6aDIAbsAdoLd0C7S6tSZ7y9tef/37gMzfTi/KQ62EW7Kl9eumpGBp+v0GnlQt1bnSzcVOFy2k/YAy9D1XckEZcIPYfUAtnHew+AYoQADeACdOoQsAAImzXPV+gZPbwQxJNQnHDqgKBsD1fmBQgU92274HJtfQVlvMzvW3w4D/V6basmS6DNY2rtFA5k16l2rvBD+lj3GNmt9294yh3njA/ND9fhx5H4Uczw5jQD8yOA5i2lfaC4yZub0zJzM+6jEBAJkuHhyAdaVI2yXcgSCV/B5gBDSEgCoG4BJoQcBqaDQ1H5jejyhsCnVOfuUU2o8SQgF/9mbO4fHSFtxyxzXy+4tlNkMBAvBm+JG9oAJUYEEKxITTBcnIri5AAQSAlAydg3HACfbg1lawbZkXEl+DBOog6YP0FGhJ3auy9a2/U/NBX2dC29nOdIJ+9NoCjS76CBzau10ZgGdjM7wDWKD+hhclAG+4g9k9KkAFNk8BAvDm+ZQ9iqMAksFstbyC4a0i/9nC89tOh7btIiQGYDSrZzd8t4Tcfrjq3YKNRYmp+aCvM65A11NfZ2EmFQCD7UA+HYJVx7jkFUiQ8ssoRABehp/ZSypABTZIAQLwBjmTXYmqgMOEPBgAB4aaHZ3kAOmd1QsIkY1MO+gbfa3Nt9Wfp4CB0mhjaj4Y6kMwnQ3bfFGtt7e3zvyNc6/7PAyYhraCZLOBrcoO7fAKJHAQLaEYAXgJXmYfqQAV2CgFCMAb5U52JqIC8ER+bUMwAIYO+SnbLbJrsjx7rvrPoTt0RwFgbWIAOHPOSmbF9llZvnWZVZvWAoH+z6n5wBbqvjr3HfKUEoBFmhsEQQ+qctCKJ0DbAnBBPycAL8jZ7CoVoAJUgApQgaUpIMwCBgNgFMD0hP8fn/wPL9737ZNvtULeCBngMl4cFhPKR43gIYGyh3/8/i/Y9OkDJwTIUvkAGXuuOg9tGZZo7ZsBLvvoAKiN77dtWkkzwChY29rlzzdDAQLwZviRvaACVIAKUAEqQAUGFAAn5EEB2AKP6+3J2JU9o2WA27IiQGU7cAipQ7XbyBz3LGZAW1t7wDKpD6QDFIhZqO9SrWEIB7YqA3VB3+YC9QzKa4tHqW9Yft4KEIDn7T9aTwWoABWgAlSAClCB2SkghbLZdZAGB1XAE4ChhYKgBrOySStAAJ60e9bGfeGjZ7yk2M4+o/5l77DJ+aUvOf8r79Bl/t+PnHFRnmdX2Lu4fsZedr4lXPQAn9lWqrzuJeff/PH5qjMvy13Gg62H9PWwQtRnfH1AHyhDl/FOt41p/nzaChCAp+2fqVnnA8DM/k7Nm+PbQwAe3weQBS4Tfk6WmtK66AE+QwCGojhcIZfxYGudvh4f8Gw+mvLPU8QP2AYBeMqBQtsqBQjADAaJAq4ATPiVqLycsgTgmfjaZcLPyRIBeCbhLTbTZTzYGgHHy2IXO6jP+AsEoA8IwLbBzp9PQgEC8CTcMBsjhAAMfVc8m87T0OAKEICDSxqnQpcJ/xQnS1+4+ow/U6txL7WodNfh7exZP3/BzQ+EVNNFD/CZWUDRmNqH9KOuy2U82GzYJF/b+ury86noM9U4TqEP2AYB2CXA+YyTAm/+ta+9rCiKz1kePqKuMdp/5fuffYtTI3yIClABKhBYAQJwYEFjVecy4Z/iZGnMyauLHuAzBOBYgd9Tr8t4sJm4Sb629dXl51PRZ8x3yJBuKfQB2yAAuwQ4n3FSgADsJBsfogJUYGQFCMAjOwBtPsaEH207ZLmpTl77+ghOOAnAIYMEqCvGeNgkXwMSiotMRZ+pvkNS6AO2QQAWRzcfcFWAAOyqHJ+jAlRgTAUIwGOqL2g7xoRf0HywolOdvBKAKwWibD8PFkC7FcUYDyBczGKxI7Teur6p6DPVd0gKfcA2CMAxBgDrNCpAAGZgUAEqMEcFCMAT8NqhQ8/ce8pDJ92uTDm9Zc5t6mqd5+l/c5nwh5osYW1j1264Tl7BvhzZyoun/ex5X/2W1uz/u+aMD2ZF9ib115WOYB2NySP4TAOKevrYC041O4eiseob5g9dVdMnrtr3GTUQt7VHsLiotxFrPNiGutTXiJ22Nsufg21fp+L4AFpnWQ6LF7ufQBurOA+pT73PoeMY7JdVe7Aer3cF2AYEwLHGrzQ+WX7eChCA5+0/Wk8FlqoAAXhkz2Pwk1+abxVfTHkPMDY5MorXySB61KUbkMDrChKzh4+7f/v4R+9Wz564a6GkDmcAzreyewEfdfTBYiBzAuC/3/f9/71ncQWJ/GoBpl4Yn4Q3moAyy5gWbuPB1mGwXyuAyfLshbuLKwPV2qEShLl2G1YtPcZcb91j6FN23KM/1TukLWJo7SX6uL4rwDYGARivQz5+bWOMP988BQjAm+dT9ogKLEEBAvCIXsYm+5WBh9TfXqH+7B02eT3pxic6rUzhR894CQByFuXWdYaYvIJ9uWvr6PYLtvds/XUNfqUQ7QrAn1APvgYMpwZYgnEwCQB2hIaaLP1QCOpQMZF0PNh8A8aYBmC9uPKjtvp2fm7uL5aVHWyhd0dBgLqNdqfUp93zEO+Qss4A+hi1F+jj/K4A2+iPO+wU/oHAsy/qYOOCpTZFAQLwpniS/aACy1KAADySv7945Yv2tbKUgSzxA+CAdiFbIZE+S7K3d6kKv6n+/EyrYkkdjckjPuFEulKVaUygQfAbHYD94bfsf3cSHTDuWo7AJ+yRfN3Ylq+NCwBgZR87dQfUsQN5qfQxjaRQABxT+0j6NPyAt9GN+5jjV/T2axVGAEpdnXf5Vb//nEuk7Vz4a395+laxfZt67oS+Z4u8OOeq9z/3WtPPXZ6HntntD9J3bVfdxn/3q1/7cJ4Vb2jZ++ixW9mp73vfc76HanTgwKE9TzztaTeq8vt7noHqBPtQXYM00O6nr/z955xlsgVso2HvRb/6tbcq5d6r6uutV7cF6KA2+2DxB9o5lj/hftS0GwqnSm8k5ttxHGq8ofHOclSgrQABeKSYwCcyUgP9ADiwXavtlA+e9OBDvttwQbvuVWr9sPrTzpJPDYC1U6tvCucAwKD+aLB2wC1w/TU7RgfgBsB4gpxJ38ZugsA6NrZDB6677At0qJinbiuNPOtIrX29vepdgfugGff4c9AQ7oxf6KlWoR6Qs1V1x949j/zE7/3eTz3SVxABmp5nO3UfPPj1vfc98Nh3VPlT+tprwxECAyXQSoBpK9u6x3bfLgJqiH3tvg7VC/ZhBcBZUfz0LpT2+tm0IAG2sQKyH/7hvQ+3fGYEYBcdlNGDiwKgnSsAHtOftn6kBOCQ49X28uDPqUBdAQLwSPEAQo+DdX4AHC5LsDJ9Nbn9+30PfjIRAPfpRQDuHrCGxNb6EDbvrZOd5hqHCqUYD7YOB4YEI4QHzECW9TdgJMb4VfD4cd1YCn36fOQJr6s4jq19PH3Wi2V4G04H4NmGSP3n1kPB+ipzBI96dVU2sd1GgLob2Tlwct4ALACCKvuBsrqLqnz+LgWPv404aCij7bjoUDZrXHyA+5Blf6MqerpLH8A27jj8T0d/6tjj9nxDtVFfsOgAsKcOvZlU0M6p+LO3H6kAOPR4RWKLZahAqQABeKRYACf8VXYELK964w7A4CRzvRUXgiKniVjnIB584md0aAoAXk0IBXYmyQC/5PyvvKNUBISjjvb4ttodX4MaNNoB49trPNiGOmi3rkbo6/UYAPop7aP0UwPn8ZtCH5uP9M9d4zim9sIFAmH8+AFwivGL+E2XCTHh3W2rk4lDsrWgnQ3ABmCgAYYABFW2A2VBkxvFOqAKgjzSVqfuSH1o+Bds4w7Vga+pP+2zOBoADPgT0cEIj6CdUP21QsaFh5j9AOv22gIda7xKxWX55SpAAB7J98BkTFtWTVbxyWd0AK6ygqBNjUyB6+QVbKvPmwkAeEd3fLKZZgt0CAAGM2cViIHl+66sGhqRXuPBNtTxGNvxNdjPCphBeJN+6y0FYOfxm0Ifm49ADXWxzkIO8O5x1l4GwO7vCqkPVnphhxp6jV/EbwEhrGxOmnlFzCzLVNABQI0U1mIDcCdDDgINqk9M3UsbGn0AfKCf05nf09Sf9vfelb0BF2BW8zO9rfvK9z/7ltJo0E5UZ6MW+h9j9wOMFy8ADqyV9dMIqegsv/kKEIBH8rEUgMFJjOoNAdjg0tgAXE0eNxGAwUl3BQ+4BqLM6GrCUd7z7DIebEMd7KeXryUQJtUR3MERG4C99LH5aAV00M4TPwCWai8AYC99wBh1+T3gNX4RvwWetOsmG+Dpu6211YcKbgC7nTPGgSGg6kJ9G3SEhQcp8CPh0SlT74OnThUAB44RbXOKxYDGtnzdaOx+pADgwH3o/SzCKfj40CIUIACP5OYZA3CVWQEnY0vIAHtNalPEgg84SO1zgQdpGwTg+otrZyEBBGDn8QuOd6+xgLyOCcDZFXad3BeXXMav3Z4sAybV1SQWKLtaECszcCDkVeCGTL5LAAO2akoBuIImFOzKQ6jg8rWTrQGAX7mv7C+ivQuc+vQB7XdPHK70BvzY0AFs02kxwEeLFP1AYqC+ACWNsZjjFXkXsQwV0AoQgEeKgxQTfnDCqsNgHn4JWwAAE95JREFUNYEGIama4IL1E4DNMTabb4ClsYpPoNNvAx8a7mA8OwMeCKheWW4ADp3Hb2x90Fcx0EddVWMLdArtU+gDttF4p6cYv4jvAOiUbqmUArAIPEtIQSbrwDVFdYlEdtThFAaN2rU9UpBDytdPhUbKJ+pDXxiu9Aa1k2T+G8Cs/yOFFin6MREAFo0T5AR05D3FMstRgAA8kq+lkxKXjFfEyVJjgiWR0GXyquvH+7Kyxni1Cl6HeBu5MxRpY1PEAri40QEHgX2SMCjLJl8EmBMA4/EqXkhwGr+gPV5jAQkil3eIFIDBvmpzpVcUeemD2yXOACPSt8uIToKWALA0y4VAqjLeeUJtA4L65NvWTwd4rKAM1qUGwDbbd50qXXwQaana8OoDCpY9QbyyFayj0gHWupZtB9tIoYVXPyLFTLXLIPZ4dXmZ8ZnlKUAAHsnnKaDHZbKEg3Y/aA5J6jJ5FQJw5/Cb0h4XPcBnvCa1KWKBAGwf6Cl8bbcCPrSoXlUFIjHH72T0cfwGOLb2KfQB22gscIDvF0SeuQOw5GCrxim/ANisIAuZ2DtsH/YCpkgwI9JyowFYnm338icQi3qcygE4/qKJFIBFMcYMsMsrfNnPEIBH8j84KfHaDukyWdJygLa1lGted9Qna3wA7rfDRQ/wGQKw2zhaVAbYJpHbuFvVGuBOZfv4TTEWbBr5LOQM1R1C+xT6gG1MDoARMKxP2sFtno3DgWyZ1zqEIRBRn1AD9qwm63/3d3/32BNPe9qNqq39PfHmcrqxFzARgHcy/1Id4AxwYgBO0Q9pG8D4WA0H4acCovuyCcDIb0+WqStAAB4pHsAJ1ygA7A7B+snhiTQBuAq45PDnqj0Yqy4jKbkGQ0aCcOG12NFuX/C99JDpna2o7j7zXkAKqo+p065xHFv7FPEDtjF7AEYAdTWhlmetOifqIi8uAIZWGbe77vqbfyQAGxX1gng0HnZbNp4ILIU6wOc7UEcA/p4LAIP+cBqvyJhmGSpAAB4pBsAJ6mgArGURbqesK9m447X+A9fJKzjxM377W7YP1tGYPILPeE36U8TCyp+OW0dB+1xG0mIB2GNsmXQ2fovp0YZx/KYYC0gQucZxWbeHLoPap9AHbGNyAIz4VZdBJ9JlfcIsbeN3VPsO1yEbgQz2Crqe8M+O+S/3PfDYd1Rdp/TU53JqsBc8gqDRsAv1ly4HwqlXH8A2tDm998FKdSAAF++1xIH0u/EGzArHOq85kgxKloUUIABDMoUvBELFqAAsB8e2Tt1skuvkFZz4EYAbLmjq76q9NFZdRou0DRxi7Ft7hXHutdih2wL7qlMLt6tz+p+qHjnRoungYUTg2DE00dQOrMdbH1v8uMZxbO1T6AO24QLAvYuWNn+E+DkIJ52m2tseXeqpb8sc6oulbhSAG4AGgp0XPIKabAQAD/lSqgMBOC4A67EG+qQxLNHxGuK9xDo2WwEC8Ej+BSfBkwDgUiLQ5rqiHSB1nbyCEz8CMAG4NaKnBcAScN96ZO+7t49/9G5fAA41fqVjULC9W3SasOs7JLb2KfQB25gFAKOAMfQr2vTdn8ukWrdhm1jbYFU/X2R7btkqtm9T1Z3QY3d1erL+ua3O3ToIwL/2tZcVRfE523SNAFwpNOlDsOp+jDVebbHCn1MBAvBIMQDC5KQA2HEifdtLzr/5eeWzrpNXcOJHAJ4IAIPxvbgt0BJdYgEkaEMZSdX4lY7BWPa7vkPAfq9i0sX2FPqAbXgDsEQr6a9Q4dbHwer7Dr7xaKM3E2qrU9tS5FtXE4CNLvOCeOlCgckCELS8wFFqJ7oI5PCtu1c/pFrZxkbpj74FCvR5g1+ddy5I31ssv3kKEIBH8ik4wZgkAGvJwHs1ddHGtUSuk1dw4kcAJgC3RvTEMsD277CjbyF2Hb/SMegCkcjr2PUdAjznpX0KfcA2JgvA4MRa7fzPPq8m/XrhtO9b2lWo2E5+BYGkE3amiToAK5/ezrcuHgLgtr2gfV7wCGruDBIp+iBtgwA87WuQ+t7zoJ+h8Yr8LmGZZStAAB7J/1MFYGCSWEE5CMGNb8uA+jvQrP8BnPgRgAnAcwfgary4ACQwvpzHr3QMutiPvI6BPhrfIcBzXtqn0AdsY5IAjGZ5NHw+8Z897hOWw6QgAC7jCYTAevgZD92xXLV0R76Vvb3Yzm7oi+M2WIMT/uQADFwpJbqjVenh1QepTgTgeQJw6PGK/D5hmeUqQAAeyfebAMBaOmBS2YBSoDwB2ByTXrsBQF/5aN9Y6ADje1FboKULRi4ACYwv6YJUNX5B+PLKoiKvY6CPnThOoX0KfcA2GgAMPuM1fhG/IRBaZkiBbKsIgB0n1o3vdXUdlj48qr5TPS/P8z8iAHcUIACvJfHSAhlHqqlZbYHuGy9gX8vHO+MVeS+xzHIVIACP5HsQELygB5z4NCZLwOTSeQKdAMKYAW7Ec5hToME4cphAr+1LMR5sQx3spzPgpYCwmOM3tj42/5Q/B/pIAK7dxw76zWv8Ir4DsopeYIDYoMsAVxqVVXWu1LFkIo+oBz+l/vxCjy2drLI0s+myMABCRGMLNOArZoB3ncx7gJ/jdA9wivGKtsFyy1SAADyS36UTfnAS04BZl2eAyaU0oysF5s7kVf8D2JexALjS3SVrB8aCNBPXiAWfxQfw9FxpXDTsAzWoYgmMh44GQ8MdrHPuACz1k1RzZ33QVzHwjpoyAHu9K8AYbcR9ivGL+A6AKq+slaR+EII738VatnHbALhTHwG4P3J8wNJUq3QhwGWxYYr+dOmHVCvJ5w1Xvf+512r/pBivyHuJZZarAAF4JN+DE/5qIiMtL4BGBxDZydyBsLcQAM5W23nxCepOeRc/ucSCDwCDfpZO7BsgJu2TtDwyzEHfeQEeBm874wu0R3dNuJXcbfyC9njpg/gJ07B5+B4e/+7ag/pU/pKWd3lX6GdSjF+b36TA6TJpl0yowQl4J2Nrs0tNqP6bArd/2aOHNKNcVuOVGZfCDKhNtd00BfRJ2zDpD9YhX4RR36yXUAe24eVPsA2vfkhjJjYAgzFp/G7f9m7iz5erAAF4JN/jE3ipgettpfgEy+UZ2C6XU6Ab0CyY+I2YAYb12C0YVfNOGzgAZB3tBc9KRGhcj5ViPNiMA8eLF+CB8GYztf1zh8UUuIlq/KbQB7EK1LATx+BziAn1MjG193hXOH3+IOl7Y/zaHtwUAAYn4n1yjALAUmAC+0gA3vVy/WAzUGsCsNIuxYKV7b3Eny9bAQLwSP4HJ5MO1rmA1foZPFsAm1ZNEPUTDqCzmsge3c5fnufZFZZW5wLAzW2oHz3jJerk0M+ovu2FVYUKNifBrtr/7Hlf/Ra4jRKyShXq+CnFeLAZB9rgBcAOPrCZrX9ejbGY4zeFPkhnHTRcvUO2s/wSdW/Om5A2BGViA3BjrIA+UOa3ADjsO2bwPWvSbiIA3MgQSSfgZb/A7JhJhs4hPSmACczOVdogvvLZnmzLopfC+bRhEl+qg7S8bnOK/nTpBxjjVcyA/c7qiwXA+AsyXgXvchZdmAIE4JEcHmGiutsTPwB2hNQ+FV0zufX6NhGAG7qAhyM5RGpzEoxPnqumHA7GgcxsLIroJ1KMB5tloD5eABx4IaHsku8iEzR+U+hj85H+OWhH5x1S5PlTIyw0xQbgxhjE+969/9ph4aDPHZ3xi/gNmPBWE2R4Qp1ll1/1+8+5RLePTNrLCTgIYca7cVHb2pqY7iwG6/LKGIJ91eauAB0ApgaYpOiDtA1TPKI6lDECttmIEfCZJP5M0I9qvCJjT/ukDsDIMyHGK/JuYpllKkAAHtHvwgnJIWXqK9QfS5bQH4ADQbAxS+AAOnMA4O28yN+tXtYX2/2j1e1OTvGJbSZoq9mOq/Y6A1wOE2HMmkZX79ZJYd3i8WAb6qAPvABYuNih7xN9hvpzusX2DpAItTRV75ql99LH5iP9c9c4vu/Ef/zOKQ+ddDugp25GrD0aPz7vCrAN4zsm0HtdtPW57k8EgBH/18s4ZAklTXS2LOuHAUA0ttG+A1gXSgFMup3A2jd0SdEHaRsmByCZbUlw7JZtZPWldsJQXlvomVA/xHI5bBeXtGEcr5IKWHZZChCAR/Y3MFFdTSjzrexeLHsRBoAdJ5qlmo3vftsSC7NgcwDglY1YhqkLv6U+QCysJrbqrsnvAtvBjZNgF+3rAOwXF/19F2jgPB5sQx2EC2/AAyH4tr/f9+AZILAZM3IOoDg4flPpY/OT/rlrHMfUHtTH610BtmEc+6Wu7nFhH79DvkMyPojv62XqAIzCBNqGKWOrn3Vsx3hATwpg0jaD7UDStEEerNsr6ylto68jYD2QDqrQKNdahfanqR+uizw24eqx4ziOepvoG682m/jz5SpAAJ6A7/snZesJBz7hCwfAdWmwiZdsgoQB386hTBP/BrgB/D39gjInAxP06nnMF9p7vrBtPhCrHheAD42Hag0Nu1jjwTbUQV29AdgCIlX9IKzp6qxbUrG+DY9frI71990C0LLa3+c7IP70o50Y7LHNS3tQH693BdjG4NiPPX77fBVjUt2e9AaEbOP257JvDhlVn+3UXvDoYXPHlWNt4wbB1XoKcMjs6VhaaKfE7kfI+utB1F48STVebb/7+fNlKkAAXqbf2WsqQAWoABWgAskUEE2qi/y9WV48Xxm3f8hAE4QEmFRbQcqhDeP2TCnYoVkzky4i/c2idw7x0sVS9EHaxlDMoBpK4y6VFqVdMfsh6MtqgVH9uUD9uUr9OWFQt9qVUWU5h7HUbsI6XpO95NjQrBQgAM/KXTSWClABKkAFqMA8FQAh7NP3fvdvXvHE0552owsAa2U84AD6jtAhAzwaPLYjxQU4TN8vl/VK4RT1jcP33SIQcvDhDuzlW/uvfP+zbzGNwBRatNuN0Q8JnOrY2Mq27lGfZn3O9lbqiyM0Jgz1Q+PVZhd/vkwFCMDL9Dt7TQWoABWgAlRgFAV6Jryiq3i04ch3fwiUDAGeJ1Cv9O2rH7GtDl0oKCC6AHVBQJmiD9I2JEENbs03LmC025HaCfhgJ35qh2D19S1kP+ptDCxaSe+C7h0H9fYQDW3jVeJ/ll2uAgTg5fqePacCVIAKUAEqQAUsCqCg0lPN4PfEFJ8KUAEqQAXSK0AATq85W6QCVIAKUAEqQAVmooAPADNbNRMn00wqQAUWpQABeFHuZmepABWgAlSAClABiQKuAEz4lajMslSAClCBdAoQgNNpzZaoABWgAlSAClCBmSkgBGDo29mZSUBzqQAVoAIbpQABeKPcyc5QASpABagAFaACVIAKUAEqQAWoQJ8CBGDGBh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wP8Py68G5uDGCWQ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8" descr="data:image/png;base64,iVBORw0KGgoAAAANSUhEUgAAA8AAAAJYCAYAAACtlI8BAAAgAElEQVR4Xuy9DfAuR13nO/M/OScvBHQXLzehZG9WYSmlCk2CCdEssJcIlpFbgjcF7kohIVhC4hvCZRFrOVWCIsjymsAVCIJa8aKAF5FXF3BBMIuGsFxSV7hgXHmNmOsFlpDz8p/b8zzPzDMzT8/099f9656X55uqQ8J5erp//f39uqc//euZyTP+QwWoABWgAlSAClABKkAFqAAVoAJUYA8UyPegj+wiFaACVIAKUAEqQAWoABWgAlSAClCBjADMI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mIQCX3rP445nefY8hzGHeZY/47xHveXlkzCaRlgVAH1prs1fc/6j3vI0yrgsBUD/B41lsA3G2LJCi72hAlSAClABKqCiAAFYRUZWEqoAuKANWjSH2sjrMQVAXxJOMDlnVwr0f9BYBttgjM0uemgwFaACU1HgSx975XGzUe1KTKzn2R+4lpvZU3Ec7YAUIABDMrFQbAXABW3Qojl2H1j/WgHQl4SThQYM6P+gsQy2wRhbaIyxW1SACsRXgAAcX2O2MJ4CBODxtF9ky2Zh+hFzlPkyR+fuKI5kl9z3kW/9u6ocuKANWjQvUvCInYrsS8JJRN+NWXWKsQy2sRNjvjE9pp6abe97/zW1ZF1UYOkKEICX7uH97h8BeL/9r9573wUWuKAlAKt7rL/CyL4kACf0ZcqmUoxlsA0CcMfxvmM6Zfywrf1Q4Esfe9VHTE+HN8uL7I7iDLNZftF19Wb5fqgzjV4SgOP5gfEfT1u0ZgIwqhTLQQr4LrDABS0BGPKCTiFfX+q0zlrmqsCUx/K+x/S+93+uY2qJdhMApu9VAnA8HzH+42mL1kwARpViOUgB3wXWlBfNUMcXWMjXlwuUgl0SKDDlsbzvMb3v/ReEMYtGVoAAEFlgheoJwAoi9lTB+I+nLVozARhViuUgBXwXWNJF8x0fuOrc0ydPf9IYdUHbsOK28x/1tgfZjAXbOFUcZpfe90feektZx5fe+7ibzL+ekGX99Zbl+u1pWhL22Z8UbTStjexL05RbD80+x/S/a3AgbedZ8d7zHvW2Rw/VhdRjro8Vw616++wEbaxPc0Qcyzsx5hvTfX3VjM+ANiC/rOYz33c01PPgYKTXdnz5vT/xk0VWvNGUPjo8NrZzABg3sWIbmo9c45y/4woQAHCtxipJAI6nPOM/nrZozQRgVCmW61UAWwT2Xb4GS3Dxs1o0m4XVQ9dQOvTPLlyBbawWWAd58fkiz283LZy9bsUOwGCdXUN3XgI21JMUbVTtJ/Tl4IIzRp/BOkX+d00LIHDA8RGjDzisbM0cgnXQxhRjeRVjR44ePMu+Weby3rjjXssvKmN6YgA8pfkZiaLUZe741PXnnr6r+GRWdDeIm5YMf7rGWUee3Xb+Q66rN5vdC/p2e+7y5W0XfwbYae+q69jnekDwO1XkZrP8IdetN8s/9qr1ZvlGF7COlk09mrTaQWIJaXs1h//Azw1vuCb6DNKXP3Y9sGGG+c6mDxIbiB5rP0OfhhqMjU28qD0DH1s/JObmWIYAPEevTcxmlQXWex533Nw4XN+bOzRd/6r5cx9MgjYEgwvzO/L89BVFceRm08YGfu0LYU+4aZjuzoCmaKOpZUJfrm/8j3rLzrcDY/VZ2/9DMegDL536rM+7a/chUGvrRg5oY4qxvIoxbQAO1Kw37pv+D2yj5ReVMT0dAJ7U/Izdh9KVAhfnbYMGIHMQUhvXAYBxmBfFMw7ucfB6N5j36NUB7qqUdp+lkHNw9MjnixOnb6/XCx4AnGWHX3F9bxcBNGhToSvvoP8h2GtBPBrtQMzYqxJsimBguNPM4IYDGG+rOiyx8X+b1s4a3pjC4j+Ffqgv51qOADxXz03IbpUFFgbA0l63j8thbdxhbkR/b7aeL+6sElpHqwMXqBAEp2ijK2haX1qz9MhntIA48D4BAPk/MvxW1e8cbQXh0tmHMD+3eu/7STPAh60iPmNZHYBjj8kYfgmrc3NCZ0IAPJX5WRrAsct7wU/LqN0Mm2OxX4PClz/x6vu0ILAHss44M/9HTQCO0WcYgA2I5QeF2SzP25vlMgA+NDD0TrP5/2NYfNizoJ6g12xytUFx3iU/9/LmX4KwJwZgBXudbYbGRt+GA6RJf2yoAHAK/bB4nHcpAvC8/TcJ61UWWBicSvvbyqKB8HCnaeSe5k/n2bXtEWiwHtRW6/N7KdqwGZjWl14Zem9dQU2d/h8yIEw/W83to/dafdg+247KOVTOy0Zpwz5jWRWAQe3RftnHPQaaYBtrv4TF5OQA2Dk+U/gJdECyYqGL/a2hbcByLLRraHIuyDdQ6J21Kg0UH7lG5ReD/7piAznGJrNZnrU3y2UAjBpZt9n9LJRTe7yFncwnBHur+vHjyc7NEtxeK7SXl9fH0fG6rCVtEAxp0h8bwQCcQr9A2WZzOQF4Nq6arqEqC6w4ALyemDfHbMMWRi0AVspSrn1qe55SL9PU34YtotL6cgeAo+qq5f+hkahw9LlbvWfm02alBhBZe69o45C6PmNZ7wh07DEZNvb6/XLGmUc+HfoMNLhhkuIlWD0BknZ+ntLdGFqQ4wa3IMgNrGvwcduwLueub8DQBgC728M7bEr6gp99MyYmAJuz0s1MbZCeNol2Nhn0j0Cr+s5yHFpxQ6BUaAeyQfv7YiMYgMH2sQEgOE6OVTivUgTgeflr8taCi0TvY5MVLOIw47No7oeHL7/nsfdpvxyrzyXrdkE7W3qkaAMJpNi+bG5OpOgz6AvnAntIOwAU6kwmUHZ9AzYvfjvvUW9ZHU3T6AMO6ZsYhrKS8nGWZix7bbLszE8p4jO2Xzbxg2wy7c7PUAxs3z4u7YtabCeYn5G5M2UZvezv2upu1msom1aVdWTcaogIArYWAL/K/QIhgRN2+4yCn6WRuABcemi1mVC2rAx7ZZWdlzehOuAZYOV4tQCqbmzsnjxANbHGhgIAq/avN4suGD6zLUoAnq3rpml4KmhCF1jN7GpCeKihBbSzlUEDrwlqA4meVL5c3cixz6YE9VnD/y7dAM2kWTJ1AAZ1qO1EyvuNszWcgr5vnZRAbNos51svWgP8U162C8DTiU9vv+wFACfwk2sOSPk7fhwSzdQa6ztZocGMUw17A4vyniwTBEK2DJ/reePaAZH67HKwEIC3mwgoWG1hEzjqWwMOULbsWQuI8GwjBsDgBkgN4VCMNDcEYsSG96ZA/+bIai7+GACynfiPrZ8rtJf2OwF4aR4duT++C0xwQbsFIHCn329hbhNR9LmmLeSAdnoc1Q5qAwmTyL40JoizhkF9BmOsR5rh70BXFwGajd4HMPMsBHXxM/KJxrJOBhiMnTDfRsmy7jyfvegMcAo/IXNnqjJgBhB/VndteCsLOAjZZoF+usj+9ZEj2Xt632zb+/ZmOQCsNkuhT+ZsQQ4s75n57IccKTyCdrYy9ABEbV9UJtRtDWlyKB+KfQjghEfdm9l7UEPpeFivVTZZd1yTkQA4QL9U89ZU2iEAT8UTC7EDAICyp75HoBMtmgcAWLpI9QHgBG0g4RbZl20ATtBncHFMAK4WweZ72Pf9kbfeAmZo6zEN6pxoLCsBcIr4lLaBZTtbc633mI5jm88m2OD4FG/ueMzPyNyZqgy4GMff1lwbvl3wO6DlVFYcXJHlh+8ylzY+G9hUwJ4dBODN+h3gFH0G27C7WZYB3sIYmL1sAh+gYZDvcR0UM8ABAAfam0gTAnCqedC3HQKwr3K8zqqA9wILewlWokVzegBuZaqli01wEWd72dZQGEf2ZRIA1j4BMLi7/YGrzgVeNiTMrJYtijPlupAgBC0CsNk08BiTYngT+qUMCu8xLZ2TMNvGj20PP03p1g8eaw1a8K/i5mOvusn86wmWvpvveee/bUj1Kea3zpcTVqWH3tTrfo7XcgQ6RZ9BkCIAWzZMBu+Rn7r+XOdnsBo+R/zQ3hCAMtbi8eDRxmBsbMaUOP6hDHqAflOa21LYQgBOofIeteG9wJoeALeevaxcCC5SxR73AOCgNpCLI/vSB4ARs1tlAgDY6n9NAAZB0fPZ183is/ECLWEMS0GdGWBxdLbfAA/OLd5+WRgAjzY/e7g52iWxYFD2Uqj84waAL7R2cuAts0D2sicD3AvjTRNGhxwE3pobBOjz3JVvIBhqHGcHjwev78vi475YBhgEv8Zzy26g7WTE+zZqJhUboA598e8CZ2/9ok1UE62YADxRx8zVrMjQlCoDvHNEWwgPYvcRgB+H3LjCdMU2Wco2ev0vNsByAXikuL7SE+JDY9j6nVqk/yDYJxrLSY9AI/L0b9AIs6zixswF3vOz0DY8xr1ON4TGtlg66ekZcQOeF4AALK69C8AonO001PP8byAAxLtX/MDPPXptmxu8Gn21ZrnBOryPQEsBGLSn84wxqoMIgEH/4XXW67P+kwpjAfBYJyBaGxniCWBPLiAA74mjU3XTe4GFwckoi+amdmCWRiw3AXhKANyGJrEzey7wjR0/AO7vA2gHAfiRb/27emGFAaA4VDzGvbdfVgv79zxuAS/BCo7tID+JL454QSoAhoG109cuSLfupR5vwd3YAQKUTHivY66DGW4IHr0BGO0dnvld1+ilQyNr7LJLaI/oMz3geEhzOsDxjV3fExAx9XP5bmm/E4CX5tGR++O9wCIAv/e8R71tvfucYLGNhElkX5a32voTNSn6DGYmW3YhOg2VQZ8FHaqDANxYmFVjBJsvdnzpHdMJxiQ4BgjAjXmjO25ADcXDet8zwJ7gOQgvvgAAQo6fj8UZ4P4sJZhxjQbAvjrFBmDPWFrP5Zuj2X3OBfucBoAd9vrGf0z9xINm5hcQgGfuwKmZ773AxBa0KTLAg89+plhgpWgDiZvIvpwqAIuf/bVpiR8BdXvCA4A1YtgbtMCNhhRjmQDcCS/vMY1tAEifT27PAcJ7gG3kTGXudI9qnRLggl/cmC1zK8w8lW22Pi20s1mxhAzwAOSMAcDeR9UbzkkBwP4QV145tOkwpefDh4E9BIBj6SeeKGZ+AQF45g6cmvneCyzh4gfNrM0NHlYTm3CxGSsGIvvSB4C9oWylqzDGfHUF/VdW/2nz537mT8/nQ9YWzC2GpTpHHMutGNvEQJIjwD6xA8ZN6BhI0n98A0j8DPComzs+fo15TUoABoGu2d2lA7Ajw53uCLTH5kRvWKYC4NKAALutsQWOhxQZYOfR7VAAjqFfzLlqinUTgKfolRnbFBmaUmSNRl9gpVgIIyEW2ZeLBGDJwj8vDp9X5PntcwBgIBb4Fugy47X5djIyvrplfMa9xC8pNwAk4+D8R73laVobVD4a+vhqKtdIF/whdoNtdZoYzNa53mar8hZonz6DsD8JABb4Bd9wVTwKjugP6m2pqh1foBaLAeBKEC39EF8tqQwBeEnenEBfgAVZaeXOWzwnlDVSB2BkURb6MhxpG0ioRPZlMABL+yyNMUQjH4ipfB0x86kfw+6XJxGAOwAsjk+Pkx/AGG3NtUB5+/wstG1OACz1k8+8EOsa6YLf1w7wjcM71Y/4EqzB7LNLBxAoRgdgPIOavyY/dvC84sRpbMM1MQBvQQ46wtx0X8sH0vGAHhn3yIonyQDvrD+wt2D36ucaF0v7nQC8NI+O3B/vBZbweOqs4AFYPBKAobdAtzJs0oVrEgB2g+IsTzEA45oATACeyzPAQfPIyLfYVvPSBX95MXKN2meQJvAdYJ8+zwWAJb6MCHvrzWzHC6ok4wbpV11f41Nb4HWLywAHgfDAp8okPptjWQLwHL02YZuBhbI9w0AAlr4FOvoiLrIvl5kBdgPwFhLe89j78Aj0W14ecTOrFWOrhbDbP/b5CdjEMhcGjUlkQ2enDXd/mAHevV8G+WlKt1/pgt8HBstr8EzjjjpjfQe1lQFGdNLO8kkh2g9QX+U6Rh70lmmwD+oAvJqEP3X9uafvKj6ZFdkFg2OuscmC+Hk1h+bZpfd9yHW3+Gkue7a7z3aNZ4CHdPHRb0pzWwpbCMApVN6jNrwXmHMBYMzOoAUWmKkMagMJyci+bAPwdHT1fgv0HR+46tzTJ09/0nRs6Ia9UAAubjv/UW970AYyj5s3dz3PEWMpMuF6AJwiPn0g2wnAW7+k3AAY7Qh0Aj8hc2eqMtIFvy8AD7eTf9w8rHthf5/t2UFfAEjRZxD8Rj8CDWiYAvZEACyxGYS4uo/S2JgjAMfUL9W8NZV2CMBT8cRC7IgMTSkWzcPPT0ZaYLW+iZugDSTcIvsyCQB76Lp8APaJLwFogRs4Kcby5AHYIz7bG18CvxCA61lPvHnY9BMyd6YqA4JaUDZ0A819mcZDk6F7p9nw+rHePvccsQQW8j0vwYIycEF9BnUdFYClcBgR9qIBsCP2qpCr/QD6Tbwp0DziDbYR7RlgYNx0Yx8+JZBq3ppKOwTgqXhiIXZEhqYUi+ZBAAIzG606ME22nwNJ0QYSbpjd3i80a8FJij5LwQzRqFlmLhlgqdZIv0I+1TSHI9BSzXDY9B/3Ur/gNlnGNJadruc9cKz5bIKNPj9L54WY5cHFuBgGmwt+BzidKrLsWWYh+SLTz6M9fe37ZI1rYZ4UgLUhB/SN9xFlAnAdbQTg9sAjAIOTLgEYFIrFMAUiQ9P4AAw+t1llDMDFfWtRB15TLx7B8uLMZmRftgE4ga7golysU3NkYJqtoQe0R/07wGC8mG6tj88C8Nfd8FncEWhcs7VvwfKe497PL0EAjJ0aqMc0+DyzPgAnmEewO2GaUuCzud035brBs/FSo8E2zPOX+UFxRVHkN5se933P3JoNAzJZVgBO0WcpvNq8La1DmqFdMABL43Wb0f3Y9T9ZZMUbBzZjSldtNx2E5Vdz6MegEwhjZoC99Usza02nFQLwdHyxCEswANj9XiYIA6MDsGARKfBn+zm9VG24DIzsy9biN0WfpTHm0se66HEeSZXXGpJd7WsN9C1qbPdFS3MHYOv3fJU1qzcY5BsoqFuspzM+YnZULnPUsNN/cOzAhm0LbjPgYBvODaoUfvLoaJRLUGiqsptgefzTMuZ485Gz80tdLyuyfQ7JG4A/8er7IJ/zCetzOORIQQn0zXpDtP5MkfMlWOv7rHlDM2hPp35Ih7oNJMix53TXNoOaeB9pBjXpZFQhTWIC8E1G5ycMa+2nH+K/JZUhAC/JmxPoC77zXxu7Wmzlefa/TOTFOc4FFpARk3jC2l6KNlxGRvblDgDH7rPWAntINw/NXG5QzwBvNhsQSHXati6whRhB3Sk2s3Ztw47yNvvt8WkfSDbruAdjFGrA9tyqR3yu+n9wkD8QyKyAdjWL6QNw7HnEo5NRL4FAUmJB55ndoforGHPaYHkO2HnN2mb/49NBfQ6HHBCuvI9Ar+bajyEALBHCzBotwIZ0WM+z4GeQQF1woxtvgQaz4njdq9tbdtv5D7lu9YLHteaQJjoAbIl/sH28jwOfKsMrmWdJAvA8/TZZqz0WcLMD4NUkKF9IW33WzO51C6RoYyiQIvtyfdM0x0WbNsTsM9gf5wbIkGbKi+9VUzEywKsYVshW2+JXqjN4XNhHh50YA21rutjjhUnu6Xlw3Efyy8bn0o2PVf/POPPIp4E3nLs7vlNCH4BTzc8enY1yCXgkGG27tXB3Z+Cq7OKrXFmpHZDFMoEts6VHXb36rAU5IKiEArBLd1SDulxsAHbHlMzk7ukCUHe0kR2QBetHAFjqu1X8Hxw98nnsBATWRdvpDOzK+ZciAM/fh5PqAbqYbRg9SwDWWWTtHn3uOjMcCN1t9AVQZF/uwEllR6w+g/ATBMDIi4mqfhZF9mfm5MP9zf+/YGgQxwJgia12++yxJdUZjTMPHXZiDG2rOz/d90feekvs+Kzqj+WXsv6Q/oN+LZs5NNs2v20e4HyK+e++FyNtuhsHgFPNz1O5+XrApNX07mLYAdfClw+1s4QgSDTt9HiZl9tD9uPZ4Vk+sH9BAKy8+bESKzYAr8bmx5wbJm7HrUvsbKxoZoFjxcZaAyjGrPEfUz9U+CWUIwAvwYsT64MwCzZbAPZcUO4s/Fzu81i0itvosyGiL8tb7U4GuLIjRp/BBXwQAJf2YwBT3Hbk6BmXIlk1D/AT9cFvw6Hfd1KdUV976GCNMZ+YbgJwqnGv7Zd6bL33J5AXxVTFPTLg+WuyovgK8EhLyz/SuHHNm6n8hNiRokzwoth6THlwkS569nIHruFneWv1NLLIbVf0fqIJgpNRP4O0utd86vpzXc9fVx0ustxsuBb3N5+tumAoHlMA8BoAgyG4V3+NLHNfZhQEV2cG2MNG7Q0gp40p5q0x2yAAj6n+wtsGF3CzBuCmC4H+Wl+uIwmDFG3Y7AHaLS+T+HIQgGPoGmOBPeS7HrCr4RQD5XhHoLu2AyAKgbVUZ6DdlalaAFz1WxLTXQCOEZ99sQToA/mlW79v//vjdnsiAIyB1hwAXuPV19WC2/3YSvD8LJnLY5T1WFRvzLA/wzn4jKn02UvLs4bCDKb1eWDtPq/hbB4AXNoKQTD4srJ6nq1fsgXpsB7H4DPAzbj39h343KrnM9KqGxuDawTsLdRVFTvxH1u/GHPUlOokAE/JG7SFClABKkAFqAAVoAKBCgAZNitQVs06wUrwsqxNnb1gAdhaVjFo7xpcnVlFZx1zA+DKXz0wVGvu9Ge1FRL5JVh9YY1tOniCNgKaPacBuvZidm4/tYQMYyBunfGP2eWnH9KHOZYhAM/Ra7SZClABKkAFqAAVoAJUgApQASpABcQKEIAFkv3WdRc9OsuLdzsuOVUcHFz+rJf/dflheP4zcwXo85k7kOYvSgFwPJrj0tmTfvmVH3/TojrPzlABKkAFqAAVoAIqChCABTKCiy8CsEDTqRelz6fuIdq3TwqA45EAvKCgeO4jfvly49APubqUF9ljn//Bl/yxq5zr99Ttuezh75gCt3z6tT+Z5fkbTenBN48XWfbeix9wzaOxWllqXxT468+89nie5c9z9jcvXnPR/Z/a+nyj8xoWmKQCBGCBW8DFFwFYoOnUi9LnU/cQ7dsnBcDxSABeUFCkBtLU7S3IVaN2hQA8qvyzb5wAPHsXijuwlwD8kp+/8HXmG5zlNwqH/rnt4IyzHvKMl370rqoQuPgiAIvDcLoX0OfT9Q0t2z8FwPG4A8C+c/7+KTy9HqcG0tTtTU/xeVpEAJ6n36ZiNQF4Kp5IZwcBuF9rAnC6OJxsS+CCm5sek/UgDVuSAuB4JABP0OnPfcQzX2zeofHMIdPM8dSbv37WiYe/8l2vvLsq5wukqduboOR7ZRIBeK/crd5ZArC6pJOvkABMAJ58kI5pILjgJgCP6SS2TQUcCjADPH6IpAbS1O2Nr/B+W0AA3m//h/aeAByq4PyuJwATgOcXtQktJgAnFJtNUYFIChCAIwkrqNYXSAVNtIqmbs/XTl5HBagAFaAC6RUgAEcE4DdfddWR/3beZz6YZfnlrWby4h3PfMWtj7E1DQLX3UeOFOf90stu/aeyDrO4e4Z5pvkl5nhZb71luV57GoaEfj4kRRuVuaBWreOQv/kLD37gGYdHbjFH7c5pdLulZ9MvYBt1BtjH530hCLWdFy8ysfRs6dTRo0M7TAM+JZMyDvr6DtjQ63dET6B+M/Qx/0C+zrLuuN99l8FAe/U80e7czqMewvE1RZt4BBoJ4MRlUgNp6vYSy8nmqAAVoAJUIECBvQFgaLHaJ+QGLMFF6gqGDorDH1pB6cA/NtgE21gtOv+/bz/5zXP/8dgXTRP3XjXTA8BgnV1LexfGti6laKPbLtpmqfP9vnz/37duRjQrtegHthHk826/wGyV2F8BYwCOBVAvse2SOQ6B+536QFAtr/OqvwOvnrG8GvcnisP/0bKJ06yydST/+PEHHWvNEzYxLf0HfTlFm1YADI15x5wviTtbWZ/nV//9I37xgiP5kVtNfd+2rbP45tGzTp5//F2v/BpqE9R2nj3nBe9/yQuH6oTqydr2/cq/eURVNgAAACAASURBVMbV5pMir8/z/Pee//7femJZvy+QYu2Xt7/2Z5BSt2fT8Pjx4wcn//zrbze/XdmrMeCDtX7yz0HZNZDFkj0e273R+gQVGtu2cppHoJHjsEOfU3Lbkt+RHSkuuei7rvm7si+f+tT159595pmfzIrsgh4NDo3Gz7jwX13z8j6NQm1GtUfaMXWdOswOLn3IA66+paz3lk+/7iYzKT/B/OdtFz3gmgd51fGZ133EXH9Z085hH9RtNi5p696sC7SpnGj4GSQ0WCZejgCMOEgKwEX2mTzPvgequpNlAxedt526++AHzzjz8LOmjTX8lv9YAM4TprZVAlnAFG3YtAS1KnV5albk5SJvq1WfczogALZxymx2ePu8MsUTrJo96X0WWaFu56dlxoqDpgCBNjhBP7D+3owwGGd3G6h4RJYV/6lzgsEWzatY+O//7Fsfd8JvNX34zUVTtGmWAHzGI+75dhcsNYGybwpDwK97re3lU1UZDLzWUPXFO+6+6zvudc/bzcLivpvrf9/8+9vNn34A7OlI1Ves/TUAIxr2Tv0bWJe01/fdYQQad+0YBlOJXcafX3V+O3kAvCFwtwg5FEfIeiikjBs617UPQpMFstw27ULVJ/6fV9/ndHHG7SYqz+65vgWI0vLNOm9Rstndz3UJEBRX/Tua3/35jg5iAD4oTj/Q8X3n1uYAoKU1BsB+EYDRQJlBOQIw4iQZACM1Nsu0jhCCC+HbDGDfaqDr37Ya6wBw8GK9Z2HcbDNFG32CglqJ4NS05eOPIJ+XF2sA6saInWO9UAYQ60EvYI8ZB6XpAdntbs97IbjnCDGmXLOUf7b1s2bCPh+A36o1+zzRb3Gr7+D4mqJNswPgIssfb5bmL22AY7+XesDFD7pazZw4yIpLfu0D//ETzb9FwKsEn2PFXVecyM/+m04f9g6AfTYg2vdxe1Ye8YOp54SBhWdnRfFSZGKyZW4V4mgnG4/YElomBIDRawdsbEEYkNENBmBtm1H9MVDM7zg8OLji4PDUzZ1NABEAm3nxWXlWvMjYdtRh30r/g4OTNzk2HrbVdDK5WL/M5cwAo6Ey+XIEYMRFcQG4BRVBi84GAIP1IL0vy1iflUzRxpCByu3XTTWPpkdqo+VzRXhb96GzEaLcB9/PgwXFmutiNTi16Ff+leIGRVndzkaCso9ccvX97jMX+baFXudl08yOQJ8wYpRHni/BRNnNFGpAy7rt3boR8CoB2Fz8V0b3azt92CsAro5+Y34cKGXZ5ED8IG23m7H9mYt/5mgngy+tsipv3UzxrQy5DgXCbgYYvQ6woYZaAIBbwOy2oZ1ldpcHrF0XaYE4chUGisberPh7U9/FnTolAHynufae5o8LfjdN9LbZ0622pli/TFUEYCRMZlGGAIy4KS4At46WBi2EG+CjlZGr5bFkrVK0MeSeIK2GKm70NVYbTchWhquyZ+4XEyFxby+zA29jx4H6BoJlwydCH1svrIsVZ1I3J9j8kZrkNT/ODIDlmjSed/U9rtrXaPeYNQheZdb4AvOn8dzyqoW9AWC9TYiVbjsACfpBGkutdjTbSH0cGoXCJgADoCrVcwV45UXOo8kNkAJsr+uNaTPSWRAU++BVAsCIOSFlWpsQYL8IwCGKT+zavQHgpu7gYtY/07UBKHRRq7bo3AAweuS1ahe0s6VHijZcYwW0u37uEgZNHwAO8DmQvayhEyhbyuZ+K3Vb3BqYkbHRjNcpxAHq18puRMMEffQ6ai/pw8rFmzlBqlF5KTq+pmxTFeZIXJuyzmfAXXNS93dNoGjV3cgQKoOXaaadBQ7sw94AcPDR507weG5ESEO0dVxZuQ9Js8AARK60aQIweo1A1Dqj2njxk/3yBgC74CuVzUg/XbY66pgSALdgFu4XM8BImMyiDAG4303eAFwtCNFFZ/NTKeii02q2bLFbQxJoZ2vBDl4T1IZrBKFaVf5AYc3HHyE+BxbntfZS3aHsqPTofGODQGoPWF70eSIwDuo6ofLx++iT2ZT1oeTfzYutoDholBcA8BRtmsxnkGB43AAtDLMNAAaO3dYgApQtXa+WFdyXt0CjR4erZ26xuPDciNjEBtbG9u3Z2EmCrU0ILKd8OzQKs22YtL0puLXyqLOETqBdX1aXdwFV0w5X2eaxW8AOb5tda67yd6etw5XIAHgDm0Cfq1ZX9aOx0NQV7hcBGAmTWZQhAOsDcA19MYFrCIChBX7jmCdqp0emul4c+7ThGkFgP1P4I6gNCQBLdYTAJwCAQR9EjQMko2tiSbaJINUkzXiqN+XAjYQUADxFm2YHwBUooCBlOlh/vsgNIltoAQGbAJxnH3Ldf5pwJ9UVLN/Jzso+g4S2UcUSAsDtDQ3AHvATTy6tkd9R6GkBsPsNyo2M7mt/0vE24hYAA/Zsj0tvPxNk62r7eeGINiM6w6Bor0wCwLX2cJsbOIWPiQuy8HV3CMBImMyiDAF4gQAsBQIpVJWSpWjDNYJA+AqC0xRtjA7AjaOfUH8b2dEpxIHUBhAea7CDNPEAYI+TBtFhcyE2zQ2Aa+CMDcBo/U24QzOJtvl6XzLAmEbbjYiIfvCOJQKwdcVRQxjyeZ1VDRtAAspHB2DAhnWnBVAHw2gwAG9fUgVsJrT6QQB2rZ75+yrs91EGADhKWXyPQKcALrvbNlkrKRCgANxcHKdowxWbIJik8Id3G1CGVpq9XA/sJ/3yKz/+ps1mxevMJ7OeMqBnbT+kaQIAbsaaKw6ksSgFYGn9PuMJ0r0xJ4F9kD4L3vpO8YxtIgC3Bk0S8LIOUwJwUxa5H9qZfiDj2ji+jkK2JAPcfLEVBP0LygBLYdINYQ3AG87qtt7U7Hy5VuPNzlKbXffa8vclAbDoGHoljmCzANGTZcZTgADcr/0cANj6XVZwwS6POjn4BLXhuhhcoHvDadl+7DakAAza0wIZNB6a0OzSvvodrRutry5neet4Xx2gDbIj0A3YlNZPAM7OQTZbwNj3gfK9AWAka9d8qRV6LJYZYNkRaOzZ6mkDcDlm3cfpt8+Hzx2A3YC6msWkR6Bb2VQHrG7rHgTgLSinsNl1r54wANdHxUGdWi9Eg/tFAHaFyGx+JwDPF4B731gKLtjlQUoA7tMsCLIRR4AZv21V8pc4VddaN1UC4RPpYrtMRACWGgOOJ/FzzgmOGzMDvHG276kfaax0y0OQEDlr1wRg0J7yCEnjGWMo81h1vffNvwBclQvSm79+1omHv/Jdr7y7qhC1ufvCpZTtLQWAsX5sX5wVOj40r0ePyVZZPxCSxM+hCp4xXtV99om7Pn33mWd+0gT/BT16SD+BFGSzyycwKK4raj2/XNWN1SE+Ak0AdjmPv7cUIADPFICHsnXggl0+FAjAyQHY25cdgPSpB8kI+9QLBR4B2CaT9BlgAvDCARgaS6YQmvmt6/MAYNd3X1MCadmPlO1h4Dj9DLAwTpJ+5sgV61IAdtVX/Y7WW5UXvGV6BWzHTt79+iEAbtaXwmZXGxi8lrVsAbZbJ1YHAdjlC/4epgABmACMRxABOAkAw0dohzxnAUhfWB17s8UVoGC/RJ9WarYprR/2n/x70wTg6y56tMmcv9sVE92YXWoG2KUDBmaWWjwA2PXJm5RASgD+j5+QPgNcRYFPzLh874pTjd9RUEWBUvDpnZb5gudKVwB8cHDyptPFGbcbYDzbpgNqb3mths0uX2DwWvJv8ZqL7v/Up9nqw+ogALt8wd/DFCAAzxOAB4+pggt2eeQQgKMCsPiYsxCAy+IBbVgBMkWsuQIVtIEAfN5nPmhWJZcP6rkMKN+bZ4BtvoTBZ3D+kB+BdkEQAXj6GeAQCC6vdcWAay4P+V0DgOGXRg0Y2s4AOz6dZCDxSHbqeUMA7HpDs7bNLh9g8EoAdunI38dXgAC8vwDsDQSlZLGhAxka4Auhgp7PTdGGQE+zsM/fW2TFxeaae6MgYysH9mvnUktm7RnmDdMvcfgrKNZcsRA7FqX1MwPMl2BVMQs+v+r96Zrm2BAeXx0eVvIMsPM4LAF4PgBcBod/PG376Zq7NX8PAWD0WsTeJgC74LQse0Z+8okDAGx9hra0I5bNrj6CANxrd1k/VgczwC5f8PcwBQjABOB/8gkhKRT4tOG6BoS4yQMwmpUt4fPr9z7xB+f+47EvhgJwpS3ox6YrWqcPwOsnB8DAkdj6uLG0jwRgAnBqAEaPrZo55M2HWXa5+fd9hzfQxBlgAnCWv374njUvABbG8O5maZE99vkffMkfu+7jWr+jQNg9Uiw4Nvxp80K5+/UdVa760azf9aKtsmxeFL+T5fkbzfVHLVq0PoFU/R7TZpc/MHi1v/yqqhurgwDs8gV/D1OAAEwAXgEwtMiXH4FugY+0DVdoLwWAJbr4wJVLR9j/VUWb700LrosaB5B+jW8pb+x2fRuZAIw9bzvF55L36gg0mqkrj6fe8fWv/+l33OuetxOA15OZ1lunsQ2IeQJwNe1jfWzdbZybIsi9CS3jA8DoNeUxZOdR5Y2hO4A9/I3f27KieH4/AO++SCqFzUOaY/BKAEbjluXGU4AATAAmAHdjQP4cZFCWGchGBtWPTi/wd1kDvpELQ3Pkt0ADmhOACcDo0Oktl+IINAQmmyPN8PPBPAL9IZfzm8+7Qj7I5g3APiCc5/nvPf/9v/VEl5Yav6NgKHhLc7VJ8t6LH3DNo13Hmas+yDLM+R1FfvjGvMif1aNB/Qmk6nck+1vZ4GszAXhAAX4HWGO4TqIOAjABmAA8fQAO+sYsAHt1/SAE1+U9s6/u54YJwLaZaYrZ1inatFcZYODZ2qBnjKUQ33dLBexUy8iWNqRsb58AuNT2+PHjByf//OtvN/955dBK1vVpLM1VsBcAD2dnS/PqZ1l9YXI4Y+oBwAlsJgATgDXH5lTrIgAvEIDBo8FBx1JTtOEaNKANQdnT2G1IgdPnCLQEgEvNgfK1pqA+QbHmigNPCB8+At045i3tI+qj5gvFwDamCJtTtIkA3Bo0aTOPBOA+BdL6wS/b/8wXm+O+z+yfc7d9wCA43QuxIgFw/QxuHADOTpldn/eaCetHbZrbPoF0ixuAg20mABOAXeuuJfxOACYAwxlgjwW7GHyGvjnbdRUIDQTgn7/Q9bxr10+u8tEBOEIcyPpIAM7A8UUAHlgJSLOnUmiRQoi0/nUm9ZcvNwt015Fg5/OeKTOyqTPAmEZyAG4es8bayAKz/TgAgxo740JrIS0FYNcLqjZ2BcOkwy7zTrrsk+bP91l16By3TWUzAZgArDUup1wPAXiBAAy+Vbj7Nl8X9LSyKinacA0ccIFe241m5swO+Iue+Ypbn122D7bhDdkTyQBLY6GGySnEgdQGSPNGDEjrl5YXxNkUYXOKNu1NBpgAvL1LdL9BmxK4MTglALvu6SG/TxWAHZljA8D5V83r2O5j6fvOp4QIwNY3ZVfS1XqBOpWPXKye7y4rAF/uVX7s+jUX3f+pTwuJVV47DQUIwAsEYBT0qiwbWL4FSeA1UvhsteEaIiCclhPWCmhBMKnLC8DEG4DLNoAjx7WO0j5v6nc+cyuMBfEzycL6RXGAxqKJg3eYOHgMEAdBsQ76qJWRBq+ZImxO0aa5AbAJzfUnY6QZWgLwNAAYfBN3nQ2Vll9nW2WZeGksrdtwZYC3GWas/HSPQIOQFJwBBtuxLXd2PoEE1hVsMzPAzAC71t9L+J0A3O/FnW+XgovUIBiSttFnPgJVogBuHAmtrkvRxpCNoFaibpaFPY56B/lcXcdVJ8RZbIlONfSgAC+pvAJVyTXKGrb6B2WMJcau/bOC8eoyMJanCJtTtMkXgNW/Vw1CSznpPOcF73/JC0EwqstjEFKG2xqwpfb4gFffUADgarYvwUJhU+aHNjyCvgs6Ao28zEu2WTNdAC7jFHiets74oRlCz+d2IQBOaXPfOAZ12MleN+vD6uB3gKXLCpaXKbCvAOzMiHVkXC2MTp86uNSsJN7tkDgIhsCFsDNDBmS5JJFibS9FGyMAcKuvUn8IspH1MWvwJU4Sf7UAGLYJbaHzhuax46A0G/QT1EPb88ea9RsjdsYTWP8UYXOKNtkA2GvO/6WX3bp6R4LvPyC0iKtvPxvqzNqJ66+APDUAm6Og3zx61snzj7/rlV+rjEY19DkCrdUelomXuaH7CSFQhyAABtuAO7KAt0DDfa0KWgH406+7yYypJ8gq2/0GMAzAsoZaR4Fdl2Lwyu8Au3Tk7+MrsJcADC42m96ZHQCXxquB1cAnaVK00TdMQD+eKorsM3mefQ843HyOpgZteigD5LqbHZ+p+SnLrFkytfoFnz/q+lMlC9zTvmoW2NIGGMtThM0p2rQDwKC+O3P+RAG49WIhJGsHzn3bYhG+Ayy3cw3DJ+869mDgJVx1lrvqROr2lOFx5+VRYP1BAIxmsuF4asQRfI1nQekzwCuY9ALTYQNtAAxCY7finW8Ap7S5r5dgX5gB9oxjXpZOgb0EYI+M2CwBWAWCLUefLeAhza60qwDasA0JcFF7Ks+LhxsI/k1DhZc7h1YHTtA2ioODy5/18r++GY6tRjtCuHqJyVpc6uyLBbIUIHXw5EFw/Z5xUPlUqONuKDjah307FGQ9gA3G2RRhc4o27QCwh+9UjkOj0GJC5lbz5xLn/LQq0M6SwsemscrXpSIAMKhFw8owAE7dnmoW2AKOYH+CALgUX75x0BdY6Y4/r8HwtT+Z5fkbzX8eHQr1JqCi10iGjj0DjNnWbMdWj6SfoTb3XU8A5kuwJLE15bJ7CcClQ4RZt9kCcNlXj8XfZg2UPemXX/nxNyEBnKKNrh0gNKyg7X/64nf91X877zMfHARHCwBJ2vAF4LJfELwZ+/7Flx7w485+rBaw22eAm7r5+snU0Xouti8mfOuXfPbIFY8+IC5p3zPTPLh5AMbZFGFzijbtALDvnJ8oA3zi4HTx0MMj+a8ZO690xXcTTtfz+/GDk3/+9bcj1xZF8avmaO1lzrIRAFieXQwD4NTtlb6Qt2nxdk/WNBUAlxYpQHCyzx9VCoJg1jruC75Uat1EXvyZ+Z/7mwouGBqjWgDc97bhVDb39RHUmRlg50TOAmMrsLcAXAkPLpZnDcDNIAP6G5z5SNFG2ScQGlrg0bPx0dtnaRswAMoAte4DBMrrm3X9jHHfJIP0TQKG3XZSxUFf/wBfOJ+lH5qgoU00MKuN+MLYMkXYnKJNVgD2mfOTAXBWXHLk4ff6pAtku8+FVn1CILi89oyHnfskVxvrxf76pVzlf0rBa2jMyLLVYQBc2pG6varvyAu/LDoNQqPUDzCM9wA3fH2nIymf+202DYLZzmdsQKC87cwTd19695lnftIHgB2fQrIPmYHP7aSwmQDcowA/gzQ2t6q1v/cArKYkK0quAAgNQZCTvFNskApQgcUoIIWWfmjDjpP2QEsNVggoxwTgyrFYhjEcgMdqr2oXAfC+TY3uIJDGEgywwHO6SNvdl5ClGsQw+FYG9QBMD6QGfVu2ahIE1qZkgxnUqmBMmwnABOBUY3isdgjAYynPdoMVIAAHS8gKqAAViKgAAg6m+eTHRSN2mVVTgaQKCAF459u6SY1lY1SACkxGAQLwZFxBQ6QKEIClirE8FaACKRUgAKdUm23towISAO57sdQ+6sY+U4F9V4AAvO8RMOP+E4Bn7LyJmf7OW6+9ybwpfOg7jXeYZ78uufKi6/9uYqaLzfnTj1933LxJ+HnOC81RwSu//4anOcstvECIXgTghQcHuze6AigAE35HdxUNoAKTUoAAPCl30BgqQAVSKgDDTZYRgFM6ZkJtwTFi2TAgAE/IkTRlkQoAAGz9nu4ixWCnqAAVgBUgAMNSsSAVoAJLUuBPb3k69N3ITZ8JwEtyvqAvIQAsaIZFqQAVmLgCtz35useb0zN/4DQzz37pe2+8/mXOcixABajAaAoQgEeTng1TASowpgLAseemeXsPwO/8+LUfMccIy2/IDv3jpVPMukNjjAAcqiCvpwLLUIAAvAw/shdUoFSAAMw4oAJUYC8VAKGr0sYL7KYorC/QgXp56RSz7lAf+OoV2i6vpwJUYFoKEICn5Q9aQwVCFCAAh6jHa6kAFZilAh/41NPP/eaJ/JPG+At6OnBo9gefceWFr3r5LDs4YLQv0MWE1Jh1h/rPV6/Qdnk9FaAC01JgigBsbHqLOZb9uEGliuxvi3OKBz/ohhu+MS1FaQ0VGE8BAvB42rNlKkAFRlIAAOBThwfZpY/5vutvGcnEaM36Al1MSI1Zd6iQvnqFtsvrqQAVmJYCBOBp+YPWUIEQBQjAIerxWipABWapgDYAY5CUv9dklB89JBj4XHIN5/CLvBpvKMZsNVZ23mocE1K16wb8W3bQ6Y/SV7562fwM2QV+fgq0q7WR04iv26688PoH9cUiVrdbP6yedqz1xIJ4QwrQWlxnUy+g/p0xNMvJkkZPWgFmgCftHho3YQUIwBN2Dk2jAlRAVwFo0Wpv0vpsKwhu3Rp7n5OdGgCfczR7luOo+JCDBiErwBdlm9a64Q2BttWDIOQDcV1R4DraFw4+Tw3Wuerbsez0508dHrndVH/2pgmrftrxDNq4AsWsOPiK+/vUAHTL3u6+kcNdb+UauE8CX+rOcqxtnxQgAO+Tt9lXTQUIwJpqsi4qQAUmrUAAdLVgxBO0mtpYnzEmAMPhswNwnvDWaNAOQTDw9GRug+3qqRe0647sSH5Fdrq4uQG/OxsIseIZtNGMheyd5s+PQd4fyJAHau18gVtg/VEywh84fvyM8/7uH/7KvKH9+3r0O3ny1Onv/L7ffc0dkL6dQkD95RWv+943XP9UV/0+R4h7AE/Up9uefO1Fxra/MH/O6rUR+HSRj/229rTsWQ1k5WeAIX8DWm1sE382SsPfZdtAPwZjyMdH0DXgWHGNJf4ergABOFxD1kAFqMBMFNAAYAVYqNTayTwSgOFAagEwqBtQ+S4EgxBnhZtgYKostkAfaNcdWZ7/fVYUF3c6X+sXM55BGwG/tIrsgGrAuO623X86A/sMmLsv4BF3V0XgYrtbDQSqa3gBoHHXSAdU4N/RzYr8S8A3d3v7AwCQXeKBF0aFALCmPd51rXpcfOh733DDw7qdh/vWvNDxci24TgPUof6uzPKM2504+tuf/umz7srvYU6lZPcaGIut66C2wc0D1/jn7+EKEIDDNWQNVIAKzESBgIXyamF8zpnFPwYcCbap5ANyyZ4BnsMRaEWAK/2zk5mHIa4DNvB12NjZ2SwB67/TVH9P8+dop5lV3AWMhz6rW/EM2ogpsC214yO9DZBVIzunC5T7EfTs8cpAJOvXpyrwRuCg+tftWsEUBKLTRZa/Os+K66DAsAAFBCKuyq314gD/vTde/7KqCW17tAE42N89UJfK31udgTdig+MC07i9mQD093SeFz/6PTfe8F5X+PH3+AoQgONrzBaoABWYiAIBC/4VAJvd8x80GbU3WoDCt4d9Lykaqo8A3IAUtSzrVnE/iPN7aZggbtrZ6UAoW/VRefOg7EsrngNt7NemoXXAmO6rf/dkhlb2t24Rf+a4aSS2KAdCajDL+fTnm+MMzwVqcRXZgWAAEFx17v7e6QuYuUPa2YEV2P4GEMawJywOdqDN/RklRK2QDQOk/qqMJXbD9Gg03qn7tic7xsJOeecGiejovkQWlpUrQACWa8YrqAAVmLkCgkWzNENbZ6fArFQrmwVekwyAr/z+G55WuRoETedzlLbQ8a37PZ/42ft0Xu5kj8wNMIFA5gdxDSiLZFf7OfSPX3fc/dKo3oG6imsg3oLiGdTbGLkGQrh8863m6EuvNtcAfW4dZ0/hS3Q6dS7I0YpW5XaPwqpkKrc2+AOkqB9Zqx0YUpE25ICzrrUBgzHsueM+9/mW47nvgd5t/a5qW5btwJ1y/VWfLHGltmnTGheA/a0+S8sjIcgy8RQgAMfTljVTASowUQW8AdidCZLCKQHYxIgvAIMZzFpjsHwLgCJCmdQuPzC3j8E1AEeOZ6l2sH8an7AC29iOS2jjYJuhBW0K8iUyTaplubaN2YBFJxtYtyE+IopIsVumDZyaffCD68j2fPlf3Of9SgCsqVXpl84zsc6MaLC/Y44LYEOoEx+yjLFf53mVlgIEYC0lWQ8VoAKzUSAFAEszR6V4UHaqccwUXJwHA93KNjcslcWSZoCl8OPjE7ANH41rKItqlxIAR7Sxhke4jQYARxoz25eEQcC8PfoN90H4MixgMb729Aa+oGyxz1Hdun4IbqQZsipaVyAFZNRafQZhqLYJevbVJ5u7uSa2PWXnoT5Yjg3DR7Ml/vbNmG/AWervdf/Bl7V5jAtAIxkA97yAbDYLp4UZSgBemEPZHSpABdwKEICL5zlV8numdRkALM8wtgBYCmU+0ASDOQG4VEB6MqOO4xS+dI7FNeggn5Rpwh1Svs7YgSBRL/jB8n7HgWtYAeFmA1AYcIqPADc0gnxQ9zm2PSEADPpP6m+/DQ9Pf2/6j8S517iA/CfK9tvfwI2Mf5bRV4AArK8pa6QCVGDiCvgAMHiNdKEdBE77ngGOBidTBWAfu3oA+JxjxaXAG82D4hmE9ClmgOMDcMOXyHQJZXQbz2FigCOGwRokgOxYKzsrgJUauuA2CMCPG4whSwZYuqEC+0KeMff29zqmoOd/GwCMbKo0x4Wz/uYGietIOfwZMmROYJkwBQjAYfrxaipABWaoAAizq/tr+axk+R/gNcJnDcuat88bSoGOAHztTUWRPcERgvKjxj6g2ciYg370GDmNZ1Oxo7lVGzufDkoRz3sEwEG+RC6OstBvgFE0IGo8Fwq24Q1EUMZO3ue4GeAAezabCi7oMu87y/62OKd48INuuOEbVaxJ42mvAFjkkzUsQ7HHbwAjU12yMgTgZFKzISpABaaiALj4bwEwajsMpXWFBGDf54tB0Nx3APY6ll6F2/WQ9AAAIABJREFUZ0g8TxGA0XFclQNjTFpta+MLuVgKLFAGuLXQd2a6SjPlGeCEAAwCYeNYL3Sk2RuAY9sD1p8WgJP7Wxa38nHhyBhvxhDwZm5+AxiZ6BKWIQAnFJtNUQEqMA0FYgCw/0KZAEwARseFRwZY+LKlcPAT25j0CDSqdLgOrpZk3wImAA/q2YBUCIhazya7PFX9DmawO889x7MnAQCj0jTLSTcMvDP+6/5D+sqOQDc2hoDM96ruO7/7vDsdb+YmAPtEU8RrCMARxWXVVIAKTFMBLQCGX140KAMBmACMjhMxXLaeMXe1oh3PzAAPKR4XgF2+7v4uBQkADKomEgMR8oxn3XsRlPgBcDx7CMByAJaOC+Bo8yqGzjr85n++K7/HV0z99+ppY+ezY1JbWF5XAQKwrp6sjQpQgRkoEArA8mOh2EIYzCKneDHRDjj5QioSDr51S/XCAS8MNEG7EGk6ZcR27Tz7a2s0VjwTgLFxjwSCFFCROptlpPVPFYDXUAhlBdsSAc9n+gBwTHsIwLCvg+DTEU8YAFuew5aOUZbXVYAArKsna6MCVGAGCoQAsABuPm2kuJ/5c/awJMwA7ykA1xsZPkNGCpd9bcSMZ6mNPhsUoP3eWseuH/U9CHXeC31p/VMGYG/oLC8cAGFfAI5lDwE4FQA7nhU3MWNeNPafjT/+wvw5yz6m+QkkdK5LVY4AnEpptkMFqMBkFPAFYDhTZp67PCM/fN6pwyO3E4DdbicAuzXqlpDCpa2F2PEstTEVAAPx5v0ZJLknsSukgIrVui0lrX/qALyGQ9Hx46Zk1o2EEACOYQ8BOBUAO+PodcYXryYAS2edccsTgMfVn61TASowggK+AIxlg9YZ3RSLeQnAXPn9NzytlBqEEh6BNj701QuLk6yVlcSu0T0CLWnTJ57BWEv+EqzYACzRFZ3+pICK1luVk9Y/BwDe9g162/OuZJ1scCgAa9uTAIC9TxRsbHu8eQX1HzhiMelLsKTjoizvjvXiQ+aG+YvDAJzxG8A+4ke8hgAcUVxWTQWowDQV8Abgj1/7kSLLLhvoVdLFPAF41t8BHh+AI8czAXho/ov/EiwDbMPfiF3gZ5CGFAchv1lF6yVZWgAs3HTotYcA7JcBloyLxqZF/1gqx1Ge/1qeFTf2xh/wjPk0V0vLtYoAvFzfsmdUgAr0KBARgIO+OYtljraZQwIwAdgxyAdfggVkQoPimQBMADYKJH0LNHLTk4Hw9tlNbQD2A+H2s6ROmCsbsbyACdSglQEGr0nqb9CmTj/wjSHQRyfLZ8eNzq8iACMjcBplCMDT8AOtoAJUIKECPgAMXhMEDATgwSCon8usSoGAJfdJ49u5YButI+PgNaNmgFPEM6hD0lMTZewA4H/blRde/6CyLNiHIF8iU1/shb60fvex0LpXSYEI0bIsA3zeZl1VK0sOHqX2yPb52FOaRwCG3vitAMCDvj9tXPF+8+eHe+JP9LktNIZZLkwBAnCYfryaClCBGSoALv5X64tqIQxeI4etjG+BBoCk9AUBWA7mvRngFPEMwmMQAINttAHVffQ7PgA3fIlMoVJAheBogUegASCsYQiEzrq8TwY4pj2QjzsQX8WaXzxBsJl0w8OvHz4Z4MEXYbkAOOhZamR+YBm5AgRguWa8ggpQgZkrAC7+pwrANTCAi3+f7OQsXoIFHgHf6nXL038yy/M3GsceHQjhFjR6aezRDrQJQADeuK3xMjCh1tjY96+/NFDqS2Q6jbLQz8THe+uFPJwBbmRDQYAMfCmSA26yTJYNzLLaHtD+1qeUJAAMAm33ueTh57x7ARjKZu/nEejGuKjGJhDvnzVlv9s6lvkNYGSKS16GAJxccjZIBajA2Apgi+CVlXUmSLqwhcGpkQGGr9mAEHhkerEADL+ZeKMXqG8rWwhe09JYahdY3gfMQ58BrvsF6yCP56AMMKhdPZaBTZOWZnD9mxgDyw/6xTY/gvAlhDsCMACoBODffc0dazgHMsDpNzyQN017j4vmWARixb60IQCPveSztk8AnqRbaBQVoAIxFYgKwGLDxZ+2EbeQyTOHvhngFjyihkIZs6z92aCyboEfUVN2Nj1g8OscaQX7FNuucACWWLgqK47nIACGN6bwfuwctY/tS8Q08Ju2NayBx3sbx1Wd3zotzWzAoKz8GqCgrGPsDLA0gxr7CLS3PRtNPTPAXv5zt5UcgGX9kI6LNgADGwDWwdx+cRky3lkmvgIE4PgaswUqQAUmpoAAnNoZ4Fuhtw4Leys+bimsv2SS4jXB3wGW9x2GYTiTve15XTcMqJhqO8AI198BYCDTiFm0LuVr1zAAy30K2JwegGEfAdY3x0pVPLYvEbOAI5ibataLbQCYW+AF178BHBBmu5k3JFsXCMAApGz6APY5EIDj2RMCwGDf6+PcYHmfz0YF+Ru0y0jlNy7aAAxt4NiGM78BjExyicsQgBMLzuaoABUYXwFfAFZeCG+E2AKDwC6ZiAoA7AEZMACH1K2r2e63WWHbLC818gD7Hr962zUIwLHjGdQuOANciqaTpe3/Nm9MX6KD2fsIpq2BzrFMMDOGmtqC8eoiEJqDgAhsA+9H4FugY9oDA3DnueeGP9wZXVypGjJT+lugAdaTgePKwKaSvQ2Pt4JjxrJUiAIE4BD1eC0VoAKzVEAATa0MsOC6cjHwZ2b7/P7mPy4YFqm96Aahoazy0GSrfjsr8qeY/x56qZNKBhh8trHZVRiAQ+v2uN7iEjv8wP7oeauvAji1YrAyHLRrEIBjx7PURtyPu76S9cU6Iq06N0vG8iU6iarClGVRrlp/47h0SiDCM4Ko6uLvGLdeghXTnjX8ARnmdlcbGW3o+DAq1M6nfsB4Ctrw2AAwcrIA68cArHr6kp9AwpRPXooAnFxyNkgFqMDYCggWyzuLYvDa2845Vlz6zRP5J6UAXGoDLbQNcGXFwVcMaD/PqadCBrhsQ5gxhAFYq27PLOBwlvTj1x2Xatz1Bw52nSsHPpUjhcu+GIkZz1IbcZ2UM7WCTxLhNuK+dI7fRgGlLLD1SKZyFninjXRAJIbCPhf4HOFuAbAnpEL2eMKfz5udkRAdzd8bHTSy2c6jyh7jj59AQqJnhDIE4BFEZ5NUgAqMqwC46F/dV6vvAINQU8MU3oZ9MT9wvfQbpSoZ4Gb/IUC3vLQK8bpG3SCoOzN+KzBXAGChdtDGAWgX/LbhHrALimepjThc9gNwpTVQF6xNX9wCsQr5EhkXVZlwSB1+IY9nlqvbBStIpAJgJej0zWjuAHAse8p6Pfy1A2QeWeSOv+0xldLfscdF1WGxVnwDtGR6S1qWAJxUbjZGBagAFaACVIAKUIEwBcQL8bI5wbOIHpmusoXB454pgcgTDtdO6YEW0P5enT1gddCeLZSJjjJbM5Letg3EFKhX8BHo5kia3rjgG6DDZrp4VxOA42nLmqkAFaACVIAKUAEqEE0BAFyCnkHEXvyDLfLHAKItJAJv8HVsEID2QxsNUF2CDYuynyD8OY/kAvU461jbA2je2DQBYrlyp/OoMlAXNC6AeobHttCH0SYKVryjAAF45kFx3S/c+uiiKN6t1Y0iL550w8svepOtvqf//K2vy7OifOGO1j/vuP4VFz5GqzLWMy0FUsbLtT9/6zPMtv1LtBQYGgdabbAeKjA1BVLeT6bWd9pDBagAFegqEAjA0EYBVR9HAQLwOLqrtZpywZISaNQEYkWjKZAyXgjAo7mZDS9IgZT3kwXJxq5QASqwUAWCAJjZ30lHBQF40u5xG5dywZISaNw9Z4mpK5AyXgjAU4+G6dr3n95w2avNM38/ayz8o0de/dGrpmtpfMtS3k/i94YtUAEqQAXCFPAGYMJvmPAJriYAJxA5ZhMpFywpgSamZqw7jQIp44UAnManS2zFB4B9rpmDdinvJ3PQgzZSgRQKvPYNn311XuQ/axbkf/SUq79rtQn32td/7to8z15VZMUtT736uy9OYQfb2FVACMDQc8XUeRoKEICn4QdvK1IuWFICjbcgvHAyCqSMFwLwZNw+aUPe/zuXPbI4zN5pjDxm/pjP4GQ/Zd6M+7B1Brh4q3l7zYPM3z3Q/P+/MH//Q+a/bymK7MZyIVp1rMizF+dF9nTz/+9h/pwy72D46TzPb7TXmd1h/v7cg7x40L958l/ePmlxjHEp7ydT14L2UYExFSAAj6k+294HBQjAM/dyygVLSqCZuVtovlEgZbwQgBlyiALvv/Gy9xVZdkUDYv/GgO5/GQJgc5O801zziCwvnp8V+fESirfXZH9kfv/2ss4mNDd+/8LJw+zBP3LNR+9E7Bu7TMr7ydh9ZftUIIUCr73xc+8zc8QVpq3Pmz/fWWZ0y/lhk/G9w8wd55oNtreZjbZ/V2aAD/Piq+VvzfLMAKfwFNvYNwUIwDP3eMoFS0qgmbNbrrrqzUfuc/4DPmj6cLlSP+4+epCd97KXXfhPSvUlqSZlvBCAk7jUu5GpjIkKgE2m9wWPvPojv1p2aHuc2Z4BbsCsKb2+rnkEugbgrTotQJ7Tc8Up7yfewcQLqYCnAmPMQ0MAbGD4C/nhsQcXR068oDoCbY6lfHsXmAnAng7nZVRgQAEC8MzDI+WCJSXQzNktY9xkp6hXynghAE8xArY2TWVM+GSADcBe/IHrH3Hu4dl3f9n0qDz2bM8AW6F6Xi/WSnk/mXbE0rolKjDGPFQD8Oaxik4GePXMb/MZ4BqAG+UJwEuMRvZpbAUIwGN7ILD9lAuWlEATKMuol49xkx21wz2Np4wXAvAUI2BuAGw/zrw5At08Nm1OYhTvNdngJ5sebo9AZ9mbzf//cfPn/2oekWYG2P5d+WlHLK1bogJj3JsbGeCVpATgJUYW+zRHBQjAc/Raw2YC8PQcOMZNdnoq8BngKfpkLJumMiY6L8E6ZV5O9YDDLH929RkkA65f3fx3JdXOS7DKY9DmeeB7b8p1X4Jlrmv9PqtPK6W8n4wVi2x3fxUYcx5qvtSq8QwwM8D7G47s+cgKEIBHdkBo81ywhCqof/2YN1n93syjRmaAp+0njolp+6eyjveTefiJVvopMMY8tMkA/89mY+wPTP733zozwNuXYNUZYx6B9vM3r6ICQwoQgGceH1ywTM+BY9xkp6dCWosIwGn1lrbGMSFVbJzyvJ+MoztbTaPAGPNQlfnd9PDQAPBPGaC9KU2P2QoVoAJ9ChCAZx4bXLBMz4Fj3GSnp0JaiwjAafWWtsYxIVVsnPK8n4yjO1tNowDnoTQ6sxUqMAcFCMAjewl4UdA7rn/FhY/pM5MLlq0ygJZdGW87duSuh7z0pT94l2YY7NNNtqH5qSw/uPz6l3/fzZpaonWlBGDQv1FiC9VjauVAzSRmR/80mIfNo/scmAN5PzFRBuiU5F4hCfg5l52K3h5j2iU75yGXQoG/O2JHZd3hWj+YbzW/6IZXXPjswK6ILp/KmBEZPbPCBOARHPa0X/jEAw+Kw1tM0+dImrcNwpQA7DEgXd0bXIy5Lo5gj8oCdqybrGsSd+nZ/b3Iiyfd8PLdN7j2xO/OjSiCf3rjJUXfA9oQxVWq+FGfOwYWCan6JI3xbnnlmA2a39C+zPV+gvZPo5yyX0uTRGO66kPAHNKSoW9ubhbyjQuL3uK+TkXvbl84D4WPJq0Y3lhi3UDwvDeJ4vT48U8d+4c7T3zR2HFvgSoqwG1rb6pjRqDN7IoSgBO6TGvybd78PCeK3l4P3VgjDFDxAtFz0hJ7GVlg9FWq5edG/dAus/KNyTrRD8TAYgFYayGJ7iKnih/1uWOmAJxgTomyaNKKk7HuJ+JJWXhBAr+uLJLcK7TGHDKXaM1bpovQfXqKes8JgBPopzIPKa8zWtCqoQEyNhTWstCYcE1ZGv11tSGdo5D6llKGAJzIk4o3o8ri1QDUuqFWlU4VgLUWe0J3QzeMqdimfGNq9R3o4yIBWFnTMvycN05Aa2EYZ5q77P2bZw0AjtAHpM/QeK0qGsFGaCML6egS7idIP33KjODX0kwo9hT95pxHtNYGLqCYst5Ttm2u85DyPbEGYK143ehqHR/KwCnKODfnsjnEpc/cO7drCMAJPKZ40+tae1t+kD23OMzeptWNKQKw8sToI9XgYmMqk5nyjalerIP9WxwAZ8XBw/KseIpPwAxdM8KCkgDccciYc4okY2iLo6XcT7THVVnfmH4dWnhHgB3n4ltLi6F41WojIBZmcW/u69+Y+vnOQ8rrjFUcnzw852FFUbw7IA5sl7ZiQxl+q/ac47Br2Jg+R+YoZR9MujoCcGT3gPAQ2Qq8+qkB8AQmC+dEN5KPd4BT+cZUQxN4XGhRAIyPGK+Sg9miCPFEAG64SXmceAWAuciZwbNVHCE2fO2HrvNdZEOVT2hTo2PK4KIYnE9dEjhPE2jFeZ8PeW/udRF0GkDLP65AcfwunoeU7X7HYX7wTJ934iD9rjabI8HvygTXhnbTzjmMGUTXpZQhAEf2pPJkEdna4eeZlG7czT4MTr4RMx2+OlrtHWlRGhuApTuzBGBZVPUukiPEEwF445sJLUBKi8ZefMoi1qN0KgCey72ilFBpTeCErJjtzEXvCHMpMgqcvpnzPKQUV2t4zLN35UV2T/OflyPC+pQp56BYp7k29jj9XZaby5jx0Xiu1xCAI3ou5q5TLLOnkgEe6cbllNW22zeSrdEB+OS3Tv/g0bOOfNaIgrwlkQDsjJ5Wgd6bZoR4IgBPcwEiyh4s7X4iGy79pSOMFxXT+jJDWvDj2lxQApWduWNOeo9k6yAQTRCERPOQUlypjLGpVOLKAo8Uh055XHY7K5h5AQJwRAdOcaJzdXcqAKy1SHD11+P3nZvbSJNbbAB+R5HlXxE8A0sAFgZT380nQjztPQBH0FTo7f7iLpCprlza/URLwDndKzQzQa64UTqxtXNSZU56jzTuU25uag0j+G3mBGCr5IOPPcxpzKgF1AwqIgBHdNIcJ4opAPBINy1JJLSOLo5kb2wALjO/55s/6LeqCcCSCFqXTXWkfu8BeOJzMfQilYn3wRr9LkiTD5n2FSPNvRKzd8a4ls2u7E0MANayXSKgsOwk781VHyY+hhc7DwljyKf4LDc9Nh0VP4rjI9AUryEAR/TKxCc78YJF6YbabDfFq+pjeLgFFCMtCmIDsFQ3ArBUsSyzLjgixNNeA3AEPeWedlzhgpny8qXdTzREnMGxcOvYU7qX9i5cFWM+xZt0NUKhqmOS9+bSOEWfaOrVqmup81A0wRoV9232zXWOSqHZ2G0QgCN6QOkm17SwtWCOsSCaQgZY87hIsz+aN6BY9QrCkQDcECv2WIh0/JQALAh4oKh1F15zPjE21D7TnE+a9fb1c2n3E8CfziKavo01p9vuqUrzVfQX6XWBaG56K49RZzxuCix6HlKK3TZ4mxdV3fDyi95U/qVmjHUcFmvuXjWT4m3pKecoNNjnXI4AHMl7ESbeJM+eTgGAtSZY226mFsjEmogE4UgAjgvAO9kVrbhsmE0AFgQ8UNS68FQEx536teaToQVU+dsS7yeAP51FtMZkqntF1SGlRX7vp5C04qWry9z01tLBGYjtAoudh8puasVAJZltzak4Z1fN7IwV7cxsX/ZcS6/Uc5Qw5mdZnAAcyW0RJl7rzU5rcA1NRtVvESYl6xEupXasemlNekNHhVL5vhu62rEgHBqLOgId82azDwDcjZ2xxoTWeN/0J/YiKsWR1t4FYarFrXBeGSw+13uF0sZJ73OHWnHfhZO56l0FEechaPQNPhOqvM6wbgIrbRA1OxvtWfxGI4tcz0IRM9NCBOBIjosw0VonCuXJaPBNgEo3v1STUtTsGgF4Z+AsHoC1FpUN5aybNBHmjuTPAE8FgJVAo+rOzpyi7KvoR1pdmy8p7yeht15F7ZPfK7Rsj/zcYWtO17LZ+D253mMD8FLmoQibZFZo1AbgvvWa8po2JmSPNmZC5+kpX08AjuSdCIvlJDtlYx+BnstN1oTN6NkaZoC3CqRYuCvG5mAWLlU7qRYZZWdT9ak7JpT7GBuAo2f0XACsrBf8aRWf27BiTEVdXPbdKzQW3333ayXgivVCqVH05jwEj7LB7xgr32ut6yil+K073DdOYvdl7nMUHDEzLUgAjuQ4AjAk7M7kp6jb3t1klSdzyIGNQsvKADdeypE6e6B40xwEbXXYybIX3fCKC59tC5xUfYq8KWSdUzRAprI7ckavKc/oG6rSCaZbfu73Co35ui+zpQQQLQCeu95jArCGr12bVynmodIG5b4sGoCXMGZC5+kpX08AjuQdxcCvLBx9waI5wW46FROAYx8vZQa4PXYIwPK5JHaM7j0AK89ZMZ/xWvmqD2iWeD+RD5f2FYqaxB6HMY95xqy7teaYu95jAvBS5iEC8OCstbNGX8KYCZ2np3w9ATiSdxQDnwDs56NRFjVj3mSVd2alqhOApYplWewY3WsAjpB1jg7AxmGpvo0++oaqfLgsC4CVsrQx/RjrG8Cx571JbU4vaR5KBcDK6+feI93Kp6AIwKGTeuLrCcCRBFcewKWVMW90tQpjPwOsqJt10lO8GU3qJhvhxiQdGQRgqWIEYLli2yt6PwFTFVEc61WVKQDYOs8rzouT2VANcX55raImo9wrlOyP+YK7WAA8it5jbU4vaR6KsM5IseG3BAAebcyEztNTvp4AHMk7Sje3pnUEYKGvbMcJFW9GBOC2PwjAwvg0xWNnQvY6AxxhDiYAC2N8aENVWNVOcU3/jnWvUDgaa10Ya5wG6mqyBL0V7/+Dc2szWDV129Q72jxEAB6ctWJmgK2PxyjG8+Cnr0Ln6qleTwCO5JkIkx4B2MNX3QVYiglDsQ34JhvhxiRVmwAsVYwALFdse4UzAxxhDk6x8Iz6/fKG4KPfT0KcX16r7d8x7hUqoGp5YV+Mepeg9xj3Zm3dTOiPNg9FWGcwAyyYCMeYowTmza4oATiSyyJMeqMvWBR2q7tqx/xuWt1WzCyELXzGuMlGuDFJRwYBWKoYAViuGAH43iGiLQmAI8yzUT/bZPObxjOItuy1wr16Zz5fgt4R+rBXG3ER1hmLBuAI8ZZ8jlK630yyGgJwJLcQgCFhU+xkrgzpe7sqZKWwUIRJz3mTjXBjGuo1dFxGYRHm3DCpCmhkPJqN2TZNUvk1VTsai++WZhP7DFKEOTjFfMUMsGC+jTDHJL1XaLwIKxUAl26Zu96p5tZmCC9pHoqwzlg0AC9hzAim49kVJQBHclmESW8vMsARJtimhwc/8K4VCmPcZCPrVlYPQXhTwwiLpV7wJgAPRm/MF+XUDQ9tMo0xJiLMwQRg4SQZ+/SN9rhvdC/JvUIpRnfiUmHutc4Zc9eb8xA8gHvv98oxsHgAVtYr+XoWjpgZFiQAR3Ka0o2tad3eALB2ZsriYquWWqEwxk02MgBDGd+ufgqLsG6VBGC/ICUA++k2xlVW8Fri/URD3LnfK5QyRK37mdL9J8l6Yx/uzRHGrsbQcdXRuwGkDHSLB+AlzFGuYJnr7wTgSJ6LMOkluSGN/Rmk0h0RtOvzchQQVlqANG2Gsq/KN6aqfW+NCMDOyYVvgXZK1FvAOSYSziP+vdi9kgAsUDOhj73nQVd3FObt1lhQuv+kAJMhaaLoraSN6N6cMEZdoSb5nQAsUWtdNtUn7JKuZ+UyzOcKAnAkX0WY9PYGgJV2xSWe9cpw9jUwxk22tEVhIdXtUtAxQAKwMwQJwE6JCMClAku8n/i7vn1lhHlmyDTVe0XZkEKGqDVPK8VKbz/nrPcY92Ylf2gNF7QeAjCq1LZc76bNnMeMXIb5XEEAjuSrCJPeXgGwxstBPFyrsrgZ4yYbCYCdWbYhjSNM+jwC7RHU5hIegfbTbYyrmAEWqj7ne0XZVQ37mye3NNYeQ8/za9grdHFZfLb3Zg1/eOgVegkBWK5gLwDPeczIZZjPFQTgSL6KMOntFQCXbokAUKi3g262CwLgoGNoEfxHAEYjuF2OAOyn2xhXEYA9VI8w16BWBN0rykY01gpNYNVYbLteXjZXvce4N2v4Fw1GxXIEYLmYg+uluY4ZuQzzuYIAHMlXESa9vQPgCBqKvO1aBPRVNsZNtrQlwhHooMVdhAmfACyK4LowAdhPtzGuIgB7qD7Xe0XZVY37RWoAnqveGlp3wtN5SmpsrTyGU3kJAVgu3CAAjx0HvutZuQzzuYIAHMlXEYJ97wC4dI3Gbnagi8VZ0DFusjEAOPTbyQRgZ+TxGWCnRL0F9mrhucT7ib/r7VfO8V5R9URh87LeHFTQAXr3g0I7oSEwi3tzhLEbqhtyPQEYUaldxhmPcxwzchnmcwUBOJKvIkx6ewnAE4FgaEFQhRIBeK0EAdg5uRCAnRIRgEsFlng/8Xd9/5UTWGCK7hVVTxRehFWvDxTqcm4uVXbPTe8x7s0Rxm6ModOtkwAsV9kJwHNcz8plmM8VBOBIvoow6e0tAEdaAIo9j2ZEx7jJlp1RyCK0NEH72yckAdgZYgRgp0QE4Ejz3+j3E3/XD18Z4d4rNlU6dyqAZD2XKAAwtJCvRJmT3mPcm6egjziAeQTaQzL7Z5BsFU0hJqRzlI8gU7+GABzJQxECfPQFS0qgSQhVoghAJo0xbrJRADgvnnTDyy96k0igRuGU8aIO/5a+p/JrqnYUFsrwhkmqPjUNijAH+w4FyXV8Blii1kDZCPOPyDLkXqEIkXXcKMyFIgCu+jAHvTkPwSHMDDAsVV1QPG7mMGbkMsznCgJwJF9FWHwRgDe+UtgtD/K662UCY9xkCcC3PiPLipcEObZxsc3Hqfyaqh0CsDhagl4KJ26tccES7ycheqDXTv1eUfVDY8xXc5YCAHvH+dT11tC5E3vO4+IRxq63f9BxM1ROIb6a1Vv7oqxZL8wr3wPFAFwKMfUxoxEzU62DABzJM8oDuLSSANzxlfJELImEwZt0pGnyAAAgAElEQVTeGDdZAjABeCCA+RZoyejuLzvawnOJ9xMdl2C1TPVe0bQ+1MYq4xyaVZJkrvvUD+0L5lVrqcndmyOM3dHmoQjrjL0H4CqKpzpmAsbi5C8lAEdyUYRJjwBs8VUE2IQiYmiREMEm5y5zhBtT5sp0u4QKXYhZ6udnkFyi238nAPvp1r1qtIXnEu8nOi7Ba4kwL0ONo0AZmo2aEgCXwkxR7wg2Oe/NEcbuaPNQhHUGAbgxi0SIT9U5CqpsRoUIwJGcFWHSIwAP+GqEYyS9N74Ik5jzJhvhxkQA7jz/nMqvqdoJXXB3h+PUNoUizMGjLTwj9GX0+0mkW6+z2indK5rGKti1is/QjcfQjc+uAxT65fRpp8Ck7s0Rxu5o81CEdQYB2BLdUxoz0sE3p/IE4EjeijDpjb5gCb2xSjJ6vm7RXtQP2dG3UEgFMF3btI/QhC6EUsZLir6n8muqdrTHyj4DsGL88SVYvpO/8Drt+Pe5VzSvUVgz3FacOnZpfsaJd5l6LxfKURX3+owT0tYU9E41tyr7tStvipNQfAkWEtTtMl7PAA81M4UxI5dhPlcQgCP5SuFm1rWMACzwVQT42mm9b8E/xk02ws4sM8DMAAtGnHkFWZa96IZXXPhs20VjjIkIc/BoC88IfRn9fiIKroiFx7xXNLulMEbuPnn09HcePXnkbQEADJ02CnHHmHoraNztulOvCGN3tHkowjqDGWBgMI05ZgDzZluEABzJdREmvdEXLBEGYdSjPBF8AG1KjHGTjXBjIgATgEWzIwFY5S3kzACLok6n8Fj3iq71gScJTOwUjzQT91tNvff2VMYJdJ71ti4bS+8x7s0R+koAlgXhpN8CjXYlQhxB61nUvjmWIwBH8lqEYCUAe/oq4jES62JhjJssAZhvgR4YHnwJlufc0blstIXnEu8nOi7RrSX1vaJrvUL7TzV1vjAAgNWPcQ55SKG/fdVP5t4cYeyONg9FWGcwAyycwlKPGaF5sypOAI7krgiT3t4AcOAueOXRHb0iZLAnc5ONcGNiBpgZYNHsyAwwM8DdgAl9j4ArAOd+r+j2L/jlN3n2MvMswhMDAHjwVNbc9R5jczrCWpAA7JoY2r+PmgGe+5iRST2v0gTgSP6KMOkRgGW+SqGXdWId4yZLAGYGmBngtgIR5uDRFp4R+pJifgzeRHNN+bEWl2W7ypkW6OVSCn7+P43pP2z+nOPSzva765NNc9d7jHuzgk+7rhptHoqwzlh8BnjuY8ZnHpnLNQTgSJ6KMOmNvmCJkEG1Tn4xJ4zS3Yr9IAAPjB9FnatWUtz4V23ZMlepFk+p2lFe4PMlWJlKBth6qmSJ9xONW+/c7xVdDRTG/mdNnefPEYCXem+OMHZT3Ad7nwVXGnOD93RlzRaZAa4EVFxnQZt0GvP2VOogAEfyhPIALq0kAMt81fssk+LCnwBMAJZFZbv0qEfoFcfBetOAb4F+SUgwbK4lAAtEVFqMj3avsHVVcUErUHJd1HVkfe56K2wwdDV1vjQswlqQACyL7EUDsOJ9nAAsiyuW7lMgwqRHAJaFW++iJvg5q60dBGACsCwqCcC+3ycVLzwjLHZHW3gu8X4SMnCqa2MDWex7hU0DxQWtVGLnAnjuekeYE5wAHKHN0eahMqCUYqCKTR6BxkbpaOtZzLx5lmIGOJLflrhgibAzbZ38lBYAo00YEW54zptshBuTMxvgGjqp4iVV31P5NVU7SuOsDoOpZYAj6DjawnOJ9xPX/IH8rhTDo90rbH1UhG5EwmYZJwDPXe8Ic4Lz3hyhzdHmoQj32sUD8NzHjHQSmVN5AnAkby1xwZIKaGJPGIq+YQaYGeCQGYRHoP3Vcy48y6qV56wUC08rjCnOWZXio58o8nf99sq53ytsGkTwNSq1c0zNXe8IMOrUbEnzEAF4cCjFnFN7N+kU5wvnBhg6kcylHAE4kqcUg3IyCxblxWTZr5gZ4N4bk6JvettQ1gq6ySofTWIGmJ9BEs2OrjfILmBM9AKwYt8IwIKoUwKyUe8V3e5GgDRUUec3gJegt+JYLXUd49482jxEAB4NgCc1R6ETytTLEYAjeUgRsgYBOCX0KN84egFY6QjYqBOGslZj3GQJwPEBuHfBmSJ+lBaz9Qw6RQBW7mMKf6U4Elj6zNqXlPcTjVvvEu4VNh2Uxz8q9eA3gMtKlqC3srbQvXkp8xABWA7ASxgz6AQyt3IE4Egei7CLO/qCRfnG0QvASpsHvcc5lCak3kVk+YOyVtDRlKktXpU16I2XCDdl6xuNleKyOeOkAKqyPWv8KC/KBt8CPdaYUBzrveNdc67v20TQbGMTgKPfTzRuvUpjctR7hU0H7bEJau0E4CXorXxfgu7NS5mHItxrU2z4jfoW6CWMGXD+mF0xAnAkl0VYsFh3GpUn88Gsn3ZbRnrr5KelXd8nHRQXFymOIvUCTDd0CcAq32GtZN3xrfIiZvQNFPV4GfgM0lgArLT4qGIi9ieKehdqWnNiY84Y/X6icevV0mXMe4VNhwhzjVNu1wmOsoIl6K28joEAeCnzEAF4cBhZNxWXMGack8dMCxCAIzlOK+gb5u1MtMqT6qqpoe8AKt84yuZiA6S1fq1+DC0YtNqo/O/6PmOEG9NeH4E2eu7czBQ3Tnohu/ohRfyot5EWgOH4VOxn7Ex674mAJd5PtG69Sv4d7V5h0yHGvd2lN3KPUdzIGk1vpXip5UysW9nuaPNQhHXG4jPASxgzrrljrr8TgCN6TnuiNaa2du0j1D8ZANbKTnVvTlr1ujYLNNvZhKjzWSPtNtEbe98QihCfKd7C2+xO3V6MBenQBoq2L7tzRwSYdx6Bjt2nvjhU7mtrHGrW7RpvEcbTqPcTrVuvVlyNda+w6RBhw8MlN5TJ1ASgsfTWipeGoM57c1lWc66IOZ+75iFl/fYCgLU0G2vMuCaPuf5OAI7oOa2gj2jiTtVTyQCPcQRMqPPgTS+R71s2aLfpuhG69IqwYE8NwK4uBv0+BMDKi6UgO9GLXUcoteOzx66dcTkCTKCSNcs538CbSD8f23uvCZ1DEGPmfq9IuIE4JCcEcWUFc9c70TjiPIQM3p5TgMobzqM+A7yEMYO5cn6lCMARfTbLRWxePOmGzttvK4lSAs0MFq2DLwxJ5HsC8CY4Ey1qNGeLwYzLDBaZu5tnjiPQY4yJyshEbXvHBwKKU++DrfNIv7xF21w493tFX/8Tz2nODZjKzrnrnWgcWTcUErXtPaSQ8aocl3uRAZ77mPEOqIlfSACO6KBZLmInAsClWyZ8s3AeF0vkewLwfAF4MOOivAMecZbbVu3KAI8xJpodj7CBp6Wr8+27M8ki7G6KDNxPtMSb+72iT4dE46VqHgbgueudSNfe+X3u8xABuHfmGhxDc17Pas7VU6qLABzRGzPY9REtWCJM3M6FX4Q2NTzutDuR7wnA8wVgZwwpLzQ04n6wDhcAjzEmmgZPdFMBPnqaSD/VOEEySloNzvVe0df/xPHqnI+6ds5V70TjqHdcJ/YrOrzgeUj5vrQXGeDKCXMdM2gQza0cATiyx5Qni8jWTuct0FVHJ3izgG8UCXb8CMDzBGDnCYI5ZvxcAJwoczQ4PhNlf9B5GoqDZmVLup+gIqHl5nyvsPUxEaitmkbGbtfGOeud+t7c1W7O85DyHLRXADznMYPOw3MqRwCO7K3YN7GiKP6PPM8fr9WNqbwEa6KZGxh+S/tj+940QQCOA8AGTPJfz4riP2iNq2Y9ksVmxB1j9T4i/Uo9Jmz+m8ri0yc7Glu/lPeTGGNrQgtM0b2iT4uI47/VpE8slhXMVe/Y46h7b17SPEQA7p25oMcI5jpmYszXY9dJAE7ggVgBX960DrKDr5hFy7u1ujFFAE4Eky4JvRY0kW+0BOA4ALy6kZ08POdhmmNrY6roqOGs5g7HS7CqAZZyTPQN6li6uiaRze/izG+KDcHU9xNQK3GxyPGF2ON1r7BVrAwbfbYH2TtXvSPbDWk6x3lIOSb3KgOc6B6YdI5CGptqGQJwIs8oZx3qyVX7KM9UAbhyk3Z/QfeLoKVbZ8QbLQE4DgDX/laON684Up476m99Ky9kRMcoU40J1/jW1sDVnvkdyhK46lGOiVHuJ64+hv6uPHZRc7zGuK3yiGOk25xKTM5R74gaQwBcOWJO85CyrXsJwHNez6IT4RzKEYATeklpsm1NGNo3nakDcOIbhugm5gol5UVr2RwBOAIAd8eAxi49cjx4KH40bDD1tzKPygsZEQBXfY09JlxjMuF8EpT1jQhIo91PUN+EltOO8x57VO8VSmsFVDo1aC8bnKPenIfQUFH3714DcML7z856Eff4cksSgEfwredka92l3VcArtwWaaGguiCwhZhnDHSrIgDrA3DvQtZzrKlkV0J3jG0Arr1QDYX8GGNCOr0rbTQ0m1UFI8W5ZPT7idQ3oeWneK+IZJNIKt/nf12NROrbLO/NLq26v095HlK+bxCAG86f65iRxvdUyhOAR/aE4yUX0RdPI3dfvXnPCST6TVW9o6xwVAUc41Y922frLPCCHFX4HlXwkRr3WIgm8X2fHLyf4IEyhXuFpw14J90lk80Rnn3lvdn4cG7zkDvsWAJRgGMGUcm/DAHYXzteSQWoABWgAlSAClABLwU8F7hebdkuCj21oWYIK6ICVIAKJFaAAJxYcDa3vwq89vWfuzbPs1cpKPCCa67+rl9t1hOzbgV7WQUVoAJUgAp0FBgZgJNlf+l4KkAFqMDUFCAAT80jtGexCsSE1Jh1L9Yh7BgV2CjwE//r777YZMOeaf7vR8yfHzTfVn9OdpjdYZ6PfH2WZ58wb/g67+iR4oqTp/MPm9+/zfw5kReHDy3yg18zm1p/XhTZs7OsOMyy/HPm73/V/P37yjre8oc/9cLHXvWmy/Mi/1Aldl5kjz199NStB6fOuLWqqzidXXJwkF/cbM/8dmjK/mKRZy81/772LW954h//+BPecIHrurPPzP/V7//+T32Nzp2+AiMC8KhH9afvGVpIBajA0hUgAC/dw+zfZBSICakx656MgDSECkRSoAvABoZ/76DIP7AC0iy7+a7//v8+/Jx7/LPnl5CcZ/lriqz42VWZLPuy+fcPmjLfb/7+debvrymy/PF5VvxJCboltG7qfnr1943r2nU12juS/8O/OV38D39ovln1D1lePMYA8iPf9rYnfqKys2VDx853vevn744kE6tVVmAsAI714itleVgdFaACVCCaAgTgaNKyYirQViAmpMasm36kAktXYAgsq0yuCz5NJvhGkwl+qckC/weTDf71Mqu7gtaf+L2rNyBtWLYFxWXGefVPE7hb7RX5d9gAeOi6pftqSf0bA4AJv0uKIPaFClABXwUIwL7K8ToqIFQgJqTGrFvYTRanArNTIBCAn2I6fCQ7PHxOdnDwbpP9faPJ9v47cxT5/Ooo8s/8zP9+9Kt3nnO7KXffVgZ4A8SlYBUotwA4z364PH5dHWuu7Ry4bnbi77HBiQGYz/zucayx61SACrQVIAAzIqhAIgViQmrMuhPJs/fNvPnNnzr2tW+c/V+NEA8MFGPnJWmB9S3+cm8A3h6Bfshhlv/4QVbcZMT6VAnE5bHp8jhyA1ofXz7Pa377e3Pj/YgB4V8yWeP/zWSNn2v++0+qI9c1AJeZ44Pi5w0A/6Op60dbdQ1ct3hnLaiDiQCY4LugmGFXqAAV0FGAAKyjI2uhAk4FYkJqzLqdHWMBFQUIwCoyelXSeAZ4dX3zJVgVkHZfQNV5CdZzzSurnpwdFGU2+ErzZ/XccAmtwEuwVkejTav/vDwqbXl5Vl1XxwbrdV4C8KJRFIgEwPx27ijeZKNUgArMSQEC8Jy8RVtnrUBMSI1Z96xFn5HxBODxnGU7Wiy1pvWs7+YN0NI6WJ4KUAEqQAWoABWIrwABOL7GbIEKrBSICakx66b70ihAAE6jM1uhAlSAClABKkAF9lsBAvB++5+9T6gAITWh2DNsigA8Q6fRZCpABagAFaACVGB2ChCAZ+cyGjxXBQjAc/VcGrsJwGl0ZitUgApQASpABajAfitAAN5v/7P3CRUgACcUe4ZNEYBn6DSaTAWoABWgAlSACsxOAQLw7FxGgzUUeO2Nn3ufCf4rXHUVWfGF/PDYg6+55n53usq6ft8nAL7++k+de+bZZ3/ZaHIPly7m91NH8vwBT37yv7wdKDuJIq99w2dfnRf5z/YYc2ji5qeeevV3l5/Egf9ZGgC/7nc++0jzZuR3GgGOISIYzW4xml2MlNUus/h4ff3nrjWfXHqV0c0rNrX11q6P/tNWlPVRASpABZatAAF42f5l7zYKSBfjA8J5f2M1JgDHrBsNIi0bzKT0R0+5+ruuQtvtltMCya4dwkX2yiwJ1GnZbZr1jlFfzcvrFO2vzIjaj6nEq09cWfxk3USybPQZAM7ej2z+2WLBNTYdG0OD4eWqu3vx/vpPvrkWMq55LRWgAlRgiQoQgJfoVfapVkBrkdSVVLpYK69XtGUHDGLW7QqnkEXvUN2+2XctEGv6OLCP1qyblp0u/5jfo2b9lACutxs+Y21Ik0Bf9lbtG69K+rUAeKDOw6wo3mQ+dPzTQNzsFHFt6ARqC214BLYxe//5nC7x8TWvoQJUgAosWQEC8JK9u8d9SwQXIrCICakx6+4LI8WsuitSoYVxVYmW7yvwUlpw78SKlp0u8WICMPooAWCjq4horNkqm2q8agBwE74d/TwsisMX5vnBM41G0NH0ppZOAAYfLbH4x+lf+m+lmlMn10Di71SAClABKpBlBGBGweIUSLhQWmmHZqhiQmrMum0BogSFcOy5Ft7NihTB8gVFXtx74Flf2P5NwVaWTtFOlx3qi+aEtrf6ho61riBTjldNAL777q+dcDx7X8bCNXmWv9JohDyf35JyKMsdGBOD7wGg/2o3qI9l1+TB36kAFaACS1SAALxEr+5xnxRBUKQiAmiKto16BDr1YrRyBHrENHAhXvvdPCv5ZjNB/rj5C3GmrC94mgCnZScQqOqL5oSZX1v3RCcCph6vSgC8eoEY4JfDw8PTP31wcOS5RtgHArHTLdILqiHxPDS26b+WC9THskcM8BIqQAWowOwVIADP3oXsQKWAImB6ierKTinaNxoAp86udx2BbDSELMS9HC+7qAaIhHaqLpoV41im3LY03J85xKsWAGdFfuPmTc9Duq60M+dWrvZ8EVYvAIf0o29c0387roRj33dw8ToqQAWowD4oQADeBy/vQR9DFl+K8gwuThTBYRQATghsLpcMZgAnZKetH3WMJLRTbdGc0ObBGEBOA0zFVtORwXjVmLuMHm8zx5q/17TlyuquATjPHuZ5tL83lkL6YQNg+s86BNTGsmuS5e9UgApQgSUrQABesnf3qG/A0b8kagwe5dt+izPUllEAeKyjiBaxBp8XnNDC2ern6qRAQjvVFs1jZ+Q6gg6C5VziNQQcG3p83vz3dwITyxqAi/yfA9nivuqsuofEhu30DP1HAAbimUWoABWgAl4KEIC9ZONFU1JAaQGp2SXrAnHOGeCEsAb5Yei4+dRs7XaoynYltFMNgCcEJYPfWE6obXC8Jp6/VrGQH2R3ZIf5O43xPs+3qwOwsaNVJ/3XG1ZqYxkKXBaiAlSACixUAQLwQh27T93SAMvmEbyQTEape9/zbBp2bvyaPAOsYbvid3VLjb+QHx578DXX3O/ObqxrLp6bNmuByqwB2P8zNys3ab4ELPZpi1TxqhVX4Jy/AqgTd33rTxxvi+6trm/zKWCO2IG6gLpqu5fsP/PCs5tAf7MYFaACVIAKWBQgADMsZq+AwvHn3QXYGz77as9n5HrhTGNRNxoAB+ix2RRoAavCor83E6IFwDbA0siA9oGblt3dbJrWAA+1z6pn2GMBvUfhQ/3UtTVmvCrULXFxMAD3bvD5zxE7fqT/el3KDLAk2lmWClABKtCjAAGYoTFrBUIX5TY4K/8uEFati5TAOpt+SpoBjqGxRp19mSiNurvZykp8DR/OFYBDQc3mr8DTFlYA1vB/10cadfbFa6iuwgl8NTd927nfesvXvnH2fzXXul6atVO9NgDH0DpGnVPyHzPAwqhncSpABahARwECMENi1gpoLB5tQBK4MC81TQqpGmC2CYQdu5U0Xn2ntBlsoZn72CBpfTFPWMay6n40cOvzocYgV4iDndgKHGdWHRXstD7GECteNewV+LfenPPtT9+406pPQw8bpPvaV2nb128Ne338J7iGRakAFaACVIAAzBhYkgKBC+iVFDEAOCI8JYdrJY3VAdgIkRwkNbQYw26NMa/Qd+3NFetJCwU7owBwn9/HAqiAY8bWcecLmF1Ypf8GRyuPQGtMZqyDClCBvVeAGeC9D4F5C6CR+bRlC0IXYdYMhE72MDkAx9LYd8HciFjrYlDjuGpfJjU0Ljb1Jgd3jVEe2nfbplAg/EV71CBGBtH4wGpvoAZS124zwP7z0U78hoy5blzMbb4Zy39Sx7M8FaACVIAKbBUgADMaZq1ArMVS6GKfANwOq5RAEbIY7wwG7SO7VfUE4I0SgfBAAJbP3rVmAXPcju6BY641zmLN6bE23AJjWOpBZoClirE8FaACVMCiAAGYYTFrBWItlgIWhys9I7zxtumntM8X+7/dtbY5EgCX9e9oEbgYH9Q5NC42le8lANtiIBAe7AA8s3gN1EA6f9eaBbbbGncBdam+gb8SI+V8E9B3qe/K8gRgH9V4DRWgAlSgowABmCExawUCnmMbhLNQ0CEAt8Mq1oLUdqyWALy7KaAxyEPHhG3xHggPswPgCMfApa6tNQscJ1oArP4JpM0GZIx3DrS+Y10JHxjD3v6TXsjyVIAKUAEqsFWAAMxomLUCUwVgI+ruws7/mbuuj5gB3ihCALYO35340BjkSgv96BmsWHOCwhHayQGUb5+64y4gNgjAssEZffzIzGFpKkAFqMA8FSAAz9NvtHqjQKzFrkK2iwDciFJmgFtDdpZHoAMzhs5NHK1JLdac4AuLzX6NkAEe3Azx1Urrzc3WkzITPsI+Nf9pjRnWQwWoABXYNwUIwPvm8YX113cB15QhxlugmQFOE2jMAKfLAJctaUBgZXHfd1VDI0djTgi1oe/6RABl3WCx2eSrlSIA7x5VVgDgffFfrH6yXipABajA0hUgAC/dwwvvn+8CzgXAMWTTeGHXxq7ZHYGOoWdZJwE4MQDrHeOvDbdtQIXEi8acENL+0LWxAVi6qeA7J3Xb8a3H+r30PQZgqf9ixSnrpQJUgAosXQEC8NI9vPD+aSx2tRfgfZL7LhIt9RGAN6IQgNMCcMCzns6ZyOZL50WWAhpzgk+7yDWRAVj8fGjAox6tLHPA3LY7l+0vAIv9h8Qcy1ABKkAFqMCuAgRgRsWsFdBY7BKAWyEw+wWp4rOq/A6wDTBv/Nz7zI3jilgTR+h41JgTYvUtJgD76BawodEGYD9ojfYW733xX6x+sl4qQAWowNIVIAAv3cML75/GYtdn4egja0CWpNscM8DMAA+FYJS3QFcNBkCTaNj4ZoQ15gSRoYLCMQHYR6+AzaIWvHpqbn1W2bMugRf8i07Nf/494ZVUgApQgf1WgAC83/6ffe81FksEYGaAewYCM8A9wihu5iBzkAjoNeYExCifMjEBytgj0qmyP+DFZnV7nnUQgNtB5OU/nzjkNVSAClCBfVeAALzvETDz/mssdgnABGACsHwiSAzB0d9sLFdAfsUkAdjv+HLZ+SAA7nvhk8acLvcMdsUU/YdZzlJUgApQASrQVIAAzHiYtQIaiyUCMAGYAOw3DQS8RMmvQSDLqTEn+Brnum6KAOW7kdHsi08GuG/epf9cUcTf+xS49PJnX35QHHzIqdBB9tiPfug3/rgs53ONs/4FF6BeC3bunnWNALxnDl9adzUWSwRgAjAB2H9mCHiO1KtR17OuGnOCl2HARREB2PsNwr6bGNW86ev/Pj/Sf0AgsYhVAR8487lmn+WnXvvs/WX1nQC8LH/uXW80FksE4PgAnErjsie+C3LL4OEzwIIZxTeTKGiiLjoEwXOaE8oOKb1UzBuAfdsPBWDTdeszr/Sfz4jgNaUCPnDmc80+q0299tn7y+o7AXhZ/ty73sxpsaQICLN7CzQBuDU0rc+zxgT3lBODz3FYT/sIUFvhxgDgL+SHxx58991fO3Hm2Wd/2ZhyD4Efe+2d05w+hQ0MgeaLL+oDZz7XLEHIy37oOS82/Ximoy83f/u9vvHwd73rlXdX5fZVryX4nH1oK0AAZkTMWoE5LZYIwN99cYpgiwmSvsdFO/1eNAArQsFguMR8iVLKDRvfDGxHHG8ADhgvqzj+5je/+VUCsHgDoBvb3v5LMafOpQ0fOPO5Zi56DNlJAF6CF9mHEAUIwCHq8drRFYgJwIHAugM5gfU1tWYGeCDyAhb03Vp5BDpwhCttGAxZsTsW/N9qXLezTwBcdtoza7+a407nh9+dHebvNNUcE4RL71u9Y87pAvvgomNvYMCG7kHBfYVZH9f6ArBPW7yGCkxRAQLwFL1Cm2AFYi6WAoGVANzwYu8bX2/83PvMJHQF7PBOQduzoARgv+/B+voAuU5jnNrascWVRlsp43UKAOWp2SprmR9kd0gBuC97v4LxiBsYnqBfh94UX2KGjL99KUMAxj1NAMa1YsllKkAAXqZf96ZXURdLr//ctXmevcpTTAIwAbgvdBZ/BLqv46EAYql3d5wRoMRTVsBm3wuKIvuSdJ4cyrBHndMjbLiNvYEBQt83D0+def7NNx//Whkcl13+K1dnRfF644ff+8u/eOET+wPm+MFll3/r7VmRX9lbpvFJoaHAA+3MskZ9D33ov78gPyO/NSuyb2vU3epLs02fNnyuCdCr13Zk0EK25tlzPvrh33ihqz5fAIZsKBuH4gKILzDhKK0AACAASURBVLA/Pnb1aBDkI5fu/H06ChCAp+MLWuKhQNTFUgAA2zIcAYvMrjKLOQIdCkTMAFsHjfXlUB7DK8olSsBQ2bbz7GTUOWGBAFUKGXBU3QuAx3qLd4z5RimevZ8BBhf+q0X9qVNfvOvYWfe+3bj8vqXf+wAYrLM7P+y8MMkfTs98uwu8bbbDdit/B7gH1IfnTxDsVhsW2AurAH8AwNljdaW3j8bdKr30yrJBMJXYdVgcftX5vWiBf6LcKFlpdAUIwNElZgMxFYi62CUAr1wXVeMIQMEj0PGOQAcCRAvMNeLKhCcBeD3BegNUebEvxJUge5gXX82L/GeF83zvJo1GXOzTEXZw4X/zmUfPvOLuk3f/TQW/fQDsCVtb9/dk/kA7DZTnj8+z4qVNO3tjqwMpaBvN7KTPNU17AvUa3DTwBMWmeSeO5IeXfPjDv/mJ9V+OD8CBemVZD5iCfjxhRHi2+VPGl/sfKIvtroYlpqkAAXiafqFVoAIaWdXexRIBeOWFuS1ICcDzAOAytgIyj80ZQh2s9wmgSiF9x0ypk1mQ/hcC8HhvgQYX/jcbN/+V+XNtc+B0s6jBcFJVbgEH0M4TJp7KI8+XgEuAVlYQbKN1PNfnmlCY7PTNCsEK8Fs109BoXACujt6Dvu0vZoFg2I+yxgc3KGRVsfTUFCAAT80jtEekAAF4LZeGDhvhk75VNzCjaNZK2R895ervuqoZNL6LeUvg8S3QHVEC/bWjp5KvCMCBGeDVHOJxGmMFwFl+p/BFdoPZ6rltuPlmzztDyzuDjyz8iyz7hHlO+4LOs7StI9BIPYKb885xVeX6t6YEHmeG7epAvRrMmZ7sHuf2B1Wbj7b1+9cbegRaEejLLnYy21kG+1EQxLZ2ZJez9JQVIABP2Tu0zamABvhFygDf8tSr29+91bC1F1IDstUdkQnAW0EIwJEB2Be8hmKWAOWcNq0FfHRbvesgyz9nKvzXglZ7P4G0ige+xEwgZdjCvwleatnfynrf48mi3pvCjXZgCAqE5pCjxD3da20YKMNi2eSm/uwbrmer++QPBWDt+OpuGsC+l8YXj0FLFZtNeQLwbFxFQ20KaByhJAC3lI3ygq2UR0qVsoqlKATgFAAcDjztDLDCZlDKeB07g1i52BM8D831XzZ/Vi9VQv4Z+gTSCoDpP0TGukzIwr+CiIsv/pmjzZdj9RqwgQGwzdbxUfCaGmhhCBwBgGHbNnpB2eIGaAHl6wwoULZ0507GFATSnSPAsB8b/YkUX37H3zfx4tMP0cBk4ckrQACevIto4JACBOC1OhqLxo3OswJgG6QSgKf5DHDfm389was5LcwGgG3xOhkA9gNPHwDeOR3TdKbGXBZrA2OK/oMX8pYbaQXAINDVEAWW9wOUDTjB0DQCAIOa1/2Hyjf6AcBpXTfoi1EBWGojWD7oWW64Db4NerEQQgBerGv3o2Mai8e+jETIQsy22A+pr+PNKJDaB8BRNxk8njt0aUEAjgjAAdnaVAA8t3jVmMPMmPB+hrQaTxq6IXedoU8glddr2EEARjyxffYUArTGZ2hgOJUfNa5BDW5jBAAGs64iSBUeR6/rhnXqPsOMfVpJJQO8lPjCRhVLzUUBAvBcPEU7rQpowE4vAAcs9m2ZgrkCsMYC3bYgVfCdddGvUG8VazwC3Rl1IdnaSAC8EwNzi1cNezUAWMkO553KBcAadqScbzTsDfEfCBdWv1TQJQU6H+gC7dxbADYOqmFTkgH28UUZDEAbZbFpA7B88yMovpyTGwvMSgEC8KzcRWNtCvi8vbRTjxWkAuq1vuRlrgCsAZS2TQaFhaNVZw17N/ExSwB2AUbILBISw5GycjtjV8P/KeNVYRyULg3OAGvoBsZW7zeAy+s17Ngn/4FgOQ4AJwYUWAt5Zrp13Fa6YQAet93A5r1PAi+qEmWXV84fMQMs1QuG+sTxBc5vLDYTBQjAM3EUzexXIGRRXtXahYaQRWmMl2p1ep/0CHTZdsBmQGX6DqyGHnXs01ljAT1nAO7TRWMOCfTZTgwo+Mq+2RR+tD5ZvIbMNQ2fBgOw0jh3hRlk55zmm7H9B0Pf2jM7z4KWfwkCisu3u78nBhRYiwUBMNznzrOsKTPAYHzJj3Unji/5AOAVU1aAADxl79A2SIHARXmzjRosAxdg1gyHBqj3gVnMulcLY78X5LT81wQzpUWjVWcFqKrsTpoBVgQQCDKgwdUpFOq3LpwHjrPy+5lfyA+PPfiaa+53Z9PUOcVrqKabfqv4POSIOxhPg59Aquqg/0A1TTEYgCzHWatWQEDBjapKJgYUWIvEACwXzn0FmFXeVkQALrXgEWh3aO1NCQLw3rh62R0NXUhrqTP0iQ+NRd1YAKwIlVpS9y6kFW2dKwDbNIbAA3HOVMZaaWvfcW/FGEAkQcr06j8pAFbY6BoSw/UJpOpa+g8JqXUZH+jr1k4APviQU3HZZ4rK6lpvwXbWDxbw9hUBmAAMxti+FCMA74unF95PRbgMVar3+TZFG5MfgS5FUbQ/VOPy+l6dFRfP6QE47MVrQ7rqAXBkSBIEx2DWcy7xOiUAVjxNY3Wj5Hg+/YeNBAJw9pyPfvg3Xui7GeCjHwihagAMPxM7FDIEYAIwNqXsTSkC8N64etkdVYQeb6FcizvFBd0oALyC4PBnK731rS50ZZEUYyE9AMeDSzUAVtQ3KBZccTCXeJ0SACvZ0utX1xzZvXAO842SZt5H2EGAsz77W+kNAp18vPII9Pk333z8a3Lh1leIjzkTgF2ZfB6B9g3GBV5HAF6gU/e1S7GzFw5dnYCxBABWWuyFhKhTZ0VASw7AEfV16iZximIsS5ptloWAIaKeqN1O3ZVshPRwGa1kS28z0jeUx7bHpYf5ffL+SwjAQRlNqZ1w1lMO2a03IoN2Bb0FGoiznSKCTYk3m4svN3/uO9gOM8ClPARgn2Bc6DUE4IU6dl+7NdLCHFp8Kto2Wga4jKsRNxognecMwKW+kV5E5FzIS+eMSHZCZkhAaurxqgR50Nhwias4dvqaGvwEku0i+m/YayDAaWSACcAf+o0/Lr0BwmlLL+Cty/U3d+HMr3ku+cQ3//FPj51179sJwM++/KBwPstNAHbdBPbodwLwHjl7X7qqCJqIZPDCU9GuUQF4RAiGFs+Ki/jkGeBSW0X7m/GrDsARYX1w3EmP0U49XqcEwCufxnvMAZ4ruwEwEgRD883Y/hsLgCEIlGdngwAF1GKUDLAEgCXa+mTKVxD/Q895sfnXMx2LnBrKq3I+GkP9abw0zKdPoF1B8YUsCFlmPgoQgOfjK1oqUCDRgkkEFUsC4IigZvOyaOGsCJCjAHAlgDKIiGJVMNSSngiQZH67fVCMC5c8ongdG6C6nYmY2Q+KQfrPHnbShb+tFimgrADq8l+5OiuK1w8OBgJw/QwwAJw1bAJlg0EOaKN0LQG4c3TcNfnz9/koQACej69oqYcCyhBRW+CzEF8aAFdixNxs8Mn2KS6URwXgUl/FmAmCD2ToRQSnsnk1+6cWr5MD4EgvYkNeWobEGf3XVokAPI+3QAPAKQHg+ni1T7Z0tYHBDPBRn6PjyBzFMvNQgAA8Dz/RykAFtEDYB3wr0xVhZvQj0DZ3KIJn5gO+lU2KdowOwE2dA2NYDSBdQ1ETULSgacrxOjUA1vRfU3dtXyqO86D5Zmz/aQAwWEf7mVZmgIez353vALuA04yP3/vLv3jhE7Ps+MFll3/r7VmRXzkw184KgKXxBUN949vMYBvBmXPX/Y+/z0cBAvB8fEVLlRQQLvBExxmVTFxENdR5EW4M7oRw42e08cZ4DXb1qBXsq/+kC3+bk8A65ACcGFDAfgQ/Awy2I3oJFgE4k0N94vgadYJj4+oKEIDVJWWFVIAKUAEqQAWoABWIrwAIY4NvgQbfOtyqw5XRXPVcDij1NXAWUP6ccZBdZbfkegFZ3bofQNnAF0aVfYD8p/QMsFQvafmyP9Jx4BNf8UczW0ipAAE4pdpsiwpMSIFrnnPZ64ose4rUpCLPnnTjr3/0TdLrWJ4KUAEqQAV0FZAu/G2twzCwAVqwfAuYQTuzbAOCIATV5QUQFAzAYP/Lo/WrY81AX7w3F6S6Vv5PCcCoXtWGCdinVoYdvIZHoHWnn1nXRgCetftoPBXwV4AA7K8dr6QCVIAKTEEB6cK/z2YQiOAub4/0ri8B7YTrrwsGZJlFdjXaKa9T1qv1tmXlutdSdd5mDLax8+1n2I8tvaCstsj3nvFFABapvOzCBOBl+5e9owK9ChCAGRxUgApQgXkrAALJ4BHoUgEgSykRaqc90E5JG2VZvyxzIDSLwBnpUReukReMIfU2y3QBWN7GCoazo3c9+KA4+JCz+U6flP3vG18EYKfj9qcAAXh/fM2eUoGWAgRgBgQVoAJUYN4KgGDhBOBSBejbvohclm+nonaaTOWt5uzwJUgzpozPMdjgI9CVbWAWdbgrFq2UNyPW7XfaAf3RtD0IgMG3W2NuD4ivI/nhJR/+8G9+Aj6Wze8AYz6ZYSkC8AydRpOpgIYCBGANFVkHFaACVGA8BUCQgQBYA4K7R1MrZVA7s8PiodmR7NccnwEKgzqFDPDagLCjvX1aSeotiuJX84PsMqdeHZCDAXAb2oEAnGUebe4OrB4gReOLADzeXDW1lgnAU/NIQnsGAOi2r30re8gfvvSjd2mZ89RfuezR5vsm73bXl7/o9b/xkWe7y4WVmJo9SG+uOv6gY/e6+15fNGXvbbZzg3UaE4BR/c1Lut5x42989DGIPlMtw3E2nXGPxMj/3967AGtyVHeeVbelRo+28EiGkRxgs0MQCmAWFvAYZLcZDIxxiNAECLexAaMHIhaNCHvBwloP2NuxRogRJgxGEmwMSFisDdsWEvawwOJd0FiAkEOhwZpB9oQDhAML9LIMspAsdfetzfzurfrqkVX5P/mqqq/+RHTQ6puVefJ/TtbNX56szNDjDGmTZaiAqwLSiT/SjjOotLa91tuS2Xn8f7XdhWuCR7CNYBngsn9OmfMBrVC43tHguHNsWq3q8880ewNwpddP/+Z71N8vRmKxVmZwEQf0PbdAC0Xf5OIE4Bl59/zffMFb8yx/r4PJDaAVgI8XCKOQ09ef0PAzhj0CresyHNnOiv3XXPbVW/Q/HjhwYM9JT7vrxqwo9q8LzQ+AffVXffeKR3TccJyhSpnL+frZZdxPeZz5qcmnqcCwAtKJv1RPAO46ByWZ2nCxs2crcG97YBvBAbjsL7BwAGfiLXXW6gGz0ANbeQEfa3OCAXDZN2Srd3+WvBlloO8JwNIXwAaXJwDPyLmuE/NyQtnMbMAdb8AY8tT57/jp0/Oj27epsicg5e1l/GBvTHt8J+b9tss1MYO0XX1bCdu1SKH1dwEkWx/qP+c4k6i1Lhvaz5JdDlMaZ27q8SkqsNkKSAFls9Vg76gAFRhbAQLw2B4QtO8zMc/2bF3sAaUwBDtORBEVHj36uMed+tGDN34PKVyWGdsex/ZXff1Bdt/D6y3P7V7PA4BdYxbwMRyTQF2NIq42azDnOJOqbS0PjfspjTNrj1iACixQAQLwAp3OLlOBCStAAJ6wc9qmuU7MlZPfpybnv6LqU9+Ouv0Pybo5TkIlBkGT4QTwWzZhtcdRk0f3PPbYkxQE39Dc9lyXavoA7BqvkoCwZZ8ldZVlXe3mOHNRG3pmVuMM6hELUYGFKUAAXpjD2V0qMHEFCMATd1DdPNeJeaAuDmbcEtoGfQc6FXscAfgO5bO3qz839Ptu2gDs+x2oIGaDZ4ITxo6pmxxnZucPjvspjTNB7LIoFViMAgTgxbiaHaUCs1CAADwLN+0YOfLEXJ2yn51z9btuvrYtmeO3xR7KD8PflOxxmpgX2X/P8vyhLCueN0cATq9/2MOxOM7KqOM4k3yH7PFC46NUgApQASpABahAQgUIwAnF9m1q7Il532RwBLumkiUrXdprjxMAQ4Ey3QzwCPHQuzgDSdkqNIb9TRPMvh3BLo6zANeNucQgn6ECVIAKUAEqQAXiKUAAjqdt8Jp9JsD17K0rlJm+A3bP9q0n+W72mCFhava49Q0JnWkCsOtJ0/XYctQM2hqPKMtxVleJ4yzFveRIXLIMFaACVIAKUAEqEEYBAnAYHZPU4jExb8CB6/eZJgB2rKuRWXKsw3gwjmNd0exxhDkgnuQA3K7U1bahg6ccr8IJoX+wb4E5zhqRwnF22VcuAQYki1CB2Svw3av+40Vqp9cVvh3J8+zSUy+84B31emLW7Wtv6ufvvfLKfUfzx92t2j3Ro+3tvChed+pFb/y4Rx3wozH9N9e6YfFYcJIKEIAn6RazUa4T8za4OkKKNqqTZXO0qTGpdrTHCDxTs8cVMu1hOU0AdlyACBEPSjJ/TbTujjGUcZxZozaEn43jfsrjzKoKC1CBiShAEEnjCAJwusWRmDGdJlrYSiwFCMCxlI1Q7xQn5o4Tz8ZEOMS25VLuDbEHiB5/2HPUavB7W8c6g8QDclUXIOwkAXhMXU0LCxtiDxAO/uMMaIRFqMAkFIgJCzHrnoR4AiMIwARgQbiwaCQFCMCRhI1RrSsAtyewjhnXTgbY9XtPVVEU4JmaPVowR1AAwsd/Yu5qW+9p4AcO7DnpaXfd2H93cW+3gsSDqj3Id8AcZ00/tRcWOM6A4ckiVGCGCsSE1Jh1z01qAjABeG4xu4n2EoBn5NXJTcwPPnPvSY+e9B0l4SlCGYMAT2diPjF7CMBwVASJh40F4InFtfuOjTgLX1MfZ/AoYEEqMLICMSE1Zt0jyyZungBMABYHDR8IrgABOLik8SokAHe0bWT8xp6YmwDMNctqj6IJZoBHBjUCcCdqoiwscJzZRydLUIE5KhATUmPWPTetCcCbA8BfP3Ro78n3P3i7isHTfeLQdHCcT3181q4AAdiu0WRKEICjTfBDgULnxFwCMDR8oukPtd4qxHHGcbZWwH+hySUG+QwVGEOBmJAas+4xtPJpkwBMAG7HDwHYZ0S5PUsAdtNtlKc4MV/sxDzYFT91BV3hvPcb4PEzwMYre6SDleOM40waMyxPBTZBgZiQGrPuuWlPACYAE4DHH7UE4PF9AFvAifnyJuZDd+7CgdNTkABsFobjjOPMd2zxeSowRwViQmrMuuemNQGYAEwAHn/UEoDH9wFswQZNzOE+WwqG2jobxR5dqStk6mdjwq+PbcwA94VLc7tssNPW3TPrUeLa4xvgKPb4xHKKcRaq06yHCsxZAQLw2ntzBOCYsTfn2OA3wDEjI27dBOC4+gatnQDckXOTATjIlT5DAegK5wRgArDj6e+h3ochv7WPPs5CdZr1UIE5KzBnyAmtOwG4qeicY4MAHHp0pKuPAJxOa++WCMDLAeD2FU/ewWOogABsVpXjjOMsxnhjnVRgyQrMGXJC+40ATABuxxQPwQo9yuz1EYDtGk2mBCfmy5mYZ1n802cJwARg8OW2wTst4o8zUOONKOYwsT+S5XuedtqF531rIwQI0IlN1XBqADymzg5tmyJrOy+K15160Rs/3v7h3Vd8+CXFVvYZ9e97TQ/mWXHX4b35s558wQUPBAhZ7yqmFhuSDjEDLFFrWmUJwNPyx6A1BGACcMhwJQATgMF4IgCDQi2xmJq8flAt2L0pRN+lE3OvtvP8utMufMOBPrtj1t1u06utVmVSDeuPxwSRmHWjsTcVnWMB8Heu+o9/lmf5S1E9VuUs46CsK6b/5lq31iYmAHvq0rtAUvrUKV7WwTX7xUsCsOhNMW5hAjABOGQEEoAJwGA8EYBBoZZUzHPyZJMKmlx5TRDz4rbTLnzj82IAMLqdcQoaLgGAp6ZzaAC2ZXxtg0393DrevMZazQDT2JhT3aGAF/DJdpEV71YLGherssZMvq0O23vIZ1z4LLTZ7E71cwJwKqUDtEMAXg4Axz4BWitJACYAg6+ljQXgFOMM1Hg2xUJNVqEOW7JTXhN/CwB7TA6tmZcpabjJADxVnUMCsHqHnazSuFdA42m40CAEh9KSAAx7alvdBXKB8u0H1BMnwk/VCw68P71B3vL+dLI38UME4MSC+zS3QQDcOcXVR5fyWY/rWaLYEwMyQ+hU1kEA3ngAjhLXHGchR+G86vKAQveODky0fEBiKIPhOTkcBImpabipADxlnX3ituYvlSHMPqEm8a9xH1ytJwfGGgE4u/TUCy94h+e7QeKq7a3t7XO3t7berh46XfJgVXbAn979ALfOO9md6CECcCKhQzRDAB5WkRNzWZQRgAnAsojZKc1x5qLa/J8ZBShK2Xomcp6TuF5Q9al3CKynqOEmAvDUdQ4EwFFeKn3bZgnA6QFYH3K2nWfni7/rtrw39Y993nGr6gnAUcYfK+1RgABMAA45OAjABGCXeCIAu6g272dGBYpqMmc+tMrDtl4A9gKUHlj3sDNc8NgP/rooxHba1Ntc6wLNQWev+AoXDeaaeuKXADwOAPtscR9ajPONQdv3xbHDNET9zACHUDFRHZsMwOe/46dPz49u36akPEEgZ6hvEztbRUPYo/sRGjIF2liLhrYtFBiFqscqwAIXmkLEdUj/hLBn6uPMNQ6n8lyoiW+A/hi/rfU42bf3W12vyaEBIKauYembUHaOBcCh7I8Vq2W9XvEVwDhLFcaFoVDapo6N0HZ7Z05x/63eT1mR3zt0pZWLL/UznjFoPecA7+Z4JQnA42kvbpkA3JGMACyOovUDBGCzeBxnHGcew2qjHvWcJIXXwpDB9Jng9mUx/A7Xamaq56DhJgDwnHSenK3Nkdq30DTL3QE+74e6LOW7IjUAb2WP/aej+ePuVra4HITlfFe05eVNAA7/2401DinAiTkn5iFHCAGYAAzGExeaQKE2rVioyWNAXTrZKR9YjQHA7TrnoOEmAPCcdJ44AKvPO3e2+9bHbSh95153agD++yc8/pMn3//g7coXTgdhxXjHKVus12YFfOdHq4oZ4GjShq+YAEwADhlVBGACMBhPBGBQqE0r5vs9ZX3yFWgC3ck8eMFEzzexHrZ27JuDhpsAwHPS2Stmmy+ZCkRCgtncITUmuIfUGc2yesV2+Hdctgl3AGvtCcAzmrEQgAnAIcN1AwH4jgf/KfuJP/69mx/x0YnjjOPMJ3425VnfSbppkuQ1kdsVtj0597Kz/8CfD6rp0ZscfNnIjHjZtpqgFXcd3ps/68kXXPBAaUsMDecOwHPT2dfeKi5bcOOxcNMIdQJwd+T3ZVJDAfHQoVJefo1xqNkG3AFMAHb47TbmI5yYc2IeMv4IwMwAg/HEDDAo1CYV89lavNIh1mFQrUm/1wQ0MAC3gXUuGs4dgOemcygADroYVHt5EYCnBcBe8U0A7v21zAzwjGYsBGACcMhwJQATgMF4IgCDQm1SMa+swwqAu9cWeU3kSnENEzrXrGjfVr5Q9c1JQy2vt727PpodQCWMVS1RIADubLf3WgwiAA++vsfMAPvES987zuP0/I24A3j1K2qTfmFvel8mB8AHDuw56Wl33ZgVxX6h9qGuHWpseT0wMXu0JqEhU6jzYPHQtoXS3/WanSLLPn31ZTef5asRx1lHQY4z36Ca4fNeE6TEAOxhq/EwF1cAbme9PezaiZjEYDZjAHbdsj6Kzj5AU3uVEIBb79XUCy+6+ZiLDmX3PNvou9bKecxswh3ABOCZTUpcJ+ZtMHC8e1Or1fnG0hGiogCwB3BOzR519Vt2ztXvuvnamCHq6LtB2xzrDJRhzC//yGVfucRXM46zYQDmOPONsHk8P1V4M2U0PMCtMzn0mmx2v8l0nmTGBOCBrNBcr7qZlc4E4M04YToVAOt2nBflssx4ZVHo+ubxW61pJTPAM/La2BNzU4bN0aYOcL7x35/xsu0i+5zEHXOwxxEIFw3Args0oRYNHGM6C7XQNIe4dtQo2rif8jiTvNOmVNZjgtSbVQsx8TfBm8fW6qBZtHZmZE4aaqd5LCQ0Qjd1Jm5uOocYB0rwoLFbd2Bq/8017lICsI9GJn96jJmNuAOYGeApzTYAWxwnnZ3MrQts6kpME3PHuo5sZ8X+ay776i1lt10msCbgmZo9Lv1aaT3hDLDal9ebaQ2hf4g6gOHUW4TjrCkNx5lPNM33WY8JUnIA9gGKgAcJBb8CybQF2qevZTRuWgZ4TrGqfRDChwTg7rs1NbinBGCPRT7jpxQeY2Yj7gAmAM9sbuIxMW8AlSuUmcAnxPeajhm/TjZJu3Nq9rhqnQKAPeKp97ohR182FlccNQtyBZKOIQ9dOM4s79T6IppjrBjHvWPMJFlomtmvmcpcjwlSLwB7TeLWQgbdthwQgDt2zUlDLa9Plqke56lBZG46E4C5Bbr9e8H2Xa1XzLQODvT5zGNT7gAmAM9sZuIzMQ/TVXPmbxy7+rOQU7JnyhPzgDpVUOJxEJZXiIZcMAioi2OfOM76hTNrM+Vx5hgEoz82N6hwtrf13a7HRJMAvBu1BOBq+BqzZR4xVn8vcAt06y2ZOu5SZoB9oLV9OF/Iukb/ReVhAL8B9hAv9aNjT8z7IMM16+qh32C2b0r2THli7rjV2OS2RlYuYL1oiATL/vpmgFGDh8pxnPWq0+vnKY+zEDExRh3OQFkaazjBOFCGMeyppq3siGuW2pQZmaGGszwEa246E4CZAZZmgHV51zhvv5u84q/nXuExfkf5tkkA9lUw4fMjA7Bx62HZ/YTQ0/l+2OSCqdgz5Yl5wIWC5inO7tdRuYwmKB4kFXOcrdSCdOU4k0TWvMq6TraqXpoB2O+03p3KJwnA7SyLz4R1RA0JwLvie5+CPhCrXgCyfo0wA9x6pW5yBlh31WMBsfHO9Io/w3t9Xr/Z1tYSgGfkOeeJeZ79ifrI8t+orp7g2l3kjlVn+0RG4VfdTMGeKQOwlj2QRp3FkYBwPRgdIbc+lw05a8JxJhrJssLD437q40zW12mUE66btQAAIABJREFUDg3AHpO3tiB9AOwEb+3siLOdhonhUjRsOyg1iMxNZy8AIQD3viBTx502xGs7ca0ntm+AdVHX3Snq0cZiiUc96ly+7NJTL2xm8KfxG0tuBQFYrtloTzhPzNWpvcWe/Or86PZtjhA8mP2tCxI3I4TDb2nT2PbMYWLuamPN78b4cDzkCB5fMeDXb1GA4wx2nqigfdy7xnCsGBJ1b8MLB5rs11UyArDHpK5RnysAx5wYptLQte9jA3CoIZRK50DtMAPccvymA7BP3NS18XhXEoBDvWxYj0wBHwD+yGVfucQRSKCtkPWeRMj+iW2Yij1zmZh7LhT0LpBEOhQLXpCRjbCd0hxn6+vJJPqNOe7nMs4kes69bCiYMuhgvIfSY3LYBmCXbdpR7sZMrWGo9sYAEZ/xEqrfCWK13gQBeGEA7JVtru1Q8QDgKO85n7Hr8ywzwD7qJX7Wd2KuzRUCidfhQmEmxPbsD+qGMeyZ28TccZHECqRhtMe+S0Xjoa8cx5mfgmF8LRv3cxtnfgpP+2nv7aj27hknYR6Tw0Z9jt9+Br0bcywNQ4HgXAB4LJ09FmsIwAPvhzHizuO90+gJuoPEOWZrh1d5jPOg7zn7qz5uCQJwXH2D1h5iYl43aGDS6AW+fZ3GJ6myya+ryFOzx7Ufc3wO1z6zwnXo/nOchVUU93WacR+2d6xNK+AxoXIRsDcL4To5rE8+HevwnhhOQcNQNowBImggheoj2F7o3QoE4IUDsGv81s86CFEHGP+TLkYAnrR7msaFnpjPqOs0lQokU4DjLJnUbGjmCjjCom+vewHYMXvb+K7NpU+mK5DQTrq0h9Y9UM6ooevEuN3OFAF4SjozA8xrkJAxYxq/rtuXWwDs8plH5vOeC/DOCl4FATi4pPEq5MQ8nrasmQqUCnCcMRaoQL8CgSbvPhIPAbDTSdCKgK877cI3HNBGOYGS8G7MqWq4aQA8VZ0D2cVvgFtvkTEWXlJvgfaInWqXiutCoemqN58X+djPEoDH9oCgfU7MBWKxKBVwVGDJ4+yd+5+/P8u2brJJp05PfuVv3XTzp3S5y170gqccPZJ/Tf318bXnHj5yePu0g7fc8qCtrvLnYNu/+Y4v3fxuU50HleHH7D/jT9XPXm76eVEU/+dvffmrv1K19zNnvEddD3dxn331PvaVsbW5+1yvzTZterRtPIbYaWsH+XmoiR7SlqVMLwC7ZkfKiZ1zH8G7MZ3rDyBaq4qNzgBPXWcPiKm7kQDcCuolALBHbFfx4rTIp7UG33PhX1dxaiQAx9E1Sq1LnphHEZSVUgGDAkseZyCEZhq6jt50858OAaeWtg2dpoB7pwVETc+oX1y3/NAP/fC//tXPfvbR+s+H6qo/A4DrY9vZnp/87S996S9N7SNgangOWhQAbDOO2z5NQgxy54xBiMa7dfQCsDNY7GZwXSeXyAE2c9BwEzLAc9DZOU6bY4EAvEAA1l12BdjyPeX7fJzXevpaCcDpNXducckTc2fR+CAVECqw5HGGAnBeFK9Wq8G/V2TZjwLyGjOgjhBZb64DqRb7KwD9P573vGPvP37vt/rsH4JJF2BvadSbEQ6gyWpxoszOA76xFnGdLLUr1t+PHTmSvWDPMflfq5+daG24v0BwAC6/bXvco48+djR/3N1C+6xXg8xFw7kD8Fx0JgDzG+DO+zHPLj31wqYufa9A53G6m8F1HSfIQp/Hez35owTg5JK7N7jkibm7anySCsgUWPI4AwH4MaWo3vL8k6CyncxnCNDbbbtRt6XeCpht7fdlri/df8b5Cpo/AvZ7qFgHgm1QLmhzMHstqCfc6c67GdZYE/+yT64ZXPX86vu4PdsP3x8agJ0nq50ZcnHbaRe+8XkxNQxl6xhbUUPZXm6Hj6lzrLo94r8Rban9F8p3qe3WosXUvO9d7fOpxwOnPP6Mk+9/8HZV9+mS3wWqrHWhT1jf6MUJwKO7gAZQASpABaahAAjAYmPrWcmDlm91pZXXYdVWd2mHrZ+mLKoNmoV2S7PXoupDbIcONbGrfzcWa+JfF8cxu7EC4Pzo0acWW9lnVH17BYL3XoE0Nw3nCiJz0znWOAilQ2qQnGvcjQXArvGjd7rkx2bP2z6c/2cHAPa+6k3wTk1SlACcRGY2QgWoABWYvgI2MPToQZXxDAyS2qRGFtiSpV3ZYSljzKAG2PrckE96KJdQe+8ssHOWoW5o63Rk14lbq++DmQjHb0BXdar94/dKAXjoapC5aThXEJmbzrHGAQG4u404ZkyPBcCufvb8DIUALPwlzOJUgApQgUEFPnnmmR9Wp/G+Qb2czzn7s5+9NpZc15155lvzInuvqv/yV332M5dI2rnu51/+sjwvPqeeeXTrcXtPfeWnPvW9+vP1ulX28B7XdiQ2xSgrAOAVSApgtgJgYBtxBW9AWS1DA/aG+lBCJ3pYVqkxuj0ZzTDv1luB+0EsK16VR2Dc91vgABPHDqjGmvjXx4Kr3TrrpeLju+qo0ytEY2vgCiRXW2rtJ9UwgL0r02eYQUyqc6xx4ApG7Xifof9GibuxAFi367zTZXv7f8q2tm5RVYjOYdi0O4BX7ynRi56FqQAVoAKBFYgJwD7QawDc/6CgYv8vfOYz+pdH7/9CtRlYZqg6FIBLuELBUDVeATAAbxXogYDdAOAhm/TW4MOPPPbiY47fe0jZBF2XpIWT2gGWrw6sQgC4njEG/eR8/ZLus2MmtYoz04Qp1sS/Htyu2UB3AF7fIdweZHPTcMYA/EE1nX0T9JIzFEodq7HGAQF4GRng3fezy53n2+puhgvUWPmAFIA37Q5gArDr25LPUQEqEEyBEoBVhf9N/fmX6uWssrTb5+ZZfs92Vrxd/f8N6t//Tv150m6jjyoAe63Ksl5XGqGzx0Wev1BnktW//V/qz6vLetT/n6L++9Eiy39HlXun+vvlaunvlGbZ7PKjxfbVe/Kt29TPT1B/jpSwe+jAgb17HnroO1U9hra38/xHyqxvmQFW//0eZdMZ6heOult3xyZ1gNKnVdtf3C37DfVvJ2fFnpdl+dEb2+0GE1hQEQhWFXDGBmC0fsE3xg9vPXb0x4q9e27vOwHalDkFdYFPmS5dUrZ1EMgApwZgxwzDOtoMmdFYE/96iDu3oU5IzYrt+6UgNXQy6tw0nCsAz01n5xhtvst5DVLrd1vqzLVuPuaiw9CvbteFPnU34SG1ReMVqm7JOQcbdwew1pYZYMHkkEWpABUIr0AbgDUkql9k9yhAfV1RZOepv/+RBtwSMtVL6w4FDn+hf67+/V0KbH+79owGYA2Wp6ly31KvuGuLrHi3ht761uQaAFdld+s8tw6rv/DZz5yle1zP6u4+e0697RrUVu3YAFj348i+E39izw9+8IE6jOu+lO2GV3u4RhD0Jg3AuocDW6f1Cda/pP5co/483qCG+fvf/c9XixhbN1n8IQZgVd8qS3sQAOD6wVagn7wywHODitI3zhNSBexqHP4FAVi4BdwwKFKDyNxilQDMa5Daw0Z6xZBzDBXZrWq+8iwCMAE49fyS7VEBKtBSoAbA7SzpuxRk/q4C3EvyPVsvLI4Wl+tsavmtcO05NW+toPkN6j8uUy/4X4MAuFa2BsArC+sg2t7W3G7bBYA1lOtvket1tdtNHSwgWDkDMAJ6qs/SLdCdu28H+5FnH1LONW6X7Ds9GfwW2RmAtZ+BreGV7qCfRgbg7tZg50lbcyBYr+NwAiIFwGrB7QG14+SlgnE3aIuTHfXGd+/trP9TTA2XmwFOG6uxfOi8+NMK+NQLGHONOy1bTM2H3kOh2kXfdVJAR+sdsxwzwGOqz7apABXIjABc5FeoQ6c+rdboPqVQ9Kxyy3Mra9rIwu5mjb0B2HQYV4wMcBuAYx8ChoQaCFbJABi0R3etAXvo1um2Jp73/3oBMAjZHdhH/OpSZm7wVu+jy7e3+jtQtdj2TVXPzwj0GjwZdW4azhVE5qYzAZgZ4PY7xgUwveMef9FZFx3xqqZTkgA8HV/QEiqwSAVMALxdbF+8+z3uN9VLaksB8PdU1u6nWtnfKABcZpBVBvgLPlugNeC2vzVufQPczADvZqPr7aYOCBA4nQEY7Q96iFStvk62E8iomswxZk1BOPUCYGGfva85svnCe3KVOHvpC8DqeXVATHa3+vOjNm3Kn9tORp2bhgTgtedjQapuIVbdobKCzAB33wB9gBpTc9t7KNR4tbWjfr5xVyDpPhOAAc+zCBWgAvEUaG8B1uB4dN+J/37PQw/fuLPlOfsrBYX/XP37ybtW1A+0Wn3Dq6HRkgE2H4JV3y69Z+s1xdHtr6j69CFY6uW4vpap55qjqm3TFmjdj9p3xyvTTQB86Od//vTa4VuNduOpbq55bAAGQdNkfAdcHerqhUqwLi8A1p0C22n03/e6o74Ymxu81fvhODEUA7DtZNS5aeioWyeEUgPU3HQmADMD3B40Lhlg54Ow5BMLArBcMz5BBagAFZArUANO/bD43l55i3xCKzAGALtuV255rAPAwoyqrq4C2HY0gGDqDcCuELxaXMmzV/7WTTerTwbC/C8GVASasFm34wVqxy6kIctdf2huGhKA194LFEPGWCUAE4BDAHCgOLK+52w7XawVTLQAM8ATdQzNogJUgAqkViAlADsA6pAc3S3Q2MnN9TonAcDaIA9tevsgjSV/eCtuO+3CNz6v3m5MqKi3k2piqK4Tue60C99woE/buWm4XABOG6uh4rOdNYy5HXeusRHTbj3uY2pue2eHatvWjm2ni/X5iRYgAE/UMTSLClABKpBagVQADGZU9ZbxQ1tZtr/vzt6aPiG2QPdmUUF7g2SA6z4H/dEJkxDZ4LnBW12EVBND27bFuWkYExZi1j03nWMBcKx69diK6b+51h0SgG2LadEW2ZBJhmWhD6liimUIwFP0Cm2iAlSACoygAAhcXodgodlNDXFPfPix//v+4/d+SwrAB4F7dXvkHe0QrCF3gwBer8L7kCxvqDAcnBJoomvdAq2FCGC/bQRa7QhgQ+fbu5gaBqpbzeWzS0+9MN0217npHApU29AUc4fFXGMjpt1hAbi7C8H2Agq5MDHYFgEYcQXLUAEqQAWowFwVSAHAIMytQFTwfXCQa5DGvAcYiRlQu1VVfVc6Ie3sTqw+qI6CM96XjNZR3zoXbNKvTmvOi+J1p170xo8P2eFyFRLcr52C1oNhgtig7icut5LH1jAmLESue1axGsOPAXc9GMdXZP9dpN41VwjHX6d46oWX0oAACzC6Kui91u50oEUPC/92F7R8fTWF55kBnoIXaAMVoAJUYAIKpABg4HoirwyzlhHNMhskN2ZOQfAMvgXaFBIHwex2H8yjYRYE3tDGZOWgiWKoCXufacjBMHPTMJRmqUFkbjoHBGDZyMFKGxd2Zhwb0eA6MACbvGNdZEsQS9D7FgutaZUiAE/LH7SGClABKjCaAhMBYG+QHATWPPuQ+ri4N7Np+n42BQADCwOVLiAEex2IFWrCGyGYoQlZ9MxILTPb18e5aRjK3hEAOAjkpIrVBNDi3JW+hZ2lx8bQ9/4RF2CsABww898XM1YbnINt5AcJwCM7gM1TASpABaaiQGwAloKb6xboAZh8TMHvJeqy5d/r09y0dRjURQzuddiWALC2HSjv9R3whCfpEABHtx8A4Og2uL84Nmqb69x0nrC9aiey+VtUAnD/NuBQ2hiGMwSfgbZgG98myE4X99fQuE8SgMfVn61TASpABSajAAh6zluUUwCwBZof3s72/NRWdvQ/K9Ef3yN8J3MK6rJRAJwgs+Aa9xMB4OErkHTn5qZhqIl86gzw3HSeMAD3jq25xkZMu8sXWER/QgAcMQPduyDi+vKe0nME4Cl5g7ZQASpABUZUAAS96rogaYY2BQAPff+rv4s9fMzjXnrskUf/+8DJ0p3MKfhNcfWctLxLRhfIAHttgdY2hZo81kL6iPr7derPL3mEOQTAsaHIdgVS2b85aRjK1tQAPLdYjQhMHsNKsU5W3HV4b/6sJ19wwQPtiuYaGzHtrmsUCUIhAI76uceGngCtfUcA9npd8GEqQAWowOYogAKw6vHq1GUQ9LRA1SnNALhVgC21Rzc09L2u3t589MtfPeeY/Wf8qSr68gHPOZ0qXW5pBu1uACrynXFZP7jw4A3AoSFSg5HywSmep0tDAKx9G3FrIGzDnDSMCQsx69a+npPOIQBYw+qRI9kL9hyT/7Xq/okBfgsNxnRM/8217rrmoeNvt+7RARhd6AsQf8mrIAAnl5wNUgEqQAWmqQAIbmLjhd+6iusXAPYKbG0Q3v4O+CB48rLE8HYbobX3PQW67EuIyfqqrt1vCwNkSmD4DNBWn0uhiencNJw7iMwlVoPYuTuegtQFXMEz19iIabfp5RB40Q16z0TMAMPvWsnvvqmUJQBPxRO0gwpQASowsgKhIWy3O40txUim00EG6N7gEsQBG1y/A0ZN72yzBrO6aP26XCOLLXmwXdY7u1E7WCcAlMKTslCT37YeLgfDzEHDUHqNsQW69NEcdA4BrXWNPfsMQdZcYyOm3X3v1FBtqvqtvgkRSwO/G6zt+/xeGftZAvDYHmD7VIAKUIGJKAAC8GPK3K+pPz8Jmt2AScG2abD6VTFkS3YFnUg/29chHQybBTbCKQDmqCbe259NDTlkGjqwmhKAHeyF9HUB4LJiB5uSaRhq4j4mAM9B5wDQEuYUb+Ak81LPucZGTLuRl4VnRrgBoKH6gti9KiOID7jOCRUkAE/IGTSFClABKjCmAggYKvse297KXrC1nf2O+vvQd7RlVxqwJwFJBRrvKLL8DKCdna3N+5+/X3HqTT0aSk9p7kBqoCztYGY2AAR7XX+Exp8FZDc6c4BqZCtHDW0Khfn50nS2ADa8gyKM+qwllAKpAXiTv/9d8X0ox7AeKkAFqAAVmLcCMABne35y+0tf+q+2w6RMd+pqhRAIFhxYpau0fttb/yYWaX/oG1rbN8Q9UQCDqStoh/rud95RTOupABWgApunQEoA9tnlMhflCcBz8RTtpAJUgApEVkACwL/9pS/9pTanZ0sztAW3B/QqUERAdVeS3zzypZsvHwLyzqFTP3PGe7Iiu3hAUiuwItu5+xYBUFciPmlv10brZjkqQAWoABWYhwJJAVid2H/qhRe8Yx7KuFlJAHbTjU9RASpABTZOAQS2VKetYLhxwrBDVIAKUAEqQAVGVCAZAG/w3b919xGARwxmNk0FqAAVmJICBOApeYO2zE2Bb37kjovUh2VXWOzeVt+1v+6p5z/943PrH+2lAlRgPAWSAPCGH3xFAB4vftkyFaACVGCyChCAJ+saGjYDBQjAM3ASTaQCM1UgNgBv+qFXbbczAzzTgUCzqQAVoAKhFSAAh1aU9S1JAQLwkrzNvlKBtApEA+CFbHkmAKeNV7ZGBagAFaACVIAKLEABAvACnMwuUoGRFAgIwLymTvmQGeCRApnNUgEqQAWoABWgApujAAF4c3zJnlABKrDZChCAN9u/7B0VoAJUgApQASqQQAECcAKR2QQVoAJUIIACBOAAIrIKKkAFqAAVoAJUYNkKEICX7X/2ngpQgfkoQACej69oKRWgAlSAClABJwW+8dGvvyTfzj+jHt47UMGl/+L8Z7zD9HOX57Fniuv+xfnPPADCozatsvGbV9/xZ+q/X9qy90ie50/7H857+rdQob5+6Ot7j38ov12VP73nGahOsA/VNUh97RZZdttTz3/G80y2gG007P3GNXd8MC+yNw3Vq9sCdFCldvxl0xa0cyx/wv0otbP0t9Ibi/lVbb1jTf8QrGewDpuP+HMqsGQFCMBL9j77TgWoABWgAhurAAY03e4rULpr73bxrCdf8MwHyp9+/cqv7zv++Pxu9d8n9gvWhCPJJF4CTFmRfdd+364d1ED7Wt3trxfswwqAs7x4oYZSS/B1AAdsYwVkDz+8fX/dZ30A7KZDNrgoANq5AsFx/Tncj5QAHHK8buxLjR2jAoEUIAAHEpLVUAEqQAWoABWYigKOUNM2vwIwZHLeBiwAgqpsKFBW27adZ8UnFEC+BtS5N0PWkz2GqjUtEOgH0T6oonoh4UehxlqZQqQNbd/20cMv2LPn2L+uL1iYANhHhx37zQsCiJ1T8edQP1IBcOjxCsYWi1GBxSpAAF6s69lxKkAFqAAV2EQFsGwt1PMKUHVpGwy0wRCAoCqLCJSFDK4XMmay7dudoXZMdcfogzKmkWlF2tC2qcndN9WzP9PSo7G12uZPSIgeCEbsxOvfRVTDzgQkLvF2ujAPauS1BTrWeMX7zZJUYHkKEICX53P2mApQASpABTZYgZDwUQc9oF4prEUFYOXiBsCHhSWV+2x9qwvo4xJ1jT5gbeT3Kut+WDXW+N67bm+gjGPZn47OmJ1iObr+xL5tRxtyjRcvAA6pVd/uBFQAlqMCS1GAALwUT7OfVIAKUAEqsAgF/Le1NmSqoACAJueMcUgIaDlZtI1bGCBS4BdWXxVfH/z1kTsusn//bG6mDsCBYyTVYoDuWGNbe+x+pMgAB+5DB+Jdg47PUYFNVoAAvMneZd+oABWgAlRgUQog3+oqQdaZV/NJym3NVtABbNWUAnC1JRcHYPdTowGAL/u96i8IPw5w6t4HXKdu2JcADPixoQPYpuNigLsWKfoBxoBzBjjmeF3Ui4+dpQJCBQjAQsFYnApQASpABajAVBVAJtSNTCCUUdyBFKTueobOltmS27FSfQdO4a2v6+86pSCHlRfXn6IPxvAs9Qa1k2T+G8Cs/wPTzs+fKfoxBQCWjxP7CehTfX/RLiqQSgECcCql2Q4VoAJUgApQgcgKIJDqM6G2A0ENCK3ZZTE8ru/Qha5l0mKv27DbvnKOKJsn13L9XTKewRTrNAjAIJxWOuB21u5ohhZWkmjh1Y8YMbPrnJ1dFcChbPIYIwBHfs2y+g1QgAC8AU5kF6gAFaACVIAKaAXACXV1zy8GQziAVdtsgYm9Mle6fXiKACzUMgn0jQTAeJzsGujlTyx21wsaOMjHXTRxAGBhjBGA+duACtgUIADbFOLPqQAVoAJUgArMSAHb1mPVFeH9uzUgsGw9Lk+hffCk7KHjH8pvV22d3iOdw+nGfvAYI5snPCVbS5EC+gYBWKqDCziCcOqlRYp+SNsAt2Vr/6wXf6w7JdzH64xeWzSVCiRVgACcVG42RgWoABWgAlQgrgLgpL0xCUctAmBoteX04RO3v0MANqrqBX0gWJYNG08EBuPDYetw2gxwin5I23ABYLANp/GKjmuWowJLU4AAvDSPs79UgApQASqw0QoIJuFaB9G1KcAW61V9//TI9n86/vj8blX/iT1iu5wa7AWPIGg07JIECginXn0A29DXElXbZtt9kOoALHrsNkEAFoy9KgMseEY8XiXxy7JUYEkKEICX5G32lQpQASpABRahAAg5bS0ad6z2CWWpGwLgNqCBYOcFj6AmGwHAyne9vpTqQADO3mR5aYgOTtutq+Ef0CdO43URLzx2kgoIFSAACwVjcSpABagAFaACc1DAcVKtuzYIwgCsXlpsFV/Mt/PPqLr2mrSqn2yrfw7UqYsRgLHTlQd9CMYFt0ArFaVaCbK5nTEGtmUaTtDC1RzeWbSRCqRSgACcSmm2QwWoABWgAlQgsQKCCXnbst5MqL3O4rpiK/sQAdjobC+Ily4UmCwAQYsAnBiAta/sY6v3BeK8cyHxK4nNUYFJKEAAnoQbaAQVoAJUgApQgXgKgOAEZZdsW2J1djfbKn5jCIDr9/PqRkH7vOBRCn5Sb6Tog7QNAvC0r0HqizHQz9B4lcYxy1OBJShAAF6Cl9lHKkAFqAAVoAI6w3TNHR/MC+s3jXWtjIdkDV21pL/vVW28P8uzywdEb2zbBCf8yQHYdqXURK9BGjzYDIwBZoDx8eL9DXDfOAF9ZR2vfPlRASrQVIAAzIigAlSAClABKrAwBSQT6/b3uloqy/MaCN5ZFMVBAnBHAS+Ily4UmPQHfU8Atsd5KW80AC4bAH22Km4arwt7vbG7VMCqAAHYKhELUAEqQAWoABXYPAWAK43KCXXnSh0LiG2rB/9C/XlBj2qdDKUU7GzbsNftrq/mASGieT3T1Xf8marrpX3eZwa4rgyvQRJ8wys+uMpnvG7e24s9ogJ+ChCA/fTj01SAClABKkAFJqWAbduuMnad3Tv09b3HP5Tfrv7t9IFOdA7YsUz0bQDcqY8APBRC7mBpqlW6EOCy2DBFf7r0Q6qVCwCnGK+TekHRGCowAQUIwBNwAk2gAlSAClABKhBKAcmEWrcJlO9kbO0wUfxdluVPMvWpfQfwygbseh+v7cNSmEG0qW83TdEHaRsm/cE6HLZAr6/PAtvw8ifYhlc/pDETG4CRmFRlBr8BD/WeYT1UYM4KEIDn7D3aTgWoABWgAlSgpQAAtKJtvn0TaqAdo2/GAmApMCGwQQBuuLja1gtqTQDGFqCCjFe+KKkAFVgrQABmNFABKkAFqAAV2CAFADBtZIiA8sY7RsHsWEdZ0yE9KYAJzM6toQzaHu6+PdmeRS+lc2/DFNZSHaTlVwsHKTL6H/36S4av2lr1vvKnSz/AGK/aAPut7VovFli+M28vQLmO1w16xbErVMBbAQKwt4SsgApQASpABajAdBQAJ+2rCTgIYUYAFkz2W+Ksga78AViXV8YQ7Gt1ii4ATM2FhATQJ9XJFJWoDiWkgW02s5QJtJhQPyqgBcdeA4DBZ7zH63TeULSECoyvAAF4fB/QAipABagAFaACwRQAgQVuz7RlWT8MAGJfG50TcEGbvQBYGwNkz5x1SdEHaRtGAIYy27AMq4LtrL7UThxm14sn6KnIkp449kPSRFlWul0cbqNvvMIVsCAVWIACBOAFOJldpAJUgApQgeUogMMEqkk3Y6ufdGzHeEBPCmArvleqAAAgAElEQVRaATCWmUSFaYA8WLcXxEvb6OsIWA+qwyjXWkXwZ6cfHos8Nu2q2HEcRwP1m8erzSD+nAosSQEC8JK8zb5SASpABajAIhQAt1UiWhi3P5cPOmRUfbZTe8Gjh80GncbZxg2Cq/UU4LDZ03G0WC3CBM1md/sRtv5GGDUWT1KNV2TAswwVWIICBOAleJl9pAJUgApQgcUpEGBSbQUpaRt92zOlYIdnzcJDjekQL0E20gvipToNBT2u4VAt5myj1E7cFoM/r/z6vuOPz+9WVp7oPsj7s6ZgX3TT21mRvzvLi4vV3/dabOl8BiAdS4b6rePVXR8+SQU2S4FZA/AfvfKKt6pfRO8dcMkdxx7z2E/84h+/9ZGYbvvDV33gZdl2/jl7G/k5r73homt1OZdn7PVPu8QS+zxtj9A6KkAFNl0BHCyaSqDfEUozwGPCY9vXjsDRAZeyXhCUJgPAld32U4hNw2QQtlJo0TZKGou7z0PQCMbKpepj6O9meXYF8F4xxlHs8QrYxSJUYBEKzBKAcZDKCMATCmPcb+uFggmZT1OoQK8C7/2Ds19d5NknLBId3d7eOvM3zr3u85SSCoyhAAglvYCnbXadoNf6a6wftM0LHvs0B/oEQVKKPkjbkMQZ8r1r3wJGB0axb62j+DNkP+r96tsO7XAXtK52cJzpAqCvrfVIYoBlqcBSFJgdAH/s3151+tae7duUg04AnEQABkRKVYQAnEpptpNaAQJwasXZ3lgKALA4ZNrg98Rj9YntUgEqQAWowLIUmB0AA9ue6x4kAE8ongnAE3IGTQmqAAE4qJysbMIKeAIws1UT9i1NowJUgAosRYHZAfAfnn3lh7OieAPoIAIwKFSKYgTgFCqzDR8FfvfaV31S3Wh5tqWOO48/bs+zLvrFP36oLEcA9lGdz85JAQ8AJvzOxNF3nPfmV6v3oPWTjjwvznz61Vfxk46Z+JVmzlMBcDxm6tvztzzj6ivfN89eprd6VgB86MChPYeP3Hujkml/j1RHtraz/b/8J2++JaWULmDn8kzKPrEtKrBEBQjAS/Q6+yxRQAjA0LezkvZZNr4C4IT7KAE4vi/YAhUAxyMBWBgqmwbAjz5WHD71vE+95XtCHbyKu8CsyzNeRvJhKkAFrAoQgK0SsQAVoAIbrgA44SYAb3gcsHvTUAAcjwRgobsWDcAIhOZ5fvlrrr/okiFdkXp2no9zDRLSPtKPvj4CmXdo4QGxs62Th00NvYXjIsMOW+Np1VJdp16eADx1D9G+TVFATersnxsU2Z3FCcWznnnVVdXnBpvS/yn3A5xwE4Cn7ETatjEKgOOxA8B8xw6HwCwAGACwvl4avwEWfkdc1t37PbEL2Lk80+5k6H6068cgsPnUEGgH6TN853LDLuhb8NBxNoW378EvvuiYfd8++VZly7N77DlcZMWT3vb6G+51sRf69rXIPnzxOde/cah+qB5Vgbpu4i1ve/31q29cLv/Y2c/dKrIvq78eV6vbqz+pALjPL3lW3PTrr7/hhRJfAD5u6CapuyyLtKEasfpZ1wf6uuHH91z7ynfmWf52mz6InfUYChCTDTuN8TOgS9mvlh2db8xdfDb1Zzg5m66HwAk3AXi6LqRlG6QAOB4JwEKfLwqAXYCupafxG2MXsHN5prQlVj/qfXWE68HFAp8+64o9bVI19GdsA2g6WL9wXHoX74HD4XpBgNGVgKDYbq93Yg9C0QrkfvDkB66wQL06CwIHSQSa+oQr2wHtX90DnG8dfaGGuSFnIJAGtgn7wGSPUxxl2eAiBGj3qo4fHH38g/v2fP8eNXZP0vb1+RWsU6QFWOfKziLPn2RYjKm317gD+uA15x5X75cxFgTj0fuFMUIFBOARRAebBCfcBGBQTxajAmMowHfssOqLAeAwgLMSs7Pd1wXsXJ7Rjcfsh67fIwvajrRO1tW1z7pif/gtzetC8KEDB/cePvIj31ElTvF8SY1yCFvbZkc4LasZzD45AlEvCJQ/AGFDF1efIxQKHneAaPB/IECkBGBl77fVn6fYTNc/H4JgTx9DGWHfNvoywqCv73ysKP7V3jz7Zt3XJgD2tbNPZ9DOw8q+s5S3PqVcVt+JYHLxCoIfLvb9uRV+d59GFkKQWJpiGU7OpuiVHZsIwNP1DS2jAqgCfMcOK7UIAM6yJz1mOT0ajaey3Kdfe8Ob1aRn538uYOfyTEA4NfZD/6PwnmWbbt46yfS1mbP6uccCBlQ/tN0aqklYyAfkWk0ZITgA/JbNdDKEIGwcVRXAAKnKQtuhfXQTZoCFHjXb7wt8pRFDcNWzNVdqv6b4zrZo0Nd3Kvv+Sv2COrPeaBuAY2oB2nmXsk8vnNngt+yGsV8Dwm7sdmjp5OzOc8897pH8RLUbIDMvfrW+F77jvIueq8q2P5GoS/3hZ1xzZfVphsWewWznFw8ePObUv73vVhWzfZ+a6HYb7ckH084TIJw2tkP2aHH48JGjT3r2xz7U+fwFbKPSpL//xU3PuOYq0ScdYNtOWgIx4XWQEBQHka+qAWzo9TsSk0D9cKyDvm7Y2zNOe+PhjvP+3TuVU5s7rgbOFpixTdwCjQRwrcwiAPjRR4/7sa0927epfp8g1KeveAOiXGDW5ZmA2d+yX41+RABsb520oeGyvzvdbn+nHLj+0bLAwaBFa9TaQuwDiaZB1K4fhA3x8EUyaD59iwzAjW2zuvOBdTIuEARc6NAmu/bBCJb1uImtReD6xbG7+0BHP9eKpvAcOHk2mprn2ZeLIvsf1Q9BALbeZVtNmgG7jAAMAVW3N14AAk7QV5Phe37sCVfYwbwLqWAbK02UTxTgDn/SgdxPCi2ItLUEDkkDfGseGkDd5YOgXs12BPUjY9cxFuGFBMf6B2Md1G1Vx7HH7HmS0mFoQasxRq0LZjuidvo/Y5sEY74vouQLVkhsTrXMLAC4FE8AaI3MI5DVrKAFKKvNaUCOC8y6PAPY5tUPHLB3thED9miUWpXVorn0Gd+evNMO2EaVpQVjqgJ5DJbTnw7tA3E9L6cGHAWGIt1ko/5osAFsg/bRLjIAd7Yqh8p4Vj436BO6jZCLHfW6QtvZzlZHi0nhbABZxBFWOVpxZxhZWVx8SX07/0MDWdZWpsiQ+Wn0fD3ZAybLnYm8E7A1lYfho/4YOEHXv3t3PxfpWTAYsAVsQ7Yjpyfz6QhWdet7s/MB6rZmhL3jIEBG2MsGAMS96u8BTf3PYJwdVuP+LHXWAvSZiV6UOW774T8f3C1Sj56W/jO2iQAs/M22CAAGoKUCHBACRwHgifRjDYPAicz1bCsIpw1olvoDLF/1AQTgakEF6YPPlVPC8VsVRwG1nEwj2eL6xBsoX2WqgLLa7kZmC4aNXWBD+4ueTFwKCUJVZ1uq1H60fN0H0MFJGhN2T8oG22j0JVIbwRY7SgCOZGdDC1C/Sm8w7qvdFWgMpwLg737+7I+r8PklpfHnT/25G14meRd99/85+6Dq2P+mou+O037uhmf2PesJwDdl2dZ9qo2ze+pvgJB10l6b+FtBqbO92gbXsHpiCAYn6DI4VQuS9e3QYBtwJ3cLGhYRrNvU0TY6dQOLGmjdA4ANXOWFtOIIwX7jqWbY4JbgeLEOxpnsMxPVF/Uu+ivVu8bnM71u6Ixt684RXdUUbSIAI2OtVoYAvCNGDYjQA5H8MpsISO2YVmvn7Cs/nBXFGwZ87NUPLKO71gqETRE8dvoMQLaP/zYFgMHJegUiUPladhAAw6pucGLvBMAlDKAANDUALu0HNWp8Qws+U+kKlnfJ9EvbaGSyodjrecmVAAz2TWqnC6jLxlRtgQLdeUAALoOhUACc/fnAdlsPALZNetfZYissyyZh4pOUQWiQWbGaamRvecbVV66umIvURqOvweCt6mlz+2bQPhgAMWj9rQUI1HnG71vRhzvlTFvhgy1Q6NY6sR5YQ9eet98br1a/eD/hWlmg59xsgj976LOSW6AD+S98NSCs6Iabhy9FBkcnmMXAbhMAuNpu7KKTFMqlW6bBmBL1YYwMMJh9EkGqcLtpVTcKp/WJPQhFFdCgbUwMgL3sBzVK4YcUbRh/gQi3nKews8oag1BeLQaMCcB3f/5Vv6y2FP6BEvlY9WdbbTF8q/rvF6i/rzLAKtP60frP1b//pvpzofrzFPXnv6g/z9HZXkVNt+tn1B99ONU/j58BHgTgCuJAuKqyhnaQqANwoKxfD7jZZk4RoaHKRkdrowHZQeFKy4YclmSTt+/nJnj75MBuBJd2RLsBwBiX2BFjm3+r/YiLFJKetsvGX/yRW+diEwFYpPPGZ4BBwJFugW6CqQvMCp9J0Q8pbIIZYBE87kTvOusttQkF4MbWbPsCSbXlHYH4TQFg5Yhqci/JAKNwSgBe32/b+9auZeGlixwR/SAGy/pCBAjyRklKAJ6QFtEBWLqIg8wA1Jblr6iM3xlqDH5ETQJeoybyd5YwqwG4KPIf0j+vYLfI/lr9tz7pugnARf793XIQANdts25R1oXl2xNXEAFuf60BsBVqJfVWIA6CpOhQLLBOrd7KZkHG2gWAd9uwZdB3Pd+Y1Fu31lbQaV+gWNUPnErdGB0S/zcy5GB8yeIA+Ba3OX7ABYRdzSENa/6J0kfXrfaSPqxE2gFtOPYdYVPvmIB0TWxTGScu71jk98emlCEA73hS9F3rCtHy/PLXXH+ROmTC7XAnBKR2TNuBQSkAo/XX+yGFzQkBsHg8OvS78oW4sQQPSIEAzFatJvf3PeG+f9r37ZNvVd0YuuJDlF1e/Yra/VZV/x2EIq8MKuIGAPR1Na7fAHvZL/UxCsB1wErRBuhro7tiA7ADqEsBeB0DX3zRMcC4Ml4lhcTyUJkSgNXvlw+d9nOf1JndrP4NsAMAV1nhoW+A6za5TM6ACa0EVGuAZQHgagIOQUetXqi89aCllm7YFs1dm2GQqZ2IC0O2TBfdjTpk2zKoNUCFdBQCcCOrj2has11mDxC3WpsYCyF1yJ9CH1222kv7IN0Jsik28Rok4S/GjQdgVA8Q5qrqUgNwin5IARi1qSyHQrlDBlhqSmMBQ+j70a45GuqkFFxiAjAMOLXsJviMF0AiQbIBAIx0s1kmQZbZASxLG43XAIHx7qUFGJOzBuCAGeAkAGyHOVHmZwVMd//YE79gvSqoAj0o01lN2O327oao4BAkEE4rGIRtkAOwbxswAMN92NUR2x7sA8BTiANrBr0B1RiEizXxinUoliWH1ZVvfFEcqIekGeAp2qT73j3R2jbGOrts5L805/vE4gEYhL6Oh6cGwCH6AdbRuNtXEvpTBWDdB7Dvre6mv+6oT28QCIz3vkp8OFQWhOp1FQRgtW00N99pWqokh1O5O+VtpNoC3cm0l50D491LCwJwbQu0/t53vd15/Q2w4d9iZoCtILQ7Mc0f2Xo5dJCNmjAev/2DD1muTKlnipEsmhwKDPeR9gUvBA217cBWzdYNSbdAzxuAGxADAW1NHxl8wj4QLYTIbIAAWK6JV6xDsZwCNqWLP1O0iQAs/n2/SABGvxMdUnMKABy6HyAEbiQAu0Pw6q1T3XUsHoGBHgCBIAoAg213e0oAJgAPxP/Q6cfOMWcbb/KYnGUGuHUI1pFiO3t+vpW9TcljPASrfkhWbQWrfgjW7j8PX4NUl99lC7Q1s1cBcPa/DpwWXTfjw+o/Pqj+fFn90d84m/4nOCxr9bgXFNhCFIKGiQOw1Y87Iki3QLczebbsl3RhIz4AixZCYgOwrH4Y8uPDpnAr/CrWZIs/cgCOb9NqKro+yV3/p8s71vb+2aSfLwqAhVtdB/08JgDH6sfSAVg73ENb54WBEC8UEAiCATD8felQ5+SwwS3QWf72EPHSqGOiGWAC8K6Xav4J7vsRK3SdnFmeW0HTscds/WowAG5MduNDgc0lywRgKEPbAhnIV6Lvr0vf4Acf2bzZ+Tl8EjRog2wRIXGsQ7E8Rdicok0EYPFgWwwAg3CnBNRXQOTPU385ZUjNsQA4Zj/Aup1BL+IWaGeb+nyM29quYZxscCoAFm9zJgDXFfACeNDH4l8CEz0Ey/jtb9m5FFps8hZoeZCEf8IdgAfBZpVpKYqt/xm7okbfLbx15eB26cRQYFMagoaJZ4BtfVyDJnTYVL066UFV5bOi+5hB+ES7abTf9jBog+hgrXqb0vqZAe7dQaJlZQbYFtAj/HwRAIxn9fJzjj3mvk8cPvIj35kiAMfuhwsA/6H9CqGk1yCFHkOgJvVmRzkkCwQCrwww2IY+VOGrWV48Q/J9KwgbXgCJxMYGHIKVwscpvgEOAcBeWoAxOcst0MhYiF0mFgAXeX7WVlFcpnYQDJ1av9s9AIB3r1TRD6SAApvuSwBgUGeTVI0MqlM9wHe4TvXaHLvz82gZYKz5dSmwj17b/aFYnmK2dYo2addxC7QozBcBwAjElBld9LvaMTLAsfuB1K+iq5FtnSIAI/2Q3tWL1FkbeZ9+7Q1vPks0Ej0Lg3DaAAIA9qST+9XVRj84etKH9u2R3XELwgYB2L4F2gv6pHEEb4X32O5uGhpSO12GFxiT0jEyiWuQXPQI/Yw7AA9vh1UZ4IvVgV2/AgGwnshuZTfkRfbWgf5N7NtPaDuw7wFVyGFfXm209RZkEIdCsQOQIMh16xwAYec67YOIANzWaIqwOUWbCMD20dUqsQgABiCtytpNGYBj9wOEvEUCsB434F3MumiV9RaPSMcHXIBAAsBQ/buQkwKKXNpApAU00dXM4h5gbajEb3B5dThNkRVPetvrb7jXxQ8gWAbPAEu1AO0kACMDy1DGHYBt22LzS9Q2FP2tfPuE9bvUv+lPm+qHXR1W/60PwlrdhdzzPwKwWZggAAydTozHmBEgPdowbiEmAFcOYQb4PNv7aKUVt0DjYzhZSQLwjtQV1M0cgL36sVQABhYWaroe2nP4yL03qpjZPzBKg3+TbHsjQJP7Grjo+gDYqyb3QFmv7CwIG15t2DQENdHFCMAE4DKcCMDIwDKUcQVge6Ywv1YB8CtUkxAAq0nQTSpb/OLebjTuCIUOVvKCApuc0LbRmXwDjINk/lXlU/VZTcenbbkGM6igdl0XdLaWyuLA5lOXn4Pa8Rvgv73vVmA3CE+Bvuqqh1zicM7PbDwAg1k7L3DED0xaH5AkfSZFPyIBcLUdWNpnPbDAZxrAifSjsYXd/h2zNOud/DvgCQBw0qygS+YReVEDoE8AZga4HkoEYGRgJQXgzJTpVRYYwfio+sG31Z+n9HSjcTiSFDrssF61Ktj6uhlboOGsLHZXcykkpCPox3pIeMWB4xAZfAzsQwOArYtOiQ98gxYkprjdeIo26WjhN8CioUYA3pGLAOwIm0D2dJIAXL+7F+jDIgE4V4e//Prrb3jhwS++6Jh93z75VhUiQ4fKEIDz7BOWt69XBhvMkje+AYYWRuTf54p9Xb/SCOzH4BZosI4UWhCARVOOdWHrZFwXrU00yyeBO2SNAKwmO9eoOp7bygYRgNcukWXBvLPMUBZ1ZVOMhQTdbRAidxUqbnrGNVe9UPBcCz7x/iJDCrSdAMwM8NmD8WR4xyLxtwllCMAE4Mtfc/1F6psp+A7c2vfS9u3AvoeFgSdfNzKuANDqpbJzXnvDRWqrnMoy2zPA0vqTb4F2AQJbtpMA3PuKH2ULtIuPEQB2gNONBWAHLQjAjjMhVwDeAZA3fxK75mhtnOhwrPVjLhDDLdD9MVGHbJsPg3xjbAtPYEFlpwqP7KgAmqEMtqA+AjABmADc8xLYeAAGAacCInDLbeYLdmg7QlDz6gf6/bNqZJXVBeC0CY6v+sDLsu38c7ZfSPU+4zbtAC1YvmEXsmW6tAmsPzkAg/fzyk6gLQ+1mk4GeHXK9Ntef/37lrgFWupjPc5sixw787odTfXfpW1Iy+s2QJAfzAC7tCvVArSTAGx/oRtLQBDbk50As1/1doX3A+8+2mofbJcAHAaAvXQE4quqH4Tgqrw0DgTASgBux84UtxtP0SatG7dAi34bEYBFcq0LTxeAZR1qXwcEZEMlDTROQ3aBfnwBQ2LWDsCXT+B2wW0kPwUaBcIyqwsARANAJPAAgoMmrw9ffM71bxRAUfUMYP+Os2ptIN5D+qnqGSUDjPpYuEjQ8LO0DdDXja3I4DODACy1EyzfaBO0kwCMDCxDGQBQjFugBTBhAOBMbWHN9QnR4P/W21532oW+v5WDG3D3bGkwaINX9jR2G1LgdNkCDcSXLDta2/IN6uOye2BcAG7ceR0/1iEdpwibU7SJAAy+02scJ35ixAfAg6C0hQ3AwTJ8so6NAcCx+7GCTThLi+i13mYsq7v5HJBpRowpy3QOqAKzunAb0juG4YotBUF4Q5trQF7gundscAFg1PrdcvXsJvIo2M/OXbsgLHl9A6ztB+1DuroqUy6IlA+A33vD9ZvakGrV11hsLUA7CcCiaFgXBgBlAIChyXndshWMHHvM1q8SgHsdluwbYAJwjw/CL4QIIb/+nTM0xrwWewjAgy9P6XhkBlj4u2gRGeDAALUzcczz6ttZHBrdT4HWbcbuRxk7IbLAJgh00am0KRT898FpqPqVvcm3P5cagRN26BXRBkfkW1Ko4nqh+AA8mEU02evQzxUMbxX5zxaRD8HS9sKZb8wZRn1CxpEyo9MGWL/Vd7G1AO0kAGOx1inlB8DQ3ZvrNnczNvkjWy9XVG07rK5uayMjB55cXGVfpeURKSFo2Fl5esszrr7yfY7Z01cDOjlnmScCwK2Tna3flde2QEPxJ62/AzBD8SCNLVDzGnTJ+ii1R/cNiuUpZlunaFNtzJdx4/OORd5Fcy+zCAAWZI6zvMjeqyayz1eOHbrndRQAjt2PMpgl7fQMgEYGvgJrOLvczAAHhGCjXQHrT379UVv/IFkxw7bhwLCxY7YcgG0ntrbl6GRqbS9sEHrq1SQFYN2wA6Sbu92zPTxoFtjQBqixFYBjawHaSQC2Daqen/tMzgRQt9v6TmYLnKSvLW5l5OB2d5+DJvjqWjGdnX72xz50LyIlWKeuagUzgj5LM07OALwLP7ZDsCoglPZ5p37g1GXZIoFzthOMmwYw22IBrFP/okVjv9E+XL9HrEN+nSJsTtEmHTD8Btg2bBo/XwQA6x6DUPfpY4954isOH7n3RvXI5AA4dj/akeOWFTXDq67bJwNc2ua+Xbnfrnq/3evPkn/3axrpvvDS3hJbtiGqt1DXjeTZc9WzQ9cmuQFwsX1Wlm9dZq1bGy78/lc/An4rWpc+OQDrxn0huM/Plb+vOfe4fXu+f4/6jXqS6DdKvXCP/iBYQgAcUwvQTgKwY4BAANwDh/DkfG2b9DqdnSdbE0owiyZUpPmdse1hCBpslZh+Xusr2EZ8AJb3QwrxeAudA9GsGWO87lVJWRzoJ8AxhNnR6l+KWIfibIqwOUWbDO8rMD5EC3BYMM2j1GIAuHRHD+CIrvZZxdkIW6DrIRWjH30hC0AhlPkMAcB1GwFA99qOjNmLgXXq14ELINm+l0UgWIPVPz75H14M3BvsBMDb21tnPvzj93/BVr8N8Ib8Icx2jwLA2n4HWN+ZZtVOfbbFpeOOghB3+MIAHEsLArAtOvx+DmXomk1IT+1dPy3L9JXPGTNy0KQdl0aU9duFHmR7Mm7BTsn2dl2kDU8ABjK00l7sZr31Yw6LJLbWXLbD2+ocjDXbw0Fj0fD9cdD6WzEGx/IUYXOKNmlBOxlg8RhbFAzPCoBtLwP+nApQgaYCACSJQGMANmRXLO2QmPQU6IatPaAq3vbcFzPgIsJoAFy3G7DVSxdkUQBddADBUhyXpR6htADtZAbY8aXrMLkWHuhTGVaBmjCrZZwMCuuwqQOf+ltWBOom/lykvg0bbUPdrXzm06++6vMC2JR+Y2rTr/3zFqSKAaCvPWMsOCzi9NUvjoNaPNi3kttVNLYfO9ahOJsibE7RJiMAQweZ1aODAGwfKyxBBagAFQinAAgbzlAUzlLWRAWoQAgFBNBUNudyrYx+Vn4Y0c4C3Z3FCcWznnnVVQ+1++tgu0kyJ+iBoEH1ucjzs7aK4jK142P4U5Qdy1rgCE2cvTLAErhSmZprlI3PBfrS0TQApA5m6f3rl299rgeTREfzuB1uP2asQ7E8Rdicok0GAHbwHQE4xC831kEFqAAVQBUgAKNKsRwV2BwFBAc06U67ArDbcwMAXHoA/Mau7TDxtud6BRA07EL/3T/2xC+c+rf33ToMjl0AkrThmgHWfcLgrbjpnh9/4ovt/eiCfKmbAwjsPArEgC7mXL/g2iPbqHcCcUH7MWIdirMpwuYUbTIAsP4nn3esLebm/nNugZ67B2k/FdgABQjAG+BEdmFjFcDOQ1jNwM557Q0XXSsVApy8t7dAI9+pdiAGbEvTz+r0XKQv2CQTr2+oTQgaOllv45U2vdkeaRsCADRmvXued9m6bs2qQ30TgGHbV0B8Rc2yAb7wXIBBrkfCYh3yxRRhc4o29QBwGZ9AXOqiUWMTeZemLEMATqk226ICVMCoAAGYgUEFpqtAbACebs+nZxkEDYYDh6bXE1pEBagAFRhPAQLweNqzZSpABagAFaACk1eAADwdFxGAp+MLWkIFqMB8FSAAz9d3tJwKUAEqQAWUAn949pUfzoriDRYxJnFX9xwdRgCejtcIwNPxBS2hAlRgvgoQgOfrO1pOBagAFaACBODoMUAAji4x3AABGJaKBakAFaACvQoQgBkcVIAKUAEqMGsFmAGO6z4CcFx9WTsVoAJUgAqkVYAAnFZvtkYFqAAVoAKBFSAABxa0VR0BOK6+rJ0KUAEqQAXSKkAATqv3xrZ26MChPYeP3Huj6uD+nk4++lhx+NTzPvWW77mIANSf5Xl++Wuuv+gSW/0uk7meCbaoTx/7t1edvrVn+zZl3wn9NrpdI6LrQzRCrymZu0Z/9Mor3qruvnyvJRYq/1LYQosAACAASURBVGG+0bUN+werx93HZX9c/NNjW28Mg200nq/p/unX3vDms/r0R2IVHc+6jdAAHNo+kw5AG6L3S7sNoP6o70xTn1OND9vvAP6cClABKkAFlq0AAXjZ/vfuPTahaTYjmdi61K9aG5w4ghP7FexkW9v3ZNv554aEGuoPMgntqRs+sAfvT6OlwfrxOqepUUoATuHjdoxI/HPsMU/4Q8vilK6+A6xgG6uxduKx33/48JEf+Y6q55RdW40AHHI8e+hu7K/+x5D29b0zXNqY0zuzfQ+wh5/gd6D3LzJWQAWoABWgAotSgAC8KHeH7SyYdelr1Dq58ay/N7sBTuyPqAziu9QA+W1MtW5Wz2Wi221rOFvoq1FfRnPuGqUC4BQ+NsUf6B81BrI3FkX27hqY9oZzG7LANtQ4PvanDh85/I1WG12gxk5qhu3zACsz8Ae2z+g3vzam/s5cLRrWAXis8VHX/nevfdUns6w42/Iev/P44/Y866Jf/OOHsPc9S1EBKkAFqMCcFSAAz9l7I9nuOfGsW907oQMBxqqAKXMCTuytdbcKNPpy6MDBva2MmLS+svyRre1s/y//yZtvaVfgD79ljV3InrtGYPx4bYFO4eO+oAH9oxdx/ka95J8OBl9j5wTYxh1ZkX0ty7PXtNpoADDoD6uZ9fHs+R6Kbl+9M562zuiduX6XjDk+CMDWocQCVIAKUIFFK0AAXrT73TofajK723onUxQma1D1rQOQ4MReKk6jncBtdBYKAtff2TIeuH4jzAduo6ERGKNeABzTflvwBW671twaYMA2dOb3NPWn/V17Na5jjWdPqIxuX92HYDza3F7+fMLvTHH8oH22Zr/7KmIGGJWY5agAFaACy1GAALwcXwfpqeek02RDF778tgma2mhMGMGJvYNetclf2D50IT5s/Z3t4nPXCAQOPwAO64PeTL8pEGP5p55h9WyjGnPhdipUSqzq9nwXRbevtNbTzpm9M9O9A9EXNAEYVYrlqAAVoALLUYAAvBxfB+kpns3ZmQhhIOKybW7nGXCS7rK1s4JCsA2l745N4IS3sgkDhOgaNTIsaJ9LYELLp9IIi7v1YWnSuI7tY9tgRfUu/YP2LzQA49tg3cez1gobQ1kni5jCPlT7cmxgsRv9feD0zkw1vm3jo/5zVwB+7x+c/eoizz5haetwkRVPetvrb7hXl3vPta98Z57lb8+z4qZff/0NL+x7Fqq7yD588TnXv3GofageVYH6FOItb3v99e/TdfXo0eiHTd/LP3b2c7eK7Muq3HF9ZetteunQsr+nbZH92h5Iu3A+cIqTg1980TH7vn3yrcrcZ/voDPc3QqzotoF+DPrPJd6QZ9TAsI4x21jgz+erAAF4vr4bxXJw4r2Gu1d94GWSU5TByWKVLQPLV3C6miwDNu2IuzPJRNso4QGEo3UGCrCnDiagPVKNvCa8oE3VokJsjTCIiA7Azj62DW5pDKOgFxqAwbiQxmpjPK/GNJaN7wBwCvtAX23UOzP2+LaND2DC3VtFCa8QIGXZauL+g6OPf3Dfnu/fo35nnLT6zdEDwCCMt23rPaALtHEFwApYv2sF+gEg8NA0iP0/ePIDV9hg0LbwoIUdyQeiOEH92gqUwYPc0DpDxEppFwSh7Wg3xODBa849rj6+jIO39RzSNrJIY3vX8OfzVYAAPF/fjWJ5JLAQgYLqeDVZRCf29dNJwQlpNSlH20gFwKD9i9YoUpxW4DX2BB+MAecYli0UGV9FqzEN2ukVqz4AnMK+SLE4xXfmZMaHB6xV8AoCw52PFcW/2ptn3yzh1wTAyGTc8gv96Pb21pm/ce51n6+XA208mhfZBxX8vhmZNJigIID9jSx0aQdovy5+icpjv72ucW9feiA+QB98fADFiQegV3L0QR2otXeslIY4LjSUjzdgHhnP7cUPoL9GfyJjhGU2QwEC8Gb4MVkvIk3mqsxMrAmpQ2bLGR5AOBL1uW6/1AcowE9wkSCZRmAmUDrBd7bfNqDBceIcw1MH4M6VTY4ZYFBHMaD7jFcwFkWx5bJo6PDOnMz4QCbMfWNMmAG+UwHHX6mJ1Jn1+uqT8QDgVVbd2SYKTPJtrxLTz5vwgWTfsFY6wAHaf1RV/2315ylYMztZ+XJbun5mAj6wxkkI+C31MUEwqDUocVWsk3X2GXutxht1l58XDBjYKA/0V7xtXioOy09bAQLwtP0zOeuk8CWdzEnrR+HOYTLnBw/2CXlVPzIJ95lQU6PeYRT7ECxnH9sGPhIzqg6/GAa25g/YucpQphjPK1i3jzddrLMFOoV90jZm/M6sABj0SbTx4TMJFwLwXaqvp6g/jW9hyzp87DCNLYcsl+1VYvp5A1QBkJC0IYUUSd1V2ToATsQHg3GiDQ+sc6rFks6iBgCqsE/r8Q7o0+iztDxsFAtujAIE4I1xZZqOLGgy5wUPoE6NCSPqQbxutMadcqkXCfB+dO8ptvUMrNsLgME2nHxs698EAdh4ijWokVeGFYQtAnBx+NTzPvWW70VcEGvEOuj7KOPDB3qEAGwcqmUdATOPZTvSSb7tVWL8OXBollO96qGYcL22qbYNeso+qAOe55bhrj9aW8EBIHTyaczFBmVQFe+AHxuxBYD44DfTTmLwoVkpQACelbvGNxac1HSuNkItl9YfcTLnBcBgFqeURXQFDqgRKnlVLjUAT0AjLwCOab/NeRMD4N47WsFYJQDXzjWw+b798xQag/HWgNkxx0ddIxAsOpNhH2AowQaYhFeTdqCs7pYbQO7CENqnEmrAhYQKUhCt68CE2lOe1gtA0I7ra/AH6JrGB4aBXe0UALeZl9qBurll2x1jRXcP9U/ZD8A31bfjwEFYIgBGDkyTvotZfl4KEIDn5a/RrZVOtqQGS+ufKgDrfoN9aUlkz3a61Wv3RGoAnoBGXgAc036bt0Ag8VrEAdtoQM8YcKbb3KQt0Dbfj6Gxayy4vavs70CJRgiUqfqiADDQtiTD5QzAJXCggFICJALAwm2qDTgFQU4CQR0AnooPTDEr3ClQAR7oR6fdAq6xovsH+rOyCyq/C+RILEp2LhCAJW/RzSxLAN5Mv0brFTihWXwGuHQAqJfBX/2TQPc6h8NiDAB2h0j9pLdG3gAcy37bAAaBhADcFHIW3wDbfD8nAB5rfNQ1AgBIFx8dgIEM16pbDhnUCpzQNiYGwM72a70A/1dAhurj4APjsBZut09hp5fWSEZXCSFa9KmDqrX+Wubf6nfeASz9VbNx5QnAG+fSuB0C4YsAXHODcCtg3YFGHUEfiANhLADWho6kURAAjmG/zXkTAuDB7ftgrHIL9AZuga7HcOjxbRsfBOCGQs5Qg2Td6osHkoyethAqX9v2jQJqfQu0FYRqQIbWHxqArWC3485FArAkviSHz/EOYMlbdDPLEoA306/ReiWd0EoNkdY/5S3Q7b6D0GKQrJnplGok9YEuD9rqlWE02QW2G1wjfII+vD0zlP02n4HtePlH2obJZmmsuoznVbxu0CnQNt+3f55CYzAWlGnTGB9TAOB/fPI/vHjft0++Vdny7AGfirJhuh4H+HIGYN0eAJBV/RDQ1jJvUHkPAAYBPoUPjCEg+FbcCYDrCwGxtdYGSkEe3Mpd7c4Ayq/K3veE+/7JMvZ4B7D0F80GlicAb6BTY3ZJOtkCJ6fV1kRp/S4TZnAy5wUPQz4A+1ivopFlA593zsKPCcBlp8E+BtMoFACHst82hlPEsLQNAvBaAZ9ry2b8zrQCcKrxMQIAdybUUvgCAcXlG1ovAAahpgHmtvdX+XOwz872T8gHZZeN4IVqjOpalUu42JACgIEM/Wox4wdP/ocHCMDiaFncAwTgxbncr8MgmDTgC8jOLAqAHSeBq3tV9bMuPkCeGXMLdF9UInbXnnXWKDQA+/rYNkqlcJpioYgATAC2ZYDbMeI6vm3jIzEAe12nAmS1mt1NDDVC+0SZtdgAjMaJsI8uixDalN44WSoAo/4pywELGqv4e7jY9+f79nz/HvU+Oqmnjc49yVJbWH7+ChCA5+/DpD0AJywEYNArhw4c2nP4yL03quL7LY84LxKg0DxFANa2p9AoFgC72m8LHwJwfvlrrr/oklInYJFNF53NIVhAf5zfBxEXQ5TE8hOcXca3bXykBGDXbwmdoScxAGstXWxFdBkbgF36tYotuQ8GM+TOdtgGgtxO52y7IE684NOiFQrAXotWNtn583koQACeh58mYyUBuN8VDYC0f5NYO/gHguCqvIsPkGdSAzAwyU+mkQsAx7TfNuAJwATgY4957Cd+8Y/f+ggytlU8eR00BsZbA4DHHB9TBWBgC6dt6LvAlxfUlAa5QtoQCI8BwCP5gAC8jmwvALbFjI63Is/+fKvIvqyaPM40oHgFkv01s4QSBOAleDlgH6WTLd00MBGqtq6CEy3xZK6emQDb8PoGGOizNEte2QPa36gf8duUARiMo0ojpL91KIgNwFL7bUMWjAG/GH7VB16Wbeefs9gyeAo0aKfXeAa11cU6GeAU9kljEezPFN+ZzgAM9nkw1vriFDjEST/qeg0StOVXvMV2aNAlzurVTfHohxF6bDCz23YQgPewvesNDx+YXOu6uGD7PeGQqfbSGuyHFwBb/ah8s72VfZAAbI2OxRcgAC8+BGQCSCeM4MRmipM5P3gQZIBBjaID8CYtEkihgwC88x7wWQQxvUmk7wt0e257qy2w4DQaAEs1AN8HU3xnEoANgwCEAp3Z/WqWF88Y+G5xp3YP+IKzn5Y7UkFw7ajRzgaD9XhBmTZiSj7wAGAvcEyhNaizVz9sMayzu0fz/H8ZAuD6GJLNgFl6kxQgAG+SNxP0BQSFGjzat/fWJ93S+qXlV5NLYWYLnZQLt0A3shnABF56Z620/ubkdeYagQAsXVSQTvClPoBP7gZjuLLXKYaFMWB6/UjHp7R82SYwfowALG1PWl43Kn0G+SZ2ou/MyYyPeiyOmQG2Zqt2DdVg+IOjJ33IcnDPZAC41BcEnro7GhnzFFA2NR8QgNf3GWstgPHZ2Z1heebOIi9+Jy/yq/umxMj36Qmm02xiZAUIwCM7YG7NoxNp1a9VhgKY/DUgAa9/57AVEASa242FE3vUJvnVJzt9AOt33iYK1t+EtZlrBMZFNWEHgbkxwceecfOx7b2A9q+MSWAcrpoMnQEGY6/SFexXZ6HAFYBT2Ie3Mft35mTGx1QAGALE3WyrLbNV9WkCGeD2+wnq5+5D9e8vUwAwZFtCH4QCYEm/dJuT0TrzB2BL3w+rGHtLkeVXEIBtM4ll/5wAvGz/O/UenGyidTe+y0OyH2jFtXLVdkH9b+Ak228LNAaQkq40dArsA23HRmkE+liifzl9Wy1aCOJI0kbnG9W+hyfUv8HvMlOM55Uv7J8c6GIdcJ6YfWisTPWd2QDgCDEKj4+pADCQ3fLa3psCatCgBK6oKauqMnop7J+aDwjA/gBsiZujSuMvqD//pid2oe/20bhnufkqQACer+9GszzsxKZ7bUbY+rPOBB2s3wuABVkfyI/1zJx+AM3oQZVnm6dRYH1qMq7jNbaPh3wHxjDo/qqY1y6ARLBuBG4sG9+wsILhwFoa7QvbxmTfmQ0AHnN8zAiAq+8hp5oBBgBy3YcvvuiYfd8++Val/7MHXj5V+YkAcFIfEID9Adiyrd0GwF7fIEt/qbL8dBUgAE/XN5O2DMy4DPahDXVl4ZBZGVMb4GTUC4B1Xxwm5X16Gb8NDVX/JmoUMoaaTmnCRygfqDbg73+1PWgMq2+d/ka95J8Ovky8PhXoayOkL/reGaAedROlV2xBEvbZt/IZlqWe8zuzAcAp3oGIUwCA09UEPwUazIgmhS8XyAb0awAFUL7KwMUG4Cn6wBSzoA4NnZeyBdp0ZREQx99QOj+15/3AO4CRF+cCyhCAF+DkGF0MMKltbLlt2xgie+A5WfYG4EATwMEtpgEAzOgHECgmrRHYB+2mIwoUL1Avw6vU308YHi/d7FsAH4ivdwH7purN//X2VvEfVJ/2294D7fGCt5Ht/+U/efMtQ/XHHM+6XYf6G7Dv8Hynu0Pwu2Oj/UBAi4+m/s7sAHCKd6AtrgEgIwC3Rax9ZwzoRwDOs09Y4nBw220sAK4f9gS2kWJLvihe+u7sBeKyzyUEYNtLcyE/JwAvxNGxuuk2+e9CRJ99jlmTEHeTBoE7x8l5KQf0zZv75L3fD1L4QW3oz/of3Hv4yI98R3X8FGGsDmqExWd+Tra1fQ9w561xgp/Cx21NJP7Zs/eJtx4+cu+NFgjuwJWkDRsAl/bHGM9l3cJt78aMe0z7SjuxmGx7fBbvzMmMj7p64ESZGeC6aDIAbsAdoLd0C7S6tSZ7y9tef/37gMzfTi/KQ62EW7Kl9eumpGBp+v0GnlQt1bnSzcVOFy2k/YAy9D1XckEZcIPYfUAtnHew+AYoQADeACdOoQsAAImzXPV+gZPbwQxJNQnHDqgKBsD1fmBQgU92274HJtfQVlvMzvW3w4D/V6basmS6DNY2rtFA5k16l2rvBD+lj3GNmt9294yh3njA/ND9fhx5H4Uczw5jQD8yOA5i2lfaC4yZub0zJzM+6jEBAJkuHhyAdaVI2yXcgSCV/B5gBDSEgCoG4BJoQcBqaDQ1H5jejyhsCnVOfuUU2o8SQgF/9mbO4fHSFtxyxzXy+4tlNkMBAvBm+JG9oAJUYEEKxITTBcnIri5AAQSAlAydg3HACfbg1lawbZkXEl+DBOog6YP0FGhJ3auy9a2/U/NBX2dC29nOdIJ+9NoCjS76CBzau10ZgGdjM7wDWKD+hhclAG+4g9k9KkAFNk8BAvDm+ZQ9iqMAksFstbyC4a0i/9nC89tOh7btIiQGYDSrZzd8t4Tcfrjq3YKNRYmp+aCvM65A11NfZ2EmFQCD7UA+HYJVx7jkFUiQ8ssoRABehp/ZSypABTZIAQLwBjmTXYmqgMOEPBgAB4aaHZ3kAOmd1QsIkY1MO+gbfa3Nt9Wfp4CB0mhjaj4Y6kMwnQ3bfFGtt7e3zvyNc6/7PAyYhraCZLOBrcoO7fAKJHAQLaEYAXgJXmYfqQAV2CgFCMAb5U52JqIC8ER+bUMwAIYO+SnbLbJrsjx7rvrPoTt0RwFgbWIAOHPOSmbF9llZvnWZVZvWAoH+z6n5wBbqvjr3HfKUEoBFmhsEQQ+qctCKJ0DbAnBBPycAL8jZ7CoVoAJUgApQgaUpIMwCBgNgFMD0hP8fn/wPL9737ZNvtULeCBngMl4cFhPKR43gIYGyh3/8/i/Y9OkDJwTIUvkAGXuuOg9tGZZo7ZsBLvvoAKiN77dtWkkzwChY29rlzzdDAQLwZviRvaACVIAKUAEqQAUGFAAn5EEB2AKP6+3J2JU9o2WA27IiQGU7cAipQ7XbyBz3LGZAW1t7wDKpD6QDFIhZqO9SrWEIB7YqA3VB3+YC9QzKa4tHqW9Yft4KEIDn7T9aTwWoABWgAlSAClCB2SkghbLZdZAGB1XAE4ChhYKgBrOySStAAJ60e9bGfeGjZ7yk2M4+o/5l77DJ+aUvOf8r79Bl/t+PnHFRnmdX2Lu4fsZedr4lXPQAn9lWqrzuJeff/PH5qjMvy13Gg62H9PWwQtRnfH1AHyhDl/FOt41p/nzaChCAp+2fqVnnA8DM/k7Nm+PbQwAe3weQBS4Tfk6WmtK66AE+QwCGojhcIZfxYGudvh4f8Gw+mvLPU8QP2AYBeMqBQtsqBQjADAaJAq4ATPiVqLycsgTgmfjaZcLPyRIBeCbhLTbTZTzYGgHHy2IXO6jP+AsEoA8IwLbBzp9PQgEC8CTcMBsjhAAMfVc8m87T0OAKEICDSxqnQpcJ/xQnS1+4+ow/U6txL7WodNfh7exZP3/BzQ+EVNNFD/CZWUDRmNqH9KOuy2U82GzYJF/b+ury86noM9U4TqEP2AYB2CXA+YyTAm/+ta+9rCiKz1kePqKuMdp/5fuffYtTI3yIClABKhBYAQJwYEFjVecy4Z/iZGnMyauLHuAzBOBYgd9Tr8t4sJm4Sb629dXl51PRZ8x3yJBuKfQB2yAAuwQ4n3FSgADsJBsfogJUYGQFCMAjOwBtPsaEH207ZLmpTl77+ghOOAnAIYMEqCvGeNgkXwMSiotMRZ+pvkNS6AO2QQAWRzcfcFWAAOyqHJ+jAlRgTAUIwGOqL2g7xoRf0HywolOdvBKAKwWibD8PFkC7FcUYDyBczGKxI7Teur6p6DPVd0gKfcA2CMAxBgDrNCpAAGZgUAEqMEcFCMAT8NqhQ8/ce8pDJ92uTDm9Zc5t6mqd5+l/c5nwh5osYW1j1264Tl7BvhzZyoun/ex5X/2W1uz/u+aMD2ZF9ib115WOYB2NySP4TAOKevrYC041O4eiseob5g9dVdMnrtr3GTUQt7VHsLiotxFrPNiGutTXiJ22Nsufg21fp+L4AFpnWQ6LF7ufQBurOA+pT73PoeMY7JdVe7Aer3cF2AYEwLHGrzQ+WX7eChCA5+0/Wk8FlqoAAXhkz2Pwk1+abxVfTHkPMDY5MorXySB61KUbkMDrChKzh4+7f/v4R+9Wz564a6GkDmcAzreyewEfdfTBYiBzAuC/3/f9/71ncQWJ/GoBpl4Yn4Q3moAyy5gWbuPB1mGwXyuAyfLshbuLKwPV2qEShLl2G1YtPcZcb91j6FN23KM/1TukLWJo7SX6uL4rwDYGARivQz5+bWOMP988BQjAm+dT9ogKLEEBAvCIXsYm+5WBh9TfXqH+7B02eT3pxic6rUzhR894CQByFuXWdYaYvIJ9uWvr6PYLtvds/XUNfqUQ7QrAn1APvgYMpwZYgnEwCQB2hIaaLP1QCOpQMZF0PNh8A8aYBmC9uPKjtvp2fm7uL5aVHWyhd0dBgLqNdqfUp93zEO+Qss4A+hi1F+jj/K4A2+iPO+wU/oHAsy/qYOOCpTZFAQLwpniS/aACy1KAADySv7945Yv2tbKUgSzxA+CAdiFbIZE+S7K3d6kKv6n+/EyrYkkdjckjPuFEulKVaUygQfAbHYD94bfsf3cSHTDuWo7AJ+yRfN3Ylq+NCwBgZR87dQfUsQN5qfQxjaRQABxT+0j6NPyAt9GN+5jjV/T2axVGAEpdnXf5Vb//nEuk7Vz4a395+laxfZt67oS+Z4u8OOeq9z/3WtPPXZ6HntntD9J3bVfdxn/3q1/7cJ4Vb2jZ++ixW9mp73vfc76HanTgwKE9TzztaTeq8vt7noHqBPtQXYM00O6nr/z955xlsgVso2HvRb/6tbcq5d6r6uutV7cF6KA2+2DxB9o5lj/hftS0GwqnSm8k5ttxHGq8ofHOclSgrQABeKSYwCcyUgP9ADiwXavtlA+e9OBDvttwQbvuVWr9sPrTzpJPDYC1U6tvCucAwKD+aLB2wC1w/TU7RgfgBsB4gpxJ38ZugsA6NrZDB6677At0qJinbiuNPOtIrX29vepdgfugGff4c9AQ7oxf6KlWoR6Qs1V1x949j/zE7/3eTz3SVxABmp5nO3UfPPj1vfc98Nh3VPlT+tprwxECAyXQSoBpK9u6x3bfLgJqiH3tvg7VC/ZhBcBZUfz0LpT2+tm0IAG2sQKyH/7hvQ+3fGYEYBcdlNGDiwKgnSsAHtOftn6kBOCQ49X28uDPqUBdAQLwSPEAQo+DdX4AHC5LsDJ9Nbn9+30PfjIRAPfpRQDuHrCGxNb6EDbvrZOd5hqHCqUYD7YOB4YEI4QHzECW9TdgJMb4VfD4cd1YCn36fOQJr6s4jq19PH3Wi2V4G04H4NmGSP3n1kPB+ipzBI96dVU2sd1GgLob2Tlwct4ALACCKvuBsrqLqnz+LgWPv404aCij7bjoUDZrXHyA+5Blf6MqerpLH8A27jj8T0d/6tjj9nxDtVFfsOgAsKcOvZlU0M6p+LO3H6kAOPR4RWKLZahAqQABeKRYACf8VXYELK964w7A4CRzvRUXgiKniVjnIB584md0aAoAXk0IBXYmyQC/5PyvvKNUBISjjvb4ttodX4MaNNoB49trPNiGOmi3rkbo6/UYAPop7aP0UwPn8ZtCH5uP9M9d4zim9sIFAmH8+AFwivGL+E2XCTHh3W2rk4lDsrWgnQ3ABmCgAYYABFW2A2VBkxvFOqAKgjzSVqfuSH1o+Bds4w7Vga+pP+2zOBoADPgT0cEIj6CdUP21QsaFh5j9AOv22gIda7xKxWX55SpAAB7J98BkTFtWTVbxyWd0AK6ygqBNjUyB6+QVbKvPmwkAeEd3fLKZZgt0CAAGM2cViIHl+66sGhqRXuPBNtTxGNvxNdjPCphBeJN+6y0FYOfxm0Ifm49ADXWxzkIO8O5x1l4GwO7vCqkPVnphhxp6jV/EbwEhrGxOmnlFzCzLVNABQI0U1mIDcCdDDgINqk9M3UsbGn0AfKCf05nf09Sf9vfelb0BF2BW8zO9rfvK9z/7ltJo0E5UZ6MW+h9j9wOMFy8ADqyV9dMIqegsv/kKEIBH8rEUgMFJjOoNAdjg0tgAXE0eNxGAwUl3BQ+4BqLM6GrCUd7z7DIebEMd7KeXryUQJtUR3MERG4C99LH5aAV00M4TPwCWai8AYC99wBh1+T3gNX4RvwWetOsmG+Dpu6211YcKbgC7nTPGgSGg6kJ9G3SEhQcp8CPh0SlT74OnThUAB44RbXOKxYDGtnzdaOx+pADgwH3o/SzCKfj40CIUIACP5OYZA3CVWQEnY0vIAHtNalPEgg84SO1zgQdpGwTg+otrZyEBBGDn8QuOd6+xgLyOCcDZFXad3BeXXMav3Z4sAybV1SQWKLtaECszcCDkVeCGTL5LAAO2akoBuIImFOzKQ6jg8rWTrQGAX7mv7C+ivQuc+vQB7XdPHK70BvzY0AFs02kxwEeLFP1AYqC+ACWNsZjjFXkXsQwV0AoQgEeKgxQTfnDCqsNgHn4JWwAAE95JREFUNYEGIama4IL1E4DNMTabb4ClsYpPoNNvAx8a7mA8OwMeCKheWW4ADp3Hb2x90Fcx0EddVWMLdArtU+gDttF4p6cYv4jvAOiUbqmUArAIPEtIQSbrwDVFdYlEdtThFAaN2rU9UpBDytdPhUbKJ+pDXxiu9Aa1k2T+G8Cs/yOFFin6MREAFo0T5AR05D3FMstRgAA8kq+lkxKXjFfEyVJjgiWR0GXyquvH+7Kyxni1Cl6HeBu5MxRpY1PEAri40QEHgX2SMCjLJl8EmBMA4/EqXkhwGr+gPV5jAQkil3eIFIDBvmpzpVcUeemD2yXOACPSt8uIToKWALA0y4VAqjLeeUJtA4L65NvWTwd4rKAM1qUGwDbbd50qXXwQaana8OoDCpY9QbyyFayj0gHWupZtB9tIoYVXPyLFTLXLIPZ4dXmZ8ZnlKUAAHsnnKaDHZbKEg3Y/aA5J6jJ5FQJw5/Cb0h4XPcBnvCa1KWKBAGwf6Cl8bbcCPrSoXlUFIjHH72T0cfwGOLb2KfQB22gscIDvF0SeuQOw5GCrxim/ANisIAuZ2DtsH/YCpkgwI9JyowFYnm338icQi3qcygE4/qKJFIBFMcYMsMsrfNnPEIBH8j84KfHaDukyWdJygLa1lGted9Qna3wA7rfDRQ/wGQKw2zhaVAbYJpHbuFvVGuBOZfv4TTEWbBr5LOQM1R1C+xT6gG1MDoARMKxP2sFtno3DgWyZ1zqEIRBRn1AD9qwm63/3d3/32BNPe9qNqq39PfHmcrqxFzARgHcy/1Id4AxwYgBO0Q9pG8D4WA0H4acCovuyCcDIb0+WqStAAB4pHsAJ1ygA7A7B+snhiTQBuAq45PDnqj0Yqy4jKbkGQ0aCcOG12NFuX/C99JDpna2o7j7zXkAKqo+p065xHFv7FPEDtjF7AEYAdTWhlmetOifqIi8uAIZWGbe77vqbfyQAGxX1gng0HnZbNp4ILIU6wOc7UEcA/p4LAIP+cBqvyJhmGSpAAB4pBsAJ6mgArGURbqesK9m447X+A9fJKzjxM377W7YP1tGYPILPeE36U8TCyp+OW0dB+1xG0mIB2GNsmXQ2fovp0YZx/KYYC0gQucZxWbeHLoPap9AHbGNyAIz4VZdBJ9JlfcIsbeN3VPsO1yEbgQz2Crqe8M+O+S/3PfDYd1Rdp/TU53JqsBc8gqDRsAv1ly4HwqlXH8A2tDm998FKdSAAF++1xIH0u/EGzArHOq85kgxKloUUIABDMoUvBELFqAAsB8e2Tt1skuvkFZz4EYAbLmjq76q9NFZdRou0DRxi7Ft7hXHutdih2wL7qlMLt6tz+p+qHjnRoungYUTg2DE00dQOrMdbH1v8uMZxbO1T6AO24QLAvYuWNn+E+DkIJ52m2tseXeqpb8sc6oulbhSAG4AGgp0XPIKabAQAD/lSqgMBOC4A67EG+qQxLNHxGuK9xDo2WwEC8Ej+BSfBkwDgUiLQ5rqiHSB1nbyCEz8CMAG4NaKnBcAScN96ZO+7t49/9G5fAA41fqVjULC9W3SasOs7JLb2KfQB25gFAKOAMfQr2vTdn8ukWrdhm1jbYFU/X2R7btkqtm9T1Z3QY3d1erL+ua3O3ToIwL/2tZcVRfE523SNAFwpNOlDsOp+jDVebbHCn1MBAvBIMQDC5KQA2HEifdtLzr/5eeWzrpNXcOJHAJ4IAIPxvbgt0BJdYgEkaEMZSdX4lY7BWPa7vkPAfq9i0sX2FPqAbXgDsEQr6a9Q4dbHwer7Dr7xaKM3E2qrU9tS5FtXE4CNLvOCeOlCgckCELS8wFFqJ7oI5PCtu1c/pFrZxkbpj74FCvR5g1+ddy5I31ssv3kKEIBH8ik4wZgkAGvJwHs1ddHGtUSuk1dw4kcAJgC3RvTEMsD277CjbyF2Hb/SMegCkcjr2PUdAjznpX0KfcA2JgvA4MRa7fzPPq8m/XrhtO9b2lWo2E5+BYGkE3amiToAK5/ezrcuHgLgtr2gfV7wCGruDBIp+iBtgwA87WuQ+t7zoJ+h8Yr8LmGZZStAAB7J/1MFYGCSWEE5CMGNb8uA+jvQrP8BnPgRgAnAcwfgary4ACQwvpzHr3QMutiPvI6BPhrfIcBzXtqn0AdsY5IAjGZ5NHw+8Z897hOWw6QgAC7jCYTAevgZD92xXLV0R76Vvb3Yzm7oi+M2WIMT/uQADFwpJbqjVenh1QepTgTgeQJw6PGK/D5hmeUqQAAeyfebAMBaOmBS2YBSoDwB2ByTXrsBQF/5aN9Y6ADje1FboKULRi4ACYwv6YJUNX5B+PLKoiKvY6CPnThOoX0KfcA2GgAMPuM1fhG/IRBaZkiBbKsIgB0n1o3vdXUdlj48qr5TPS/P8z8iAHcUIACvJfHSAhlHqqlZbYHuGy9gX8vHO+MVeS+xzHIVIACP5HsQELygB5z4NCZLwOTSeQKdAMKYAW7Ec5hToME4cphAr+1LMR5sQx3spzPgpYCwmOM3tj42/5Q/B/pIAK7dxw76zWv8Ir4DsopeYIDYoMsAVxqVVXWu1LFkIo+oBz+l/vxCjy2drLI0s+myMABCRGMLNOArZoB3ncx7gJ/jdA9wivGKtsFyy1SAADyS36UTfnAS04BZl2eAyaU0oysF5s7kVf8D2JexALjS3SVrB8aCNBPXiAWfxQfw9FxpXDTsAzWoYgmMh44GQ8MdrHPuACz1k1RzZ33QVzHwjpoyAHu9K8AYbcR9ivGL+A6AKq+slaR+EII738VatnHbALhTHwG4P3J8wNJUq3QhwGWxYYr+dOmHVCvJ5w1Xvf+512r/pBivyHuJZZarAAF4JN+DE/5qIiMtL4BGBxDZydyBsLcQAM5W23nxCepOeRc/ucSCDwCDfpZO7BsgJu2TtDwyzEHfeQEeBm874wu0R3dNuJXcbfyC9njpg/gJ07B5+B4e/+7ag/pU/pKWd3lX6GdSjF+b36TA6TJpl0yowQl4J2Nrs0tNqP6bArd/2aOHNKNcVuOVGZfCDKhNtd00BfRJ2zDpD9YhX4RR36yXUAe24eVPsA2vfkhjJjYAgzFp/G7f9m7iz5erAAF4JN/jE3ipgettpfgEy+UZ2C6XU6Ab0CyY+I2YAYb12C0YVfNOGzgAZB3tBc9KRGhcj5ViPNiMA8eLF+CB8GYztf1zh8UUuIlq/KbQB7EK1LATx+BziAn1MjG193hXOH3+IOl7Y/zaHtwUAAYn4n1yjALAUmAC+0gA3vVy/WAzUGsCsNIuxYKV7b3Eny9bAQLwSP4HJ5MO1rmA1foZPFsAm1ZNEPUTDqCzmsge3c5fnufZFZZW5wLAzW2oHz3jJerk0M+ovu2FVYUKNifBrtr/7Hlf/Ra4jRKyShXq+CnFeLAZB9rgBcAOPrCZrX9ejbGY4zeFPkhnHTRcvUO2s/wSdW/Om5A2BGViA3BjrIA+UOa3ADjsO2bwPWvSbiIA3MgQSSfgZb/A7JhJhs4hPSmACczOVdogvvLZnmzLopfC+bRhEl+qg7S8bnOK/nTpBxjjVcyA/c7qiwXA+AsyXgXvchZdmAIE4JEcHmGiutsTPwB2hNQ+FV0zufX6NhGAG7qAhyM5RGpzEoxPnqumHA7GgcxsLIroJ1KMB5tloD5eABx4IaHsku8iEzR+U+hj85H+OWhH5x1S5PlTIyw0xQbgxhjE+969/9ph4aDPHZ3xi/gNmPBWE2R4Qp1ll1/1+8+5RLePTNrLCTgIYca7cVHb2pqY7iwG6/LKGIJ91eauAB0ApgaYpOiDtA1TPKI6lDECttmIEfCZJP5M0I9qvCJjT/ukDsDIMyHGK/JuYpllKkAAHtHvwgnJIWXqK9QfS5bQH4ADQbAxS+AAOnMA4O28yN+tXtYX2/2j1e1OTvGJbSZoq9mOq/Y6A1wOE2HMmkZX79ZJYd3i8WAb6qAPvABYuNih7xN9hvpzusX2DpAItTRV75ql99LH5iP9c9c4vu/Ef/zOKQ+ddDugp25GrD0aPz7vCrAN4zsm0HtdtPW57k8EgBH/18s4ZAklTXS2LOuHAUA0ttG+A1gXSgFMup3A2jd0SdEHaRsmByCZbUlw7JZtZPWldsJQXlvomVA/xHI5bBeXtGEcr5IKWHZZChCAR/Y3MFFdTSjzrexeLHsRBoAdJ5qlmo3vftsSC7NgcwDglY1YhqkLv6U+QCysJrbqrsnvAtvBjZNgF+3rAOwXF/19F2jgPB5sQx2EC2/AAyH4tr/f9+AZILAZM3IOoDg4flPpY/OT/rlrHMfUHtTH610BtmEc+6Wu7nFhH79DvkMyPojv62XqAIzCBNqGKWOrn3Vsx3hATwpg0jaD7UDStEEerNsr6ylto68jYD2QDqrQKNdahfanqR+uizw24eqx4ziOepvoG682m/jz5SpAAJ6A7/snZesJBz7hCwfAdWmwiZdsgoQB386hTBP/BrgB/D39gjInAxP06nnMF9p7vrBtPhCrHheAD42Hag0Nu1jjwTbUQV29AdgCIlX9IKzp6qxbUrG+DY9frI71990C0LLa3+c7IP70o50Y7LHNS3tQH693BdjG4NiPPX77fBVjUt2e9AaEbOP257JvDhlVn+3UXvDoYXPHlWNt4wbB1XoKcMjs6VhaaKfE7kfI+utB1F48STVebb/7+fNlKkAAXqbf2WsqQAWoABWgAskUEE2qi/y9WV48Xxm3f8hAE4QEmFRbQcqhDeP2TCnYoVkzky4i/c2idw7x0sVS9EHaxlDMoBpK4y6VFqVdMfsh6MtqgVH9uUD9uUr9OWFQt9qVUWU5h7HUbsI6XpO95NjQrBQgAM/KXTSWClABKkAFqMA8FQAh7NP3fvdvXvHE0552owsAa2U84AD6jtAhAzwaPLYjxQU4TN8vl/VK4RT1jcP33SIQcvDhDuzlW/uvfP+zbzGNwBRatNuN0Q8JnOrY2Mq27lGfZn3O9lbqiyM0Jgz1Q+PVZhd/vkwFCMDL9Dt7TQWoABWgAlRgFAV6Jryiq3i04ch3fwiUDAGeJ1Cv9O2rH7GtDl0oKCC6AHVBQJmiD9I2JEENbs03LmC025HaCfhgJ35qh2D19S1kP+ptDCxaSe+C7h0H9fYQDW3jVeJ/ll2uAgTg5fqePacCVIAKUAEqQAUsCqCg0lPN4PfEFJ8KUAEqQAXSK0AATq85W6QCVIAKUAEqQAVmooAPADNbNRMn00wqQAUWpQABeFHuZmepABWgAlSAClABiQKuAEz4lajMslSAClCBdAoQgNNpzZaoABWgAlSAClCBmSkgBGDo29mZSUBzqQAVoAIbpQABeKPcyc5QASpABagAFaACVIAKUAEqQAWoQJ8CBGDGBh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wP8Py68G5uDGCWQ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10" descr="data:image/png;base64,iVBORw0KGgoAAAANSUhEUgAAA8AAAAJYCAYAAACtlI8BAAAgAElEQVR4Xuy9DfAuR13nO/M/OScvBHQXLzehZG9WYSmlCk2CCdEssJcIlpFbgjcF7kohIVhC4hvCZRFrOVWCIsjymsAVCIJa8aKAF5FXF3BBMIuGsFxSV7hgXHmNmOsFlpDz8p/b8zzPzDMzT8/099f9656X55uqQ8J5erp//f39uqc//euZyTP+QwWoABWgAlSAClABKkAFqAAVoAJUYA8UyPegj+wiFaACVIAKUAEqQAWoABWgAlSAClCBjADMI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mIQCX3rP445nefY8hzGHeZY/47xHveXlkzCaRlgVAH1prs1fc/6j3vI0yrgsBUD/B41lsA3G2LJCi72hAlSAClABKqCiAAFYRUZWEqoAuKANWjSH2sjrMQVAXxJOMDlnVwr0f9BYBttgjM0uemgwFaACU1HgSx975XGzUe1KTKzn2R+4lpvZU3Ec7YAUIABDMrFQbAXABW3Qojl2H1j/WgHQl4SThQYM6P+gsQy2wRhbaIyxW1SACsRXgAAcX2O2MJ4CBODxtF9ky2Zh+hFzlPkyR+fuKI5kl9z3kW/9u6ocuKANWjQvUvCInYrsS8JJRN+NWXWKsQy2sRNjvjE9pp6abe97/zW1ZF1UYOkKEICX7uH97h8BeL/9r9573wUWuKAlAKt7rL/CyL4kACf0ZcqmUoxlsA0CcMfxvmM6Zfywrf1Q4Esfe9VHTE+HN8uL7I7iDLNZftF19Wb5fqgzjV4SgOP5gfEfT1u0ZgIwqhTLQQr4LrDABS0BGPKCTiFfX+q0zlrmqsCUx/K+x/S+93+uY2qJdhMApu9VAnA8HzH+42mL1kwARpViOUgB3wXWlBfNUMcXWMjXlwuUgl0SKDDlsbzvMb3v/ReEMYtGVoAAEFlgheoJwAoi9lTB+I+nLVozARhViuUgBXwXWNJF8x0fuOrc0ydPf9IYdUHbsOK28x/1tgfZjAXbOFUcZpfe90feektZx5fe+7ibzL+ekGX99Zbl+u1pWhL22Z8UbTStjexL05RbD80+x/S/a3AgbedZ8d7zHvW2Rw/VhdRjro8Vw616++wEbaxPc0Qcyzsx5hvTfX3VjM+ANiC/rOYz33c01PPgYKTXdnz5vT/xk0VWvNGUPjo8NrZzABg3sWIbmo9c45y/4woQAHCtxipJAI6nPOM/nrZozQRgVCmW61UAWwT2Xb4GS3Dxs1o0m4XVQ9dQOvTPLlyBbawWWAd58fkiz283LZy9bsUOwGCdXUN3XgI21JMUbVTtJ/Tl4IIzRp/BOkX+d00LIHDA8RGjDzisbM0cgnXQxhRjeRVjR44ePMu+Weby3rjjXssvKmN6YgA8pfkZiaLUZe741PXnnr6r+GRWdDeIm5YMf7rGWUee3Xb+Q66rN5vdC/p2e+7y5W0XfwbYae+q69jnekDwO1XkZrP8IdetN8s/9qr1ZvlGF7COlk09mrTaQWIJaXs1h//Azw1vuCb6DNKXP3Y9sGGG+c6mDxIbiB5rP0OfhhqMjU28qD0DH1s/JObmWIYAPEevTcxmlQXWex533Nw4XN+bOzRd/6r5cx9MgjYEgwvzO/L89BVFceRm08YGfu0LYU+4aZjuzoCmaKOpZUJfrm/8j3rLzrcDY/VZ2/9DMegDL536rM+7a/chUGvrRg5oY4qxvIoxbQAO1Kw37pv+D2yj5ReVMT0dAJ7U/Izdh9KVAhfnbYMGIHMQUhvXAYBxmBfFMw7ucfB6N5j36NUB7qqUdp+lkHNw9MjnixOnb6/XCx4AnGWHX3F9bxcBNGhToSvvoP8h2GtBPBrtQMzYqxJsimBguNPM4IYDGG+rOiyx8X+b1s4a3pjC4j+Ffqgv51qOADxXz03IbpUFFgbA0l63j8thbdxhbkR/b7aeL+6sElpHqwMXqBAEp2ijK2haX1qz9MhntIA48D4BAPk/MvxW1e8cbQXh0tmHMD+3eu/7STPAh60iPmNZHYBjj8kYfgmrc3NCZ0IAPJX5WRrAsct7wU/LqN0Mm2OxX4PClz/x6vu0ILAHss44M/9HTQCO0WcYgA2I5QeF2SzP25vlMgA+NDD0TrP5/2NYfNizoJ6g12xytUFx3iU/9/LmX4KwJwZgBXudbYbGRt+GA6RJf2yoAHAK/bB4nHcpAvC8/TcJ61UWWBicSvvbyqKB8HCnaeSe5k/n2bXtEWiwHtRW6/N7KdqwGZjWl14Zem9dQU2d/h8yIEw/W83to/dafdg+247KOVTOy0Zpwz5jWRWAQe3RftnHPQaaYBtrv4TF5OQA2Dk+U/gJdECyYqGL/a2hbcByLLRraHIuyDdQ6J21Kg0UH7lG5ReD/7piAznGJrNZnrU3y2UAjBpZt9n9LJRTe7yFncwnBHur+vHjyc7NEtxeK7SXl9fH0fG6rCVtEAxp0h8bwQCcQr9A2WZzOQF4Nq6arqEqC6w4ALyemDfHbMMWRi0AVspSrn1qe55SL9PU34YtotL6cgeAo+qq5f+hkahw9LlbvWfm02alBhBZe69o45C6PmNZ7wh07DEZNvb6/XLGmUc+HfoMNLhhkuIlWD0BknZ+ntLdGFqQ4wa3IMgNrGvwcduwLueub8DQBgC728M7bEr6gp99MyYmAJuz0s1MbZCeNol2Nhn0j0Cr+s5yHFpxQ6BUaAeyQfv7YiMYgMH2sQEgOE6OVTivUgTgeflr8taCi0TvY5MVLOIw47No7oeHL7/nsfdpvxyrzyXrdkE7W3qkaAMJpNi+bG5OpOgz6AvnAntIOwAU6kwmUHZ9AzYvfjvvUW9ZHU3T6AMO6ZsYhrKS8nGWZix7bbLszE8p4jO2Xzbxg2wy7c7PUAxs3z4u7YtabCeYn5G5M2UZvezv2upu1msom1aVdWTcaogIArYWAL/K/QIhgRN2+4yCn6WRuABcemi1mVC2rAx7ZZWdlzehOuAZYOV4tQCqbmzsnjxANbHGhgIAq/avN4suGD6zLUoAnq3rpml4KmhCF1jN7GpCeKihBbSzlUEDrwlqA4meVL5c3cixz6YE9VnD/y7dAM2kWTJ1AAZ1qO1EyvuNszWcgr5vnZRAbNos51svWgP8U162C8DTiU9vv+wFACfwk2sOSPk7fhwSzdQa6ztZocGMUw17A4vyniwTBEK2DJ/reePaAZH67HKwEIC3mwgoWG1hEzjqWwMOULbsWQuI8GwjBsDgBkgN4VCMNDcEYsSG96ZA/+bIai7+GACynfiPrZ8rtJf2OwF4aR4duT++C0xwQbsFIHCn329hbhNR9LmmLeSAdnoc1Q5qAwmTyL40JoizhkF9BmOsR5rh70BXFwGajd4HMPMsBHXxM/KJxrJOBhiMnTDfRsmy7jyfvegMcAo/IXNnqjJgBhB/VndteCsLOAjZZoF+usj+9ZEj2Xt632zb+/ZmOQCsNkuhT+ZsQQ4s75n57IccKTyCdrYy9ABEbV9UJtRtDWlyKB+KfQjghEfdm9l7UEPpeFivVTZZd1yTkQA4QL9U89ZU2iEAT8UTC7EDAICyp75HoBMtmgcAWLpI9QHgBG0g4RbZl20ATtBncHFMAK4WweZ72Pf9kbfeAmZo6zEN6pxoLCsBcIr4lLaBZTtbc633mI5jm88m2OD4FG/ueMzPyNyZqgy4GMff1lwbvl3wO6DlVFYcXJHlh+8ylzY+G9hUwJ4dBODN+h3gFH0G27C7WZYB3sIYmL1sAh+gYZDvcR0UM8ABAAfam0gTAnCqedC3HQKwr3K8zqqA9wILewlWokVzegBuZaqli01wEWd72dZQGEf2ZRIA1j4BMLi7/YGrzgVeNiTMrJYtijPlupAgBC0CsNk08BiTYngT+qUMCu8xLZ2TMNvGj20PP03p1g8eaw1a8K/i5mOvusn86wmWvpvveee/bUj1Kea3zpcTVqWH3tTrfo7XcgQ6RZ9BkCIAWzZMBu+Rn7r+XOdnsBo+R/zQ3hCAMtbi8eDRxmBsbMaUOP6hDHqAflOa21LYQgBOofIeteG9wJoeALeevaxcCC5SxR73AOCgNpCLI/vSB4ARs1tlAgDY6n9NAAZB0fPZ183is/ECLWEMS0GdGWBxdLbfAA/OLd5+WRgAjzY/e7g52iWxYFD2Uqj84waAL7R2cuAts0D2sicD3AvjTRNGhxwE3pobBOjz3JVvIBhqHGcHjwev78vi475YBhgEv8Zzy26g7WTE+zZqJhUboA598e8CZ2/9ok1UE62YADxRx8zVrMjQlCoDvHNEWwgPYvcRgB+H3LjCdMU2Wco2ev0vNsByAXikuL7SE+JDY9j6nVqk/yDYJxrLSY9AI/L0b9AIs6zixswF3vOz0DY8xr1ON4TGtlg66ekZcQOeF4AALK69C8AonO001PP8byAAxLtX/MDPPXptmxu8Gn21ZrnBOryPQEsBGLSn84wxqoMIgEH/4XXW67P+kwpjAfBYJyBaGxniCWBPLiAA74mjU3XTe4GFwckoi+amdmCWRiw3AXhKANyGJrEzey7wjR0/AO7vA2gHAfiRb/27emGFAaA4VDzGvbdfVgv79zxuAS/BCo7tID+JL454QSoAhoG109cuSLfupR5vwd3YAQKUTHivY66DGW4IHr0BGO0dnvld1+ilQyNr7LJLaI/oMz3geEhzOsDxjV3fExAx9XP5bmm/E4CX5tGR++O9wCIAv/e8R71tvfucYLGNhElkX5a32voTNSn6DGYmW3YhOg2VQZ8FHaqDANxYmFVjBJsvdnzpHdMJxiQ4BgjAjXmjO25ADcXDet8zwJ7gOQgvvgAAQo6fj8UZ4P4sJZhxjQbAvjrFBmDPWFrP5Zuj2X3OBfucBoAd9vrGf0z9xINm5hcQgGfuwKmZ773AxBa0KTLAg89+plhgpWgDiZvIvpwqAIuf/bVpiR8BdXvCA4A1YtgbtMCNhhRjmQDcCS/vMY1tAEifT27PAcJ7gG3kTGXudI9qnRLggl/cmC1zK8w8lW22Pi20s1mxhAzwAOSMAcDeR9UbzkkBwP4QV145tOkwpefDh4E9BIBj6SeeKGZ+AQF45g6cmvneCyzh4gfNrM0NHlYTm3CxGSsGIvvSB4C9oWylqzDGfHUF/VdW/2nz537mT8/nQ9YWzC2GpTpHHMutGNvEQJIjwD6xA8ZN6BhI0n98A0j8DPComzs+fo15TUoABoGu2d2lA7Ajw53uCLTH5kRvWKYC4NKAALutsQWOhxQZYOfR7VAAjqFfzLlqinUTgKfolRnbFBmaUmSNRl9gpVgIIyEW2ZeLBGDJwj8vDp9X5PntcwBgIBb4Fugy47X5djIyvrplfMa9xC8pNwAk4+D8R73laVobVD4a+vhqKtdIF/whdoNtdZoYzNa53mar8hZonz6DsD8JABb4Bd9wVTwKjugP6m2pqh1foBaLAeBKEC39EF8tqQwBeEnenEBfgAVZaeXOWzwnlDVSB2BkURb6MhxpG0ioRPZlMABL+yyNMUQjH4ipfB0x86kfw+6XJxGAOwAsjk+Pkx/AGG3NtUB5+/wstG1OACz1k8+8EOsa6YLf1w7wjcM71Y/4EqzB7LNLBxAoRgdgPIOavyY/dvC84sRpbMM1MQBvQQ46wtx0X8sH0vGAHhn3yIonyQDvrD+wt2D36ucaF0v7nQC8NI+O3B/vBZbweOqs4AFYPBKAobdAtzJs0oVrEgB2g+IsTzEA45oATACeyzPAQfPIyLfYVvPSBX95MXKN2meQJvAdYJ8+zwWAJb6MCHvrzWzHC6ok4wbpV11f41Nb4HWLywAHgfDAp8okPptjWQLwHL02YZuBhbI9w0AAlr4FOvoiLrIvl5kBdgPwFhLe89j78Aj0W14ecTOrFWOrhbDbP/b5CdjEMhcGjUlkQ2enDXd/mAHevV8G+WlKt1/pgt8HBstr8EzjjjpjfQe1lQFGdNLO8kkh2g9QX+U6Rh70lmmwD+oAvJqEP3X9uafvKj6ZFdkFg2OuscmC+Hk1h+bZpfd9yHW3+Gkue7a7z3aNZ4CHdPHRb0pzWwpbCMApVN6jNrwXmHMBYMzOoAUWmKkMagMJyci+bAPwdHT1fgv0HR+46tzTJ09/0nRs6Ia9UAAubjv/UW970AYyj5s3dz3PEWMpMuF6AJwiPn0g2wnAW7+k3AAY7Qh0Aj8hc2eqMtIFvy8AD7eTf9w8rHthf5/t2UFfAEjRZxD8Rj8CDWiYAvZEACyxGYS4uo/S2JgjAMfUL9W8NZV2CMBT8cRC7IgMTSkWzcPPT0ZaYLW+iZugDSTcIvsyCQB76Lp8APaJLwFogRs4Kcby5AHYIz7bG18CvxCA61lPvHnY9BMyd6YqA4JaUDZ0A819mcZDk6F7p9nw+rHePvccsQQW8j0vwYIycEF9BnUdFYClcBgR9qIBsCP2qpCr/QD6Tbwp0DziDbYR7RlgYNx0Yx8+JZBq3ppKOwTgqXhiIXZEhqYUi+ZBAAIzG606ME22nwNJ0QYSbpjd3i80a8FJij5LwQzRqFlmLhlgqdZIv0I+1TSHI9BSzXDY9B/3Ur/gNlnGNJadruc9cKz5bIKNPj9L54WY5cHFuBgGmwt+BzidKrLsWWYh+SLTz6M9fe37ZI1rYZ4UgLUhB/SN9xFlAnAdbQTg9sAjAIOTLgEYFIrFMAUiQ9P4AAw+t1llDMDFfWtRB15TLx7B8uLMZmRftgE4ga7golysU3NkYJqtoQe0R/07wGC8mG6tj88C8Nfd8FncEWhcs7VvwfKe497PL0EAjJ0aqMc0+DyzPgAnmEewO2GaUuCzud035brBs/FSo8E2zPOX+UFxRVHkN5se933P3JoNAzJZVgBO0WcpvNq8La1DmqFdMABL43Wb0f3Y9T9ZZMUbBzZjSldtNx2E5Vdz6MegEwhjZoC99Usza02nFQLwdHyxCEswANj9XiYIA6MDsGARKfBn+zm9VG24DIzsy9biN0WfpTHm0se66HEeSZXXGpJd7WsN9C1qbPdFS3MHYOv3fJU1qzcY5BsoqFuspzM+YnZULnPUsNN/cOzAhm0LbjPgYBvODaoUfvLoaJRLUGiqsptgefzTMuZ485Gz80tdLyuyfQ7JG4A/8er7IJ/zCetzOORIQQn0zXpDtP5MkfMlWOv7rHlDM2hPp35Ih7oNJMix53TXNoOaeB9pBjXpZFQhTWIC8E1G5ycMa+2nH+K/JZUhAC/JmxPoC77zXxu7Wmzlefa/TOTFOc4FFpARk3jC2l6KNlxGRvblDgDH7rPWAntINw/NXG5QzwBvNhsQSHXati6whRhB3Sk2s3Ztw47yNvvt8WkfSDbruAdjFGrA9tyqR3yu+n9wkD8QyKyAdjWL6QNw7HnEo5NRL4FAUmJB55ndoforGHPaYHkO2HnN2mb/49NBfQ6HHBCuvI9Ar+bajyEALBHCzBotwIZ0WM+z4GeQQF1woxtvgQaz4njdq9tbdtv5D7lu9YLHteaQJjoAbIl/sH28jwOfKsMrmWdJAvA8/TZZqz0WcLMD4NUkKF9IW33WzO51C6RoYyiQIvtyfdM0x0WbNsTsM9gf5wbIkGbKi+9VUzEywKsYVshW2+JXqjN4XNhHh50YA21rutjjhUnu6Xlw3Efyy8bn0o2PVf/POPPIp4E3nLs7vlNCH4BTzc8enY1yCXgkGG27tXB3Z+Cq7OKrXFmpHZDFMoEts6VHXb36rAU5IKiEArBLd1SDulxsAHbHlMzk7ukCUHe0kR2QBetHAFjqu1X8Hxw98nnsBATWRdvpDOzK+ZciAM/fh5PqAbqYbRg9SwDWWWTtHn3uOjMcCN1t9AVQZF/uwEllR6w+g/ATBMDIi4mqfhZF9mfm5MP9zf+/YGgQxwJgia12++yxJdUZjTMPHXZiDG2rOz/d90feekvs+Kzqj+WXsv6Q/oN+LZs5NNs2v20e4HyK+e++FyNtuhsHgFPNz1O5+XrApNX07mLYAdfClw+1s4QgSDTt9HiZl9tD9uPZ4Vk+sH9BAKy8+bESKzYAr8bmx5wbJm7HrUvsbKxoZoFjxcZaAyjGrPEfUz9U+CWUIwAvwYsT64MwCzZbAPZcUO4s/Fzu81i0itvosyGiL8tb7U4GuLIjRp/BBXwQAJf2YwBT3Hbk6BmXIlk1D/AT9cFvw6Hfd1KdUV976GCNMZ+YbgJwqnGv7Zd6bL33J5AXxVTFPTLg+WuyovgK8EhLyz/SuHHNm6n8hNiRokzwoth6THlwkS569nIHruFneWv1NLLIbVf0fqIJgpNRP4O0utd86vpzXc9fVx0ustxsuBb3N5+tumAoHlMA8BoAgyG4V3+NLHNfZhQEV2cG2MNG7Q0gp40p5q0x2yAAj6n+wtsGF3CzBuCmC4H+Wl+uIwmDFG3Y7AHaLS+T+HIQgGPoGmOBPeS7HrCr4RQD5XhHoLu2AyAKgbVUZ6DdlalaAFz1WxLTXQCOEZ99sQToA/mlW79v//vjdnsiAIyB1hwAXuPV19WC2/3YSvD8LJnLY5T1WFRvzLA/wzn4jKn02UvLs4bCDKb1eWDtPq/hbB4AXNoKQTD4srJ6nq1fsgXpsB7H4DPAzbj39h343KrnM9KqGxuDawTsLdRVFTvxH1u/GHPUlOokAE/JG7SFClABKkAFqAAVoAKBCgAZNitQVs06wUrwsqxNnb1gAdhaVjFo7xpcnVlFZx1zA+DKXz0wVGvu9Ge1FRL5JVh9YY1tOniCNgKaPacBuvZidm4/tYQMYyBunfGP2eWnH9KHOZYhAM/Ra7SZClABKkAFqAAVoAJUgApQASpABcQKEIAFkv3WdRc9OsuLdzsuOVUcHFz+rJf/dflheP4zcwXo85k7kOYvSgFwPJrj0tmTfvmVH3/TojrPzlABKkAFqAAVoAIqChCABTKCiy8CsEDTqRelz6fuIdq3TwqA45EAvKCgeO4jfvly49APubqUF9ljn//Bl/yxq5zr99Ttuezh75gCt3z6tT+Z5fkbTenBN48XWfbeix9wzaOxWllqXxT468+89nie5c9z9jcvXnPR/Z/a+nyj8xoWmKQCBGCBW8DFFwFYoOnUi9LnU/cQ7dsnBcDxSABeUFCkBtLU7S3IVaN2hQA8qvyzb5wAPHsXijuwlwD8kp+/8HXmG5zlNwqH/rnt4IyzHvKMl370rqoQuPgiAIvDcLoX0OfT9Q0t2z8FwPG4A8C+c/7+KTy9HqcG0tTtTU/xeVpEAJ6n36ZiNQF4Kp5IZwcBuF9rAnC6OJxsS+CCm5sek/UgDVuSAuB4JABP0OnPfcQzX2zeofHMIdPM8dSbv37WiYe/8l2vvLsq5wukqduboOR7ZRIBeK/crd5ZArC6pJOvkABMAJ58kI5pILjgJgCP6SS2TQUcCjADPH6IpAbS1O2Nr/B+W0AA3m//h/aeAByq4PyuJwATgOcXtQktJgAnFJtNUYFIChCAIwkrqNYXSAVNtIqmbs/XTl5HBagAFaAC6RUgAEcE4DdfddWR/3beZz6YZfnlrWby4h3PfMWtj7E1DQLX3UeOFOf90stu/aeyDrO4e4Z5pvkl5nhZb71luV57GoaEfj4kRRuVuaBWreOQv/kLD37gGYdHbjFH7c5pdLulZ9MvYBt1BtjH530hCLWdFy8ysfRs6dTRo0M7TAM+JZMyDvr6DtjQ63dET6B+M/Qx/0C+zrLuuN99l8FAe/U80e7czqMewvE1RZt4BBoJ4MRlUgNp6vYSy8nmqAAVoAJUIECBvQFgaLHaJ+QGLMFF6gqGDorDH1pB6cA/NtgE21gtOv+/bz/5zXP/8dgXTRP3XjXTA8BgnV1LexfGti6laKPbLtpmqfP9vnz/37duRjQrtegHthHk826/wGyV2F8BYwCOBVAvse2SOQ6B+536QFAtr/OqvwOvnrG8GvcnisP/0bKJ06yydST/+PEHHWvNEzYxLf0HfTlFm1YADI15x5wviTtbWZ/nV//9I37xgiP5kVtNfd+2rbP45tGzTp5//F2v/BpqE9R2nj3nBe9/yQuH6oTqydr2/cq/eURVNgAAACAASURBVMbV5pMir8/z/Pee//7femJZvy+QYu2Xt7/2Z5BSt2fT8Pjx4wcn//zrbze/XdmrMeCDtX7yz0HZNZDFkj0e273R+gQVGtu2cppHoJHjsEOfU3Lbkt+RHSkuuei7rvm7si+f+tT159595pmfzIrsgh4NDo3Gz7jwX13z8j6NQm1GtUfaMXWdOswOLn3IA66+paz3lk+/7iYzKT/B/OdtFz3gmgd51fGZ133EXH9Z085hH9RtNi5p696sC7SpnGj4GSQ0WCZejgCMOEgKwEX2mTzPvgequpNlAxedt526++AHzzjz8LOmjTX8lv9YAM4TprZVAlnAFG3YtAS1KnV5albk5SJvq1WfczogALZxymx2ePu8MsUTrJo96X0WWaFu56dlxoqDpgCBNjhBP7D+3owwGGd3G6h4RJYV/6lzgsEWzatY+O//7Fsfd8JvNX34zUVTtGmWAHzGI+75dhcsNYGybwpDwK97re3lU1UZDLzWUPXFO+6+6zvudc/bzcLivpvrf9/8+9vNn34A7OlI1Ves/TUAIxr2Tv0bWJe01/fdYQQad+0YBlOJXcafX3V+O3kAvCFwtwg5FEfIeiikjBs617UPQpMFstw27ULVJ/6fV9/ndHHG7SYqz+65vgWI0vLNOm9Rstndz3UJEBRX/Tua3/35jg5iAD4oTj/Q8X3n1uYAoKU1BsB+EYDRQJlBOQIw4iQZACM1Nsu0jhCCC+HbDGDfaqDr37Ya6wBw8GK9Z2HcbDNFG32CglqJ4NS05eOPIJ+XF2sA6saInWO9UAYQ60EvYI8ZB6XpAdntbs97IbjnCDGmXLOUf7b1s2bCPh+A36o1+zzRb3Gr7+D4mqJNswPgIssfb5bmL22AY7+XesDFD7pazZw4yIpLfu0D//ETzb9FwKsEn2PFXVecyM/+m04f9g6AfTYg2vdxe1Ye8YOp54SBhWdnRfFSZGKyZW4V4mgnG4/YElomBIDRawdsbEEYkNENBmBtm1H9MVDM7zg8OLji4PDUzZ1NABEAm3nxWXlWvMjYdtRh30r/g4OTNzk2HrbVdDK5WL/M5cwAo6Ey+XIEYMRFcQG4BRVBi84GAIP1IL0vy1iflUzRxpCByu3XTTWPpkdqo+VzRXhb96GzEaLcB9/PgwXFmutiNTi16Ff+leIGRVndzkaCso9ccvX97jMX+baFXudl08yOQJ8wYpRHni/BRNnNFGpAy7rt3boR8CoB2Fz8V0b3azt92CsAro5+Y34cKGXZ5ED8IG23m7H9mYt/5mgngy+tsipv3UzxrQy5DgXCbgYYvQ6woYZaAIBbwOy2oZ1ldpcHrF0XaYE4chUGisberPh7U9/FnTolAHynufae5o8LfjdN9LbZ0622pli/TFUEYCRMZlGGAIy4KS4At46WBi2EG+CjlZGr5bFkrVK0MeSeIK2GKm70NVYbTchWhquyZ+4XEyFxby+zA29jx4H6BoJlwydCH1svrIsVZ1I3J9j8kZrkNT/ODIDlmjSed/U9rtrXaPeYNQheZdb4AvOn8dzyqoW9AWC9TYiVbjsACfpBGkutdjTbSH0cGoXCJgADoCrVcwV45UXOo8kNkAJsr+uNaTPSWRAU++BVAsCIOSFlWpsQYL8IwCGKT+zavQHgpu7gYtY/07UBKHRRq7bo3AAweuS1ahe0s6VHijZcYwW0u37uEgZNHwAO8DmQvayhEyhbyuZ+K3Vb3BqYkbHRjNcpxAHq18puRMMEffQ6ai/pw8rFmzlBqlF5KTq+pmxTFeZIXJuyzmfAXXNS93dNoGjV3cgQKoOXaaadBQ7sw94AcPDR507weG5ESEO0dVxZuQ9Js8AARK60aQIweo1A1Dqj2njxk/3yBgC74CuVzUg/XbY66pgSALdgFu4XM8BImMyiDAG4303eAFwtCNFFZ/NTKeii02q2bLFbQxJoZ2vBDl4T1IZrBKFaVf5AYc3HHyE+BxbntfZS3aHsqPTofGODQGoPWF70eSIwDuo6ofLx++iT2ZT1oeTfzYutoDholBcA8BRtmsxnkGB43AAtDLMNAAaO3dYgApQtXa+WFdyXt0CjR4erZ26xuPDciNjEBtbG9u3Z2EmCrU0ILKd8OzQKs22YtL0puLXyqLOETqBdX1aXdwFV0w5X2eaxW8AOb5tda67yd6etw5XIAHgDm0Cfq1ZX9aOx0NQV7hcBGAmTWZQhAOsDcA19MYFrCIChBX7jmCdqp0emul4c+7ThGkFgP1P4I6gNCQBLdYTAJwCAQR9EjQMko2tiSbaJINUkzXiqN+XAjYQUADxFm2YHwBUooCBlOlh/vsgNIltoAQGbAJxnH3Ldf5pwJ9UVLN/Jzso+g4S2UcUSAsDtDQ3AHvATTy6tkd9R6GkBsPsNyo2M7mt/0vE24hYAA/Zsj0tvPxNk62r7eeGINiM6w6Bor0wCwLX2cJsbOIWPiQuy8HV3CMBImMyiDAF4gQAsBQIpVJWSpWjDNYJA+AqC0xRtjA7AjaOfUH8b2dEpxIHUBhAea7CDNPEAYI+TBtFhcyE2zQ2Aa+CMDcBo/U24QzOJtvl6XzLAmEbbjYiIfvCOJQKwdcVRQxjyeZ1VDRtAAspHB2DAhnWnBVAHw2gwAG9fUgVsJrT6QQB2rZ75+yrs91EGADhKWXyPQKcALrvbNlkrKRCgANxcHKdowxWbIJik8Id3G1CGVpq9XA/sJ/3yKz/+ps1mxevMJ7OeMqBnbT+kaQIAbsaaKw6ksSgFYGn9PuMJ0r0xJ4F9kD4L3vpO8YxtIgC3Bk0S8LIOUwJwUxa5H9qZfiDj2ji+jkK2JAPcfLEVBP0LygBLYdINYQ3AG87qtt7U7Hy5VuPNzlKbXffa8vclAbDoGHoljmCzANGTZcZTgADcr/0cANj6XVZwwS6POjn4BLXhuhhcoHvDadl+7DakAAza0wIZNB6a0OzSvvodrRutry5neet4Xx2gDbIj0A3YlNZPAM7OQTZbwNj3gfK9AWAka9d8qRV6LJYZYNkRaOzZ6mkDcDlm3cfpt8+Hzx2A3YC6msWkR6Bb2VQHrG7rHgTgLSinsNl1r54wANdHxUGdWi9Eg/tFAHaFyGx+JwDPF4B731gKLtjlQUoA7tMsCLIRR4AZv21V8pc4VddaN1UC4RPpYrtMRACWGgOOJ/FzzgmOGzMDvHG276kfaax0y0OQEDlr1wRg0J7yCEnjGWMo81h1vffNvwBclQvSm79+1omHv/Jdr7y7qhC1ufvCpZTtLQWAsX5sX5wVOj40r0ePyVZZPxCSxM+hCp4xXtV99om7Pn33mWd+0gT/BT16SD+BFGSzyycwKK4raj2/XNWN1SE+Ak0AdjmPv7cUIADPFICHsnXggl0+FAjAyQHY25cdgPSpB8kI+9QLBR4B2CaT9BlgAvDCARgaS6YQmvmt6/MAYNd3X1MCadmPlO1h4Dj9DLAwTpJ+5sgV61IAdtVX/Y7WW5UXvGV6BWzHTt79+iEAbtaXwmZXGxi8lrVsAbZbJ1YHAdjlC/4epgABmACMRxABOAkAw0dohzxnAUhfWB17s8UVoGC/RJ9WarYprR/2n/x70wTg6y56tMmcv9sVE92YXWoG2KUDBmaWWjwA2PXJm5RASgD+j5+QPgNcRYFPzLh874pTjd9RUEWBUvDpnZb5gudKVwB8cHDyptPFGbcbYDzbpgNqb3mths0uX2DwWvJv8ZqL7v/Up9nqw+ogALt8wd/DFCAAzxOAB4+pggt2eeQQgKMCsPiYsxCAy+IBbVgBMkWsuQIVtIEAfN5nPmhWJZcP6rkMKN+bZ4BtvoTBZ3D+kB+BdkEQAXj6GeAQCC6vdcWAay4P+V0DgOGXRg0Y2s4AOz6dZCDxSHbqeUMA7HpDs7bNLh9g8EoAdunI38dXgAC8vwDsDQSlZLGhAxka4Auhgp7PTdGGQE+zsM/fW2TFxeaae6MgYysH9mvnUktm7RnmDdMvcfgrKNZcsRA7FqX1MwPMl2BVMQs+v+r96Zrm2BAeXx0eVvIMsPM4LAF4PgBcBod/PG376Zq7NX8PAWD0WsTeJgC74LQse0Z+8okDAGx9hra0I5bNrj6CANxrd1k/VgczwC5f8PcwBQjABOB/8gkhKRT4tOG6BoS4yQMwmpUt4fPr9z7xB+f+47EvhgJwpS3ox6YrWqcPwOsnB8DAkdj6uLG0jwRgAnBqAEaPrZo55M2HWXa5+fd9hzfQxBlgAnCWv374njUvABbG8O5maZE99vkffMkfu+7jWr+jQNg9Uiw4Nvxp80K5+/UdVa760azf9aKtsmxeFL+T5fkbzfVHLVq0PoFU/R7TZpc/MHi1v/yqqhurgwDs8gV/D1OAAEwAXgEwtMiXH4FugY+0DVdoLwWAJbr4wJVLR9j/VUWb700LrosaB5B+jW8pb+x2fRuZAIw9bzvF55L36gg0mqkrj6fe8fWv/+l33OuetxOA15OZ1lunsQ2IeQJwNe1jfWzdbZybIsi9CS3jA8DoNeUxZOdR5Y2hO4A9/I3f27KieH4/AO++SCqFzUOaY/BKAEbjluXGU4AATAAmAHdjQP4cZFCWGchGBtWPTi/wd1kDvpELQ3Pkt0ADmhOACcDo0Oktl+IINAQmmyPN8PPBPAL9IZfzm8+7Qj7I5g3APiCc5/nvPf/9v/VEl5Yav6NgKHhLc7VJ8t6LH3DNo13Hmas+yDLM+R1FfvjGvMif1aNB/Qmk6nck+1vZ4GszAXhAAX4HWGO4TqIOAjABmAA8fQAO+sYsAHt1/SAE1+U9s6/u54YJwLaZaYrZ1inatFcZYODZ2qBnjKUQ33dLBexUy8iWNqRsb58AuNT2+PHjByf//OtvN/955dBK1vVpLM1VsBcAD2dnS/PqZ1l9YXI4Y+oBwAlsJgATgDXH5lTrIgAvEIDBo8FBx1JTtOEaNKANQdnT2G1IgdPnCLQEgEvNgfK1pqA+QbHmigNPCB8+At045i3tI+qj5gvFwDamCJtTtIkA3Bo0aTOPBOA+BdL6wS/b/8wXm+O+z+yfc7d9wCA43QuxIgFw/QxuHADOTpldn/eaCetHbZrbPoF0ixuAg20mABOAXeuuJfxOACYAwxlgjwW7GHyGvjnbdRUIDQTgn7/Q9bxr10+u8tEBOEIcyPpIAM7A8UUAHlgJSLOnUmiRQoi0/nUm9ZcvNwt015Fg5/OeKTOyqTPAmEZyAG4es8bayAKz/TgAgxo740JrIS0FYNcLqjZ2BcOkwy7zTrrsk+bP91l16By3TWUzAZgArDUup1wPAXiBAAy+Vbj7Nl8X9LSyKinacA0ccIFe241m5swO+Iue+Ypbn122D7bhDdkTyQBLY6GGySnEgdQGSPNGDEjrl5YXxNkUYXOKNu1NBpgAvL1LdL9BmxK4MTglALvu6SG/TxWAHZljA8D5V83r2O5j6fvOp4QIwNY3ZVfS1XqBOpWPXKye7y4rAF/uVX7s+jUX3f+pTwuJVV47DQUIwAsEYBT0qiwbWL4FSeA1UvhsteEaIiCclhPWCmhBMKnLC8DEG4DLNoAjx7WO0j5v6nc+cyuMBfEzycL6RXGAxqKJg3eYOHgMEAdBsQ76qJWRBq+ZImxO0aa5AbAJzfUnY6QZWgLwNAAYfBN3nQ2Vll9nW2WZeGksrdtwZYC3GWas/HSPQIOQFJwBBtuxLXd2PoEE1hVsMzPAzAC71t9L+J0A3O/FnW+XgovUIBiSttFnPgJVogBuHAmtrkvRxpCNoFaibpaFPY56B/lcXcdVJ8RZbIlONfSgAC+pvAJVyTXKGrb6B2WMJcau/bOC8eoyMJanCJtTtMkXgNW/Vw1CSznpPOcF73/JC0EwqstjEFKG2xqwpfb4gFffUADgarYvwUJhU+aHNjyCvgs6Ao28zEu2WTNdAC7jFHiets74oRlCz+d2IQBOaXPfOAZ12MleN+vD6uB3gKXLCpaXKbCvAOzMiHVkXC2MTp86uNSsJN7tkDgIhsCFsDNDBmS5JJFibS9FGyMAcKuvUn8IspH1MWvwJU4Sf7UAGLYJbaHzhuax46A0G/QT1EPb88ea9RsjdsYTWP8UYXOKNtkA2GvO/6WX3bp6R4LvPyC0iKtvPxvqzNqJ66+APDUAm6Og3zx61snzj7/rlV+rjEY19DkCrdUelomXuaH7CSFQhyAABtuAO7KAt0DDfa0KWgH406+7yYypJ8gq2/0GMAzAsoZaR4Fdl2Lwyu8Au3Tk7+MrsJcADC42m96ZHQCXxquB1cAnaVK00TdMQD+eKorsM3mefQ843HyOpgZteigD5LqbHZ+p+SnLrFkytfoFnz/q+lMlC9zTvmoW2NIGGMtThM0p2rQDwKC+O3P+RAG49WIhJGsHzn3bYhG+Ayy3cw3DJ+869mDgJVx1lrvqROr2lOFx5+VRYP1BAIxmsuF4asQRfI1nQekzwCuY9ALTYQNtAAxCY7finW8Ap7S5r5dgX5gB9oxjXpZOgb0EYI+M2CwBWAWCLUefLeAhza60qwDasA0JcFF7Ks+LhxsI/k1DhZc7h1YHTtA2ioODy5/18r++GY6tRjtCuHqJyVpc6uyLBbIUIHXw5EFw/Z5xUPlUqONuKDjah307FGQ9gA3G2RRhc4o27QCwh+9UjkOj0GJC5lbz5xLn/LQq0M6SwsemscrXpSIAMKhFw8owAE7dnmoW2AKOYH+CALgUX75x0BdY6Y4/r8HwtT+Z5fkbzX8eHQr1JqCi10iGjj0DjNnWbMdWj6SfoTb3XU8A5kuwJLE15bJ7CcClQ4RZt9kCcNlXj8XfZg2UPemXX/nxNyEBnKKNrh0gNKyg7X/64nf91X877zMfHARHCwBJ2vAF4LJfELwZ+/7Flx7w485+rBaw22eAm7r5+snU0Xouti8mfOuXfPbIFY8+IC5p3zPTPLh5AMbZFGFzijbtALDvnJ8oA3zi4HTx0MMj+a8ZO690xXcTTtfz+/GDk3/+9bcj1xZF8avmaO1lzrIRAFieXQwD4NTtlb6Qt2nxdk/WNBUAlxYpQHCyzx9VCoJg1jruC75Uat1EXvyZ+Z/7mwouGBqjWgDc97bhVDb39RHUmRlg50TOAmMrsLcAXAkPLpZnDcDNIAP6G5z5SNFG2ScQGlrg0bPx0dtnaRswAMoAte4DBMrrm3X9jHHfJIP0TQKG3XZSxUFf/wBfOJ+lH5qgoU00MKuN+MLYMkXYnKJNVgD2mfOTAXBWXHLk4ff6pAtku8+FVn1CILi89oyHnfskVxvrxf76pVzlf0rBa2jMyLLVYQBc2pG6varvyAu/LDoNQqPUDzCM9wA3fH2nIymf+202DYLZzmdsQKC87cwTd19695lnftIHgB2fQrIPmYHP7aSwmQDcowA/gzQ2t6q1v/cArKYkK0quAAgNQZCTvFNskApQgcUoIIWWfmjDjpP2QEsNVggoxwTgyrFYhjEcgMdqr2oXAfC+TY3uIJDGEgywwHO6SNvdl5ClGsQw+FYG9QBMD6QGfVu2ahIE1qZkgxnUqmBMmwnABOBUY3isdgjAYynPdoMVIAAHS8gKqAAViKgAAg6m+eTHRSN2mVVTgaQKCAF459u6SY1lY1SACkxGAQLwZFxBQ6QKEIClirE8FaACKRUgAKdUm23towISAO57sdQ+6sY+U4F9V4AAvO8RMOP+E4Bn7LyJmf7OW6+9ybwpfOg7jXeYZ78uufKi6/9uYqaLzfnTj1933LxJ+HnOC81RwSu//4anOcstvECIXgTghQcHuze6AigAE35HdxUNoAKTUoAAPCl30BgqQAVSKgDDTZYRgFM6ZkJtwTFi2TAgAE/IkTRlkQoAAGz9nu4ixWCnqAAVgBUgAMNSsSAVoAJLUuBPb3k69N3ITZ8JwEtyvqAvIQAsaIZFqQAVmLgCtz35useb0zN/4DQzz37pe2+8/mXOcixABajAaAoQgEeTng1TASowpgLAseemeXsPwO/8+LUfMccIy2/IDv3jpVPMukNjjAAcqiCvpwLLUIAAvAw/shdUoFSAAMw4oAJUYC8VAKGr0sYL7KYorC/QgXp56RSz7lAf+OoV2i6vpwJUYFoKEICn5Q9aQwVCFCAAh6jHa6kAFZilAh/41NPP/eaJ/JPG+At6OnBo9gefceWFr3r5LDs4YLQv0MWE1Jh1h/rPV6/Qdnk9FaAC01JgigBsbHqLOZb9uEGliuxvi3OKBz/ohhu+MS1FaQ0VGE8BAvB42rNlKkAFRlIAAOBThwfZpY/5vutvGcnEaM36Al1MSI1Zd6iQvnqFtsvrqQAVmJYCBOBp+YPWUIEQBQjAIerxWipABWapgDYAY5CUv9dklB89JBj4XHIN5/CLvBpvKMZsNVZ23mocE1K16wb8W3bQ6Y/SV7562fwM2QV+fgq0q7WR04iv26688PoH9cUiVrdbP6yedqz1xIJ4QwrQWlxnUy+g/p0xNMvJkkZPWgFmgCftHho3YQUIwBN2Dk2jAlRAVwFo0Wpv0vpsKwhu3Rp7n5OdGgCfczR7luOo+JCDBiErwBdlm9a64Q2BttWDIOQDcV1R4DraFw4+Tw3Wuerbsez0508dHrndVH/2pgmrftrxDNq4AsWsOPiK+/vUAHTL3u6+kcNdb+UauE8CX+rOcqxtnxQgAO+Tt9lXTQUIwJpqsi4qQAUmrUAAdLVgxBO0mtpYnzEmAMPhswNwnvDWaNAOQTDw9GRug+3qqRe0647sSH5Fdrq4uQG/OxsIseIZtNGMheyd5s+PQd4fyJAHau18gVtg/VEywh84fvyM8/7uH/7KvKH9+3r0O3ny1Onv/L7ffc0dkL6dQkD95RWv+943XP9UV/0+R4h7AE/Up9uefO1Fxra/MH/O6rUR+HSRj/229rTsWQ1k5WeAIX8DWm1sE382SsPfZdtAPwZjyMdH0DXgWHGNJf4ergABOFxD1kAFqMBMFNAAYAVYqNTayTwSgOFAagEwqBtQ+S4EgxBnhZtgYKostkAfaNcdWZ7/fVYUF3c6X+sXM55BGwG/tIrsgGrAuO623X86A/sMmLsv4BF3V0XgYrtbDQSqa3gBoHHXSAdU4N/RzYr8S8A3d3v7AwCQXeKBF0aFALCmPd51rXpcfOh733DDw7qdh/vWvNDxci24TgPUof6uzPKM2504+tuf/umz7srvYU6lZPcaGIut66C2wc0D1/jn7+EKEIDDNWQNVIAKzESBgIXyamF8zpnFPwYcCbap5ANyyZ4BnsMRaEWAK/2zk5mHIa4DNvB12NjZ2SwB67/TVH9P8+dop5lV3AWMhz6rW/EM2ogpsC214yO9DZBVIzunC5T7EfTs8cpAJOvXpyrwRuCg+tftWsEUBKLTRZa/Os+K66DAsAAFBCKuyq314gD/vTde/7KqCW17tAE42N89UJfK31udgTdig+MC07i9mQD093SeFz/6PTfe8F5X+PH3+AoQgONrzBaoABWYiAIBC/4VAJvd8x80GbU3WoDCt4d9Lykaqo8A3IAUtSzrVnE/iPN7aZggbtrZ6UAoW/VRefOg7EsrngNt7NemoXXAmO6rf/dkhlb2t24Rf+a4aSS2KAdCajDL+fTnm+MMzwVqcRXZgWAAEFx17v7e6QuYuUPa2YEV2P4GEMawJywOdqDN/RklRK2QDQOk/qqMJXbD9Gg03qn7tic7xsJOeecGiejovkQWlpUrQACWa8YrqAAVmLkCgkWzNENbZ6fArFQrmwVekwyAr/z+G55WuRoETedzlLbQ8a37PZ/42ft0Xu5kj8wNMIFA5gdxDSiLZFf7OfSPX3fc/dKo3oG6imsg3oLiGdTbGLkGQrh8863m6EuvNtcAfW4dZ0/hS3Q6dS7I0YpW5XaPwqpkKrc2+AOkqB9Zqx0YUpE25ICzrrUBgzHsueM+9/mW47nvgd5t/a5qW5btwJ1y/VWfLHGltmnTGheA/a0+S8sjIcgy8RQgAMfTljVTASowUQW8AdidCZLCKQHYxIgvAIMZzFpjsHwLgCJCmdQuPzC3j8E1AEeOZ6l2sH8an7AC29iOS2jjYJuhBW0K8iUyTaplubaN2YBFJxtYtyE+IopIsVumDZyaffCD68j2fPlf3Of9SgCsqVXpl84zsc6MaLC/Y44LYEOoEx+yjLFf53mVlgIEYC0lWQ8VoAKzUSAFAEszR6V4UHaqccwUXJwHA93KNjcslcWSZoCl8OPjE7ANH41rKItqlxIAR7Sxhke4jQYARxoz25eEQcC8PfoN90H4MixgMb729Aa+oGyxz1Hdun4IbqQZsipaVyAFZNRafQZhqLYJevbVJ5u7uSa2PWXnoT5Yjg3DR7Ml/vbNmG/AWervdf/Bl7V5jAtAIxkA97yAbDYLp4UZSgBemEPZHSpABdwKEICL5zlV8numdRkALM8wtgBYCmU+0ASDOQG4VEB6MqOO4xS+dI7FNeggn5Rpwh1Svs7YgSBRL/jB8n7HgWtYAeFmA1AYcIqPADc0gnxQ9zm2PSEADPpP6m+/DQ9Pf2/6j8S517iA/CfK9tvfwI2Mf5bRV4AArK8pa6QCVGDiCvgAMHiNdKEdBE77ngGOBidTBWAfu3oA+JxjxaXAG82D4hmE9ClmgOMDcMOXyHQJZXQbz2FigCOGwRokgOxYKzsrgJUauuA2CMCPG4whSwZYuqEC+0KeMff29zqmoOd/GwCMbKo0x4Wz/uYGietIOfwZMmROYJkwBQjAYfrxaipABWaoAAizq/tr+axk+R/gNcJnDcuat88bSoGOAHztTUWRPcERgvKjxj6g2ciYg370GDmNZ1Oxo7lVGzufDkoRz3sEwEG+RC6OstBvgFE0IGo8Fwq24Q1EUMZO3ue4GeAAezabCi7oMu87y/62OKd48INuuOEbVaxJ42mvAFjkkzUsQ7HHbwAjU12yMgTgZFKzISpABaaiALj4bwEwajsMpXWFBGDf54tB0Nx3APY6ll6F2/WQ9AAAIABJREFUZ0g8TxGA0XFclQNjTFpta+MLuVgKLFAGuLXQd2a6SjPlGeCEAAwCYeNYL3Sk2RuAY9sD1p8WgJP7Wxa38nHhyBhvxhDwZm5+AxiZ6BKWIQAnFJtNUQEqMA0FYgCw/0KZAEwARseFRwZY+LKlcPAT25j0CDSqdLgOrpZk3wImAA/q2YBUCIhazya7PFX9DmawO889x7MnAQCj0jTLSTcMvDP+6/5D+sqOQDc2hoDM96ruO7/7vDsdb+YmAPtEU8RrCMARxWXVVIAKTFMBLQCGX140KAMBmACMjhMxXLaeMXe1oh3PzAAPKR4XgF2+7v4uBQkADKomEgMR8oxn3XsRlPgBcDx7CMByAJaOC+Bo8yqGzjr85n++K7/HV0z99+ppY+ezY1JbWF5XAQKwrp6sjQpQgRkoEArA8mOh2EIYzCKneDHRDjj5QioSDr51S/XCAS8MNEG7EGk6ZcR27Tz7a2s0VjwTgLFxjwSCFFCROptlpPVPFYDXUAhlBdsSAc9n+gBwTHsIwLCvg+DTEU8YAFuew5aOUZbXVYAArKsna6MCVGAGCoQAsABuPm2kuJ/5c/awJMwA7ykA1xsZPkNGCpd9bcSMZ6mNPhsUoP3eWseuH/U9CHXeC31p/VMGYG/oLC8cAGFfAI5lDwE4FQA7nhU3MWNeNPafjT/+wvw5yz6m+QkkdK5LVY4AnEpptkMFqMBkFPAFYDhTZp67PCM/fN6pwyO3E4DdbicAuzXqlpDCpa2F2PEstTEVAAPx5v0ZJLknsSukgIrVui0lrX/qALyGQ9Hx46Zk1o2EEACOYQ8BOBUAO+PodcYXryYAS2edccsTgMfVn61TASowggK+AIxlg9YZ3RSLeQnAXPn9NzytlBqEEh6BNj701QuLk6yVlcSu0T0CLWnTJ57BWEv+EqzYACzRFZ3+pICK1luVk9Y/BwDe9g162/OuZJ1scCgAa9uTAIC9TxRsbHu8eQX1HzhiMelLsKTjoizvjvXiQ+aG+YvDAJzxG8A+4ke8hgAcUVxWTQWowDQV8Abgj1/7kSLLLhvoVdLFPAF41t8BHh+AI8czAXho/ov/EiwDbMPfiF3gZ5CGFAchv1lF6yVZWgAs3HTotYcA7JcBloyLxqZF/1gqx1Ge/1qeFTf2xh/wjPk0V0vLtYoAvFzfsmdUgAr0KBARgIO+OYtljraZQwIwAdgxyAdfggVkQoPimQBMADYKJH0LNHLTk4Hw9tlNbQD2A+H2s6ROmCsbsbyACdSglQEGr0nqb9CmTj/wjSHQRyfLZ8eNzq8iACMjcBplCMDT8AOtoAJUIKECPgAMXhMEDATgwSCon8usSoGAJfdJ49u5YButI+PgNaNmgFPEM6hD0lMTZewA4H/blRde/6CyLNiHIF8iU1/shb60fvex0LpXSYEI0bIsA3zeZl1VK0sOHqX2yPb52FOaRwCG3vitAMCDvj9tXPF+8+eHe+JP9LktNIZZLkwBAnCYfryaClCBGSoALv5X64tqIQxeI4etjG+BBoCk9AUBWA7mvRngFPEMwmMQAINttAHVffQ7PgA3fIlMoVJAheBogUegASCsYQiEzrq8TwY4pj2QjzsQX8WaXzxBsJl0w8OvHz4Z4MEXYbkAOOhZamR+YBm5AgRguWa8ggpQgZkrAC7+pwrANTCAi3+f7OQsXoIFHgHf6nXL038yy/M3GsceHQjhFjR6aezRDrQJQADeuK3xMjCh1tjY96+/NFDqS2Q6jbLQz8THe+uFPJwBbmRDQYAMfCmSA26yTJYNzLLaHtD+1qeUJAAMAm33ueTh57x7ARjKZu/nEejGuKjGJhDvnzVlv9s6lvkNYGSKS16GAJxccjZIBajA2Apgi+CVlXUmSLqwhcGpkQGGr9mAEHhkerEADL+ZeKMXqG8rWwhe09JYahdY3gfMQ58BrvsF6yCP56AMMKhdPZaBTZOWZnD9mxgDyw/6xTY/gvAlhDsCMACoBODffc0dazgHMsDpNzyQN017j4vmWARixb60IQCPveSztk8AnqRbaBQVoAIxFYgKwGLDxZ+2EbeQyTOHvhngFjyihkIZs6z92aCyboEfUVN2Nj1g8OscaQX7FNuucACWWLgqK47nIACGN6bwfuwctY/tS8Q08Ju2NayBx3sbx1Wd3zotzWzAoKz8GqCgrGPsDLA0gxr7CLS3PRtNPTPAXv5zt5UcgGX9kI6LNgADGwDWwdx+cRky3lkmvgIE4PgaswUqQAUmpoAAnNoZ4Fuhtw4Leys+bimsv2SS4jXB3wGW9x2GYTiTve15XTcMqJhqO8AI198BYCDTiFm0LuVr1zAAy30K2JwegGEfAdY3x0pVPLYvEbOAI5ibataLbQCYW+AF178BHBBmu5k3JFsXCMAApGz6APY5EIDj2RMCwGDf6+PcYHmfz0YF+Ru0y0jlNy7aAAxt4NiGM78BjExyicsQgBMLzuaoABUYXwFfAFZeCG+E2AKDwC6ZiAoA7AEZMACH1K2r2e63WWHbLC818gD7Hr962zUIwLHjGdQuOANciqaTpe3/Nm9MX6KD2fsIpq2BzrFMMDOGmtqC8eoiEJqDgAhsA+9H4FugY9oDA3DnueeGP9wZXVypGjJT+lugAdaTgePKwKaSvQ2Pt4JjxrJUiAIE4BD1eC0VoAKzVEAATa0MsOC6cjHwZ2b7/P7mPy4YFqm96Aahoazy0GSrfjsr8qeY/x56qZNKBhh8trHZVRiAQ+v2uN7iEjv8wP7oeauvAji1YrAyHLRrEIBjx7PURtyPu76S9cU6Iq06N0vG8iU6iarClGVRrlp/47h0SiDCM4Ko6uLvGLdeghXTnjX8ARnmdlcbGW3o+DAq1M6nfsB4Ctrw2AAwcrIA68cArHr6kp9AwpRPXooAnFxyNkgFqMDYCggWyzuLYvDa2845Vlz6zRP5J6UAXGoDLbQNcGXFwVcMaD/PqadCBrhsQ5gxhAFYq27PLOBwlvTj1x2Xatz1Bw52nSsHPpUjhcu+GIkZz1IbcZ2UM7WCTxLhNuK+dI7fRgGlLLD1SKZyFninjXRAJIbCPhf4HOFuAbAnpEL2eMKfz5udkRAdzd8bHTSy2c6jyh7jj59AQqJnhDIE4BFEZ5NUgAqMqwC46F/dV6vvAINQU8MU3oZ9MT9wvfQbpSoZ4Gb/IUC3vLQK8bpG3SCoOzN+KzBXAGChdtDGAWgX/LbhHrALimepjThc9gNwpTVQF6xNX9wCsQr5EhkXVZlwSB1+IY9nlqvbBStIpAJgJej0zWjuAHAse8p6Pfy1A2QeWeSOv+0xldLfscdF1WGxVnwDtGR6S1qWAJxUbjZGBagAFaACVIAKUIEwBcQL8bI5wbOIHpmusoXB454pgcgTDtdO6YEW0P5enT1gddCeLZSJjjJbM5Letg3EFKhX8BHo5kia3rjgG6DDZrp4VxOA42nLmqkAFaACVIAKUAEqEE0BAFyCnkHEXvyDLfLHAKItJAJv8HVsEID2QxsNUF2CDYuynyD8OY/kAvU461jbA2je2DQBYrlyp/OoMlAXNC6AeobHttCH0SYKVryjAAF45kFx3S/c+uiiKN6t1Y0iL550w8svepOtvqf//K2vy7OifOGO1j/vuP4VFz5GqzLWMy0FUsbLtT9/6zPMtv1LtBQYGgdabbAeKjA1BVLeT6bWd9pDBagAFegqEAjA0EYBVR9HAQLwOLqrtZpywZISaNQEYkWjKZAyXgjAo7mZDS9IgZT3kwXJxq5QASqwUAWCAJjZ30lHBQF40u5xG5dywZISaNw9Z4mpK5AyXgjAU4+G6dr3n95w2avNM38/ayz8o0de/dGrpmtpfMtS3k/i94YtUAEqQAXCFPAGYMJvmPAJriYAJxA5ZhMpFywpgSamZqw7jQIp44UAnManS2zFB4B9rpmDdinvJ3PQgzZSgRQKvPYNn311XuQ/axbkf/SUq79rtQn32td/7to8z15VZMUtT736uy9OYQfb2FVACMDQc8XUeRoKEICn4QdvK1IuWFICjbcgvHAyCqSMFwLwZNw+aUPe/zuXPbI4zN5pjDxm/pjP4GQ/Zd6M+7B1Brh4q3l7zYPM3z3Q/P+/MH//Q+a/bymK7MZyIVp1rMizF+dF9nTz/+9h/pwy72D46TzPb7TXmd1h/v7cg7x40L958l/ePmlxjHEp7ydT14L2UYExFSAAj6k+294HBQjAM/dyygVLSqCZuVtovlEgZbwQgBlyiALvv/Gy9xVZdkUDYv/GgO5/GQJgc5O801zziCwvnp8V+fESirfXZH9kfv/2ss4mNDd+/8LJw+zBP3LNR+9E7Bu7TMr7ydh9ZftUIIUCr73xc+8zc8QVpq3Pmz/fWWZ0y/lhk/G9w8wd55oNtreZjbZ/V2aAD/Piq+VvzfLMAKfwFNvYNwUIwDP3eMoFS0qgmbNbrrrqzUfuc/4DPmj6cLlSP+4+epCd97KXXfhPSvUlqSZlvBCAk7jUu5GpjIkKgE2m9wWPvPojv1p2aHuc2Z4BbsCsKb2+rnkEugbgrTotQJ7Tc8Up7yfewcQLqYCnAmPMQ0MAbGD4C/nhsQcXR068oDoCbY6lfHsXmAnAng7nZVRgQAEC8MzDI+WCJSXQzNktY9xkp6hXynghAE8xArY2TWVM+GSADcBe/IHrH3Hu4dl3f9n0qDz2bM8AW6F6Xi/WSnk/mXbE0rolKjDGPFQD8Oaxik4GePXMb/MZ4BqAG+UJwEuMRvZpbAUIwGN7ILD9lAuWlEATKMuol49xkx21wz2Np4wXAvAUI2BuAGw/zrw5At08Nm1OYhTvNdngJ5sebo9AZ9mbzf//cfPn/2oekWYG2P5d+WlHLK1bogJj3JsbGeCVpATgJUYW+zRHBQjAc/Raw2YC8PQcOMZNdnoq8BngKfpkLJumMiY6L8E6ZV5O9YDDLH929RkkA65f3fx3JdXOS7DKY9DmeeB7b8p1X4Jlrmv9PqtPK6W8n4wVi2x3fxUYcx5qvtSq8QwwM8D7G47s+cgKEIBHdkBo81ywhCqof/2YN1n93syjRmaAp+0njolp+6eyjveTefiJVvopMMY8tMkA/89mY+wPTP733zozwNuXYNUZYx6B9vM3r6ICQwoQgGceH1ywTM+BY9xkp6dCWosIwGn1lrbGMSFVbJzyvJ+MoztbTaPAGPNQlfnd9PDQAPBPGaC9KU2P2QoVoAJ9ChCAZx4bXLBMz4Fj3GSnp0JaiwjAafWWtsYxIVVsnPK8n4yjO1tNowDnoTQ6sxUqMAcFCMAjewl4UdA7rn/FhY/pM5MLlq0ygJZdGW87duSuh7z0pT94l2YY7NNNtqH5qSw/uPz6l3/fzZpaonWlBGDQv1FiC9VjauVAzSRmR/80mIfNo/scmAN5PzFRBuiU5F4hCfg5l52K3h5j2iU75yGXQoG/O2JHZd3hWj+YbzW/6IZXXPjswK6ILp/KmBEZPbPCBOARHPa0X/jEAw+Kw1tM0+dImrcNwpQA7DEgXd0bXIy5Lo5gj8oCdqybrGsSd+nZ/b3Iiyfd8PLdN7j2xO/OjSiCf3rjJUXfA9oQxVWq+FGfOwYWCan6JI3xbnnlmA2a39C+zPV+gvZPo5yyX0uTRGO66kPAHNKSoW9ubhbyjQuL3uK+TkXvbl84D4WPJq0Y3lhi3UDwvDeJ4vT48U8d+4c7T3zR2HFvgSoqwG1rb6pjRqDN7IoSgBO6TGvybd78PCeK3l4P3VgjDFDxAtFz0hJ7GVlg9FWq5edG/dAus/KNyTrRD8TAYgFYayGJ7iKnih/1uWOmAJxgTomyaNKKk7HuJ+JJWXhBAr+uLJLcK7TGHDKXaM1bpovQfXqKes8JgBPopzIPKa8zWtCqoQEyNhTWstCYcE1ZGv11tSGdo5D6llKGAJzIk4o3o8ri1QDUuqFWlU4VgLUWe0J3QzeMqdimfGNq9R3o4yIBWFnTMvycN05Aa2EYZ5q77P2bZw0AjtAHpM/QeK0qGsFGaCML6egS7idIP33KjODX0kwo9hT95pxHtNYGLqCYst5Ttm2u85DyPbEGYK143ehqHR/KwCnKODfnsjnEpc/cO7drCMAJPKZ40+tae1t+kD23OMzeptWNKQKw8sToI9XgYmMqk5nyjalerIP9WxwAZ8XBw/KseIpPwAxdM8KCkgDccciYc4okY2iLo6XcT7THVVnfmH4dWnhHgB3n4ltLi6F41WojIBZmcW/u69+Y+vnOQ8rrjFUcnzw852FFUbw7IA5sl7ZiQxl+q/ac47Br2Jg+R+YoZR9MujoCcGT3gPAQ2Qq8+qkB8AQmC+dEN5KPd4BT+cZUQxN4XGhRAIyPGK+Sg9miCPFEAG64SXmceAWAuciZwbNVHCE2fO2HrvNdZEOVT2hTo2PK4KIYnE9dEjhPE2jFeZ8PeW/udRF0GkDLP65AcfwunoeU7X7HYX7wTJ934iD9rjabI8HvygTXhnbTzjmMGUTXpZQhAEf2pPJkEdna4eeZlG7czT4MTr4RMx2+OlrtHWlRGhuApTuzBGBZVPUukiPEEwF445sJLUBKi8ZefMoi1qN0KgCey72ilFBpTeCErJjtzEXvCHMpMgqcvpnzPKQUV2t4zLN35UV2T/OflyPC+pQp56BYp7k29jj9XZaby5jx0Xiu1xCAI3ou5q5TLLOnkgEe6cbllNW22zeSrdEB+OS3Tv/g0bOOfNaIgrwlkQDsjJ5Wgd6bZoR4IgBPcwEiyh4s7X4iGy79pSOMFxXT+jJDWvDj2lxQApWduWNOeo9k6yAQTRCERPOQUlypjLGpVOLKAo8Uh055XHY7K5h5AQJwRAdOcaJzdXcqAKy1SHD11+P3nZvbSJNbbAB+R5HlXxE8A0sAFgZT380nQjztPQBH0FTo7f7iLpCprlza/URLwDndKzQzQa64UTqxtXNSZU56jzTuU25uag0j+G3mBGCr5IOPPcxpzKgF1AwqIgBHdNIcJ4opAPBINy1JJLSOLo5kb2wALjO/55s/6LeqCcCSCFqXTXWkfu8BeOJzMfQilYn3wRr9LkiTD5n2FSPNvRKzd8a4ls2u7E0MANayXSKgsOwk781VHyY+hhc7DwljyKf4LDc9Nh0VP4rjI9AUryEAR/TKxCc78YJF6YbabDfFq+pjeLgFFCMtCmIDsFQ3ArBUsSyzLjgixNNeA3AEPeWedlzhgpny8qXdTzREnMGxcOvYU7qX9i5cFWM+xZt0NUKhqmOS9+bSOEWfaOrVqmup81A0wRoV9232zXWOSqHZ2G0QgCN6QOkm17SwtWCOsSCaQgZY87hIsz+aN6BY9QrCkQDcECv2WIh0/JQALAh4oKh1F15zPjE21D7TnE+a9fb1c2n3E8CfziKavo01p9vuqUrzVfQX6XWBaG56K49RZzxuCix6HlKK3TZ4mxdV3fDyi95U/qVmjHUcFmvuXjWT4m3pKecoNNjnXI4AHMl7ESbeJM+eTgGAtSZY226mFsjEmogE4UgAjgvAO9kVrbhsmE0AFgQ8UNS68FQEx536teaToQVU+dsS7yeAP51FtMZkqntF1SGlRX7vp5C04qWry9z01tLBGYjtAoudh8puasVAJZltzak4Z1fN7IwV7cxsX/ZcS6/Uc5Qw5mdZnAAcyW0RJl7rzU5rcA1NRtVvESYl6xEupXasemlNekNHhVL5vhu62rEgHBqLOgId82azDwDcjZ2xxoTWeN/0J/YiKsWR1t4FYarFrXBeGSw+13uF0sZJ73OHWnHfhZO56l0FEechaPQNPhOqvM6wbgIrbRA1OxvtWfxGI4tcz0IRM9NCBOBIjosw0VonCuXJaPBNgEo3v1STUtTsGgF4Z+AsHoC1FpUN5aybNBHmjuTPAE8FgJVAo+rOzpyi7KvoR1pdmy8p7yeht15F7ZPfK7Rsj/zcYWtO17LZ+D253mMD8FLmoQibZFZo1AbgvvWa8po2JmSPNmZC5+kpX08AjuSdCIvlJDtlYx+BnstN1oTN6NkaZoC3CqRYuCvG5mAWLlU7qRYZZWdT9ak7JpT7GBuAo2f0XACsrBf8aRWf27BiTEVdXPbdKzQW3333ayXgivVCqVH05jwEj7LB7xgr32ut6yil+K073DdOYvdl7nMUHDEzLUgAjuQ4AjAk7M7kp6jb3t1klSdzyIGNQsvKADdeypE6e6B40xwEbXXYybIX3fCKC59tC5xUfYq8KWSdUzRAprI7ckavKc/oG6rSCaZbfu73Co35ui+zpQQQLQCeu95jArCGr12bVynmodIG5b4sGoCXMGZC5+kpX08AjuQdxcCvLBx9waI5wW46FROAYx8vZQa4PXYIwPK5JHaM7j0AK89ZMZ/xWvmqD2iWeD+RD5f2FYqaxB6HMY95xqy7teaYu95jAvBS5iEC8OCstbNGX8KYCZ2np3w9ATiSdxQDnwDs56NRFjVj3mSVd2alqhOApYplWewY3WsAjpB1jg7AxmGpvo0++oaqfLgsC4CVsrQx/RjrG8Cx571JbU4vaR5KBcDK6+feI93Kp6AIwKGTeuLrCcCRBFcewKWVMW90tQpjPwOsqJt10lO8GU3qJhvhxiQdGQRgqWIEYLli2yt6PwFTFVEc61WVKQDYOs8rzouT2VANcX55raImo9wrlOyP+YK7WAA8it5jbU4vaR6KsM5IseG3BAAebcyEztNTvp4AHMk7Sje3pnUEYKGvbMcJFW9GBOC2PwjAwvg0xWNnQvY6AxxhDiYAC2N8aENVWNVOcU3/jnWvUDgaa10Ya5wG6mqyBL0V7/+Dc2szWDV129Q72jxEAB6ctWJmgK2PxyjG8+Cnr0Ln6qleTwCO5JkIkx4B2MNX3QVYiglDsQ34JhvhxiRVmwAsVYwALFdse4UzAxxhDk6x8Iz6/fKG4KPfT0KcX16r7d8x7hUqoGp5YV+Mepeg9xj3Zm3dTOiPNg9FWGcwAyyYCMeYowTmza4oATiSyyJMeqMvWBR2q7tqx/xuWt1WzCyELXzGuMlGuDFJRwYBWKoYAViuGAH43iGiLQmAI8yzUT/bZPObxjOItuy1wr16Zz5fgt4R+rBXG3ER1hmLBuAI8ZZ8jlK630yyGgJwJLcQgCFhU+xkrgzpe7sqZKWwUIRJz3mTjXBjGuo1dFxGYRHm3DCpCmhkPJqN2TZNUvk1VTsai++WZhP7DFKEOTjFfMUMsGC+jTDHJL1XaLwIKxUAl26Zu96p5tZmCC9pHoqwzlg0AC9hzAim49kVJQBHclmESW8vMsARJtimhwc/8K4VCmPcZCPrVlYPQXhTwwiLpV7wJgAPRm/MF+XUDQ9tMo0xJiLMwQRg4SQZ+/SN9rhvdC/JvUIpRnfiUmHutc4Zc9eb8xA8gHvv98oxsHgAVtYr+XoWjpgZFiQAR3Ka0o2tad3eALB2ZsriYquWWqEwxk02MgBDGd+ufgqLsG6VBGC/ICUA++k2xlVW8Fri/URD3LnfK5QyRK37mdL9J8l6Yx/uzRHGrsbQcdXRuwGkDHSLB+AlzFGuYJnr7wTgSJ6LMOkluSGN/Rmk0h0RtOvzchQQVlqANG2Gsq/KN6aqfW+NCMDOyYVvgXZK1FvAOSYSziP+vdi9kgAsUDOhj73nQVd3FObt1lhQuv+kAJMhaaLoraSN6N6cMEZdoSb5nQAsUWtdNtUn7JKuZ+UyzOcKAnAkX0WY9PYGgJV2xSWe9cpw9jUwxk22tEVhIdXtUtAxQAKwMwQJwE6JCMClAku8n/i7vn1lhHlmyDTVe0XZkEKGqDVPK8VKbz/nrPcY92Ylf2gNF7QeAjCq1LZc76bNnMeMXIb5XEEAjuSrCJPeXgGwxstBPFyrsrgZ4yYbCYCdWbYhjSNM+jwC7RHU5hIegfbTbYyrmAEWqj7ne0XZVQ37mye3NNYeQ8/za9grdHFZfLb3Zg1/eOgVegkBWK5gLwDPeczIZZjPFQTgSL6KMOntFQCXbokAUKi3g262CwLgoGNoEfxHAEYjuF2OAOyn2xhXEYA9VI8w16BWBN0rykY01gpNYNVYbLteXjZXvce4N2v4Fw1GxXIEYLmYg+uluY4ZuQzzuYIAHMlXESa9vQPgCBqKvO1aBPRVNsZNtrQlwhHooMVdhAmfACyK4LowAdhPtzGuIgB7qD7Xe0XZVY37RWoAnqveGlp3wtN5SmpsrTyGU3kJAVgu3CAAjx0HvutZuQzzuYIAHMlXEYJ97wC4dI3Gbnagi8VZ0DFusjEAOPTbyQRgZ+TxGWCnRL0F9mrhucT7ib/r7VfO8V5R9URh87LeHFTQAXr3g0I7oSEwi3tzhLEbqhtyPQEYUaldxhmPcxwzchnmcwUBOJKvIkx6ewnAE4FgaEFQhRIBeK0EAdg5uRCAnRIRgEsFlng/8Xd9/5UTWGCK7hVVTxRehFWvDxTqcm4uVXbPTe8x7s0Rxm6ModOtkwAsV9kJwHNcz8plmM8VBOBIvoow6e0tAEdaAIo9j2ZEx7jJlp1RyCK0NEH72yckAdgZYgRgp0QE4Ejz3+j3E3/XD18Z4d4rNlU6dyqAZD2XKAAwtJCvRJmT3mPcm6egjziAeQTaQzL7Z5BsFU0hJqRzlI8gU7+GABzJQxECfPQFS0qgSQhVoghAJo0xbrJRADgvnnTDyy96k0igRuGU8aIO/5a+p/JrqnYUFsrwhkmqPjUNijAH+w4FyXV8Blii1kDZCPOPyDLkXqEIkXXcKMyFIgCu+jAHvTkPwSHMDDAsVV1QPG7mMGbkMsznCgJwJF9FWHwRgDe+UtgtD/K662UCY9xkCcC3PiPLipcEObZxsc3Hqfyaqh0CsDhagl4KJ26tccES7ycheqDXTv1eUfVDY8xXc5YCAHvH+dT11tC5E3vO4+IRxq63f9BxM1ROIb6a1Vv7oqxZL8wr3wPFAFwKMfUxoxEzU62DABzJM8oDuLSSANzxlfJELImEwZt0pGnyAAAgAElEQVTeGDdZAjABeCCA+RZoyejuLzvawnOJ9xMdl2C1TPVe0bQ+1MYq4xyaVZJkrvvUD+0L5lVrqcndmyOM3dHmoQjrjL0H4CqKpzpmAsbi5C8lAEdyUYRJjwBs8VUE2IQiYmiREMEm5y5zhBtT5sp0u4QKXYhZ6udnkFyi238nAPvp1r1qtIXnEu8nOi7Ba4kwL0ONo0AZmo2aEgCXwkxR7wg2Oe/NEcbuaPNQhHUGAbgxi0SIT9U5CqpsRoUIwJGcFWHSIwAP+GqEYyS9N74Ik5jzJhvhxkQA7jz/nMqvqdoJXXB3h+PUNoUizMGjLTwj9GX0+0mkW6+z2indK5rGKti1is/QjcfQjc+uAxT65fRpp8Ck7s0Rxu5o81CEdQYB2BLdUxoz0sE3p/IE4EjeijDpjb5gCb2xSjJ6vm7RXtQP2dG3UEgFMF3btI/QhC6EUsZLir6n8muqdrTHyj4DsGL88SVYvpO/8Drt+Pe5VzSvUVgz3FacOnZpfsaJd5l6LxfKURX3+owT0tYU9E41tyr7tStvipNQfAkWEtTtMl7PAA81M4UxI5dhPlcQgCP5SuFm1rWMACzwVQT42mm9b8E/xk02ws4sM8DMAAtGnHkFWZa96IZXXPhs20VjjIkIc/BoC88IfRn9fiIKroiFx7xXNLulMEbuPnn09HcePXnkbQEADJ02CnHHmHoraNztulOvCGN3tHkowjqDGWBgMI05ZgDzZluEABzJdREmvdEXLBEGYdSjPBF8AG1KjHGTjXBjIgATgEWzIwFY5S3kzACLok6n8Fj3iq71gScJTOwUjzQT91tNvff2VMYJdJ71ti4bS+8x7s0R+koAlgXhpN8CjXYlQhxB61nUvjmWIwBH8lqEYCUAe/oq4jES62JhjJssAZhvgR4YHnwJlufc0blstIXnEu8nOi7RrSX1vaJrvUL7TzV1vjAAgNWPcQ55SKG/fdVP5t4cYeyONg9FWGcwAyycwlKPGaF5sypOAI7krgiT3t4AcOAueOXRHb0iZLAnc5ONcGNiBpgZYNHsyAwwM8DdgAl9j4ArAOd+r+j2L/jlN3n2MvMswhMDAHjwVNbc9R5jczrCWpAA7JoY2r+PmgGe+5iRST2v0gTgSP6KMOkRgGW+SqGXdWId4yZLAGYGmBngtgIR5uDRFp4R+pJifgzeRHNN+bEWl2W7ypkW6OVSCn7+P43pP2z+nOPSzva765NNc9d7jHuzgk+7rhptHoqwzlh8BnjuY8ZnHpnLNQTgSJ6KMOmNvmCJkEG1Tn4xJ4zS3Yr9IAAPjB9FnatWUtz4V23ZMlepFk+p2lFe4PMlWJlKBth6qmSJ9xONW+/c7xVdDRTG/mdNnefPEYCXem+OMHZT3Ad7nwVXGnOD93RlzRaZAa4EVFxnQZt0GvP2VOogAEfyhPIALq0kAMt81fssk+LCnwBMAJZFZbv0qEfoFcfBetOAb4F+SUgwbK4lAAtEVFqMj3avsHVVcUErUHJd1HVkfe56K2wwdDV1vjQswlqQACyL7EUDsOJ9nAAsiyuW7lMgwqRHAJaFW++iJvg5q60dBGACsCwqCcC+3ycVLzwjLHZHW3gu8X4SMnCqa2MDWex7hU0DxQWtVGLnAnjuekeYE5wAHKHN0eahMqCUYqCKTR6BxkbpaOtZzLx5lmIGOJLflrhgibAzbZ38lBYAo00YEW54zptshBuTMxvgGjqp4iVV31P5NVU7SuOsDoOpZYAj6DjawnOJ9xPX/IH8rhTDo90rbH1UhG5EwmYZJwDPXe8Ic4Lz3hyhzdHmoQj32sUD8NzHjHQSmVN5AnAkby1xwZIKaGJPGIq+YQaYGeCQGYRHoP3Vcy48y6qV56wUC08rjCnOWZXio58o8nf99sq53ytsGkTwNSq1c0zNXe8IMOrUbEnzEAF4cCjFnFN7N+kU5wvnBhg6kcylHAE4kqcUg3IyCxblxWTZr5gZ4N4bk6JvettQ1gq6ySofTWIGmJ9BEs2OrjfILmBM9AKwYt8IwIKoUwKyUe8V3e5GgDRUUec3gJegt+JYLXUd49482jxEAB4NgCc1R6ETytTLEYAjeUgRsgYBOCX0KN84egFY6QjYqBOGslZj3GQJwPEBuHfBmSJ+lBaz9Qw6RQBW7mMKf6U4Elj6zNqXlPcTjVvvEu4VNh2Uxz8q9eA3gMtKlqC3srbQvXkp8xABWA7ASxgz6AQyt3IE4Egei7CLO/qCRfnG0QvASpsHvcc5lCak3kVk+YOyVtDRlKktXpU16I2XCDdl6xuNleKyOeOkAKqyPWv8KC/KBt8CPdaYUBzrveNdc67v20TQbGMTgKPfTzRuvUpjctR7hU0H7bEJau0E4CXorXxfgu7NS5mHItxrU2z4jfoW6CWMGXD+mF0xAnAkl0VYsFh3GpUn88Gsn3ZbRnrr5KelXd8nHRQXFymOIvUCTDd0CcAq32GtZN3xrfIiZvQNFPV4GfgM0lgArLT4qGIi9ieKehdqWnNiY84Y/X6icevV0mXMe4VNhwhzjVNu1wmOsoIl6K28joEAeCnzEAF4cBhZNxWXMGack8dMCxCAIzlOK+gb5u1MtMqT6qqpoe8AKt84yuZiA6S1fq1+DC0YtNqo/O/6PmOEG9NeH4E2eu7czBQ3Tnohu/ohRfyot5EWgOH4VOxn7Ex674mAJd5PtG69Sv4d7V5h0yHGvd2lN3KPUdzIGk1vpXip5UysW9nuaPNQhHXG4jPASxgzrrljrr8TgCN6TnuiNaa2du0j1D8ZANbKTnVvTlr1ujYLNNvZhKjzWSPtNtEbe98QihCfKd7C2+xO3V6MBenQBoq2L7tzRwSYdx6Bjt2nvjhU7mtrHGrW7RpvEcbTqPcTrVuvVlyNda+w6RBhw8MlN5TJ1ASgsfTWipeGoM57c1lWc66IOZ+75iFl/fYCgLU0G2vMuCaPuf5OAI7oOa2gj2jiTtVTyQCPcQRMqPPgTS+R71s2aLfpuhG69IqwYE8NwK4uBv0+BMDKi6UgO9GLXUcoteOzx66dcTkCTKCSNcs538CbSD8f23uvCZ1DEGPmfq9IuIE4JCcEcWUFc9c70TjiPIQM3p5TgMobzqM+A7yEMYO5cn6lCMARfTbLRWxePOmGzttvK4lSAs0MFq2DLwxJ5HsC8CY4Ey1qNGeLwYzLDBaZu5tnjiPQY4yJyshEbXvHBwKKU++DrfNIv7xF21w493tFX/8Tz2nODZjKzrnrnWgcWTcUErXtPaSQ8aocl3uRAZ77mPEOqIlfSACO6KBZLmInAsClWyZ8s3AeF0vkewLwfAF4MOOivAMecZbbVu3KAI8xJpodj7CBp6Wr8+27M8ki7G6KDNxPtMSb+72iT4dE46VqHgbgueudSNfe+X3u8xABuHfmGhxDc17Pas7VU6qLABzRGzPY9REtWCJM3M6FX4Q2NTzutDuR7wnA8wVgZwwpLzQ04n6wDhcAjzEmmgZPdFMBPnqaSD/VOEEySloNzvVe0df/xPHqnI+6ds5V70TjqHdcJ/YrOrzgeUj5vrQXGeDKCXMdM2gQza0cATiyx5Qni8jWTuct0FVHJ3izgG8UCXb8CMDzBGDnCYI5ZvxcAJwoczQ4PhNlf9B5GoqDZmVLup+gIqHl5nyvsPUxEaitmkbGbtfGOeud+t7c1W7O85DyHLRXADznMYPOw3MqRwCO7K3YN7GiKP6PPM8fr9WNqbwEa6KZGxh+S/tj+940QQCOA8AGTPJfz4riP2iNq2Y9ksVmxB1j9T4i/Uo9Jmz+m8ri0yc7Glu/lPeTGGNrQgtM0b2iT4uI47/VpE8slhXMVe/Y46h7b17SPEQA7p25oMcI5jpmYszXY9dJAE7ggVgBX960DrKDr5hFy7u1ujFFAE4Eky4JvRY0kW+0BOA4ALy6kZ08POdhmmNrY6roqOGs5g7HS7CqAZZyTPQN6li6uiaRze/izG+KDcHU9xNQK3GxyPGF2ON1r7BVrAwbfbYH2TtXvSPbDWk6x3lIOSb3KgOc6B6YdI5CGptqGQJwIs8oZx3qyVX7KM9UAbhyk3Z/QfeLoKVbZ8QbLQE4DgDX/laON684Up476m99Ky9kRMcoU40J1/jW1sDVnvkdyhK46lGOiVHuJ64+hv6uPHZRc7zGuK3yiGOk25xKTM5R74gaQwBcOWJO85CyrXsJwHNez6IT4RzKEYATeklpsm1NGNo3nakDcOIbhugm5gol5UVr2RwBOAIAd8eAxi49cjx4KH40bDD1tzKPygsZEQBXfY09JlxjMuF8EpT1jQhIo91PUN+EltOO8x57VO8VSmsFVDo1aC8bnKPenIfQUFH3714DcML7z856Eff4cksSgEfwredka92l3VcArtwWaaGguiCwhZhnDHSrIgDrA3DvQtZzrKlkV0J3jG0Arr1QDYX8GGNCOr0rbTQ0m1UFI8W5ZPT7idQ3oeWneK+IZJNIKt/nf12NROrbLO/NLq26v095HlK+bxCAG86f65iRxvdUyhOAR/aE4yUX0RdPI3dfvXnPCST6TVW9o6xwVAUc41Y922frLPCCHFX4HlXwkRr3WIgm8X2fHLyf4IEyhXuFpw14J90lk80Rnn3lvdn4cG7zkDvsWAJRgGMGUcm/DAHYXzteSQWoABWgAlSAClABLwU8F7hebdkuCj21oWYIK6ICVIAKJFaAAJxYcDa3vwq89vWfuzbPs1cpKPCCa67+rl9t1hOzbgV7WQUVoAJUgAp0FBgZgJNlf+l4KkAFqMDUFCAAT80jtGexCsSE1Jh1L9Yh7BgV2CjwE//r777YZMOeaf7vR8yfHzTfVn9OdpjdYZ6PfH2WZ58wb/g67+iR4oqTp/MPm9+/zfw5kReHDy3yg18zm1p/XhTZs7OsOMyy/HPm73/V/P37yjre8oc/9cLHXvWmy/Mi/1Aldl5kjz199NStB6fOuLWqqzidXXJwkF/cbM/8dmjK/mKRZy81/772LW954h//+BPecIHrurPPzP/V7//+T32Nzp2+AiMC8KhH9afvGVpIBajA0hUgAC/dw+zfZBSICakx656MgDSECkRSoAvABoZ/76DIP7AC0iy7+a7//v8+/Jx7/LPnl5CcZ/lriqz42VWZLPuy+fcPmjLfb/7+debvrymy/PF5VvxJCboltG7qfnr1943r2nU12juS/8O/OV38D39ovln1D1lePMYA8iPf9rYnfqKys2VDx853vevn744kE6tVVmAsAI714itleVgdFaACVCCaAgTgaNKyYirQViAmpMasm36kAktXYAgsq0yuCz5NJvhGkwl+qckC/weTDf71Mqu7gtaf+L2rNyBtWLYFxWXGefVPE7hb7RX5d9gAeOi6pftqSf0bA4AJv0uKIPaFClABXwUIwL7K8ToqIFQgJqTGrFvYTRanArNTIBCAn2I6fCQ7PHxOdnDwbpP9faPJ9v47cxT5/Ooo8s/8zP9+9Kt3nnO7KXffVgZ4A8SlYBUotwA4z364PH5dHWuu7Ry4bnbi77HBiQGYz/zucayx61SACrQVIAAzIqhAIgViQmrMuhPJs/fNvPnNnzr2tW+c/V+NEA8MFGPnJWmB9S3+cm8A3h6Bfshhlv/4QVbcZMT6VAnE5bHp8jhyA1ofXz7Pa377e3Pj/YgB4V8yWeP/zWSNn2v++0+qI9c1AJeZ44Pi5w0A/6Op60dbdQ1ct3hnLaiDiQCY4LugmGFXqAAV0FGAAKyjI2uhAk4FYkJqzLqdHWMBFQUIwCoyelXSeAZ4dX3zJVgVkHZfQNV5CdZzzSurnpwdFGU2+ErzZ/XccAmtwEuwVkejTav/vDwqbXl5Vl1XxwbrdV4C8KJRFIgEwPx27ijeZKNUgArMSQEC8Jy8RVtnrUBMSI1Z96xFn5HxBODxnGU7Wiy1pvWs7+YN0NI6WJ4KUAEqQAWoABWIrwABOL7GbIEKrBSICakx66b70ihAAE6jM1uhAlSAClABKkAF9lsBAvB++5+9T6gAITWh2DNsigA8Q6fRZCpABagAFaACVGB2ChCAZ+cyGjxXBQjAc/VcGrsJwGl0ZitUgApQASpABajAfitAAN5v/7P3CRUgACcUe4ZNEYBn6DSaTAWoABWgAlSACsxOAQLw7FxGgzUUeO2Nn3ufCf4rXHUVWfGF/PDYg6+55n53usq6ft8nAL7++k+de+bZZ3/ZaHIPly7m91NH8vwBT37yv7wdKDuJIq99w2dfnRf5z/YYc2ji5qeeevV3l5/Egf9ZGgC/7nc++0jzZuR3GgGOISIYzW4xml2MlNUus/h4ff3nrjWfXHqV0c0rNrX11q6P/tNWlPVRASpABZatAAF42f5l7zYKSBfjA8J5f2M1JgDHrBsNIi0bzKT0R0+5+ruuQtvtltMCya4dwkX2yiwJ1GnZbZr1jlFfzcvrFO2vzIjaj6nEq09cWfxk3USybPQZAM7ej2z+2WLBNTYdG0OD4eWqu3vx/vpPvrkWMq55LRWgAlRgiQoQgJfoVfapVkBrkdSVVLpYK69XtGUHDGLW7QqnkEXvUN2+2XctEGv6OLCP1qyblp0u/5jfo2b9lACutxs+Y21Ik0Bf9lbtG69K+rUAeKDOw6wo3mQ+dPzTQNzsFHFt6ARqC214BLYxe//5nC7x8TWvoQJUgAosWQEC8JK9u8d9SwQXIrCICakx6+4LI8WsuitSoYVxVYmW7yvwUlpw78SKlp0u8WICMPooAWCjq4horNkqm2q8agBwE74d/TwsisMX5vnBM41G0NH0ppZOAAYfLbH4x+lf+m+lmlMn10Di71SAClABKpBlBGBGweIUSLhQWmmHZqhiQmrMum0BogSFcOy5Ft7NihTB8gVFXtx74Flf2P5NwVaWTtFOlx3qi+aEtrf6ho61riBTjldNAL777q+dcDx7X8bCNXmWv9JohDyf35JyKMsdGBOD7wGg/2o3qI9l1+TB36kAFaACS1SAALxEr+5xnxRBUKQiAmiKto16BDr1YrRyBHrENHAhXvvdPCv5ZjNB/rj5C3GmrC94mgCnZScQqOqL5oSZX1v3RCcCph6vSgC8eoEY4JfDw8PTP31wcOS5RtgHArHTLdILqiHxPDS26b+WC9THskcM8BIqQAWowOwVIADP3oXsQKWAImB6ierKTinaNxoAp86udx2BbDSELMS9HC+7qAaIhHaqLpoV41im3LY03J85xKsWAGdFfuPmTc9Duq60M+dWrvZ8EVYvAIf0o29c0387roRj33dw8ToqQAWowD4oQADeBy/vQR9DFl+K8gwuThTBYRQATghsLpcMZgAnZKetH3WMJLRTbdGc0ObBGEBOA0zFVtORwXjVmLuMHm8zx5q/17TlyuquATjPHuZ5tL83lkL6YQNg+s86BNTGsmuS5e9UgApQgSUrQABesnf3qG/A0b8kagwe5dt+izPUllEAeKyjiBaxBp8XnNDC2ern6qRAQjvVFs1jZ+Q6gg6C5VziNQQcG3p83vz3dwITyxqAi/yfA9nivuqsuofEhu30DP1HAAbimUWoABWgAl4KEIC9ZONFU1JAaQGp2SXrAnHOGeCEsAb5Yei4+dRs7XaoynYltFMNgCcEJYPfWE6obXC8Jp6/VrGQH2R3ZIf5O43xPs+3qwOwsaNVJ/3XG1ZqYxkKXBaiAlSACixUAQLwQh27T93SAMvmEbyQTEape9/zbBp2bvyaPAOsYbvid3VLjb+QHx578DXX3O/ObqxrLp6bNmuByqwB2P8zNys3ab4ELPZpi1TxqhVX4Jy/AqgTd33rTxxvi+6trm/zKWCO2IG6gLpqu5fsP/PCs5tAf7MYFaACVIAKWBQgADMsZq+AwvHn3QXYGz77as9n5HrhTGNRNxoAB+ix2RRoAavCor83E6IFwDbA0siA9oGblt3dbJrWAA+1z6pn2GMBvUfhQ/3UtTVmvCrULXFxMAD3bvD5zxE7fqT/el3KDLAk2lmWClABKtCjAAGYoTFrBUIX5TY4K/8uEFati5TAOpt+SpoBjqGxRp19mSiNurvZykp8DR/OFYBDQc3mr8DTFlYA1vB/10cadfbFa6iuwgl8NTd927nfesvXvnH2fzXXul6atVO9NgDH0DpGnVPyHzPAwqhncSpABahARwECMENi1gpoLB5tQBK4MC81TQqpGmC2CYQdu5U0Xn2ntBlsoZn72CBpfTFPWMay6n40cOvzocYgV4iDndgKHGdWHRXstD7GECteNewV+LfenPPtT9+406pPQw8bpPvaV2nb128Ne338J7iGRakAFaACVIAAzBhYkgKBC+iVFDEAOCI8JYdrJY3VAdgIkRwkNbQYw26NMa/Qd+3NFetJCwU7owBwn9/HAqiAY8bWcecLmF1Ypf8GRyuPQGtMZqyDClCBvVeAGeC9D4F5C6CR+bRlC0IXYdYMhE72MDkAx9LYd8HciFjrYlDjuGpfJjU0Ljb1Jgd3jVEe2nfbplAg/EV71CBGBtH4wGpvoAZS124zwP7z0U78hoy5blzMbb4Zy39Sx7M8FaACVIAKbBUgADMaZq1ArMVS6GKfANwOq5RAEbIY7wwG7SO7VfUE4I0SgfBAAJbP3rVmAXPcju6BY641zmLN6bE23AJjWOpBZoClirE8FaACVMCiAAGYYTFrBWItlgIWhys9I7zxtumntM8X+7/dtbY5EgCX9e9oEbgYH9Q5NC42le8lANtiIBAe7AA8s3gN1EA6f9eaBbbbGncBdam+gb8SI+V8E9B3qe/K8gRgH9V4DRWgAlSgowABmCExawUCnmMbhLNQ0CEAt8Mq1oLUdqyWALy7KaAxyEPHhG3xHggPswPgCMfApa6tNQscJ1oArP4JpM0GZIx3DrS+Y10JHxjD3v6TXsjyVIAKUAEqsFWAAMxomLUCUwVgI+ruws7/mbuuj5gB3ihCALYO35340BjkSgv96BmsWHOCwhHayQGUb5+64y4gNgjAssEZffzIzGFpKkAFqMA8FSAAz9NvtHqjQKzFrkK2iwDciFJmgFtDdpZHoAMzhs5NHK1JLdac4AuLzX6NkAEe3Azx1Urrzc3WkzITPsI+Nf9pjRnWQwWoABXYNwUIwPvm8YX113cB15QhxlugmQFOE2jMAKfLAJctaUBgZXHfd1VDI0djTgi1oe/6RABl3WCx2eSrlSIA7x5VVgDgffFfrH6yXipABajA0hUgAC/dwwvvn+8CzgXAMWTTeGHXxq7ZHYGOoWdZJwE4MQDrHeOvDbdtQIXEi8acENL+0LWxAVi6qeA7J3Xb8a3H+r30PQZgqf9ixSnrpQJUgAosXQEC8NI9vPD+aSx2tRfgfZL7LhIt9RGAN6IQgNMCcMCzns6ZyOZL50WWAhpzgk+7yDWRAVj8fGjAox6tLHPA3LY7l+0vAIv9h8Qcy1ABKkAFqMCuAgRgRsWsFdBY7BKAWyEw+wWp4rOq/A6wDTBv/Nz7zI3jilgTR+h41JgTYvUtJgD76BawodEGYD9ojfYW733xX6x+sl4qQAWowNIVIAAv3cML75/GYtdn4egja0CWpNscM8DMAA+FYJS3QFcNBkCTaNj4ZoQ15gSRoYLCMQHYR6+AzaIWvHpqbn1W2bMugRf8i07Nf/494ZVUgApQgf1WgAC83/6ffe81FksEYGaAewYCM8A9wihu5iBzkAjoNeYExCifMjEBytgj0qmyP+DFZnV7nnUQgNtB5OU/nzjkNVSAClCBfVeAALzvETDz/mssdgnABGACsHwiSAzB0d9sLFdAfsUkAdjv+HLZ+SAA7nvhk8acLvcMdsUU/YdZzlJUgApQASrQVIAAzHiYtQIaiyUCMAGYAOw3DQS8RMmvQSDLqTEn+Brnum6KAOW7kdHsi08GuG/epf9cUcTf+xS49PJnX35QHHzIqdBB9tiPfug3/rgs53ONs/4FF6BeC3bunnWNALxnDl9adzUWSwRgAjAB2H9mCHiO1KtR17OuGnOCl2HARREB2PsNwr6bGNW86ev/Pj/Sf0AgsYhVAR8487lmn+WnXvvs/WX1nQC8LH/uXW80FksE4PgAnErjsie+C3LL4OEzwIIZxTeTKGiiLjoEwXOaE8oOKb1UzBuAfdsPBWDTdeszr/Sfz4jgNaUCPnDmc80+q0299tn7y+o7AXhZ/ty73sxpsaQICLN7CzQBuDU0rc+zxgT3lBODz3FYT/sIUFvhxgDgL+SHxx58991fO3Hm2Wd/2ZhyD4Efe+2d05w+hQ0MgeaLL+oDZz7XLEHIy37oOS82/Ximoy83f/u9vvHwd73rlXdX5fZVryX4nH1oK0AAZkTMWoE5LZYIwN99cYpgiwmSvsdFO/1eNAArQsFguMR8iVLKDRvfDGxHHG8ADhgvqzj+5je/+VUCsHgDoBvb3v5LMafOpQ0fOPO5Zi56DNlJAF6CF9mHEAUIwCHq8drRFYgJwIHAugM5gfU1tWYGeCDyAhb03Vp5BDpwhCttGAxZsTsW/N9qXLezTwBcdtoza7+a407nh9+dHebvNNUcE4RL71u9Y87pAvvgomNvYMCG7kHBfYVZH9f6ArBPW7yGCkxRAQLwFL1Cm2AFYi6WAoGVANzwYu8bX2/83PvMJHQF7PBOQduzoARgv+/B+voAuU5jnNrascWVRlsp43UKAOWp2SprmR9kd0gBuC97v4LxiBsYnqBfh94UX2KGjL99KUMAxj1NAMa1YsllKkAAXqZf96ZXURdLr//ctXmevcpTTAIwAbgvdBZ/BLqv46EAYql3d5wRoMRTVsBm3wuKIvuSdJ4cyrBHndMjbLiNvYEBQt83D0+def7NNx//Whkcl13+K1dnRfF644ff+8u/eOET+wPm+MFll3/r7VmRX9lbpvFJoaHAA+3MskZ9D33ov78gPyO/NSuyb2vU3epLs02fNnyuCdCr13Zk0EK25tlzPvrh33ihqz5fAIZsKBuH4gKILzDhKK0AACAASURBVLA/Pnb1aBDkI5fu/H06ChCAp+MLWuKhQNTFUgAA2zIcAYvMrjKLOQIdCkTMAFsHjfXlUB7DK8olSsBQ2bbz7GTUOWGBAFUKGXBU3QuAx3qLd4z5RimevZ8BBhf+q0X9qVNfvOvYWfe+3bj8vqXf+wAYrLM7P+y8MMkfTs98uwu8bbbDdit/B7gH1IfnTxDsVhsW2AurAH8AwNljdaW3j8bdKr30yrJBMJXYdVgcftX5vWiBf6LcKFlpdAUIwNElZgMxFYi62CUAr1wXVeMIQMEj0PGOQAcCRAvMNeLKhCcBeD3BegNUebEvxJUge5gXX82L/GeF83zvJo1GXOzTEXZw4X/zmUfPvOLuk3f/TQW/fQDsCVtb9/dk/kA7DZTnj8+z4qVNO3tjqwMpaBvN7KTPNU17AvUa3DTwBMWmeSeO5IeXfPjDv/mJ9V+OD8CBemVZD5iCfjxhRHi2+VPGl/sfKIvtroYlpqkAAXiafqFVoAIaWdXexRIBeOWFuS1ICcDzAOAytgIyj80ZQh2s9wmgSiF9x0ypk1mQ/hcC8HhvgQYX/jcbN/+V+XNtc+B0s6jBcFJVbgEH0M4TJp7KI8+XgEuAVlYQbKN1PNfnmlCY7PTNCsEK8Fs109BoXACujt6Dvu0vZoFg2I+yxgc3KGRVsfTUFCAAT80jtEekAAF4LZeGDhvhk75VNzCjaNZK2R895ervuqoZNL6LeUvg8S3QHVEC/bWjp5KvCMCBGeDVHOJxGmMFwFl+p/BFdoPZ6rltuPlmzztDyzuDjyz8iyz7hHlO+4LOs7StI9BIPYKb885xVeX6t6YEHmeG7epAvRrMmZ7sHuf2B1Wbj7b1+9cbegRaEejLLnYy21kG+1EQxLZ2ZJez9JQVIABP2Tu0zamABvhFygDf8tSr29+91bC1F1IDstUdkQnAW0EIwJEB2Be8hmKWAOWcNq0FfHRbvesgyz9nKvzXglZ7P4G0ige+xEwgZdjCvwleatnfynrf48mi3pvCjXZgCAqE5pCjxD3da20YKMNi2eSm/uwbrmer++QPBWDt+OpuGsC+l8YXj0FLFZtNeQLwbFxFQ20KaByhJAC3lI3ygq2UR0qVsoqlKATgFAAcDjztDLDCZlDKeB07g1i52BM8D831XzZ/Vi9VQv4Z+gTSCoDpP0TGukzIwr+CiIsv/pmjzZdj9RqwgQGwzdbxUfCaGmhhCBwBgGHbNnpB2eIGaAHl6wwoULZ0507GFATSnSPAsB8b/YkUX37H3zfx4tMP0cBk4ckrQACevIto4JACBOC1OhqLxo3OswJgG6QSgKf5DHDfm389was5LcwGgG3xOhkA9gNPHwDeOR3TdKbGXBZrA2OK/oMX8pYbaQXAINDVEAWW9wOUDTjB0DQCAIOa1/2Hyjf6AcBpXTfoi1EBWGojWD7oWW64Db4NerEQQgBerGv3o2Mai8e+jETIQsy22A+pr+PNKJDaB8BRNxk8njt0aUEAjgjAAdnaVAA8t3jVmMPMmPB+hrQaTxq6IXedoU8glddr2EEARjyxffYUArTGZ2hgOJUfNa5BDW5jBAAGs64iSBUeR6/rhnXqPsOMfVpJJQO8lPjCRhVLzUUBAvBcPEU7rQpowE4vAAcs9m2ZgrkCsMYC3bYgVfCdddGvUG8VazwC3Rl1IdnaSAC8EwNzi1cNezUAWMkO553KBcAadqScbzTsDfEfCBdWv1TQJQU6H+gC7dxbADYOqmFTkgH28UUZDEAbZbFpA7B88yMovpyTGwvMSgEC8KzcRWNtCvi8vbRTjxWkAuq1vuRlrgCsAZS2TQaFhaNVZw17N/ExSwB2AUbILBISw5GycjtjV8P/KeNVYRyULg3OAGvoBsZW7zeAy+s17Ngn/4FgOQ4AJwYUWAt5Zrp13Fa6YQAet93A5r1PAi+qEmWXV84fMQMs1QuG+sTxBc5vLDYTBQjAM3EUzexXIGRRXtXahYaQRWmMl2p1ep/0CHTZdsBmQGX6DqyGHnXs01ljAT1nAO7TRWMOCfTZTgwo+Mq+2RR+tD5ZvIbMNQ2fBgOw0jh3hRlk55zmm7H9B0Pf2jM7z4KWfwkCisu3u78nBhRYiwUBMNznzrOsKTPAYHzJj3Unji/5AOAVU1aAADxl79A2SIHARXmzjRosAxdg1gyHBqj3gVnMulcLY78X5LT81wQzpUWjVWcFqKrsTpoBVgQQCDKgwdUpFOq3LpwHjrPy+5lfyA+PPfiaa+53Z9PUOcVrqKabfqv4POSIOxhPg59Aquqg/0A1TTEYgCzHWatWQEDBjapKJgYUWIvEACwXzn0FmFXeVkQALrXgEWh3aO1NCQLw3rh62R0NXUhrqTP0iQ+NRd1YAKwIlVpS9y6kFW2dKwDbNIbAA3HOVMZaaWvfcW/FGEAkQcr06j8pAFbY6BoSw/UJpOpa+g8JqXUZH+jr1k4APviQU3HZZ4rK6lpvwXbWDxbw9hUBmAAMxti+FCMA74unF95PRbgMVar3+TZFG5MfgS5FUbQ/VOPy+l6dFRfP6QE47MVrQ7rqAXBkSBIEx2DWcy7xOiUAVjxNY3Wj5Hg+/YeNBAJw9pyPfvg3Xui7GeCjHwihagAMPxM7FDIEYAIwNqXsTSkC8N64etkdVYQeb6FcizvFBd0oALyC4PBnK731rS50ZZEUYyE9AMeDSzUAVtQ3KBZccTCXeJ0SACvZ0utX1xzZvXAO842SZt5H2EGAsz77W+kNAp18vPII9Pk333z8a3Lh1leIjzkTgF2ZfB6B9g3GBV5HAF6gU/e1S7GzFw5dnYCxBABWWuyFhKhTZ0VASw7AEfV16iZximIsS5ptloWAIaKeqN1O3ZVshPRwGa1kS28z0jeUx7bHpYf5ffL+SwjAQRlNqZ1w1lMO2a03IoN2Bb0FGoiznSKCTYk3m4svN3/uO9gOM8ClPARgn2Bc6DUE4IU6dl+7NdLCHFp8Kto2Wga4jKsRNxognecMwKW+kV5E5FzIS+eMSHZCZkhAaurxqgR50Nhwias4dvqaGvwEku0i+m/YayDAaWSACcAf+o0/Lr0BwmlLL+Cty/U3d+HMr3ku+cQ3//FPj51179sJwM++/KBwPstNAHbdBPbodwLwHjl7X7qqCJqIZPDCU9GuUQF4RAiGFs+Ki/jkGeBSW0X7m/GrDsARYX1w3EmP0U49XqcEwCufxnvMAZ4ruwEwEgRD883Y/hsLgCEIlGdngwAF1GKUDLAEgCXa+mTKVxD/Q895sfnXMx2LnBrKq3I+GkP9abw0zKdPoF1B8YUsCFlmPgoQgOfjK1oqUCDRgkkEFUsC4IigZvOyaOGsCJCjAHAlgDKIiGJVMNSSngiQZH67fVCMC5c8ongdG6C6nYmY2Q+KQfrPHnbShb+tFimgrADq8l+5OiuK1w8OBgJw/QwwAJw1bAJlg0EOaKN0LQG4c3TcNfnz9/koQACej69oqYcCyhBRW+CzEF8aAFdixNxs8Mn2KS6URwXgUl/FmAmCD2ToRQSnsnk1+6cWr5MD4EgvYkNeWobEGf3XVokAPI+3QAPAKQHg+ni1T7Z0tYHBDPBRn6PjyBzFMvNQgAA8Dz/RykAFtEDYB3wr0xVhZvQj0DZ3KIJn5gO+lU2KdowOwE2dA2NYDSBdQ1ETULSgacrxOjUA1vRfU3dtXyqO86D5Zmz/aQAwWEf7mVZmgIez353vALuA04yP3/vLv3jhE7Ps+MFll3/r7VmRXzkw184KgKXxBUN949vMYBvBmXPX/Y+/z0cBAvB8fEVLlRQQLvBExxmVTFxENdR5EW4M7oRw42e08cZ4DXb1qBXsq/+kC3+bk8A65ACcGFDAfgQ/Awy2I3oJFgE4k0N94vgadYJj4+oKEIDVJWWFVIAKUAEqQAWoABWIrwAIY4NvgQbfOtyqw5XRXPVcDij1NXAWUP6ccZBdZbfkegFZ3bofQNnAF0aVfYD8p/QMsFQvafmyP9Jx4BNf8UczW0ipAAE4pdpsiwpMSIFrnnPZ64ose4rUpCLPnnTjr3/0TdLrWJ4KUAEqQAV0FZAu/G2twzCwAVqwfAuYQTuzbAOCIATV5QUQFAzAYP/Lo/WrY81AX7w3F6S6Vv5PCcCoXtWGCdinVoYdvIZHoHWnn1nXRgCetftoPBXwV4AA7K8dr6QCVIAKTEEB6cK/z2YQiOAub4/0ri8B7YTrrwsGZJlFdjXaKa9T1qv1tmXlutdSdd5mDLax8+1n2I8tvaCstsj3nvFFABapvOzCBOBl+5e9owK9ChCAGRxUgApQgXkrAALJ4BHoUgEgSykRaqc90E5JG2VZvyxzIDSLwBnpUReukReMIfU2y3QBWN7GCoazo3c9+KA4+JCz+U6flP3vG18EYKfj9qcAAXh/fM2eUoGWAgRgBgQVoAJUYN4KgGDhBOBSBejbvohclm+nonaaTOWt5uzwJUgzpozPMdjgI9CVbWAWdbgrFq2UNyPW7XfaAf3RtD0IgMG3W2NuD4ivI/nhJR/+8G9+Aj6Wze8AYz6ZYSkC8AydRpOpgIYCBGANFVkHFaACVGA8BUCQgQBYA4K7R1MrZVA7s8PiodmR7NccnwEKgzqFDPDagLCjvX1aSeotiuJX84PsMqdeHZCDAXAb2oEAnGUebe4OrB4gReOLADzeXDW1lgnAU/NIQnsGAOi2r30re8gfvvSjd2mZ89RfuezR5vsm73bXl7/o9b/xkWe7y4WVmJo9SG+uOv6gY/e6+15fNGXvbbZzg3UaE4BR/c1Lut5x42989DGIPlMtw3E2nXGPxMj/3967AGtyVHeeVbelRo+28EiGkRxgs0MQCmAWFvAYZLcZDIxxiNAECLexAaMHIhaNCHvBwloP2NuxRogRJgxGEmwMSFisDdsWEvawwOJd0FiAkEOhwZpB9oQDhAML9LIMspAsdfetzfzurfrqkVX5P/mqqq/+RHTQ6puVefJ/TtbNX56szNDjDGmTZaiAqwLSiT/SjjOotLa91tuS2Xn8f7XdhWuCR7CNYBngsn9OmfMBrVC43tHguHNsWq3q8880ewNwpddP/+Z71N8vRmKxVmZwEQf0PbdAC0Xf5OIE4Bl59/zffMFb8yx/r4PJDaAVgI8XCKOQ09ef0PAzhj0CresyHNnOiv3XXPbVW/Q/HjhwYM9JT7vrxqwo9q8LzQ+AffVXffeKR3TccJyhSpnL+frZZdxPeZz5qcmnqcCwAtKJv1RPAO46ByWZ2nCxs2crcG97YBvBAbjsL7BwAGfiLXXW6gGz0ANbeQEfa3OCAXDZN2Srd3+WvBlloO8JwNIXwAaXJwDPyLmuE/NyQtnMbMAdb8AY8tT57/jp0/Oj27epsicg5e1l/GBvTHt8J+b9tss1MYO0XX1bCdu1SKH1dwEkWx/qP+c4k6i1Lhvaz5JdDlMaZ27q8SkqsNkKSAFls9Vg76gAFRhbAQLw2B4QtO8zMc/2bF3sAaUwBDtORBEVHj36uMed+tGDN34PKVyWGdsex/ZXff1Bdt/D6y3P7V7PA4BdYxbwMRyTQF2NIq42azDnOJOqbS0PjfspjTNrj1iACixQAQLwAp3OLlOBCStAAJ6wc9qmuU7MlZPfpybnv6LqU9+Ouv0Pybo5TkIlBkGT4QTwWzZhtcdRk0f3PPbYkxQE39Dc9lyXavoA7BqvkoCwZZ8ldZVlXe3mOHNRG3pmVuMM6hELUYGFKUAAXpjD2V0qMHEFCMATd1DdPNeJeaAuDmbcEtoGfQc6FXscAfgO5bO3qz839Ptu2gDs+x2oIGaDZ4ITxo6pmxxnZucPjvspjTNB7LIoFViMAgTgxbiaHaUCs1CAADwLN+0YOfLEXJ2yn51z9btuvrYtmeO3xR7KD8PflOxxmpgX2X/P8vyhLCueN0cATq9/2MOxOM7KqOM4k3yH7PFC46NUgApQASpABahAQgUIwAnF9m1q7Il532RwBLumkiUrXdprjxMAQ4Ey3QzwCPHQuzgDSdkqNIb9TRPMvh3BLo6zANeNucQgn6ECVIAKUAEqQAXiKUAAjqdt8Jp9JsD17K0rlJm+A3bP9q0n+W72mCFhava49Q0JnWkCsOtJ0/XYctQM2hqPKMtxVleJ4yzFveRIXLIMFaACVIAKUAEqEEYBAnAYHZPU4jExb8CB6/eZJgB2rKuRWXKsw3gwjmNd0exxhDkgnuQA3K7U1bahg6ccr8IJoX+wb4E5zhqRwnF22VcuAQYki1CB2Svw3av+40Vqp9cVvh3J8+zSUy+84B31emLW7Wtv6ufvvfLKfUfzx92t2j3Ro+3tvChed+pFb/y4Rx3wozH9N9e6YfFYcJIKEIAn6RazUa4T8za4OkKKNqqTZXO0qTGpdrTHCDxTs8cVMu1hOU0AdlyACBEPSjJ/TbTujjGUcZxZozaEn43jfsrjzKoKC1CBiShAEEnjCAJwusWRmDGdJlrYSiwFCMCxlI1Q7xQn5o4Tz8ZEOMS25VLuDbEHiB5/2HPUavB7W8c6g8QDclUXIOwkAXhMXU0LCxtiDxAO/uMMaIRFqMAkFIgJCzHrnoR4AiMIwARgQbiwaCQFCMCRhI1RrSsAtyewjhnXTgbY9XtPVVEU4JmaPVowR1AAwsd/Yu5qW+9p4AcO7DnpaXfd2H93cW+3gsSDqj3Id8AcZ00/tRcWOM6A4ckiVGCGCsSE1Jh1z01qAjABeG4xu4n2EoBn5NXJTcwPPnPvSY+e9B0l4SlCGYMAT2diPjF7CMBwVASJh40F4InFtfuOjTgLX1MfZ/AoYEEqMLICMSE1Zt0jyyZungBMABYHDR8IrgABOLik8SokAHe0bWT8xp6YmwDMNctqj6IJZoBHBjUCcCdqoiwscJzZRydLUIE5KhATUmPWPTetCcCbA8BfP3Ro78n3P3i7isHTfeLQdHCcT3181q4AAdiu0WRKEICjTfBDgULnxFwCMDR8oukPtd4qxHHGcbZWwH+hySUG+QwVGEOBmJAas+4xtPJpkwBMAG7HDwHYZ0S5PUsAdtNtlKc4MV/sxDzYFT91BV3hvPcb4PEzwMYre6SDleOM40waMyxPBTZBgZiQGrPuuWlPACYAE4DHH7UE4PF9AFvAifnyJuZDd+7CgdNTkABsFobjjOPMd2zxeSowRwViQmrMuuemNQGYAEwAHn/UEoDH9wFswQZNzOE+WwqG2jobxR5dqStk6mdjwq+PbcwA94VLc7tssNPW3TPrUeLa4xvgKPb4xHKKcRaq06yHCsxZAQLw2ntzBOCYsTfn2OA3wDEjI27dBOC4+gatnQDckXOTATjIlT5DAegK5wRgArDj6e+h3ochv7WPPs5CdZr1UIE5KzBnyAmtOwG4qeicY4MAHHp0pKuPAJxOa++WCMDLAeD2FU/ewWOogABsVpXjjOMsxnhjnVRgyQrMGXJC+40ATABuxxQPwQo9yuz1EYDtGk2mBCfmy5mYZ1n802cJwARg8OW2wTst4o8zUOONKOYwsT+S5XuedtqF531rIwQI0IlN1XBqADymzg5tmyJrOy+K15160Rs/3v7h3Vd8+CXFVvYZ9e97TQ/mWXHX4b35s558wQUPBAhZ7yqmFhuSDjEDLFFrWmUJwNPyx6A1BGACcMhwJQATgMF4IgCDQi2xmJq8flAt2L0pRN+lE3OvtvP8utMufMOBPrtj1t1u06utVmVSDeuPxwSRmHWjsTcVnWMB8Heu+o9/lmf5S1E9VuUs46CsK6b/5lq31iYmAHvq0rtAUvrUKV7WwTX7xUsCsOhNMW5hAjABOGQEEoAJwGA8EYBBoZZUzHPyZJMKmlx5TRDz4rbTLnzj82IAMLqdcQoaLgGAp6ZzaAC2ZXxtg0393DrevMZazQDT2JhT3aGAF/DJdpEV71YLGherssZMvq0O23vIZ1z4LLTZ7E71cwJwKqUDtEMAXg4Axz4BWitJACYAg6+ljQXgFOMM1Hg2xUJNVqEOW7JTXhN/CwB7TA6tmZcpabjJADxVnUMCsHqHnazSuFdA42m40CAEh9KSAAx7alvdBXKB8u0H1BMnwk/VCw68P71B3vL+dLI38UME4MSC+zS3QQDcOcXVR5fyWY/rWaLYEwMyQ+hU1kEA3ngAjhLXHGchR+G86vKAQveODky0fEBiKIPhOTkcBImpabipADxlnX3ituYvlSHMPqEm8a9xH1ytJwfGGgE4u/TUCy94h+e7QeKq7a3t7XO3t7berh46XfJgVXbAn979ALfOO9md6CECcCKhQzRDAB5WkRNzWZQRgAnAsojZKc1x5qLa/J8ZBShK2Xomcp6TuF5Q9al3CKynqOEmAvDUdQ4EwFFeKn3bZgnA6QFYH3K2nWfni7/rtrw39Y993nGr6gnAUcYfK+1RgABMAA45OAjABGCXeCIAu6g272dGBYpqMmc+tMrDtl4A9gKUHlj3sDNc8NgP/rooxHba1Ntc6wLNQWev+AoXDeaaeuKXADwOAPtscR9ajPONQdv3xbHDNET9zACHUDFRHZsMwOe/46dPz49u36akPEEgZ6hvEztbRUPYo/sRGjIF2liLhrYtFBiFqscqwAIXmkLEdUj/hLBn6uPMNQ6n8lyoiW+A/hi/rfU42bf3W12vyaEBIKauYembUHaOBcCh7I8Vq2W9XvEVwDhLFcaFoVDapo6N0HZ7Z05x/63eT1mR3zt0pZWLL/UznjFoPecA7+Z4JQnA42kvbpkA3JGMACyOovUDBGCzeBxnHGcew2qjHvWcJIXXwpDB9Jng9mUx/A7Xamaq56DhJgDwnHSenK3Nkdq30DTL3QE+74e6LOW7IjUAb2WP/aej+ePuVra4HITlfFe05eVNAA7/2401DinAiTkn5iFHCAGYAAzGExeaQKE2rVioyWNAXTrZKR9YjQHA7TrnoOEmAPCcdJ44AKvPO3e2+9bHbSh95153agD++yc8/pMn3//g7coXTgdhxXjHKVus12YFfOdHq4oZ4GjShq+YAEwADhlVBGACMBhPBGBQqE0r5vs9ZX3yFWgC3ck8eMFEzzexHrZ27JuDhpsAwHPS2Stmmy+ZCkRCgtncITUmuIfUGc2yesV2+Hdctgl3AGvtCcAzmrEQgAnAIcN1AwH4jgf/KfuJP/69mx/x0YnjjOPMJ3425VnfSbppkuQ1kdsVtj0597Kz/8CfD6rp0ZscfNnIjHjZtpqgFXcd3ps/68kXXPBAaUsMDecOwHPT2dfeKi5bcOOxcNMIdQJwd+T3ZVJDAfHQoVJefo1xqNkG3AFMAHb47TbmI5yYc2IeMv4IwMwAg/HEDDAo1CYV89lavNIh1mFQrUm/1wQ0MAC3gXUuGs4dgOemcygADroYVHt5EYCnBcBe8U0A7v21zAzwjGYsBGACcMhwJQATgMF4IgCDQm1SMa+swwqAu9cWeU3kSnENEzrXrGjfVr5Q9c1JQy2vt727PpodQCWMVS1RIADubLf3WgwiAA++vsfMAPvES987zuP0/I24A3j1K2qTfmFvel8mB8AHDuw56Wl33ZgVxX6h9qGuHWpseT0wMXu0JqEhU6jzYPHQtoXS3/WanSLLPn31ZTef5asRx1lHQY4z36Ca4fNeE6TEAOxhq/EwF1cAbme9PezaiZjEYDZjAHbdsj6Kzj5AU3uVEIBb79XUCy+6+ZiLDmX3PNvou9bKecxswh3ABOCZTUpcJ+ZtMHC8e1Or1fnG0hGiogCwB3BOzR519Vt2ztXvuvnamCHq6LtB2xzrDJRhzC//yGVfucRXM46zYQDmOPONsHk8P1V4M2U0PMCtMzn0mmx2v8l0nmTGBOCBrNBcr7qZlc4E4M04YToVAOt2nBflssx4ZVHo+ubxW61pJTPAM/La2BNzU4bN0aYOcL7x35/xsu0i+5zEHXOwxxEIFw3Args0oRYNHGM6C7XQNIe4dtQo2rif8jiTvNOmVNZjgtSbVQsx8TfBm8fW6qBZtHZmZE4aaqd5LCQ0Qjd1Jm5uOocYB0rwoLFbd2Bq/8017lICsI9GJn96jJmNuAOYGeApzTYAWxwnnZ3MrQts6kpME3PHuo5sZ8X+ay776i1lt10msCbgmZo9Lv1aaT3hDLDal9ebaQ2hf4g6gOHUW4TjrCkNx5lPNM33WY8JUnIA9gGKgAcJBb8CybQF2qevZTRuWgZ4TrGqfRDChwTg7rs1NbinBGCPRT7jpxQeY2Yj7gAmAM9sbuIxMW8AlSuUmcAnxPeajhm/TjZJu3Nq9rhqnQKAPeKp97ohR182FlccNQtyBZKOIQ9dOM4s79T6IppjrBjHvWPMJFlomtmvmcpcjwlSLwB7TeLWQgbdthwQgDt2zUlDLa9Plqke56lBZG46E4C5Bbr9e8H2Xa1XzLQODvT5zGNT7gAmAM9sZuIzMQ/TVXPmbxy7+rOQU7JnyhPzgDpVUOJxEJZXiIZcMAioi2OfOM76hTNrM+Vx5hgEoz82N6hwtrf13a7HRJMAvBu1BOBq+BqzZR4xVn8vcAt06y2ZOu5SZoB9oLV9OF/Iukb/ReVhAL8B9hAv9aNjT8z7IMM16+qh32C2b0r2THli7rjV2OS2RlYuYL1oiATL/vpmgFGDh8pxnPWq0+vnKY+zEDExRh3OQFkaazjBOFCGMeyppq3siGuW2pQZmaGGszwEa246E4CZAZZmgHV51zhvv5u84q/nXuExfkf5tkkA9lUw4fMjA7Bx62HZ/YTQ0/l+2OSCqdgz5Yl5wIWC5inO7tdRuYwmKB4kFXOcrdSCdOU4k0TWvMq6TraqXpoB2O+03p3KJwnA7SyLz4R1RA0JwLvie5+CPhCrXgCyfo0wA9x6pW5yBlh31WMBsfHO9Io/w3t9Xr/Z1tYSgGfkOeeJeZ79ifrI8t+orp7g2l3kjlVn+0RG4VfdTMGeKQOwlj2QRp3FkYBwPRgdIbc+lw05a8JxJhrJssLD437q40zW12mUE66btQAAIABJREFUDg3AHpO3tiB9AOwEb+3siLOdhonhUjRsOyg1iMxNZy8AIQD3viBTx502xGs7ca0ntm+AdVHX3Snq0cZiiUc96ly+7NJTL2xm8KfxG0tuBQFYrtloTzhPzNWpvcWe/Or86PZtjhA8mP2tCxI3I4TDb2nT2PbMYWLuamPN78b4cDzkCB5fMeDXb1GA4wx2nqigfdy7xnCsGBJ1b8MLB5rs11UyArDHpK5RnysAx5wYptLQte9jA3CoIZRK50DtMAPccvymA7BP3NS18XhXEoBDvWxYj0wBHwD+yGVfucQRSKCtkPWeRMj+iW2Yij1zmZh7LhT0LpBEOhQLXpCRjbCd0hxn6+vJJPqNOe7nMs4kes69bCiYMuhgvIfSY3LYBmCXbdpR7sZMrWGo9sYAEZ/xEqrfCWK13gQBeGEA7JVtru1Q8QDgKO85n7Hr8ywzwD7qJX7Wd2KuzRUCidfhQmEmxPbsD+qGMeyZ28TccZHECqRhtMe+S0Xjoa8cx5mfgmF8LRv3cxtnfgpP+2nv7aj27hknYR6Tw0Z9jt9+Br0bcywNQ4HgXAB4LJ09FmsIwAPvhzHizuO90+gJuoPEOWZrh1d5jPOg7zn7qz5uCQJwXH2D1h5iYl43aGDS6AW+fZ3GJ6myya+ryFOzx7Ufc3wO1z6zwnXo/nOchVUU93WacR+2d6xNK+AxoXIRsDcL4To5rE8+HevwnhhOQcNQNowBImggheoj2F7o3QoE4IUDsGv81s86CFEHGP+TLkYAnrR7msaFnpjPqOs0lQokU4DjLJnUbGjmCjjCom+vewHYMXvb+K7NpU+mK5DQTrq0h9Y9UM6ooevEuN3OFAF4SjozA8xrkJAxYxq/rtuXWwDs8plH5vOeC/DOCl4FATi4pPEq5MQ8nrasmQqUCnCcMRaoQL8CgSbvPhIPAbDTSdCKgK877cI3HNBGOYGS8G7MqWq4aQA8VZ0D2cVvgFtvkTEWXlJvgfaInWqXiutCoemqN58X+djPEoDH9oCgfU7MBWKxKBVwVGDJ4+yd+5+/P8u2brJJp05PfuVv3XTzp3S5y170gqccPZJ/Tf318bXnHj5yePu0g7fc8qCtrvLnYNu/+Y4v3fxuU50HleHH7D/jT9XPXm76eVEU/+dvffmrv1K19zNnvEddD3dxn331PvaVsbW5+1yvzTZterRtPIbYaWsH+XmoiR7SlqVMLwC7ZkfKiZ1zH8G7MZ3rDyBaq4qNzgBPXWcPiKm7kQDcCuolALBHbFfx4rTIp7UG33PhX1dxaiQAx9E1Sq1LnphHEZSVUgGDAkseZyCEZhq6jt50858OAaeWtg2dpoB7pwVETc+oX1y3/NAP/fC//tXPfvbR+s+H6qo/A4DrY9vZnp/87S996S9N7SNgangOWhQAbDOO2z5NQgxy54xBiMa7dfQCsDNY7GZwXSeXyAE2c9BwEzLAc9DZOU6bY4EAvEAA1l12BdjyPeX7fJzXevpaCcDpNXducckTc2fR+CAVECqw5HGGAnBeFK9Wq8G/V2TZjwLyGjOgjhBZb64DqRb7KwD9P573vGPvP37vt/rsH4JJF2BvadSbEQ6gyWpxoszOA76xFnGdLLUr1t+PHTmSvWDPMflfq5+daG24v0BwAC6/bXvco48+djR/3N1C+6xXg8xFw7kD8Fx0JgDzG+DO+zHPLj31wqYufa9A53G6m8F1HSfIQp/Hez35owTg5JK7N7jkibm7anySCsgUWPI4AwH4MaWo3vL8k6CyncxnCNDbbbtRt6XeCpht7fdlri/df8b5Cpo/AvZ7qFgHgm1QLmhzMHstqCfc6c67GdZYE/+yT64ZXPX86vu4PdsP3x8agJ0nq50ZcnHbaRe+8XkxNQxl6xhbUUPZXm6Hj6lzrLo94r8Rban9F8p3qe3WosXUvO9d7fOpxwOnPP6Mk+9/8HZV9+mS3wWqrHWhT1jf6MUJwKO7gAZQASpABaahAAjAYmPrWcmDlm91pZXXYdVWd2mHrZ+mLKoNmoV2S7PXoupDbIcONbGrfzcWa+JfF8cxu7EC4Pzo0acWW9lnVH17BYL3XoE0Nw3nCiJz0znWOAilQ2qQnGvcjQXArvGjd7rkx2bP2z6c/2cHAPa+6k3wTk1SlACcRGY2QgWoABWYvgI2MPToQZXxDAyS2qRGFtiSpV3ZYSljzKAG2PrckE96KJdQe+8ssHOWoW5o63Rk14lbq++DmQjHb0BXdar94/dKAXjoapC5aThXEJmbzrHGAQG4u404ZkyPBcCufvb8DIUALPwlzOJUgApQgUEFPnnmmR9Wp/G+Qb2czzn7s5+9NpZc15155lvzInuvqv/yV332M5dI2rnu51/+sjwvPqeeeXTrcXtPfeWnPvW9+vP1ulX28B7XdiQ2xSgrAOAVSApgtgJgYBtxBW9AWS1DA/aG+lBCJ3pYVqkxuj0ZzTDv1luB+0EsK16VR2Dc91vgABPHDqjGmvjXx4Kr3TrrpeLju+qo0ytEY2vgCiRXW2rtJ9UwgL0r02eYQUyqc6xx4ApG7Xifof9GibuxAFi367zTZXv7f8q2tm5RVYjOYdi0O4BX7ynRi56FqQAVoAKBFYgJwD7QawDc/6CgYv8vfOYz+pdH7/9CtRlYZqg6FIBLuELBUDVeATAAbxXogYDdAOAhm/TW4MOPPPbiY47fe0jZBF2XpIWT2gGWrw6sQgC4njEG/eR8/ZLus2MmtYoz04Qp1sS/Htyu2UB3AF7fIdweZHPTcMYA/EE1nX0T9JIzFEodq7HGAQF4GRng3fezy53n2+puhgvUWPmAFIA37Q5gArDr25LPUQEqEEyBEoBVhf9N/fmX6uWssrTb5+ZZfs92Vrxd/f8N6t//Tv150m6jjyoAe63Ksl5XGqGzx0Wev1BnktW//V/qz6vLetT/n6L++9Eiy39HlXun+vvlaunvlGbZ7PKjxfbVe/Kt29TPT1B/jpSwe+jAgb17HnroO1U9hra38/xHyqxvmQFW//0eZdMZ6heOult3xyZ1gNKnVdtf3C37DfVvJ2fFnpdl+dEb2+0GE1hQEQhWFXDGBmC0fsE3xg9vPXb0x4q9e27vOwHalDkFdYFPmS5dUrZ1EMgApwZgxwzDOtoMmdFYE/96iDu3oU5IzYrt+6UgNXQy6tw0nCsAz01n5xhtvst5DVLrd1vqzLVuPuaiw9CvbteFPnU34SG1ReMVqm7JOQcbdwew1pYZYMHkkEWpABUIr0AbgDUkql9k9yhAfV1RZOepv/+RBtwSMtVL6w4FDn+hf67+/V0KbH+79owGYA2Wp6ly31KvuGuLrHi3ht761uQaAFdld+s8tw6rv/DZz5yle1zP6u4+e0697RrUVu3YAFj348i+E39izw9+8IE6jOu+lO2GV3u4RhD0Jg3AuocDW6f1Cda/pP5co/483qCG+fvf/c9XixhbN1n8IQZgVd8qS3sQAOD6wVagn7wywHODitI3zhNSBexqHP4FAVi4BdwwKFKDyNxilQDMa5Daw0Z6xZBzDBXZrWq+8iwCMAE49fyS7VEBKtBSoAbA7SzpuxRk/q4C3EvyPVsvLI4Wl+tsavmtcO05NW+toPkN6j8uUy/4X4MAuFa2BsArC+sg2t7W3G7bBYA1lOtvket1tdtNHSwgWDkDMAJ6qs/SLdCdu28H+5FnH1LONW6X7Ds9GfwW2RmAtZ+BreGV7qCfRgbg7tZg50lbcyBYr+NwAiIFwGrB7QG14+SlgnE3aIuTHfXGd+/trP9TTA2XmwFOG6uxfOi8+NMK+NQLGHONOy1bTM2H3kOh2kXfdVJAR+sdsxwzwGOqz7apABXIjABc5FeoQ6c+rdboPqVQ9Kxyy3Mra9rIwu5mjb0B2HQYV4wMcBuAYx8ChoQaCFbJABi0R3etAXvo1um2Jp73/3oBMAjZHdhH/OpSZm7wVu+jy7e3+jtQtdj2TVXPzwj0GjwZdW4azhVE5qYzAZgZ4PY7xgUwveMef9FZFx3xqqZTkgA8HV/QEiqwSAVMALxdbF+8+z3uN9VLaksB8PdU1u6nWtnfKABcZpBVBvgLPlugNeC2vzVufQPczADvZqPr7aYOCBA4nQEY7Q96iFStvk62E8iomswxZk1BOPUCYGGfva85svnCe3KVOHvpC8DqeXVATHa3+vOjNm3Kn9tORp2bhgTgtedjQapuIVbdobKCzAB33wB9gBpTc9t7KNR4tbWjfr5xVyDpPhOAAc+zCBWgAvEUaG8B1uB4dN+J/37PQw/fuLPlOfsrBYX/XP37ybtW1A+0Wn3Dq6HRkgE2H4JV3y69Z+s1xdHtr6j69CFY6uW4vpap55qjqm3TFmjdj9p3xyvTTQB86Od//vTa4VuNduOpbq55bAAGQdNkfAdcHerqhUqwLi8A1p0C22n03/e6o74Ymxu81fvhODEUA7DtZNS5aeioWyeEUgPU3HQmADMD3B40Lhlg54Ow5BMLArBcMz5BBagAFZArUANO/bD43l55i3xCKzAGALtuV255rAPAwoyqrq4C2HY0gGDqDcCuELxaXMmzV/7WTTerTwbC/C8GVASasFm34wVqxy6kIctdf2huGhKA194LFEPGWCUAE4BDAHCgOLK+52w7XawVTLQAM8ATdQzNogJUgAqkViAlADsA6pAc3S3Q2MnN9TonAcDaIA9tevsgjSV/eCtuO+3CNz6v3m5MqKi3k2piqK4Tue60C99woE/buWm4XABOG6uh4rOdNYy5HXeusRHTbj3uY2pue2eHatvWjm2ni/X5iRYgAE/UMTSLClABKpBagVQADGZU9ZbxQ1tZtr/vzt6aPiG2QPdmUUF7g2SA6z4H/dEJkxDZ4LnBW12EVBND27bFuWkYExZi1j03nWMBcKx69diK6b+51h0SgG2LadEW2ZBJhmWhD6liimUIwFP0Cm2iAlSACoygAAhcXodgodlNDXFPfPix//v+4/d+SwrAB4F7dXvkHe0QrCF3gwBer8L7kCxvqDAcnBJoomvdAq2FCGC/bQRa7QhgQ+fbu5gaBqpbzeWzS0+9MN0217npHApU29AUc4fFXGMjpt1hAbi7C8H2Agq5MDHYFgEYcQXLUAEqQAWowFwVSAHAIMytQFTwfXCQa5DGvAcYiRlQu1VVfVc6Ie3sTqw+qI6CM96XjNZR3zoXbNKvTmvOi+J1p170xo8P2eFyFRLcr52C1oNhgtig7icut5LH1jAmLESue1axGsOPAXc9GMdXZP9dpN41VwjHX6d46oWX0oAACzC6Kui91u50oEUPC/92F7R8fTWF55kBnoIXaAMVoAJUYAIKpABg4HoirwyzlhHNMhskN2ZOQfAMvgXaFBIHwex2H8yjYRYE3tDGZOWgiWKoCXufacjBMHPTMJRmqUFkbjoHBGDZyMFKGxd2Zhwb0eA6MACbvGNdZEsQS9D7FgutaZUiAE/LH7SGClABKjCaAhMBYG+QHATWPPuQ+ri4N7Np+n42BQADCwOVLiAEex2IFWrCGyGYoQlZ9MxILTPb18e5aRjK3hEAOAjkpIrVBNDi3JW+hZ2lx8bQ9/4RF2CsABww898XM1YbnINt5AcJwCM7gM1TASpABaaiQGwAloKb6xboAZh8TMHvJeqy5d/r09y0dRjURQzuddiWALC2HSjv9R3whCfpEABHtx8A4Og2uL84Nmqb69x0nrC9aiey+VtUAnD/NuBQ2hiGMwSfgbZgG98myE4X99fQuE8SgMfVn61TASpABSajAAh6zluUUwCwBZof3s72/NRWdvQ/K9Ef3yN8J3MK6rJRAJwgs+Aa9xMB4OErkHTn5qZhqIl86gzw3HSeMAD3jq25xkZMu8sXWER/QgAcMQPduyDi+vKe0nME4Cl5g7ZQASpABUZUAAS96rogaYY2BQAPff+rv4s9fMzjXnrskUf/+8DJ0p3MKfhNcfWctLxLRhfIAHttgdY2hZo81kL6iPr7derPL3mEOQTAsaHIdgVS2b85aRjK1tQAPLdYjQhMHsNKsU5W3HV4b/6sJ19wwQPtiuYaGzHtrmsUCUIhAI76uceGngCtfUcA9npd8GEqQAWowOYogAKw6vHq1GUQ9LRA1SnNALhVgC21Rzc09L2u3t589MtfPeeY/Wf8qSr68gHPOZ0qXW5pBu1uACrynXFZP7jw4A3AoSFSg5HywSmep0tDAKx9G3FrIGzDnDSMCQsx69a+npPOIQBYw+qRI9kL9hyT/7Xq/okBfgsNxnRM/8217rrmoeNvt+7RARhd6AsQf8mrIAAnl5wNUgEqQAWmqQAIbmLjhd+6iusXAPYKbG0Q3v4O+CB48rLE8HYbobX3PQW67EuIyfqqrt1vCwNkSmD4DNBWn0uhiencNJw7iMwlVoPYuTuegtQFXMEz19iIabfp5RB40Q16z0TMAMPvWsnvvqmUJQBPxRO0gwpQASowsgKhIWy3O40txUim00EG6N7gEsQBG1y/A0ZN72yzBrO6aP26XCOLLXmwXdY7u1E7WCcAlMKTslCT37YeLgfDzEHDUHqNsQW69NEcdA4BrXWNPfsMQdZcYyOm3X3v1FBtqvqtvgkRSwO/G6zt+/xeGftZAvDYHmD7VIAKUIGJKAAC8GPK3K+pPz8Jmt2AScG2abD6VTFkS3YFnUg/29chHQybBTbCKQDmqCbe259NDTlkGjqwmhKAHeyF9HUB4LJiB5uSaRhq4j4mAM9B5wDQEuYUb+Ak81LPucZGTLuRl4VnRrgBoKH6gti9KiOID7jOCRUkAE/IGTSFClABKjCmAggYKvse297KXrC1nf2O+vvQd7RlVxqwJwFJBRrvKLL8DKCdna3N+5+/X3HqTT0aSk9p7kBqoCztYGY2AAR7XX+Exp8FZDc6c4BqZCtHDW0Khfn50nS2ADa8gyKM+qwllAKpAXiTv/9d8X0ox7AeKkAFqAAVmLcCMABne35y+0tf+q+2w6RMd+pqhRAIFhxYpau0fttb/yYWaX/oG1rbN8Q9UQCDqStoh/rud95RTOupABWgApunQEoA9tnlMhflCcBz8RTtpAJUgApEVkACwL/9pS/9pTanZ0sztAW3B/QqUERAdVeS3zzypZsvHwLyzqFTP3PGe7Iiu3hAUiuwItu5+xYBUFciPmlv10brZjkqQAWoABWYhwJJAVid2H/qhRe8Yx7KuFlJAHbTjU9RASpABTZOAQS2VKetYLhxwrBDVIAKUAEqQAVGVCAZAG/w3b919xGARwxmNk0FqAAVmJICBOApeYO2zE2Bb37kjovUh2VXWOzeVt+1v+6p5z/943PrH+2lAlRgPAWSAPCGH3xFAB4vftkyFaACVGCyChCAJ+saGjYDBQjAM3ASTaQCM1UgNgBv+qFXbbczAzzTgUCzqQAVoAKhFSAAh1aU9S1JAQLwkrzNvlKBtApEA+CFbHkmAKeNV7ZGBagAFaACVIAKLEABAvACnMwuUoGRFAgIwLymTvmQGeCRApnNUgEqQAWoABWgApujAAF4c3zJnlABKrDZChCAN9u/7B0VoAJUgApQASqQQAECcAKR2QQVoAJUIIACBOAAIrIKKkAFqAAVoAJUYNkKEICX7X/2ngpQgfkoQACej69oKRWgAlSAClABJwW+8dGvvyTfzj+jHt47UMGl/+L8Z7zD9HOX57Fniuv+xfnPPADCozatsvGbV9/xZ+q/X9qy90ie50/7H857+rdQob5+6Ot7j38ov12VP73nGahOsA/VNUh97RZZdttTz3/G80y2gG007P3GNXd8MC+yNw3Vq9sCdFCldvxl0xa0cyx/wv0otbP0t9Ibi/lVbb1jTf8QrGewDpuP+HMqsGQFCMBL9j77TgWoABWgAhurAAY03e4rULpr73bxrCdf8MwHyp9+/cqv7zv++Pxu9d8n9gvWhCPJJF4CTFmRfdd+364d1ED7Wt3trxfswwqAs7x4oYZSS/B1AAdsYwVkDz+8fX/dZ30A7KZDNrgoANq5AsFx/Tncj5QAHHK8buxLjR2jAoEUIAAHEpLVUAEqQAWoABWYigKOUNM2vwIwZHLeBiwAgqpsKFBW27adZ8UnFEC+BtS5N0PWkz2GqjUtEOgH0T6oonoh4UehxlqZQqQNbd/20cMv2LPn2L+uL1iYANhHhx37zQsCiJ1T8edQP1IBcOjxCsYWi1GBxSpAAF6s69lxKkAFqAAV2EQFsGwt1PMKUHVpGwy0wRCAoCqLCJSFDK4XMmay7dudoXZMdcfogzKmkWlF2tC2qcndN9WzP9PSo7G12uZPSIgeCEbsxOvfRVTDzgQkLvF2ujAPauS1BTrWeMX7zZJUYHkKEICX53P2mApQASpABTZYgZDwUQc9oF4prEUFYOXiBsCHhSWV+2x9qwvo4xJ1jT5gbeT3Kut+WDXW+N67bm+gjGPZn47OmJ1iObr+xL5tRxtyjRcvAA6pVd/uBFQAlqMCS1GAALwUT7OfVIAKUAEqsAgF/Le1NmSqoACAJueMcUgIaDlZtI1bGCBS4BdWXxVfH/z1kTsusn//bG6mDsCBYyTVYoDuWGNbe+x+pMgAB+5DB+Jdg47PUYFNVoAAvMneZd+oABWgAlRgUQog3+oqQdaZV/NJym3NVtABbNWUAnC1JRcHYPdTowGAL/u96i8IPw5w6t4HXKdu2JcADPixoQPYpuNigLsWKfoBxoBzBjjmeF3Ui4+dpQJCBQjAQsFYnApQASpABajAVBVAJtSNTCCUUdyBFKTueobOltmS27FSfQdO4a2v6+86pSCHlRfXn6IPxvAs9Qa1k2T+G8Cs/wPTzs+fKfoxBQCWjxP7CehTfX/RLiqQSgECcCql2Q4VoAJUgApQgcgKIJDqM6G2A0ENCK3ZZTE8ru/Qha5l0mKv27DbvnKOKJsn13L9XTKewRTrNAjAIJxWOuB21u5ohhZWkmjh1Y8YMbPrnJ1dFcChbPIYIwBHfs2y+g1QgAC8AU5kF6gAFaACVIAKaAXACXV1zy8GQziAVdtsgYm9Mle6fXiKACzUMgn0jQTAeJzsGujlTyx21wsaOMjHXTRxAGBhjBGA+duACtgUIADbFOLPqQAVoAJUgArMSAHb1mPVFeH9uzUgsGw9Lk+hffCk7KHjH8pvV22d3iOdw+nGfvAYI5snPCVbS5EC+gYBWKqDCziCcOqlRYp+SNsAt2Vr/6wXf6w7JdzH64xeWzSVCiRVgACcVG42RgWoABWgAlQgrgLgpL0xCUctAmBoteX04RO3v0MANqrqBX0gWJYNG08EBuPDYetw2gxwin5I23ABYLANp/GKjmuWowJLU4AAvDSPs79UgApQASqw0QoIJuFaB9G1KcAW61V9//TI9n86/vj8blX/iT1iu5wa7AWPIGg07JIECginXn0A29DXElXbZtt9kOoALHrsNkEAFoy9KgMseEY8XiXxy7JUYEkKEICX5G32lQpQASpABRahAAg5bS0ad6z2CWWpGwLgNqCBYOcFj6AmGwHAyne9vpTqQADO3mR5aYgOTtutq+Ef0CdO43URLzx2kgoIFSAACwVjcSpABagAFaACc1DAcVKtuzYIwgCsXlpsFV/Mt/PPqLr2mrSqn2yrfw7UqYsRgLHTlQd9CMYFt0ArFaVaCbK5nTEGtmUaTtDC1RzeWbSRCqRSgACcSmm2QwWoABWgAlQgsQKCCXnbst5MqL3O4rpiK/sQAdjobC+Ily4UmCwAQYsAnBiAta/sY6v3BeK8cyHxK4nNUYFJKEAAnoQbaAQVoAJUgApQgXgKgOAEZZdsW2J1djfbKn5jCIDr9/PqRkH7vOBRCn5Sb6Tog7QNAvC0r0HqizHQz9B4lcYxy1OBJShAAF6Cl9lHKkAFqAAVoAI6w3TNHR/MC+s3jXWtjIdkDV21pL/vVW28P8uzywdEb2zbBCf8yQHYdqXURK9BGjzYDIwBZoDx8eL9DXDfOAF9ZR2vfPlRASrQVIAAzIigAlSAClABKrAwBSQT6/b3uloqy/MaCN5ZFMVBAnBHAS+Ily4UmPQHfU8Atsd5KW80AC4bAH22Km4arwt7vbG7VMCqAAHYKhELUAEqQAWoABXYPAWAK43KCXXnSh0LiG2rB/9C/XlBj2qdDKUU7GzbsNftrq/mASGieT3T1Xf8marrpX3eZwa4rgyvQRJ8wys+uMpnvG7e24s9ogJ+ChCA/fTj01SAClABKkAFJqWAbduuMnad3Tv09b3HP5Tfrv7t9IFOdA7YsUz0bQDcqY8APBRC7mBpqlW6EOCy2DBFf7r0Q6qVCwCnGK+TekHRGCowAQUIwBNwAk2gAlSAClABKhBKAcmEWrcJlO9kbO0wUfxdluVPMvWpfQfwygbseh+v7cNSmEG0qW83TdEHaRsm/cE6HLZAr6/PAtvw8ifYhlc/pDETG4CRmFRlBr8BD/WeYT1UYM4KEIDn7D3aTgWoABWgAlSgpQAAtKJtvn0TaqAdo2/GAmApMCGwQQBuuLja1gtqTQDGFqCCjFe+KKkAFVgrQABmNFABKkAFqAAV2CAFADBtZIiA8sY7RsHsWEdZ0yE9KYAJzM6toQzaHu6+PdmeRS+lc2/DFNZSHaTlVwsHKTL6H/36S4av2lr1vvKnSz/AGK/aAPut7VovFli+M28vQLmO1w16xbErVMBbAQKwt4SsgApQASpABajAdBQAJ+2rCTgIYUYAFkz2W+Ksga78AViXV8YQ7Gt1ii4ATM2FhATQJ9XJFJWoDiWkgW02s5QJtJhQPyqgBcdeA4DBZ7zH63TeULSECoyvAAF4fB/QAipABagAFaACwRQAgQVuz7RlWT8MAGJfG50TcEGbvQBYGwNkz5x1SdEHaRtGAIYy27AMq4LtrL7UThxm14sn6KnIkp449kPSRFlWul0cbqNvvMIVsCAVWIACBOAFOJldpAJUgApQgeUogMMEqkk3Y6ufdGzHeEBPCmArvleqAAAgAElEQVRaATCWmUSFaYA8WLcXxEvb6OsIWA+qwyjXWkXwZ6cfHos8Nu2q2HEcRwP1m8erzSD+nAosSQEC8JK8zb5SASpABajAIhQAt1UiWhi3P5cPOmRUfbZTe8Gjh80GncbZxg2Cq/UU4LDZ03G0WC3CBM1md/sRtv5GGDUWT1KNV2TAswwVWIICBOAleJl9pAJUgApQgcUpEGBSbQUpaRt92zOlYIdnzcJDjekQL0E20gvipToNBT2u4VAt5myj1E7cFoM/r/z6vuOPz+9WVp7oPsj7s6ZgX3TT21mRvzvLi4vV3/dabOl8BiAdS4b6rePVXR8+SQU2S4FZA/AfvfKKt6pfRO8dcMkdxx7z2E/84h+/9ZGYbvvDV33gZdl2/jl7G/k5r73homt1OZdn7PVPu8QS+zxtj9A6KkAFNl0BHCyaSqDfEUozwGPCY9vXjsDRAZeyXhCUJgPAld32U4hNw2QQtlJo0TZKGou7z0PQCMbKpepj6O9meXYF8F4xxlHs8QrYxSJUYBEKzBKAcZDKCMATCmPcb+uFggmZT1OoQK8C7/2Ds19d5NknLBId3d7eOvM3zr3u85SSCoyhAAglvYCnbXadoNf6a6wftM0LHvs0B/oEQVKKPkjbkMQZ8r1r3wJGB0axb62j+DNkP+r96tsO7XAXtK52cJzpAqCvrfVIYoBlqcBSFJgdAH/s3151+tae7duUg04AnEQABkRKVYQAnEpptpNaAQJwasXZ3lgKALA4ZNrg98Rj9YntUgEqQAWowLIUmB0AA9ue6x4kAE8ongnAE3IGTQmqAAE4qJysbMIKeAIws1UT9i1NowJUgAosRYHZAfAfnn3lh7OieAPoIAIwKFSKYgTgFCqzDR8FfvfaV31S3Wh5tqWOO48/bs+zLvrFP36oLEcA9lGdz85JAQ8AJvzOxNF3nPfmV6v3oPWTjjwvznz61Vfxk46Z+JVmzlMBcDxm6tvztzzj6ivfN89eprd6VgB86MChPYeP3Hujkml/j1RHtraz/b/8J2++JaWULmDn8kzKPrEtKrBEBQjAS/Q6+yxRQAjA0LezkvZZNr4C4IT7KAE4vi/YAhUAxyMBWBgqmwbAjz5WHD71vE+95XtCHbyKu8CsyzNeRvJhKkAFrAoQgK0SsQAVoAIbrgA44SYAb3gcsHvTUAAcjwRgobsWDcAIhOZ5fvlrrr/okiFdkXp2no9zDRLSPtKPvj4CmXdo4QGxs62Th00NvYXjIsMOW+Np1VJdp16eADx1D9G+TVFATersnxsU2Z3FCcWznnnVVdXnBpvS/yn3A5xwE4Cn7ETatjEKgOOxA8B8xw6HwCwAGACwvl4avwEWfkdc1t37PbEL2Lk80+5k6H6068cgsPnUEGgH6TN853LDLuhb8NBxNoW378EvvuiYfd8++VZly7N77DlcZMWT3vb6G+51sRf69rXIPnzxOde/cah+qB5Vgbpu4i1ve/31q29cLv/Y2c/dKrIvq78eV6vbqz+pALjPL3lW3PTrr7/hhRJfAD5u6CapuyyLtKEasfpZ1wf6uuHH91z7ynfmWf52mz6InfUYChCTDTuN8TOgS9mvlh2db8xdfDb1Zzg5m66HwAk3AXi6LqRlG6QAOB4JwEKfLwqAXYCupafxG2MXsHN5prQlVj/qfXWE68HFAp8+64o9bVI19GdsA2g6WL9wXHoX74HD4XpBgNGVgKDYbq93Yg9C0QrkfvDkB66wQL06CwIHSQSa+oQr2wHtX90DnG8dfaGGuSFnIJAGtgn7wGSPUxxl2eAiBGj3qo4fHH38g/v2fP8eNXZP0vb1+RWsU6QFWOfKziLPn2RYjKm317gD+uA15x5X75cxFgTj0fuFMUIFBOARRAebBCfcBGBQTxajAmMowHfssOqLAeAwgLMSs7Pd1wXsXJ7Rjcfsh67fIwvajrRO1tW1z7pif/gtzetC8KEDB/cePvIj31ElTvF8SY1yCFvbZkc4LasZzD45AlEvCJQ/AGFDF1efIxQKHneAaPB/IECkBGBl77fVn6fYTNc/H4JgTx9DGWHfNvoywqCv73ysKP7V3jz7Zt3XJgD2tbNPZ9DOw8q+s5S3PqVcVt+JYHLxCoIfLvb9uRV+d59GFkKQWJpiGU7OpuiVHZsIwNP1DS2jAqgCfMcOK7UIAM6yJz1mOT0ajaey3Kdfe8Ob1aRn538uYOfyTEA4NfZD/6PwnmWbbt46yfS1mbP6uccCBlQ/tN0aqklYyAfkWk0ZITgA/JbNdDKEIGwcVRXAAKnKQtuhfXQTZoCFHjXb7wt8pRFDcNWzNVdqv6b4zrZo0Nd3Kvv+Sv2COrPeaBuAY2oB2nmXsk8vnNngt+yGsV8Dwm7sdmjp5OzOc8897pH8RLUbIDMvfrW+F77jvIueq8q2P5GoS/3hZ1xzZfVphsWewWznFw8ePObUv73vVhWzfZ+a6HYb7ckH084TIJw2tkP2aHH48JGjT3r2xz7U+fwFbKPSpL//xU3PuOYq0ScdYNtOWgIx4XWQEBQHka+qAWzo9TsSk0D9cKyDvm7Y2zNOe+PhjvP+3TuVU5s7rgbOFpixTdwCjQRwrcwiAPjRR4/7sa0927epfp8g1KeveAOiXGDW5ZmA2d+yX41+RABsb520oeGyvzvdbn+nHLj+0bLAwaBFa9TaQuwDiaZB1K4fhA3x8EUyaD59iwzAjW2zuvOBdTIuEARc6NAmu/bBCJb1uImtReD6xbG7+0BHP9eKpvAcOHk2mprn2ZeLIvsf1Q9BALbeZVtNmgG7jAAMAVW3N14AAk7QV5Phe37sCVfYwbwLqWAbK02UTxTgDn/SgdxPCi2ItLUEDkkDfGseGkDd5YOgXs12BPUjY9cxFuGFBMf6B2Md1G1Vx7HH7HmS0mFoQasxRq0LZjuidvo/Y5sEY74vouQLVkhsTrXMLAC4FE8AaI3MI5DVrKAFKKvNaUCOC8y6PAPY5tUPHLB3thED9miUWpXVorn0Gd+evNMO2EaVpQVjqgJ5DJbTnw7tA3E9L6cGHAWGIt1ko/5osAFsg/bRLjIAd7Yqh8p4Vj436BO6jZCLHfW6QtvZzlZHi0nhbABZxBFWOVpxZxhZWVx8SX07/0MDWdZWpsiQ+Wn0fD3ZAybLnYm8E7A1lYfho/4YOEHXv3t3PxfpWTAYsAVsQ7Yjpyfz6QhWdet7s/MB6rZmhL3jIEBG2MsGAMS96u8BTf3PYJwdVuP+LHXWAvSZiV6UOW774T8f3C1Sj56W/jO2iQAs/M22CAAGoKUCHBACRwHgifRjDYPAicz1bCsIpw1olvoDLF/1AQTgakEF6YPPlVPC8VsVRwG1nEwj2eL6xBsoX2WqgLLa7kZmC4aNXWBD+4ueTFwKCUJVZ1uq1H60fN0H0MFJGhN2T8oG22j0JVIbwRY7SgCOZGdDC1C/Sm8w7qvdFWgMpwLg737+7I+r8PklpfHnT/25G14meRd99/85+6Dq2P+mou+O037uhmf2PesJwDdl2dZ9qo2ze+pvgJB10l6b+FtBqbO92gbXsHpiCAYn6DI4VQuS9e3QYBtwJ3cLGhYRrNvU0TY6dQOLGmjdA4ANXOWFtOIIwX7jqWbY4JbgeLEOxpnsMxPVF/Uu+ivVu8bnM71u6Ixt684RXdUUbSIAI2OtVoYAvCNGDYjQA5H8MpsISO2YVmvn7Cs/nBXFGwZ87NUPLKO71gqETRE8dvoMQLaP/zYFgMHJegUiUPladhAAw6pucGLvBMAlDKAANDUALu0HNWp8Qws+U+kKlnfJ9EvbaGSyodjrecmVAAz2TWqnC6jLxlRtgQLdeUAALoOhUACc/fnAdlsPALZNetfZYissyyZh4pOUQWiQWbGaamRvecbVV66umIvURqOvweCt6mlz+2bQPhgAMWj9rQUI1HnG71vRhzvlTFvhgy1Q6NY6sR5YQ9eet98br1a/eD/hWlmg59xsgj976LOSW6AD+S98NSCs6Iabhy9FBkcnmMXAbhMAuNpu7KKTFMqlW6bBmBL1YYwMMJh9EkGqcLtpVTcKp/WJPQhFFdCgbUwMgL3sBzVK4YcUbRh/gQi3nKews8oag1BeLQaMCcB3f/5Vv6y2FP6BEvlY9WdbbTF8q/rvF6i/rzLAKtP60frP1b//pvpzofrzFPXnv6g/z9HZXkVNt+tn1B99ONU/j58BHgTgCuJAuKqyhnaQqANwoKxfD7jZZk4RoaHKRkdrowHZQeFKy4YclmSTt+/nJnj75MBuBJd2RLsBwBiX2BFjm3+r/YiLFJKetsvGX/yRW+diEwFYpPPGZ4BBwJFugW6CqQvMCp9J0Q8pbIIZYBE87kTvOusttQkF4MbWbPsCSbXlHYH4TQFg5Yhqci/JAKNwSgBe32/b+9auZeGlixwR/SAGy/pCBAjyRklKAJ6QFtEBWLqIg8wA1Jblr6iM3xlqDH5ETQJeoybyd5YwqwG4KPIf0j+vYLfI/lr9tz7pugnARf793XIQANdts25R1oXl2xNXEAFuf60BsBVqJfVWIA6CpOhQLLBOrd7KZkHG2gWAd9uwZdB3Pd+Y1Fu31lbQaV+gWNUPnErdGB0S/zcy5GB8yeIA+Ba3OX7ABYRdzSENa/6J0kfXrfaSPqxE2gFtOPYdYVPvmIB0TWxTGScu71jk98emlCEA73hS9F3rCtHy/PLXXH+ROmTC7XAnBKR2TNuBQSkAo/XX+yGFzQkBsHg8OvS78oW4sQQPSIEAzFatJvf3PeG+f9r37ZNvVd0YuuJDlF1e/Yra/VZV/x2EIq8MKuIGAPR1Na7fAHvZL/UxCsB1wErRBuhro7tiA7ADqEsBeB0DX3zRMcC4Ml4lhcTyUJkSgNXvlw+d9nOf1JndrP4NsAMAV1nhoW+A6za5TM6ACa0EVGuAZQHgagIOQUetXqi89aCllm7YFs1dm2GQqZ2IC0O2TBfdjTpk2zKoNUCFdBQCcCOrj2has11mDxC3WpsYCyF1yJ9CH1222kv7IN0Jsik28Rok4S/GjQdgVA8Q5qrqUgNwin5IARi1qSyHQrlDBlhqSmMBQ+j70a45GuqkFFxiAjAMOLXsJviMF0AiQbIBAIx0s1kmQZbZASxLG43XAIHx7qUFGJOzBuCAGeAkAGyHOVHmZwVMd//YE79gvSqoAj0o01lN2O327oao4BAkEE4rGIRtkAOwbxswAMN92NUR2x7sA8BTiANrBr0B1RiEizXxinUoliWH1ZVvfFEcqIekGeAp2qT73j3R2jbGOrts5L805/vE4gEYhL6Oh6cGwCH6AdbRuNtXEvpTBWDdB7Dvre6mv+6oT28QCIz3vkp8OFQWhOp1FQRgtW00N99pWqokh1O5O+VtpNoC3cm0l50D491LCwJwbQu0/t53vd15/Q2w4d9iZoCtILQ7Mc0f2Xo5dJCNmjAev/2DD1muTKlnipEsmhwKDPeR9gUvBA217cBWzdYNSbdAzxuAGxADAW1NHxl8wj4QLYTIbIAAWK6JV6xDsZwCNqWLP1O0iQAs/n2/SABGvxMdUnMKABy6HyAEbiQAu0Pw6q1T3XUsHoGBHgCBIAoAg213e0oAJgAPxP/Q6cfOMWcbb/KYnGUGuHUI1pFiO3t+vpW9TcljPASrfkhWbQWrfgjW7j8PX4NUl99lC7Q1s1cBcPa/DpwWXTfjw+o/Pqj+fFn90d84m/4nOCxr9bgXFNhCFIKGiQOw1Y87Iki3QLczebbsl3RhIz4AixZCYgOwrH4Y8uPDpnAr/CrWZIs/cgCOb9NqKro+yV3/p8s71vb+2aSfLwqAhVtdB/08JgDH6sfSAVg73ENb54WBEC8UEAiCATD8felQ5+SwwS3QWf72EPHSqGOiGWAC8K6Xav4J7vsRK3SdnFmeW0HTscds/WowAG5MduNDgc0lywRgKEPbAhnIV6Lvr0vf4Acf2bzZ+Tl8EjRog2wRIXGsQ7E8Rdicok0EYPFgWwwAg3CnBNRXQOTPU385ZUjNsQA4Zj/Aup1BL+IWaGeb+nyM29quYZxscCoAFm9zJgDXFfACeNDH4l8CEz0Ey/jtb9m5FFps8hZoeZCEf8IdgAfBZpVpKYqt/xm7okbfLbx15eB26cRQYFMagoaJZ4BtfVyDJnTYVL066UFV5bOi+5hB+ES7abTf9jBog+hgrXqb0vqZAe7dQaJlZQbYFtAj/HwRAIxn9fJzjj3mvk8cPvIj35kiAMfuhwsA/6H9CqGk1yCFHkOgJvVmRzkkCwQCrwww2IY+VOGrWV48Q/J9KwgbXgCJxMYGHIKVwscpvgEOAcBeWoAxOcst0MhYiF0mFgAXeX7WVlFcpnYQDJ1av9s9AIB3r1TRD6SAApvuSwBgUGeTVI0MqlM9wHe4TvXaHLvz82gZYKz5dSmwj17b/aFYnmK2dYo2addxC7QozBcBwAjElBld9LvaMTLAsfuB1K+iq5FtnSIAI/2Q3tWL1FkbeZ9+7Q1vPks0Ej0Lg3DaAAIA9qST+9XVRj84etKH9u2R3XELwgYB2L4F2gv6pHEEb4X32O5uGhpSO12GFxiT0jEyiWuQXPQI/Yw7AA9vh1UZ4IvVgV2/AgGwnshuZTfkRfbWgf5N7NtPaDuw7wFVyGFfXm209RZkEIdCsQOQIMh16xwAYec67YOIANzWaIqwOUWbCMD20dUqsQgABiCtytpNGYBj9wOEvEUCsB434F3MumiV9RaPSMcHXIBAAsBQ/buQkwKKXNpApAU00dXM4h5gbajEb3B5dThNkRVPetvrb7jXxQ8gWAbPAEu1AO0kACMDy1DGHYBt22LzS9Q2FP2tfPuE9bvUv+lPm+qHXR1W/60PwlrdhdzzPwKwWZggAAydTozHmBEgPdowbiEmAFcOYQb4PNv7aKUVt0DjYzhZSQLwjtQV1M0cgL36sVQABhYWaroe2nP4yL03qpjZPzBKg3+TbHsjQJP7Grjo+gDYqyb3QFmv7CwIG15t2DQENdHFCMAE4DKcCMDIwDKUcQVge6Ywv1YB8CtUkxAAq0nQTSpb/OLebjTuCIUOVvKCApuc0LbRmXwDjINk/lXlU/VZTcenbbkGM6igdl0XdLaWyuLA5lOXn4Pa8Rvgv73vVmA3CE+Bvuqqh1zicM7PbDwAg1k7L3DED0xaH5AkfSZFPyIBcLUdWNpnPbDAZxrAifSjsYXd/h2zNOud/DvgCQBw0qygS+YReVEDoE8AZga4HkoEYGRgJQXgzJTpVRYYwfio+sG31Z+n9HSjcTiSFDrssF61Ktj6uhlboOGsLHZXcykkpCPox3pIeMWB4xAZfAzsQwOArYtOiQ98gxYkprjdeIo26WjhN8CioUYA3pGLAOwIm0D2dJIAXL+7F+jDIgE4V4e//Prrb3jhwS++6Jh93z75VhUiQ4fKEIDz7BOWt69XBhvMkje+AYYWRuTf54p9Xb/SCOzH4BZosI4UWhCARVOOdWHrZFwXrU00yyeBO2SNAKwmO9eoOp7bygYRgNcukWXBvLPMUBZ1ZVOMhQTdbRAidxUqbnrGNVe9UPBcCz7x/iJDCrSdAMwM8NmD8WR4xyLxtwllCMAE4Mtfc/1F6psp+A7c2vfS9u3AvoeFgSdfNzKuANDqpbJzXnvDRWqrnMoy2zPA0vqTb4F2AQJbtpMA3PuKH2ULtIuPEQB2gNONBWAHLQjAjjMhVwDeAZA3fxK75mhtnOhwrPVjLhDDLdD9MVGHbJsPg3xjbAtPYEFlpwqP7KgAmqEMtqA+AjABmADc8xLYeAAGAacCInDLbeYLdmg7QlDz6gf6/bNqZJXVBeC0CY6v+sDLsu38c7ZfSPU+4zbtAC1YvmEXsmW6tAmsPzkAg/fzyk6gLQ+1mk4GeHXK9Ntef/37lrgFWupjPc5sixw787odTfXfpW1Iy+s2QJAfzAC7tCvVArSTAGx/oRtLQBDbk50As1/1doX3A+8+2mofbJcAHAaAvXQE4quqH4Tgqrw0DgTASgBux84UtxtP0SatG7dAi34bEYBFcq0LTxeAZR1qXwcEZEMlDTROQ3aBfnwBQ2LWDsCXT+B2wW0kPwUaBcIyqwsARANAJPAAgoMmrw9ffM71bxRAUfUMYP+Os2ptIN5D+qnqGSUDjPpYuEjQ8LO0DdDXja3I4DODACy1EyzfaBO0kwCMDCxDGQBQjFugBTBhAOBMbWHN9QnR4P/W21532oW+v5WDG3D3bGkwaINX9jR2G1LgdNkCDcSXLDta2/IN6uOye2BcAG7ceR0/1iEdpwibU7SJAAy+02scJ35ixAfAg6C0hQ3AwTJ8so6NAcCx+7GCTThLi+i13mYsq7v5HJBpRowpy3QOqAKzunAb0juG4YotBUF4Q5trQF7gundscAFg1PrdcvXsJvIo2M/OXbsgLHl9A6ztB+1DuroqUy6IlA+A33vD9ZvakGrV11hsLUA7CcCiaFgXBgBlAIChyXndshWMHHvM1q8SgHsdluwbYAJwjw/CL4QIIb/+nTM0xrwWewjAgy9P6XhkBlj4u2gRGeDAALUzcczz6ttZHBrdT4HWbcbuRxk7IbLAJgh00am0KRT898FpqPqVvcm3P5cagRN26BXRBkfkW1Ko4nqh+AA8mEU02evQzxUMbxX5zxaRD8HS9sKZb8wZRn1CxpEyo9MGWL/Vd7G1AO0kAGOx1inlB8DQ3ZvrNnczNvkjWy9XVG07rK5uayMjB55cXGVfpeURKSFo2Fl5esszrr7yfY7Z01cDOjlnmScCwK2Tna3flde2QEPxJ62/AzBD8SCNLVDzGnTJ+ii1R/cNiuUpZlunaFNtzJdx4/OORd5Fcy+zCAAWZI6zvMjeqyayz1eOHbrndRQAjt2PMpgl7fQMgEYGvgJrOLvczAAHhGCjXQHrT379UVv/IFkxw7bhwLCxY7YcgG0ntrbl6GRqbS9sEHrq1SQFYN2wA6Sbu92zPTxoFtjQBqixFYBjawHaSQC2Daqen/tMzgRQt9v6TmYLnKSvLW5l5OB2d5+DJvjqWjGdnX72xz50LyIlWKeuagUzgj5LM07OALwLP7ZDsCoglPZ5p37g1GXZIoFzthOMmwYw22IBrFP/okVjv9E+XL9HrEN+nSJsTtEmHTD8Btg2bBo/XwQA6x6DUPfpY4954isOH7n3RvXI5AA4dj/akeOWFTXDq67bJwNc2ua+Xbnfrnq/3evPkn/3axrpvvDS3hJbtiGqt1DXjeTZc9WzQ9cmuQFwsX1Wlm9dZq1bGy78/lc/An4rWpc+OQDrxn0huM/Plb+vOfe4fXu+f4/6jXqS6DdKvXCP/iBYQgAcUwvQTgKwY4BAANwDh/DkfG2b9DqdnSdbE0owiyZUpPmdse1hCBpslZh+Xusr2EZ8AJb3QwrxeAudA9GsGWO87lVJWRzoJ8AxhNnR6l+KWIfibIqwOUWbDO8rMD5EC3BYMM2j1GIAuHRHD+CIrvZZxdkIW6DrIRWjH30hC0AhlPkMAcB1GwFA99qOjNmLgXXq14ELINm+l0UgWIPVPz75H14M3BvsBMDb21tnPvzj93/BVr8N8Ib8Icx2jwLA2n4HWN+ZZtVOfbbFpeOOghB3+MIAHEsLArAtOvx+DmXomk1IT+1dPy3L9JXPGTNy0KQdl0aU9duFHmR7Mm7BTsn2dl2kDU8ABjK00l7sZr31Yw6LJLbWXLbD2+ocjDXbw0Fj0fD9cdD6WzEGx/IUYXOKNmlBOxlg8RhbFAzPCoBtLwP+nApQgaYCACSJQGMANmRXLO2QmPQU6IatPaAq3vbcFzPgIsJoAFy3G7DVSxdkUQBddADBUhyXpR6htADtZAbY8aXrMLkWHuhTGVaBmjCrZZwMCuuwqQOf+ltWBOom/lykvg0bbUPdrXzm06++6vMC2JR+Y2rTr/3zFqSKAaCvPWMsOCzi9NUvjoNaPNi3kttVNLYfO9ahOJsibE7RJiMAQweZ1aODAGwfKyxBBagAFQinAAgbzlAUzlLWRAWoQAgFBNBUNudyrYx+Vn4Y0c4C3Z3FCcWznnnVVQ+1++tgu0kyJ+iBoEH1ucjzs7aK4jK142P4U5Qdy1rgCE2cvTLAErhSmZprlI3PBfrS0TQApA5m6f3rl299rgeTREfzuB1uP2asQ7E8Rdicok0GAHbwHQE4xC831kEFqAAVQBUgAKNKsRwV2BwFBAc06U67ArDbcwMAXHoA/Mau7TDxtud6BRA07EL/3T/2xC+c+rf33ToMjl0AkrThmgHWfcLgrbjpnh9/4ovt/eiCfKmbAwjsPArEgC7mXL/g2iPbqHcCcUH7MWIdirMpwuYUbTIAsP4nn3esLebm/nNugZ67B2k/FdgABQjAG+BEdmFjFcDOQ1jNwM557Q0XXSsVApy8t7dAI9+pdiAGbEvTz+r0XKQv2CQTr2+oTQgaOllv45U2vdkeaRsCADRmvXued9m6bs2qQ30TgGHbV0B8Rc2yAb7wXIBBrkfCYh3yxRRhc4o29QBwGZ9AXOqiUWMTeZemLEMATqk226ICVMCoAAGYgUEFpqtAbACebs+nZxkEDYYDh6bXE1pEBagAFRhPAQLweNqzZSpABagAFaACk1eAADwdFxGAp+MLWkIFqMB8FSAAz9d3tJwKUAEqQAWUAn949pUfzoriDRYxJnFX9xwdRgCejtcIwNPxBS2hAlRgvgoQgOfrO1pOBagAFaACBODoMUAAji4x3AABGJaKBakAFaACvQoQgBkcVIAKUAEqMGsFmAGO6z4CcFx9WTsVoAJUgAqkVYAAnFZvtkYFqAAVoAKBFSAABxa0VR0BOK6+rJ0KUAEqQAXSKkAATqv3xrZ26MChPYeP3Huj6uD+nk4++lhx+NTzPvWW77mIANSf5Xl++Wuuv+gSW/0uk7meCbaoTx/7t1edvrVn+zZl3wn9NrpdI6LrQzRCrymZu0Z/9Mor3qruvnyvJRYq/1LYQosAACAASURBVGG+0bUN+werx93HZX9c/NNjW28Mg200nq/p/unX3vDms/r0R2IVHc+6jdAAHNo+kw5AG6L3S7sNoP6o70xTn1OND9vvAP6cClABKkAFlq0AAXjZ/vfuPTahaTYjmdi61K9aG5w4ghP7FexkW9v3ZNv554aEGuoPMgntqRs+sAfvT6OlwfrxOqepUUoATuHjdoxI/HPsMU/4Q8vilK6+A6xgG6uxduKx33/48JEf+Y6q55RdW40AHHI8e+hu7K/+x5D29b0zXNqY0zuzfQ+wh5/gd6D3LzJWQAWoABWgAotSgAC8KHeH7SyYdelr1Dq58ay/N7sBTuyPqAziu9QA+W1MtW5Wz2Wi221rOFvoq1FfRnPuGqUC4BQ+NsUf6B81BrI3FkX27hqY9oZzG7LANtQ4PvanDh85/I1WG12gxk5qhu3zACsz8Ae2z+g3vzam/s5cLRrWAXis8VHX/nevfdUns6w42/Iev/P44/Y866Jf/OOHsPc9S1EBKkAFqMCcFSAAz9l7I9nuOfGsW907oQMBxqqAKXMCTuytdbcKNPpy6MDBva2MmLS+svyRre1s/y//yZtvaVfgD79ljV3InrtGYPx4bYFO4eO+oAH9oxdx/ka95J8OBl9j5wTYxh1ZkX0ty7PXtNpoADDoD6uZ9fHs+R6Kbl+9M562zuiduX6XjDk+CMDWocQCVIAKUIFFK0AAXrT73TofajK723onUxQma1D1rQOQ4MReKk6jncBtdBYKAtff2TIeuH4jzAduo6ERGKNeABzTflvwBW671twaYMA2dOb3NPWn/V17Na5jjWdPqIxuX92HYDza3F7+fMLvTHH8oH22Zr/7KmIGGJWY5agAFaACy1GAALwcXwfpqeek02RDF778tgma2mhMGMGJvYNetclf2D50IT5s/Z3t4nPXCAQOPwAO64PeTL8pEGP5p55h9WyjGnPhdipUSqzq9nwXRbevtNbTzpm9M9O9A9EXNAEYVYrlqAAVoALLUYAAvBxfB+kpns3ZmQhhIOKybW7nGXCS7rK1s4JCsA2l745N4IS3sgkDhOgaNTIsaJ9LYELLp9IIi7v1YWnSuI7tY9tgRfUu/YP2LzQA49tg3cez1gobQ1kni5jCPlT7cmxgsRv9feD0zkw1vm3jo/5zVwB+7x+c/eoizz5haetwkRVPetvrb7hXl3vPta98Z57lb8+z4qZff/0NL+x7Fqq7yD588TnXv3GofageVYH6FOItb3v99e/TdfXo0eiHTd/LP3b2c7eK7Muq3HF9ZetteunQsr+nbZH92h5Iu3A+cIqTg1980TH7vn3yrcrcZ/voDPc3QqzotoF+DPrPJd6QZ9TAsI4x21jgz+erAAF4vr4bxXJw4r2Gu1d94GWSU5TByWKVLQPLV3C6miwDNu2IuzPJRNso4QGEo3UGCrCnDiagPVKNvCa8oE3VokJsjTCIiA7Azj62DW5pDKOgFxqAwbiQxmpjPK/GNJaN7wBwCvtAX23UOzP2+LaND2DC3VtFCa8QIGXZauL+g6OPf3Dfnu/fo35nnLT6zdEDwCCMt23rPaALtHEFwApYv2sF+gEg8NA0iP0/ePIDV9hg0LbwoIUdyQeiOEH92gqUwYPc0DpDxEppFwSh7Wg3xODBa849rj6+jIO39RzSNrJIY3vX8OfzVYAAPF/fjWJ5JLAQgYLqeDVZRCf29dNJwQlpNSlH20gFwKD9i9YoUpxW4DX2BB+MAecYli0UGV9FqzEN2ukVqz4AnMK+SLE4xXfmZMaHB6xV8AoCw52PFcW/2ptn3yzh1wTAyGTc8gv96Pb21pm/ce51n6+XA208mhfZBxX8vhmZNJigIID9jSx0aQdovy5+icpjv72ucW9feiA+QB98fADFiQegV3L0QR2otXeslIY4LjSUjzdgHhnP7cUPoL9GfyJjhGU2QwEC8Gb4MVkvIk3mqsxMrAmpQ2bLGR5AOBL1uW6/1AcowE9wkSCZRmAmUDrBd7bfNqDBceIcw1MH4M6VTY4ZYFBHMaD7jFcwFkWx5bJo6PDOnMz4QCbMfWNMmAG+UwHHX6mJ1Jn1+uqT8QDgVVbd2SYKTPJtrxLTz5vwgWTfsFY6wAHaf1RV/2315ylYMztZ+XJbun5mAj6wxkkI+C31MUEwqDUocVWsk3X2GXutxht1l58XDBjYKA/0V7xtXioOy09bAQLwtP0zOeuk8CWdzEnrR+HOYTLnBw/2CXlVPzIJ95lQU6PeYRT7ECxnH9sGPhIzqg6/GAa25g/YucpQphjPK1i3jzddrLMFOoV90jZm/M6sABj0SbTx4TMJFwLwXaqvp6g/jW9hyzp87DCNLYcsl+1VYvp5A1QBkJC0IYUUSd1V2ToATsQHg3GiDQ+sc6rFks6iBgCqsE/r8Q7o0+iztDxsFAtujAIE4I1xZZqOLGgy5wUPoE6NCSPqQbxutMadcqkXCfB+dO8ptvUMrNsLgME2nHxs698EAdh4ijWokVeGFYQtAnBx+NTzPvWW70VcEGvEOuj7KOPDB3qEAGwcqmUdATOPZTvSSb7tVWL8OXBollO96qGYcL22qbYNeso+qAOe55bhrj9aW8EBIHTyaczFBmVQFe+AHxuxBYD44DfTTmLwoVkpQACelbvGNxac1HSuNkItl9YfcTLnBcBgFqeURXQFDqgRKnlVLjUAT0AjLwCOab/NeRMD4N47WsFYJQDXzjWw+b798xQag/HWgNkxx0ddIxAsOpNhH2AowQaYhFeTdqCs7pYbQO7CENqnEmrAhYQKUhCt68CE2lOe1gtA0I7ra/AH6JrGB4aBXe0UALeZl9qBurll2x1jRXcP9U/ZD8A31bfjwEFYIgBGDkyTvotZfl4KEIDn5a/RrZVOtqQGS+ufKgDrfoN9aUlkz3a61Wv3RGoAnoBGXgAc036bt0Ag8VrEAdtoQM8YcKbb3KQt0Dbfj6Gxayy4vavs70CJRgiUqfqiADDQtiTD5QzAJXCggFICJALAwm2qDTgFQU4CQR0AnooPTDEr3ClQAR7oR6fdAq6xovsH+rOyCyq/C+RILEp2LhCAJW/RzSxLAN5Mv0brFTihWXwGuHQAqJfBX/2TQPc6h8NiDAB2h0j9pLdG3gAcy37bAAaBhADcFHIW3wDbfD8nAB5rfNQ1AgBIFx8dgIEM16pbDhnUCpzQNiYGwM72a70A/1dAhurj4APjsBZut09hp5fWSEZXCSFa9KmDqrX+Wubf6nfeASz9VbNx5QnAG+fSuB0C4YsAXHODcCtg3YFGHUEfiANhLADWho6kURAAjmG/zXkTAuDB7ftgrHIL9AZuga7HcOjxbRsfBOCGQs5Qg2Td6osHkoyethAqX9v2jQJqfQu0FYRqQIbWHxqArWC3485FArAkviSHz/EOYMlbdDPLEoA306/ReiWd0EoNkdY/5S3Q7b6D0GKQrJnplGok9YEuD9rqlWE02QW2G1wjfII+vD0zlP02n4HtePlH2obJZmmsuoznVbxu0CnQNt+3f55CYzAWlGnTGB9TAOB/fPI/vHjft0++Vdny7AGfirJhuh4H+HIGYN0eAJBV/RDQ1jJvUHkPAAYBPoUPjCEg+FbcCYDrCwGxtdYGSkEe3Mpd7c4Ayq/K3veE+/7JMvZ4B7D0F80GlicAb6BTY3ZJOtkCJ6fV1kRp/S4TZnAy5wUPQz4A+1ivopFlA593zsKPCcBlp8E+BtMoFACHst82hlPEsLQNAvBaAZ9ry2b8zrQCcKrxMQIAdybUUvgCAcXlG1ovAAahpgHmtvdX+XOwz872T8gHZZeN4IVqjOpalUu42JACgIEM/Wox4wdP/ocHCMDiaFncAwTgxbncr8MgmDTgC8jOLAqAHSeBq3tV9bMuPkCeGXMLdF9UInbXnnXWKDQA+/rYNkqlcJpioYgATAC2ZYDbMeI6vm3jIzEAe12nAmS1mt1NDDVC+0SZtdgAjMaJsI8uixDalN44WSoAo/4pywELGqv4e7jY9+f79nz/HvU+Oqmnjc49yVJbWH7+ChCA5+/DpD0AJywEYNArhw4c2nP4yL03quL7LY84LxKg0DxFANa2p9AoFgC72m8LHwJwfvlrrr/oklInYJFNF53NIVhAf5zfBxEXQ5TE8hOcXca3bXykBGDXbwmdoScxAGstXWxFdBkbgF36tYotuQ8GM+TOdtgGgtxO52y7IE684NOiFQrAXotWNtn583koQACeh58mYyUBuN8VDYC0f5NYO/gHguCqvIsPkGdSAzAwyU+mkQsAx7TfNuAJwATgY4957Cd+8Y/f+ggytlU8eR00BsZbA4DHHB9TBWBgC6dt6LvAlxfUlAa5QtoQCI8BwCP5gAC8jmwvALbFjI63Is/+fKvIvqyaPM40oHgFkv01s4QSBOAleDlgH6WTLd00MBGqtq6CEy3xZK6emQDb8PoGGOizNEte2QPa36gf8duUARiMo0ojpL91KIgNwFL7bUMWjAG/GH7VB16Wbeefs9gyeAo0aKfXeAa11cU6GeAU9kljEezPFN+ZzgAM9nkw1vriFDjEST/qeg0StOVXvMV2aNAlzurVTfHohxF6bDCz23YQgPewvesNDx+YXOu6uGD7PeGQqfbSGuyHFwBb/ah8s72VfZAAbI2OxRcgAC8+BGQCSCeM4MRmipM5P3gQZIBBjaID8CYtEkihgwC88x7wWQQxvUmk7wt0e257qy2w4DQaAEs1AN8HU3xnEoANgwCEAp3Z/WqWF88Y+G5xp3YP+IKzn5Y7UkFw7ajRzgaD9XhBmTZiSj7wAGAvcEyhNaizVz9sMayzu0fz/H8ZAuD6GJLNgFl6kxQgAG+SNxP0BQSFGjzat/fWJ93S+qXlV5NLYWYLnZQLt0A3shnABF56Z620/ubkdeYagQAsXVSQTvClPoBP7gZjuLLXKYaFMWB6/UjHp7R82SYwfowALG1PWl43Kn0G+SZ2ou/MyYyPeiyOmQG2Zqt2DdVg+IOjJ33IcnDPZAC41BcEnro7GhnzFFA2NR8QgNf3GWstgPHZ2Z1heebOIi9+Jy/yq/umxMj36Qmm02xiZAUIwCM7YG7NoxNp1a9VhgKY/DUgAa9/57AVEASa242FE3vUJvnVJzt9AOt33iYK1t+EtZlrBMZFNWEHgbkxwceecfOx7b2A9q+MSWAcrpoMnQEGY6/SFexXZ6HAFYBT2Ie3Mft35mTGx1QAGALE3WyrLbNV9WkCGeD2+wnq5+5D9e8vUwAwZFtCH4QCYEm/dJuT0TrzB2BL3w+rGHtLkeVXEIBtM4ll/5wAvGz/O/UenGyidTe+y0OyH2jFtXLVdkH9b+Ak228LNAaQkq40dArsA23HRmkE+liifzl9Wy1aCOJI0kbnG9W+hyfUv8HvMlOM55Uv7J8c6GIdcJ6YfWisTPWd2QDgCDEKj4+pADCQ3fLa3psCatCgBK6oKauqMnop7J+aDwjA/gBsiZujSuMvqD//pid2oe/20bhnufkqQACer+9GszzsxKZ7bUbY+rPOBB2s3wuABVkfyI/1zJx+AM3oQZVnm6dRYH1qMq7jNbaPh3wHxjDo/qqY1y6ARLBuBG4sG9+wsILhwFoa7QvbxmTfmQ0AHnN8zAiAq+8hp5oBBgBy3YcvvuiYfd8++Val/7MHXj5V+YkAcFIfEID9Adiyrd0GwF7fIEt/qbL8dBUgAE/XN5O2DMy4DPahDXVl4ZBZGVMb4GTUC4B1Xxwm5X16Gb8NDVX/JmoUMoaaTmnCRygfqDbg73+1PWgMq2+d/ka95J8Ovky8PhXoayOkL/reGaAedROlV2xBEvbZt/IZlqWe8zuzAcAp3oGIUwCA09UEPwUazIgmhS8XyAb0awAFUL7KwMUG4Cn6wBSzoA4NnZeyBdp0ZREQx99QOj+15/3AO4CRF+cCyhCAF+DkGF0MMKltbLlt2xgie+A5WfYG4EATwMEtpgEAzOgHECgmrRHYB+2mIwoUL1Avw6vU308YHi/d7FsAH4ivdwH7purN//X2VvEfVJ/2294D7fGCt5Ht/+U/efMtQ/XHHM+6XYf6G7Dv8Hynu0Pwu2Oj/UBAi4+m/s7sAHCKd6AtrgEgIwC3Rax9ZwzoRwDOs09Y4nBw220sAK4f9gS2kWJLvihe+u7sBeKyzyUEYNtLcyE/JwAvxNGxuuk2+e9CRJ99jlmTEHeTBoE7x8l5KQf0zZv75L3fD1L4QW3oz/of3Hv4yI98R3X8FGGsDmqExWd+Tra1fQ9w561xgp/Cx21NJP7Zs/eJtx4+cu+NFgjuwJWkDRsAl/bHGM9l3cJt78aMe0z7SjuxmGx7fBbvzMmMj7p64ESZGeC6aDIAbsAdoLd0C7S6tSZ7y9tef/37gMzfTi/KQ62EW7Kl9eumpGBp+v0GnlQt1bnSzcVOFy2k/YAy9D1XckEZcIPYfUAtnHew+AYoQADeACdOoQsAAImzXPV+gZPbwQxJNQnHDqgKBsD1fmBQgU92274HJtfQVlvMzvW3w4D/V6basmS6DNY2rtFA5k16l2rvBD+lj3GNmt9294yh3njA/ND9fhx5H4Uczw5jQD8yOA5i2lfaC4yZub0zJzM+6jEBAJkuHhyAdaVI2yXcgSCV/B5gBDSEgCoG4BJoQcBqaDQ1H5jejyhsCnVOfuUU2o8SQgF/9mbO4fHSFtxyxzXy+4tlNkMBAvBm+JG9oAJUYEEKxITTBcnIri5AAQSAlAydg3HACfbg1lawbZkXEl+DBOog6YP0FGhJ3auy9a2/U/NBX2dC29nOdIJ+9NoCjS76CBzau10ZgGdjM7wDWKD+hhclAG+4g9k9KkAFNk8BAvDm+ZQ9iqMAksFstbyC4a0i/9nC89tOh7btIiQGYDSrZzd8t4Tcfrjq3YKNRYmp+aCvM65A11NfZ2EmFQCD7UA+HYJVx7jkFUiQ8ssoRABehp/ZSypABTZIAQLwBjmTXYmqgMOEPBgAB4aaHZ3kAOmd1QsIkY1MO+gbfa3Nt9Wfp4CB0mhjaj4Y6kMwnQ3bfFGtt7e3zvyNc6/7PAyYhraCZLOBrcoO7fAKJHAQLaEYAXgJXmYfqQAV2CgFCMAb5U52JqIC8ER+bUMwAIYO+SnbLbJrsjx7rvrPoTt0RwFgbWIAOHPOSmbF9llZvnWZVZvWAoH+z6n5wBbqvjr3HfKUEoBFmhsEQQ+qctCKJ0DbAnBBPycAL8jZ7CoVoAJUgApQgaUpIMwCBgNgFMD0hP8fn/wPL9737ZNvtULeCBngMl4cFhPKR43gIYGyh3/8/i/Y9OkDJwTIUvkAGXuuOg9tGZZo7ZsBLvvoAKiN77dtWkkzwChY29rlzzdDAQLwZviRvaACVIAKUAEqQAUGFAAn5EEB2AKP6+3J2JU9o2WA27IiQGU7cAipQ7XbyBz3LGZAW1t7wDKpD6QDFIhZqO9SrWEIB7YqA3VB3+YC9QzKa4tHqW9Yft4KEIDn7T9aTwWoABWgAlSAClCB2SkghbLZdZAGB1XAE4ChhYKgBrOySStAAJ60e9bGfeGjZ7yk2M4+o/5l77DJ+aUvOf8r79Bl/t+PnHFRnmdX2Lu4fsZedr4lXPQAn9lWqrzuJeff/PH5qjMvy13Gg62H9PWwQtRnfH1AHyhDl/FOt41p/nzaChCAp+2fqVnnA8DM/k7Nm+PbQwAe3weQBS4Tfk6WmtK66AE+QwCGojhcIZfxYGudvh4f8Gw+mvLPU8QP2AYBeMqBQtsqBQjADAaJAq4ATPiVqLycsgTgmfjaZcLPyRIBeCbhLTbTZTzYGgHHy2IXO6jP+AsEoA8IwLbBzp9PQgEC8CTcMBsjhAAMfVc8m87T0OAKEICDSxqnQpcJ/xQnS1+4+ow/U6txL7WodNfh7exZP3/BzQ+EVNNFD/CZWUDRmNqH9KOuy2U82GzYJF/b+ury86noM9U4TqEP2AYB2CXA+YyTAm/+ta+9rCiKz1kePqKuMdp/5fuffYtTI3yIClABKhBYAQJwYEFjVecy4Z/iZGnMyauLHuAzBOBYgd9Tr8t4sJm4Sb629dXl51PRZ8x3yJBuKfQB2yAAuwQ4n3FSgADsJBsfogJUYGQFCMAjOwBtPsaEH207ZLmpTl77+ghOOAnAIYMEqCvGeNgkXwMSiotMRZ+pvkNS6AO2QQAWRzcfcFWAAOyqHJ+jAlRgTAUIwGOqL2g7xoRf0HywolOdvBKAKwWibD8PFkC7FcUYDyBczGKxI7Teur6p6DPVd0gKfcA2CMAxBgDrNCpAAGZgUAEqMEcFCMAT8NqhQ8/ce8pDJ92uTDm9Zc5t6mqd5+l/c5nwh5osYW1j1264Tl7BvhzZyoun/ex5X/2W1uz/u+aMD2ZF9ib115WOYB2NySP4TAOKevrYC041O4eiseob5g9dVdMnrtr3GTUQt7VHsLiotxFrPNiGutTXiJ22Nsufg21fp+L4AFpnWQ6LF7ufQBurOA+pT73PoeMY7JdVe7Aer3cF2AYEwLHGrzQ+WX7eChCA5+0/Wk8FlqoAAXhkz2Pwk1+abxVfTHkPMDY5MorXySB61KUbkMDrChKzh4+7f/v4R+9Wz564a6GkDmcAzreyewEfdfTBYiBzAuC/3/f9/71ncQWJ/GoBpl4Yn4Q3moAyy5gWbuPB1mGwXyuAyfLshbuLKwPV2qEShLl2G1YtPcZcb91j6FN23KM/1TukLWJo7SX6uL4rwDYGARivQz5+bWOMP988BQjAm+dT9ogKLEEBAvCIXsYm+5WBh9TfXqH+7B02eT3pxic6rUzhR894CQByFuXWdYaYvIJ9uWvr6PYLtvds/XUNfqUQ7QrAn1APvgYMpwZYgnEwCQB2hIaaLP1QCOpQMZF0PNh8A8aYBmC9uPKjtvp2fm7uL5aVHWyhd0dBgLqNdqfUp93zEO+Qss4A+hi1F+jj/K4A2+iPO+wU/oHAsy/qYOOCpTZFAQLwpniS/aACy1KAADySv7945Yv2tbKUgSzxA+CAdiFbIZE+S7K3d6kKv6n+/EyrYkkdjckjPuFEulKVaUygQfAbHYD94bfsf3cSHTDuWo7AJ+yRfN3Ylq+NCwBgZR87dQfUsQN5qfQxjaRQABxT+0j6NPyAt9GN+5jjV/T2axVGAEpdnXf5Vb//nEuk7Vz4a395+laxfZt67oS+Z4u8OOeq9z/3WtPPXZ6HntntD9J3bVfdxn/3q1/7cJ4Vb2jZ++ixW9mp73vfc76HanTgwKE9TzztaTeq8vt7noHqBPtQXYM00O6nr/z955xlsgVso2HvRb/6tbcq5d6r6uutV7cF6KA2+2DxB9o5lj/hftS0GwqnSm8k5ttxHGq8ofHOclSgrQABeKSYwCcyUgP9ADiwXavtlA+e9OBDvttwQbvuVWr9sPrTzpJPDYC1U6tvCucAwKD+aLB2wC1w/TU7RgfgBsB4gpxJ38ZugsA6NrZDB6677At0qJinbiuNPOtIrX29vepdgfugGff4c9AQ7oxf6KlWoR6Qs1V1x949j/zE7/3eTz3SVxABmp5nO3UfPPj1vfc98Nh3VPlT+tprwxECAyXQSoBpK9u6x3bfLgJqiH3tvg7VC/ZhBcBZUfz0LpT2+tm0IAG2sQKyH/7hvQ+3fGYEYBcdlNGDiwKgnSsAHtOftn6kBOCQ49X28uDPqUBdAQLwSPEAQo+DdX4AHC5LsDJ9Nbn9+30PfjIRAPfpRQDuHrCGxNb6EDbvrZOd5hqHCqUYD7YOB4YEI4QHzECW9TdgJMb4VfD4cd1YCn36fOQJr6s4jq19PH3Wi2V4G04H4NmGSP3n1kPB+ipzBI96dVU2sd1GgLob2Tlwct4ALACCKvuBsrqLqnz+LgWPv404aCij7bjoUDZrXHyA+5Blf6MqerpLH8A27jj8T0d/6tjj9nxDtVFfsOgAsKcOvZlU0M6p+LO3H6kAOPR4RWKLZahAqQABeKRYACf8VXYELK964w7A4CRzvRUXgiKniVjnIB584md0aAoAXk0IBXYmyQC/5PyvvKNUBISjjvb4ttodX4MaNNoB49trPNiGOmi3rkbo6/UYAPop7aP0UwPn8ZtCH5uP9M9d4zim9sIFAmH8+AFwivGL+E2XCTHh3W2rk4lDsrWgnQ3ABmCgAYYABFW2A2VBkxvFOqAKgjzSVqfuSH1o+Bds4w7Vga+pP+2zOBoADPgT0cEIj6CdUP21QsaFh5j9AOv22gIda7xKxWX55SpAAB7J98BkTFtWTVbxyWd0AK6ygqBNjUyB6+QVbKvPmwkAeEd3fLKZZgt0CAAGM2cViIHl+66sGhqRXuPBNtTxGNvxNdjPCphBeJN+6y0FYOfxm0Ifm49ADXWxzkIO8O5x1l4GwO7vCqkPVnphhxp6jV/EbwEhrGxOmnlFzCzLVNABQI0U1mIDcCdDDgINqk9M3UsbGn0AfKCf05nf09Sf9vfelb0BF2BW8zO9rfvK9z/7ltJo0E5UZ6MW+h9j9wOMFy8ADqyV9dMIqegsv/kKEIBH8rEUgMFJjOoNAdjg0tgAXE0eNxGAwUl3BQ+4BqLM6GrCUd7z7DIebEMd7KeXryUQJtUR3MERG4C99LH5aAV00M4TPwCWai8AYC99wBh1+T3gNX4RvwWetOsmG+Dpu6211YcKbgC7nTPGgSGg6kJ9G3SEhQcp8CPh0SlT74OnThUAB44RbXOKxYDGtnzdaOx+pADgwH3o/SzCKfj40CIUIACP5OYZA3CVWQEnY0vIAHtNalPEgg84SO1zgQdpGwTg+otrZyEBBGDn8QuOd6+xgLyOCcDZFXad3BeXXMav3Z4sAybV1SQWKLtaECszcCDkVeCGTL5LAAO2akoBuIImFOzKQ6jg8rWTrQGAX7mv7C+ivQuc+vQB7XdPHK70BvzY0AFs02kxwEeLFP1AYqC+ACWNsZjjFXkXsQwV0AoQgEeKgxQTfnDCqsNgHn4JWwAAE95JREFUNYEGIama4IL1E4DNMTabb4ClsYpPoNNvAx8a7mA8OwMeCKheWW4ADp3Hb2x90Fcx0EddVWMLdArtU+gDttF4p6cYv4jvAOiUbqmUArAIPEtIQSbrwDVFdYlEdtThFAaN2rU9UpBDytdPhUbKJ+pDXxiu9Aa1k2T+G8Cs/yOFFin6MREAFo0T5AR05D3FMstRgAA8kq+lkxKXjFfEyVJjgiWR0GXyquvH+7Kyxni1Cl6HeBu5MxRpY1PEAri40QEHgX2SMCjLJl8EmBMA4/EqXkhwGr+gPV5jAQkil3eIFIDBvmpzpVcUeemD2yXOACPSt8uIToKWALA0y4VAqjLeeUJtA4L65NvWTwd4rKAM1qUGwDbbd50qXXwQaana8OoDCpY9QbyyFayj0gHWupZtB9tIoYVXPyLFTLXLIPZ4dXmZ8ZnlKUAAHsnnKaDHZbKEg3Y/aA5J6jJ5FQJw5/Cb0h4XPcBnvCa1KWKBAGwf6Cl8bbcCPrSoXlUFIjHH72T0cfwGOLb2KfQB22gscIDvF0SeuQOw5GCrxim/ANisIAuZ2DtsH/YCpkgwI9JyowFYnm338icQi3qcygE4/qKJFIBFMcYMsMsrfNnPEIBH8j84KfHaDukyWdJygLa1lGted9Qna3wA7rfDRQ/wGQKw2zhaVAbYJpHbuFvVGuBOZfv4TTEWbBr5LOQM1R1C+xT6gG1MDoARMKxP2sFtno3DgWyZ1zqEIRBRn1AD9qwm63/3d3/32BNPe9qNqq39PfHmcrqxFzARgHcy/1Id4AxwYgBO0Q9pG8D4WA0H4acCovuyCcDIb0+WqStAAB4pHsAJ1ygA7A7B+snhiTQBuAq45PDnqj0Yqy4jKbkGQ0aCcOG12NFuX/C99JDpna2o7j7zXkAKqo+p065xHFv7FPEDtjF7AEYAdTWhlmetOifqIi8uAIZWGbe77vqbfyQAGxX1gng0HnZbNp4ILIU6wOc7UEcA/p4LAIP+cBqvyJhmGSpAAB4pBsAJ6mgArGURbqesK9m447X+A9fJKzjxM377W7YP1tGYPILPeE36U8TCyp+OW0dB+1xG0mIB2GNsmXQ2fovp0YZx/KYYC0gQucZxWbeHLoPap9AHbGNyAIz4VZdBJ9JlfcIsbeN3VPsO1yEbgQz2Crqe8M+O+S/3PfDYd1Rdp/TU53JqsBc8gqDRsAv1ly4HwqlXH8A2tDm998FKdSAAF++1xIH0u/EGzArHOq85kgxKloUUIABDMoUvBELFqAAsB8e2Tt1skuvkFZz4EYAbLmjq76q9NFZdRou0DRxi7Ft7hXHutdih2wL7qlMLt6tz+p+qHjnRoungYUTg2DE00dQOrMdbH1v8uMZxbO1T6AO24QLAvYuWNn+E+DkIJ52m2tseXeqpb8sc6oulbhSAG4AGgp0XPIKabAQAD/lSqgMBOC4A67EG+qQxLNHxGuK9xDo2WwEC8Ej+BSfBkwDgUiLQ5rqiHSB1nbyCEz8CMAG4NaKnBcAScN96ZO+7t49/9G5fAA41fqVjULC9W3SasOs7JLb2KfQB25gFAKOAMfQr2vTdn8ukWrdhm1jbYFU/X2R7btkqtm9T1Z3QY3d1erL+ua3O3ToIwL/2tZcVRfE523SNAFwpNOlDsOp+jDVebbHCn1MBAvBIMQDC5KQA2HEifdtLzr/5eeWzrpNXcOJHAJ4IAIPxvbgt0BJdYgEkaEMZSdX4lY7BWPa7vkPAfq9i0sX2FPqAbXgDsEQr6a9Q4dbHwer7Dr7xaKM3E2qrU9tS5FtXE4CNLvOCeOlCgckCELS8wFFqJ7oI5PCtu1c/pFrZxkbpj74FCvR5g1+ddy5I31ssv3kKEIBH8ik4wZgkAGvJwHs1ddHGtUSuk1dw4kcAJgC3RvTEMsD277CjbyF2Hb/SMegCkcjr2PUdAjznpX0KfcA2JgvA4MRa7fzPPq8m/XrhtO9b2lWo2E5+BYGkE3amiToAK5/ezrcuHgLgtr2gfV7wCGruDBIp+iBtgwA87WuQ+t7zoJ+h8Yr8LmGZZStAAB7J/1MFYGCSWEE5CMGNb8uA+jvQrP8BnPgRgAnAcwfgary4ACQwvpzHr3QMutiPvI6BPhrfIcBzXtqn0AdsY5IAjGZ5NHw+8Z897hOWw6QgAC7jCYTAevgZD92xXLV0R76Vvb3Yzm7oi+M2WIMT/uQADFwpJbqjVenh1QepTgTgeQJw6PGK/D5hmeUqQAAeyfebAMBaOmBS2YBSoDwB2ByTXrsBQF/5aN9Y6ADje1FboKULRi4ACYwv6YJUNX5B+PLKoiKvY6CPnThOoX0KfcA2GgAMPuM1fhG/IRBaZkiBbKsIgB0n1o3vdXUdlj48qr5TPS/P8z8iAHcUIACvJfHSAhlHqqlZbYHuGy9gX8vHO+MVeS+xzHIVIACP5HsQELygB5z4NCZLwOTSeQKdAMKYAW7Ec5hToME4cphAr+1LMR5sQx3spzPgpYCwmOM3tj42/5Q/B/pIAK7dxw76zWv8Ir4DsopeYIDYoMsAVxqVVXWu1LFkIo+oBz+l/vxCjy2drLI0s+myMABCRGMLNOArZoB3ncx7gJ/jdA9wivGKtsFyy1SAADyS36UTfnAS04BZl2eAyaU0oysF5s7kVf8D2JexALjS3SVrB8aCNBPXiAWfxQfw9FxpXDTsAzWoYgmMh44GQ8MdrHPuACz1k1RzZ33QVzHwjpoyAHu9K8AYbcR9ivGL+A6AKq+slaR+EII738VatnHbALhTHwG4P3J8wNJUq3QhwGWxYYr+dOmHVCvJ5w1Xvf+512r/pBivyHuJZZarAAF4JN+DE/5qIiMtL4BGBxDZydyBsLcQAM5W23nxCepOeRc/ucSCDwCDfpZO7BsgJu2TtDwyzEHfeQEeBm874wu0R3dNuJXcbfyC9njpg/gJ07B5+B4e/+7ag/pU/pKWd3lX6GdSjF+b36TA6TJpl0yowQl4J2Nrs0tNqP6bArd/2aOHNKNcVuOVGZfCDKhNtd00BfRJ2zDpD9YhX4RR36yXUAe24eVPsA2vfkhjJjYAgzFp/G7f9m7iz5erAAF4JN/jE3ipgettpfgEy+UZ2C6XU6Ab0CyY+I2YAYb12C0YVfNOGzgAZB3tBc9KRGhcj5ViPNiMA8eLF+CB8GYztf1zh8UUuIlq/KbQB7EK1LATx+BziAn1MjG193hXOH3+IOl7Y/zaHtwUAAYn4n1yjALAUmAC+0gA3vVy/WAzUGsCsNIuxYKV7b3Eny9bAQLwSP4HJ5MO1rmA1foZPFsAm1ZNEPUTDqCzmsge3c5fnufZFZZW5wLAzW2oHz3jJerk0M+ovu2FVYUKNifBrtr/7Hlf/Ra4jRKyShXq+CnFeLAZB9rgBcAOPrCZrX9ejbGY4zeFPkhnHTRcvUO2s/wSdW/Om5A2BGViA3BjrIA+UOa3ADjsO2bwPWvSbiIA3MgQSSfgZb/A7JhJhs4hPSmACczOVdogvvLZnmzLopfC+bRhEl+qg7S8bnOK/nTpBxjjVcyA/c7qiwXA+AsyXgXvchZdmAIE4JEcHmGiutsTPwB2hNQ+FV0zufX6NhGAG7qAhyM5RGpzEoxPnqumHA7GgcxsLIroJ1KMB5tloD5eABx4IaHsku8iEzR+U+hj85H+OWhH5x1S5PlTIyw0xQbgxhjE+969/9ph4aDPHZ3xi/gNmPBWE2R4Qp1ll1/1+8+5RLePTNrLCTgIYca7cVHb2pqY7iwG6/LKGIJ91eauAB0ApgaYpOiDtA1TPKI6lDECttmIEfCZJP5M0I9qvCJjT/ukDsDIMyHGK/JuYpllKkAAHtHvwgnJIWXqK9QfS5bQH4ADQbAxS+AAOnMA4O28yN+tXtYX2/2j1e1OTvGJbSZoq9mOq/Y6A1wOE2HMmkZX79ZJYd3i8WAb6qAPvABYuNih7xN9hvpzusX2DpAItTRV75ql99LH5iP9c9c4vu/Ef/zOKQ+ddDugp25GrD0aPz7vCrAN4zsm0HtdtPW57k8EgBH/18s4ZAklTXS2LOuHAUA0ttG+A1gXSgFMup3A2jd0SdEHaRsmByCZbUlw7JZtZPWldsJQXlvomVA/xHI5bBeXtGEcr5IKWHZZChCAR/Y3MFFdTSjzrexeLHsRBoAdJ5qlmo3vftsSC7NgcwDglY1YhqkLv6U+QCysJrbqrsnvAtvBjZNgF+3rAOwXF/19F2jgPB5sQx2EC2/AAyH4tr/f9+AZILAZM3IOoDg4flPpY/OT/rlrHMfUHtTH610BtmEc+6Wu7nFhH79DvkMyPojv62XqAIzCBNqGKWOrn3Vsx3hATwpg0jaD7UDStEEerNsr6ylto68jYD2QDqrQKNdahfanqR+uizw24eqx4ziOepvoG682m/jz5SpAAJ6A7/snZesJBz7hCwfAdWmwiZdsgoQB386hTBP/BrgB/D39gjInAxP06nnMF9p7vrBtPhCrHheAD42Hag0Nu1jjwTbUQV29AdgCIlX9IKzp6qxbUrG+DY9frI71990C0LLa3+c7IP70o50Y7LHNS3tQH693BdjG4NiPPX77fBVjUt2e9AaEbOP257JvDhlVn+3UXvDoYXPHlWNt4wbB1XoKcMjs6VhaaKfE7kfI+utB1F48STVebb/7+fNlKkAAXqbf2WsqQAWoABWgAskUEE2qi/y9WV48Xxm3f8hAE4QEmFRbQcqhDeP2TCnYoVkzky4i/c2idw7x0sVS9EHaxlDMoBpK4y6VFqVdMfsh6MtqgVH9uUD9uUr9OWFQt9qVUWU5h7HUbsI6XpO95NjQrBQgAM/KXTSWClABKkAFqMA8FQAh7NP3fvdvXvHE0552owsAa2U84AD6jtAhAzwaPLYjxQU4TN8vl/VK4RT1jcP33SIQcvDhDuzlW/uvfP+zbzGNwBRatNuN0Q8JnOrY2Mq27lGfZn3O9lbqiyM0Jgz1Q+PVZhd/vkwFCMDL9Dt7TQWoABWgAlRgFAV6Jryiq3i04ch3fwiUDAGeJ1Cv9O2rH7GtDl0oKCC6AHVBQJmiD9I2JEENbs03LmC025HaCfhgJ35qh2D19S1kP+ptDCxaSe+C7h0H9fYQDW3jVeJ/ll2uAgTg5fqePacCVIAKUAEqQAUsCqCg0lPN4PfEFJ8KUAEqQAXSK0AATq85W6QCVIAKUAEqQAVmooAPADNbNRMn00wqQAUWpQABeFHuZmepABWgAlSAClABiQKuAEz4lajMslSAClCBdAoQgNNpzZaoABWgAlSAClCBmSkgBGDo29mZSUBzqQAVoAIbpQABeKPcyc5QASpABagAFaACVIAKUAEqQAWoQJ8CBGDGBh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wP8Py68G5uDGCWQ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AutoShape 12" descr="data:image/png;base64,iVBORw0KGgoAAAANSUhEUgAAA8AAAAJYCAYAAACtlI8BAAAgAElEQVR4Xuy9DfAuR13nO/M/OScvBHQXLzehZG9WYSmlCk2CCdEssJcIlpFbgjcF7kohIVhC4hvCZRFrOVWCIsjymsAVCIJa8aKAF5FXF3BBMIuGsFxSV7hgXHmNmOsFlpDz8p/b8zzPzDMzT8/099f9656X55uqQ8J5erp//f39uqc//euZyTP+QwWoABWgAlSAClABKkAFqAAVoAJUYA8UyPegj+wiFaACVIAKUAEqQAWoABWgAlSAClCBjADMI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oAJUgApQASpABagAFaACVIAKUIG9UIAAvBduZiepABWgAlSAClABKkAFqAAVoAJUgADMGKACVIAKUAEqQAWoABWgAlSAClCBvVCAALwXbmYnqQAVoAJUgApQASpABagAFaACVIAAzBigAlSAClABKkAFqAAVoAJUgApQgb1QgAC8F25mJ6kAFaACVIAKUAEqQAWoABWgAlSAAMwYmIQCX3rP445nefY8hzGHeZY/47xHveXlkzCaRlgVAH1prs1fc/6j3vI0yrgsBUD/B41lsA3G2LJCi72hAlSAClABKqCiAAFYRUZWEqoAuKANWjSH2sjrMQVAXxJOMDlnVwr0f9BYBttgjM0uemgwFaACU1HgSx975XGzUe1KTKzn2R+4lpvZU3Ec7YAUIABDMrFQbAXABW3Qojl2H1j/WgHQl4SThQYM6P+gsQy2wRhbaIyxW1SACsRXgAAcX2O2MJ4CBODxtF9ky2Zh+hFzlPkyR+fuKI5kl9z3kW/9u6ocuKANWjQvUvCInYrsS8JJRN+NWXWKsQy2sRNjvjE9pp6abe97/zW1ZF1UYOkKEICX7uH97h8BeL/9r9573wUWuKAlAKt7rL/CyL4kACf0ZcqmUoxlsA0CcMfxvmM6Zfywrf1Q4Esfe9VHTE+HN8uL7I7iDLNZftF19Wb5fqgzjV4SgOP5gfEfT1u0ZgIwqhTLQQr4LrDABS0BGPKCTiFfX+q0zlrmqsCUx/K+x/S+93+uY2qJdhMApu9VAnA8HzH+42mL1kwARpViOUgB3wXWlBfNUMcXWMjXlwuUgl0SKDDlsbzvMb3v/ReEMYtGVoAAEFlgheoJwAoi9lTB+I+nLVozARhViuUgBXwXWNJF8x0fuOrc0ydPf9IYdUHbsOK28x/1tgfZjAXbOFUcZpfe90feektZx5fe+7ibzL+ekGX99Zbl+u1pWhL22Z8UbTStjexL05RbD80+x/S/a3AgbedZ8d7zHvW2Rw/VhdRjro8Vw616++wEbaxPc0Qcyzsx5hvTfX3VjM+ANiC/rOYz33c01PPgYKTXdnz5vT/xk0VWvNGUPjo8NrZzABg3sWIbmo9c45y/4woQAHCtxipJAI6nPOM/nrZozQRgVCmW61UAWwT2Xb4GS3Dxs1o0m4XVQ9dQOvTPLlyBbawWWAd58fkiz283LZy9bsUOwGCdXUN3XgI21JMUbVTtJ/Tl4IIzRp/BOkX+d00LIHDA8RGjDzisbM0cgnXQxhRjeRVjR44ePMu+Weby3rjjXssvKmN6YgA8pfkZiaLUZe741PXnnr6r+GRWdDeIm5YMf7rGWUee3Xb+Q66rN5vdC/p2e+7y5W0XfwbYae+q69jnekDwO1XkZrP8IdetN8s/9qr1ZvlGF7COlk09mrTaQWIJaXs1h//Azw1vuCb6DNKXP3Y9sGGG+c6mDxIbiB5rP0OfhhqMjU28qD0DH1s/JObmWIYAPEevTcxmlQXWex533Nw4XN+bOzRd/6r5cx9MgjYEgwvzO/L89BVFceRm08YGfu0LYU+4aZjuzoCmaKOpZUJfrm/8j3rLzrcDY/VZ2/9DMegDL536rM+7a/chUGvrRg5oY4qxvIoxbQAO1Kw37pv+D2yj5ReVMT0dAJ7U/Izdh9KVAhfnbYMGIHMQUhvXAYBxmBfFMw7ucfB6N5j36NUB7qqUdp+lkHNw9MjnixOnb6/XCx4AnGWHX3F9bxcBNGhToSvvoP8h2GtBPBrtQMzYqxJsimBguNPM4IYDGG+rOiyx8X+b1s4a3pjC4j+Ffqgv51qOADxXz03IbpUFFgbA0l63j8thbdxhbkR/b7aeL+6sElpHqwMXqBAEp2ijK2haX1qz9MhntIA48D4BAPk/MvxW1e8cbQXh0tmHMD+3eu/7STPAh60iPmNZHYBjj8kYfgmrc3NCZ0IAPJX5WRrAsct7wU/LqN0Mm2OxX4PClz/x6vu0ILAHss44M/9HTQCO0WcYgA2I5QeF2SzP25vlMgA+NDD0TrP5/2NYfNizoJ6g12xytUFx3iU/9/LmX4KwJwZgBXudbYbGRt+GA6RJf2yoAHAK/bB4nHcpAvC8/TcJ61UWWBicSvvbyqKB8HCnaeSe5k/n2bXtEWiwHtRW6/N7KdqwGZjWl14Zem9dQU2d/h8yIEw/W83to/dafdg+247KOVTOy0Zpwz5jWRWAQe3RftnHPQaaYBtrv4TF5OQA2Dk+U/gJdECyYqGL/a2hbcByLLRraHIuyDdQ6J21Kg0UH7lG5ReD/7piAznGJrNZnrU3y2UAjBpZt9n9LJRTe7yFncwnBHur+vHjyc7NEtxeK7SXl9fH0fG6rCVtEAxp0h8bwQCcQr9A2WZzOQF4Nq6arqEqC6w4ALyemDfHbMMWRi0AVspSrn1qe55SL9PU34YtotL6cgeAo+qq5f+hkahw9LlbvWfm02alBhBZe69o45C6PmNZ7wh07DEZNvb6/XLGmUc+HfoMNLhhkuIlWD0BknZ+ntLdGFqQ4wa3IMgNrGvwcduwLueub8DQBgC728M7bEr6gp99MyYmAJuz0s1MbZCeNol2Nhn0j0Cr+s5yHFpxQ6BUaAeyQfv7YiMYgMH2sQEgOE6OVTivUgTgeflr8taCi0TvY5MVLOIw47No7oeHL7/nsfdpvxyrzyXrdkE7W3qkaAMJpNi+bG5OpOgz6AvnAntIOwAU6kwmUHZ9AzYvfjvvUW9ZHU3T6AMO6ZsYhrKS8nGWZix7bbLszE8p4jO2Xzbxg2wy7c7PUAxs3z4u7YtabCeYn5G5M2UZvezv2upu1msom1aVdWTcaogIArYWAL/K/QIhgRN2+4yCn6WRuABcemi1mVC2rAx7ZZWdlzehOuAZYOV4tQCqbmzsnjxANbHGhgIAq/avN4suGD6zLUoAnq3rpml4KmhCF1jN7GpCeKihBbSzlUEDrwlqA4meVL5c3cixz6YE9VnD/y7dAM2kWTJ1AAZ1qO1EyvuNszWcgr5vnZRAbNos51svWgP8U162C8DTiU9vv+wFACfwk2sOSPk7fhwSzdQa6ztZocGMUw17A4vyniwTBEK2DJ/reePaAZH67HKwEIC3mwgoWG1hEzjqWwMOULbsWQuI8GwjBsDgBkgN4VCMNDcEYsSG96ZA/+bIai7+GACynfiPrZ8rtJf2OwF4aR4duT++C0xwQbsFIHCn329hbhNR9LmmLeSAdnoc1Q5qAwmTyL40JoizhkF9BmOsR5rh70BXFwGajd4HMPMsBHXxM/KJxrJOBhiMnTDfRsmy7jyfvegMcAo/IXNnqjJgBhB/VndteCsLOAjZZoF+usj+9ZEj2Xt632zb+/ZmOQCsNkuhT+ZsQQ4s75n57IccKTyCdrYy9ABEbV9UJtRtDWlyKB+KfQjghEfdm9l7UEPpeFivVTZZd1yTkQA4QL9U89ZU2iEAT8UTC7EDAICyp75HoBMtmgcAWLpI9QHgBG0g4RbZl20ATtBncHFMAK4WweZ72Pf9kbfeAmZo6zEN6pxoLCsBcIr4lLaBZTtbc633mI5jm88m2OD4FG/ueMzPyNyZqgy4GMff1lwbvl3wO6DlVFYcXJHlh+8ylzY+G9hUwJ4dBODN+h3gFH0G27C7WZYB3sIYmL1sAh+gYZDvcR0UM8ABAAfam0gTAnCqedC3HQKwr3K8zqqA9wILewlWokVzegBuZaqli01wEWd72dZQGEf2ZRIA1j4BMLi7/YGrzgVeNiTMrJYtijPlupAgBC0CsNk08BiTYngT+qUMCu8xLZ2TMNvGj20PP03p1g8eaw1a8K/i5mOvusn86wmWvpvveee/bUj1Kea3zpcTVqWH3tTrfo7XcgQ6RZ9BkCIAWzZMBu+Rn7r+XOdnsBo+R/zQ3hCAMtbi8eDRxmBsbMaUOP6hDHqAflOa21LYQgBOofIeteG9wJoeALeevaxcCC5SxR73AOCgNpCLI/vSB4ARs1tlAgDY6n9NAAZB0fPZ183is/ECLWEMS0GdGWBxdLbfAA/OLd5+WRgAjzY/e7g52iWxYFD2Uqj84waAL7R2cuAts0D2sicD3AvjTRNGhxwE3pobBOjz3JVvIBhqHGcHjwev78vi475YBhgEv8Zzy26g7WTE+zZqJhUboA598e8CZ2/9ok1UE62YADxRx8zVrMjQlCoDvHNEWwgPYvcRgB+H3LjCdMU2Wco2ev0vNsByAXikuL7SE+JDY9j6nVqk/yDYJxrLSY9AI/L0b9AIs6zixswF3vOz0DY8xr1ON4TGtlg66ekZcQOeF4AALK69C8AonO001PP8byAAxLtX/MDPPXptmxu8Gn21ZrnBOryPQEsBGLSn84wxqoMIgEH/4XXW67P+kwpjAfBYJyBaGxniCWBPLiAA74mjU3XTe4GFwckoi+amdmCWRiw3AXhKANyGJrEzey7wjR0/AO7vA2gHAfiRb/27emGFAaA4VDzGvbdfVgv79zxuAS/BCo7tID+JL454QSoAhoG109cuSLfupR5vwd3YAQKUTHivY66DGW4IHr0BGO0dnvld1+ilQyNr7LJLaI/oMz3geEhzOsDxjV3fExAx9XP5bmm/E4CX5tGR++O9wCIAv/e8R71tvfucYLGNhElkX5a32voTNSn6DGYmW3YhOg2VQZ8FHaqDANxYmFVjBJsvdnzpHdMJxiQ4BgjAjXmjO25ADcXDet8zwJ7gOQgvvgAAQo6fj8UZ4P4sJZhxjQbAvjrFBmDPWFrP5Zuj2X3OBfucBoAd9vrGf0z9xINm5hcQgGfuwKmZ773AxBa0KTLAg89+plhgpWgDiZvIvpwqAIuf/bVpiR8BdXvCA4A1YtgbtMCNhhRjmQDcCS/vMY1tAEifT27PAcJ7gG3kTGXudI9qnRLggl/cmC1zK8w8lW22Pi20s1mxhAzwAOSMAcDeR9UbzkkBwP4QV145tOkwpefDh4E9BIBj6SeeKGZ+AQF45g6cmvneCyzh4gfNrM0NHlYTm3CxGSsGIvvSB4C9oWylqzDGfHUF/VdW/2nz537mT8/nQ9YWzC2GpTpHHMutGNvEQJIjwD6xA8ZN6BhI0n98A0j8DPComzs+fo15TUoABoGu2d2lA7Ajw53uCLTH5kRvWKYC4NKAALutsQWOhxQZYOfR7VAAjqFfzLlqinUTgKfolRnbFBmaUmSNRl9gpVgIIyEW2ZeLBGDJwj8vDp9X5PntcwBgIBb4Fugy47X5djIyvrplfMa9xC8pNwAk4+D8R73laVobVD4a+vhqKtdIF/whdoNtdZoYzNa53mar8hZonz6DsD8JABb4Bd9wVTwKjugP6m2pqh1foBaLAeBKEC39EF8tqQwBeEnenEBfgAVZaeXOWzwnlDVSB2BkURb6MhxpG0ioRPZlMABL+yyNMUQjH4ipfB0x86kfw+6XJxGAOwAsjk+Pkx/AGG3NtUB5+/wstG1OACz1k8+8EOsa6YLf1w7wjcM71Y/4EqzB7LNLBxAoRgdgPIOavyY/dvC84sRpbMM1MQBvQQ46wtx0X8sH0vGAHhn3yIonyQDvrD+wt2D36ucaF0v7nQC8NI+O3B/vBZbweOqs4AFYPBKAobdAtzJs0oVrEgB2g+IsTzEA45oATACeyzPAQfPIyLfYVvPSBX95MXKN2meQJvAdYJ8+zwWAJb6MCHvrzWzHC6ok4wbpV11f41Nb4HWLywAHgfDAp8okPptjWQLwHL02YZuBhbI9w0AAlr4FOvoiLrIvl5kBdgPwFhLe89j78Aj0W14ecTOrFWOrhbDbP/b5CdjEMhcGjUlkQ2enDXd/mAHevV8G+WlKt1/pgt8HBstr8EzjjjpjfQe1lQFGdNLO8kkh2g9QX+U6Rh70lmmwD+oAvJqEP3X9uafvKj6ZFdkFg2OuscmC+Hk1h+bZpfd9yHW3+Gkue7a7z3aNZ4CHdPHRb0pzWwpbCMApVN6jNrwXmHMBYMzOoAUWmKkMagMJyci+bAPwdHT1fgv0HR+46tzTJ09/0nRs6Ia9UAAubjv/UW970AYyj5s3dz3PEWMpMuF6AJwiPn0g2wnAW7+k3AAY7Qh0Aj8hc2eqMtIFvy8AD7eTf9w8rHthf5/t2UFfAEjRZxD8Rj8CDWiYAvZEACyxGYS4uo/S2JgjAMfUL9W8NZV2CMBT8cRC7IgMTSkWzcPPT0ZaYLW+iZugDSTcIvsyCQB76Lp8APaJLwFogRs4Kcby5AHYIz7bG18CvxCA61lPvHnY9BMyd6YqA4JaUDZ0A819mcZDk6F7p9nw+rHePvccsQQW8j0vwYIycEF9BnUdFYClcBgR9qIBsCP2qpCr/QD6Tbwp0DziDbYR7RlgYNx0Yx8+JZBq3ppKOwTgqXhiIXZEhqYUi+ZBAAIzG606ME22nwNJ0QYSbpjd3i80a8FJij5LwQzRqFlmLhlgqdZIv0I+1TSHI9BSzXDY9B/3Ur/gNlnGNJadruc9cKz5bIKNPj9L54WY5cHFuBgGmwt+BzidKrLsWWYh+SLTz6M9fe37ZI1rYZ4UgLUhB/SN9xFlAnAdbQTg9sAjAIOTLgEYFIrFMAUiQ9P4AAw+t1llDMDFfWtRB15TLx7B8uLMZmRftgE4ga7golysU3NkYJqtoQe0R/07wGC8mG6tj88C8Nfd8FncEWhcs7VvwfKe497PL0EAjJ0aqMc0+DyzPgAnmEewO2GaUuCzud035brBs/FSo8E2zPOX+UFxRVHkN5se933P3JoNAzJZVgBO0WcpvNq8La1DmqFdMABL43Wb0f3Y9T9ZZMUbBzZjSldtNx2E5Vdz6MegEwhjZoC99Usza02nFQLwdHyxCEswANj9XiYIA6MDsGARKfBn+zm9VG24DIzsy9biN0WfpTHm0se66HEeSZXXGpJd7WsN9C1qbPdFS3MHYOv3fJU1qzcY5BsoqFuspzM+YnZULnPUsNN/cOzAhm0LbjPgYBvODaoUfvLoaJRLUGiqsptgefzTMuZ485Gz80tdLyuyfQ7JG4A/8er7IJ/zCetzOORIQQn0zXpDtP5MkfMlWOv7rHlDM2hPp35Ih7oNJMix53TXNoOaeB9pBjXpZFQhTWIC8E1G5ycMa+2nH+K/JZUhAC/JmxPoC77zXxu7Wmzlefa/TOTFOc4FFpARk3jC2l6KNlxGRvblDgDH7rPWAntINw/NXG5QzwBvNhsQSHXati6whRhB3Sk2s3Ztw47yNvvt8WkfSDbruAdjFGrA9tyqR3yu+n9wkD8QyKyAdjWL6QNw7HnEo5NRL4FAUmJB55ndoforGHPaYHkO2HnN2mb/49NBfQ6HHBCuvI9Ar+bajyEALBHCzBotwIZ0WM+z4GeQQF1woxtvgQaz4njdq9tbdtv5D7lu9YLHteaQJjoAbIl/sH28jwOfKsMrmWdJAvA8/TZZqz0WcLMD4NUkKF9IW33WzO51C6RoYyiQIvtyfdM0x0WbNsTsM9gf5wbIkGbKi+9VUzEywKsYVshW2+JXqjN4XNhHh50YA21rutjjhUnu6Xlw3Efyy8bn0o2PVf/POPPIp4E3nLs7vlNCH4BTzc8enY1yCXgkGG27tXB3Z+Cq7OKrXFmpHZDFMoEts6VHXb36rAU5IKiEArBLd1SDulxsAHbHlMzk7ukCUHe0kR2QBetHAFjqu1X8Hxw98nnsBATWRdvpDOzK+ZciAM/fh5PqAbqYbRg9SwDWWWTtHn3uOjMcCN1t9AVQZF/uwEllR6w+g/ATBMDIi4mqfhZF9mfm5MP9zf+/YGgQxwJgia12++yxJdUZjTMPHXZiDG2rOz/d90feekvs+Kzqj+WXsv6Q/oN+LZs5NNs2v20e4HyK+e++FyNtuhsHgFPNz1O5+XrApNX07mLYAdfClw+1s4QgSDTt9HiZl9tD9uPZ4Vk+sH9BAKy8+bESKzYAr8bmx5wbJm7HrUvsbKxoZoFjxcZaAyjGrPEfUz9U+CWUIwAvwYsT64MwCzZbAPZcUO4s/Fzu81i0itvosyGiL8tb7U4GuLIjRp/BBXwQAJf2YwBT3Hbk6BmXIlk1D/AT9cFvw6Hfd1KdUV976GCNMZ+YbgJwqnGv7Zd6bL33J5AXxVTFPTLg+WuyovgK8EhLyz/SuHHNm6n8hNiRokzwoth6THlwkS569nIHruFneWv1NLLIbVf0fqIJgpNRP4O0utd86vpzXc9fVx0ustxsuBb3N5+tumAoHlMA8BoAgyG4V3+NLHNfZhQEV2cG2MNG7Q0gp40p5q0x2yAAj6n+wtsGF3CzBuCmC4H+Wl+uIwmDFG3Y7AHaLS+T+HIQgGPoGmOBPeS7HrCr4RQD5XhHoLu2AyAKgbVUZ6DdlalaAFz1WxLTXQCOEZ99sQToA/mlW79v//vjdnsiAIyB1hwAXuPV19WC2/3YSvD8LJnLY5T1WFRvzLA/wzn4jKn02UvLs4bCDKb1eWDtPq/hbB4AXNoKQTD4srJ6nq1fsgXpsB7H4DPAzbj39h343KrnM9KqGxuDawTsLdRVFTvxH1u/GHPUlOokAE/JG7SFClABKkAFqAAVoAKBCgAZNitQVs06wUrwsqxNnb1gAdhaVjFo7xpcnVlFZx1zA+DKXz0wVGvu9Ge1FRL5JVh9YY1tOniCNgKaPacBuvZidm4/tYQMYyBunfGP2eWnH9KHOZYhAM/Ra7SZClABKkAFqAAVoAJUgApQASpABcQKEIAFkv3WdRc9OsuLdzsuOVUcHFz+rJf/dflheP4zcwXo85k7kOYvSgFwPJrj0tmTfvmVH3/TojrPzlABKkAFqAAVoAIqChCABTKCiy8CsEDTqRelz6fuIdq3TwqA45EAvKCgeO4jfvly49APubqUF9ljn//Bl/yxq5zr99Ttuezh75gCt3z6tT+Z5fkbTenBN48XWfbeix9wzaOxWllqXxT468+89nie5c9z9jcvXnPR/Z/a+nyj8xoWmKQCBGCBW8DFFwFYoOnUi9LnU/cQ7dsnBcDxSABeUFCkBtLU7S3IVaN2hQA8qvyzb5wAPHsXijuwlwD8kp+/8HXmG5zlNwqH/rnt4IyzHvKMl370rqoQuPgiAIvDcLoX0OfT9Q0t2z8FwPG4A8C+c/7+KTy9HqcG0tTtTU/xeVpEAJ6n36ZiNQF4Kp5IZwcBuF9rAnC6OJxsS+CCm5sek/UgDVuSAuB4JABP0OnPfcQzX2zeofHMIdPM8dSbv37WiYe/8l2vvLsq5wukqduboOR7ZRIBeK/crd5ZArC6pJOvkABMAJ58kI5pILjgJgCP6SS2TQUcCjADPH6IpAbS1O2Nr/B+W0AA3m//h/aeAByq4PyuJwATgOcXtQktJgAnFJtNUYFIChCAIwkrqNYXSAVNtIqmbs/XTl5HBagAFaAC6RUgAEcE4DdfddWR/3beZz6YZfnlrWby4h3PfMWtj7E1DQLX3UeOFOf90stu/aeyDrO4e4Z5pvkl5nhZb71luV57GoaEfj4kRRuVuaBWreOQv/kLD37gGYdHbjFH7c5pdLulZ9MvYBt1BtjH530hCLWdFy8ysfRs6dTRo0M7TAM+JZMyDvr6DtjQ63dET6B+M/Qx/0C+zrLuuN99l8FAe/U80e7czqMewvE1RZt4BBoJ4MRlUgNp6vYSy8nmqAAVoAJUIECBvQFgaLHaJ+QGLMFF6gqGDorDH1pB6cA/NtgE21gtOv+/bz/5zXP/8dgXTRP3XjXTA8BgnV1LexfGti6laKPbLtpmqfP9vnz/37duRjQrtegHthHk826/wGyV2F8BYwCOBVAvse2SOQ6B+536QFAtr/OqvwOvnrG8GvcnisP/0bKJ06yydST/+PEHHWvNEzYxLf0HfTlFm1YADI15x5wviTtbWZ/nV//9I37xgiP5kVtNfd+2rbP45tGzTp5//F2v/BpqE9R2nj3nBe9/yQuH6oTqydr2/cq/eURVNgAAACAASURBVMbV5pMir8/z/Pee//7femJZvy+QYu2Xt7/2Z5BSt2fT8Pjx4wcn//zrbze/XdmrMeCDtX7yz0HZNZDFkj0e273R+gQVGtu2cppHoJHjsEOfU3Lbkt+RHSkuuei7rvm7si+f+tT159595pmfzIrsgh4NDo3Gz7jwX13z8j6NQm1GtUfaMXWdOswOLn3IA66+paz3lk+/7iYzKT/B/OdtFz3gmgd51fGZ133EXH9Z085hH9RtNi5p696sC7SpnGj4GSQ0WCZejgCMOEgKwEX2mTzPvgequpNlAxedt526++AHzzjz8LOmjTX8lv9YAM4TprZVAlnAFG3YtAS1KnV5albk5SJvq1WfczogALZxymx2ePu8MsUTrJo96X0WWaFu56dlxoqDpgCBNjhBP7D+3owwGGd3G6h4RJYV/6lzgsEWzatY+O//7Fsfd8JvNX34zUVTtGmWAHzGI+75dhcsNYGybwpDwK97re3lU1UZDLzWUPXFO+6+6zvudc/bzcLivpvrf9/8+9vNn34A7OlI1Ves/TUAIxr2Tv0bWJe01/fdYQQad+0YBlOJXcafX3V+O3kAvCFwtwg5FEfIeiikjBs617UPQpMFstw27ULVJ/6fV9/ndHHG7SYqz+65vgWI0vLNOm9Rstndz3UJEBRX/Tua3/35jg5iAD4oTj/Q8X3n1uYAoKU1BsB+EYDRQJlBOQIw4iQZACM1Nsu0jhCCC+HbDGDfaqDr37Ya6wBw8GK9Z2HcbDNFG32CglqJ4NS05eOPIJ+XF2sA6saInWO9UAYQ60EvYI8ZB6XpAdntbs97IbjnCDGmXLOUf7b1s2bCPh+A36o1+zzRb3Gr7+D4mqJNswPgIssfb5bmL22AY7+XesDFD7pazZw4yIpLfu0D//ETzb9FwKsEn2PFXVecyM/+m04f9g6AfTYg2vdxe1Ye8YOp54SBhWdnRfFSZGKyZW4V4mgnG4/YElomBIDRawdsbEEYkNENBmBtm1H9MVDM7zg8OLji4PDUzZ1NABEAm3nxWXlWvMjYdtRh30r/g4OTNzk2HrbVdDK5WL/M5cwAo6Ey+XIEYMRFcQG4BRVBi84GAIP1IL0vy1iflUzRxpCByu3XTTWPpkdqo+VzRXhb96GzEaLcB9/PgwXFmutiNTi16Ff+leIGRVndzkaCso9ccvX97jMX+baFXudl08yOQJ8wYpRHni/BRNnNFGpAy7rt3boR8CoB2Fz8V0b3azt92CsAro5+Y34cKGXZ5ED8IG23m7H9mYt/5mgngy+tsipv3UzxrQy5DgXCbgYYvQ6woYZaAIBbwOy2oZ1ldpcHrF0XaYE4chUGisberPh7U9/FnTolAHynufae5o8LfjdN9LbZ0622pli/TFUEYCRMZlGGAIy4KS4At46WBi2EG+CjlZGr5bFkrVK0MeSeIK2GKm70NVYbTchWhquyZ+4XEyFxby+zA29jx4H6BoJlwydCH1svrIsVZ1I3J9j8kZrkNT/ODIDlmjSed/U9rtrXaPeYNQheZdb4AvOn8dzyqoW9AWC9TYiVbjsACfpBGkutdjTbSH0cGoXCJgADoCrVcwV45UXOo8kNkAJsr+uNaTPSWRAU++BVAsCIOSFlWpsQYL8IwCGKT+zavQHgpu7gYtY/07UBKHRRq7bo3AAweuS1ahe0s6VHijZcYwW0u37uEgZNHwAO8DmQvayhEyhbyuZ+K3Vb3BqYkbHRjNcpxAHq18puRMMEffQ6ai/pw8rFmzlBqlF5KTq+pmxTFeZIXJuyzmfAXXNS93dNoGjV3cgQKoOXaaadBQ7sw94AcPDR507weG5ESEO0dVxZuQ9Js8AARK60aQIweo1A1Dqj2njxk/3yBgC74CuVzUg/XbY66pgSALdgFu4XM8BImMyiDAG4303eAFwtCNFFZ/NTKeii02q2bLFbQxJoZ2vBDl4T1IZrBKFaVf5AYc3HHyE+BxbntfZS3aHsqPTofGODQGoPWF70eSIwDuo6ofLx++iT2ZT1oeTfzYutoDholBcA8BRtmsxnkGB43AAtDLMNAAaO3dYgApQtXa+WFdyXt0CjR4erZ26xuPDciNjEBtbG9u3Z2EmCrU0ILKd8OzQKs22YtL0puLXyqLOETqBdX1aXdwFV0w5X2eaxW8AOb5tda67yd6etw5XIAHgDm0Cfq1ZX9aOx0NQV7hcBGAmTWZQhAOsDcA19MYFrCIChBX7jmCdqp0emul4c+7ThGkFgP1P4I6gNCQBLdYTAJwCAQR9EjQMko2tiSbaJINUkzXiqN+XAjYQUADxFm2YHwBUooCBlOlh/vsgNIltoAQGbAJxnH3Ldf5pwJ9UVLN/Jzso+g4S2UcUSAsDtDQ3AHvATTy6tkd9R6GkBsPsNyo2M7mt/0vE24hYAA/Zsj0tvPxNk62r7eeGINiM6w6Bor0wCwLX2cJsbOIWPiQuy8HV3CMBImMyiDAF4gQAsBQIpVJWSpWjDNYJA+AqC0xRtjA7AjaOfUH8b2dEpxIHUBhAea7CDNPEAYI+TBtFhcyE2zQ2Aa+CMDcBo/U24QzOJtvl6XzLAmEbbjYiIfvCOJQKwdcVRQxjyeZ1VDRtAAspHB2DAhnWnBVAHw2gwAG9fUgVsJrT6QQB2rZ75+yrs91EGADhKWXyPQKcALrvbNlkrKRCgANxcHKdowxWbIJik8Id3G1CGVpq9XA/sJ/3yKz/+ps1mxevMJ7OeMqBnbT+kaQIAbsaaKw6ksSgFYGn9PuMJ0r0xJ4F9kD4L3vpO8YxtIgC3Bk0S8LIOUwJwUxa5H9qZfiDj2ji+jkK2JAPcfLEVBP0LygBLYdINYQ3AG87qtt7U7Hy5VuPNzlKbXffa8vclAbDoGHoljmCzANGTZcZTgADcr/0cANj6XVZwwS6POjn4BLXhuhhcoHvDadl+7DakAAza0wIZNB6a0OzSvvodrRutry5neet4Xx2gDbIj0A3YlNZPAM7OQTZbwNj3gfK9AWAka9d8qRV6LJYZYNkRaOzZ6mkDcDlm3cfpt8+Hzx2A3YC6msWkR6Bb2VQHrG7rHgTgLSinsNl1r54wANdHxUGdWi9Eg/tFAHaFyGx+JwDPF4B731gKLtjlQUoA7tMsCLIRR4AZv21V8pc4VddaN1UC4RPpYrtMRACWGgOOJ/FzzgmOGzMDvHG276kfaax0y0OQEDlr1wRg0J7yCEnjGWMo81h1vffNvwBclQvSm79+1omHv/Jdr7y7qhC1ufvCpZTtLQWAsX5sX5wVOj40r0ePyVZZPxCSxM+hCp4xXtV99om7Pn33mWd+0gT/BT16SD+BFGSzyycwKK4raj2/XNWN1SE+Ak0AdjmPv7cUIADPFICHsnXggl0+FAjAyQHY25cdgPSpB8kI+9QLBR4B2CaT9BlgAvDCARgaS6YQmvmt6/MAYNd3X1MCadmPlO1h4Dj9DLAwTpJ+5sgV61IAdtVX/Y7WW5UXvGV6BWzHTt79+iEAbtaXwmZXGxi8lrVsAbZbJ1YHAdjlC/4epgABmACMRxABOAkAw0dohzxnAUhfWB17s8UVoGC/RJ9WarYprR/2n/x70wTg6y56tMmcv9sVE92YXWoG2KUDBmaWWjwA2PXJm5RASgD+j5+QPgNcRYFPzLh874pTjd9RUEWBUvDpnZb5gudKVwB8cHDyptPFGbcbYDzbpgNqb3mths0uX2DwWvJv8ZqL7v/Up9nqw+ogALt8wd/DFCAAzxOAB4+pggt2eeQQgKMCsPiYsxCAy+IBbVgBMkWsuQIVtIEAfN5nPmhWJZcP6rkMKN+bZ4BtvoTBZ3D+kB+BdkEQAXj6GeAQCC6vdcWAay4P+V0DgOGXRg0Y2s4AOz6dZCDxSHbqeUMA7HpDs7bNLh9g8EoAdunI38dXgAC8vwDsDQSlZLGhAxka4Auhgp7PTdGGQE+zsM/fW2TFxeaae6MgYysH9mvnUktm7RnmDdMvcfgrKNZcsRA7FqX1MwPMl2BVMQs+v+r96Zrm2BAeXx0eVvIMsPM4LAF4PgBcBod/PG376Zq7NX8PAWD0WsTeJgC74LQse0Z+8okDAGx9hra0I5bNrj6CANxrd1k/VgczwC5f8PcwBQjABOB/8gkhKRT4tOG6BoS4yQMwmpUt4fPr9z7xB+f+47EvhgJwpS3ox6YrWqcPwOsnB8DAkdj6uLG0jwRgAnBqAEaPrZo55M2HWXa5+fd9hzfQxBlgAnCWv374njUvABbG8O5maZE99vkffMkfu+7jWr+jQNg9Uiw4Nvxp80K5+/UdVa760azf9aKtsmxeFL+T5fkbzfVHLVq0PoFU/R7TZpc/MHi1v/yqqhurgwDs8gV/D1OAAEwAXgEwtMiXH4FugY+0DVdoLwWAJbr4wJVLR9j/VUWb700LrosaB5B+jW8pb+x2fRuZAIw9bzvF55L36gg0mqkrj6fe8fWv/+l33OuetxOA15OZ1lunsQ2IeQJwNe1jfWzdbZybIsi9CS3jA8DoNeUxZOdR5Y2hO4A9/I3f27KieH4/AO++SCqFzUOaY/BKAEbjluXGU4AATAAmAHdjQP4cZFCWGchGBtWPTi/wd1kDvpELQ3Pkt0ADmhOACcDo0Oktl+IINAQmmyPN8PPBPAL9IZfzm8+7Qj7I5g3APiCc5/nvPf/9v/VEl5Yav6NgKHhLc7VJ8t6LH3DNo13Hmas+yDLM+R1FfvjGvMif1aNB/Qmk6nck+1vZ4GszAXhAAX4HWGO4TqIOAjABmAA8fQAO+sYsAHt1/SAE1+U9s6/u54YJwLaZaYrZ1inatFcZYODZ2qBnjKUQ33dLBexUy8iWNqRsb58AuNT2+PHjByf//OtvN/955dBK1vVpLM1VsBcAD2dnS/PqZ1l9YXI4Y+oBwAlsJgATgDXH5lTrIgAvEIDBo8FBx1JTtOEaNKANQdnT2G1IgdPnCLQEgEvNgfK1pqA+QbHmigNPCB8+At045i3tI+qj5gvFwDamCJtTtIkA3Bo0aTOPBOA+BdL6wS/b/8wXm+O+z+yfc7d9wCA43QuxIgFw/QxuHADOTpldn/eaCetHbZrbPoF0ixuAg20mABOAXeuuJfxOACYAwxlgjwW7GHyGvjnbdRUIDQTgn7/Q9bxr10+u8tEBOEIcyPpIAM7A8UUAHlgJSLOnUmiRQoi0/nUm9ZcvNwt015Fg5/OeKTOyqTPAmEZyAG4es8bayAKz/TgAgxo740JrIS0FYNcLqjZ2BcOkwy7zTrrsk+bP91l16By3TWUzAZgArDUup1wPAXiBAAy+Vbj7Nl8X9LSyKinacA0ccIFe241m5swO+Iue+Ypbn122D7bhDdkTyQBLY6GGySnEgdQGSPNGDEjrl5YXxNkUYXOKNu1NBpgAvL1LdL9BmxK4MTglALvu6SG/TxWAHZljA8D5V83r2O5j6fvOp4QIwNY3ZVfS1XqBOpWPXKye7y4rAF/uVX7s+jUX3f+pTwuJVV47DQUIwAsEYBT0qiwbWL4FSeA1UvhsteEaIiCclhPWCmhBMKnLC8DEG4DLNoAjx7WO0j5v6nc+cyuMBfEzycL6RXGAxqKJg3eYOHgMEAdBsQ76qJWRBq+ZImxO0aa5AbAJzfUnY6QZWgLwNAAYfBN3nQ2Vll9nW2WZeGksrdtwZYC3GWas/HSPQIOQFJwBBtuxLXd2PoEE1hVsMzPAzAC71t9L+J0A3O/FnW+XgovUIBiSttFnPgJVogBuHAmtrkvRxpCNoFaibpaFPY56B/lcXcdVJ8RZbIlONfSgAC+pvAJVyTXKGrb6B2WMJcau/bOC8eoyMJanCJtTtMkXgNW/Vw1CSznpPOcF73/JC0EwqstjEFKG2xqwpfb4gFffUADgarYvwUJhU+aHNjyCvgs6Ao28zEu2WTNdAC7jFHiets74oRlCz+d2IQBOaXPfOAZ12MleN+vD6uB3gKXLCpaXKbCvAOzMiHVkXC2MTp86uNSsJN7tkDgIhsCFsDNDBmS5JJFibS9FGyMAcKuvUn8IspH1MWvwJU4Sf7UAGLYJbaHzhuax46A0G/QT1EPb88ea9RsjdsYTWP8UYXOKNtkA2GvO/6WX3bp6R4LvPyC0iKtvPxvqzNqJ66+APDUAm6Og3zx61snzj7/rlV+rjEY19DkCrdUelomXuaH7CSFQhyAABtuAO7KAt0DDfa0KWgH406+7yYypJ8gq2/0GMAzAsoZaR4Fdl2Lwyu8Au3Tk7+MrsJcADC42m96ZHQCXxquB1cAnaVK00TdMQD+eKorsM3mefQ843HyOpgZteigD5LqbHZ+p+SnLrFkytfoFnz/q+lMlC9zTvmoW2NIGGMtThM0p2rQDwKC+O3P+RAG49WIhJGsHzn3bYhG+Ayy3cw3DJ+869mDgJVx1lrvqROr2lOFx5+VRYP1BAIxmsuF4asQRfI1nQekzwCuY9ALTYQNtAAxCY7finW8Ap7S5r5dgX5gB9oxjXpZOgb0EYI+M2CwBWAWCLUefLeAhza60qwDasA0JcFF7Ks+LhxsI/k1DhZc7h1YHTtA2ioODy5/18r++GY6tRjtCuHqJyVpc6uyLBbIUIHXw5EFw/Z5xUPlUqONuKDjah307FGQ9gA3G2RRhc4o27QCwh+9UjkOj0GJC5lbz5xLn/LQq0M6SwsemscrXpSIAMKhFw8owAE7dnmoW2AKOYH+CALgUX75x0BdY6Y4/r8HwtT+Z5fkbzX8eHQr1JqCi10iGjj0DjNnWbMdWj6SfoTb3XU8A5kuwJLE15bJ7CcClQ4RZt9kCcNlXj8XfZg2UPemXX/nxNyEBnKKNrh0gNKyg7X/64nf91X877zMfHARHCwBJ2vAF4LJfELwZ+/7Flx7w485+rBaw22eAm7r5+snU0Xouti8mfOuXfPbIFY8+IC5p3zPTPLh5AMbZFGFzijbtALDvnJ8oA3zi4HTx0MMj+a8ZO690xXcTTtfz+/GDk3/+9bcj1xZF8avmaO1lzrIRAFieXQwD4NTtlb6Qt2nxdk/WNBUAlxYpQHCyzx9VCoJg1jruC75Uat1EXvyZ+Z/7mwouGBqjWgDc97bhVDb39RHUmRlg50TOAmMrsLcAXAkPLpZnDcDNIAP6G5z5SNFG2ScQGlrg0bPx0dtnaRswAMoAte4DBMrrm3X9jHHfJIP0TQKG3XZSxUFf/wBfOJ+lH5qgoU00MKuN+MLYMkXYnKJNVgD2mfOTAXBWXHLk4ff6pAtku8+FVn1CILi89oyHnfskVxvrxf76pVzlf0rBa2jMyLLVYQBc2pG6varvyAu/LDoNQqPUDzCM9wA3fH2nIymf+202DYLZzmdsQKC87cwTd19695lnftIHgB2fQrIPmYHP7aSwmQDcowA/gzQ2t6q1v/cArKYkK0quAAgNQZCTvFNskApQgcUoIIWWfmjDjpP2QEsNVggoxwTgyrFYhjEcgMdqr2oXAfC+TY3uIJDGEgywwHO6SNvdl5ClGsQw+FYG9QBMD6QGfVu2ahIE1qZkgxnUqmBMmwnABOBUY3isdgjAYynPdoMVIAAHS8gKqAAViKgAAg6m+eTHRSN2mVVTgaQKCAF459u6SY1lY1SACkxGAQLwZFxBQ6QKEIClirE8FaACKRUgAKdUm23towISAO57sdQ+6sY+U4F9V4AAvO8RMOP+E4Bn7LyJmf7OW6+9ybwpfOg7jXeYZ78uufKi6/9uYqaLzfnTj1933LxJ+HnOC81RwSu//4anOcstvECIXgTghQcHuze6AigAE35HdxUNoAKTUoAAPCl30BgqQAVSKgDDTZYRgFM6ZkJtwTFi2TAgAE/IkTRlkQoAAGz9nu4ixWCnqAAVgBUgAMNSsSAVoAJLUuBPb3k69N3ITZ8JwEtyvqAvIQAsaIZFqQAVmLgCtz35useb0zN/4DQzz37pe2+8/mXOcixABajAaAoQgEeTng1TASowpgLAseemeXsPwO/8+LUfMccIy2/IDv3jpVPMukNjjAAcqiCvpwLLUIAAvAw/shdUoFSAAMw4oAJUYC8VAKGr0sYL7KYorC/QgXp56RSz7lAf+OoV2i6vpwJUYFoKEICn5Q9aQwVCFCAAh6jHa6kAFZilAh/41NPP/eaJ/JPG+At6OnBo9gefceWFr3r5LDs4YLQv0MWE1Jh1h/rPV6/Qdnk9FaAC01JgigBsbHqLOZb9uEGliuxvi3OKBz/ohhu+MS1FaQ0VGE8BAvB42rNlKkAFRlIAAOBThwfZpY/5vutvGcnEaM36Al1MSI1Zd6iQvnqFtsvrqQAVmJYCBOBp+YPWUIEQBQjAIerxWipABWapgDYAY5CUv9dklB89JBj4XHIN5/CLvBpvKMZsNVZ23mocE1K16wb8W3bQ6Y/SV7562fwM2QV+fgq0q7WR04iv26688PoH9cUiVrdbP6yedqz1xIJ4QwrQWlxnUy+g/p0xNMvJkkZPWgFmgCftHho3YQUIwBN2Dk2jAlRAVwFo0Wpv0vpsKwhu3Rp7n5OdGgCfczR7luOo+JCDBiErwBdlm9a64Q2BttWDIOQDcV1R4DraFw4+Tw3Wuerbsez0508dHrndVH/2pgmrftrxDNq4AsWsOPiK+/vUAHTL3u6+kcNdb+UauE8CX+rOcqxtnxQgAO+Tt9lXTQUIwJpqsi4qQAUmrUAAdLVgxBO0mtpYnzEmAMPhswNwnvDWaNAOQTDw9GRug+3qqRe0647sSH5Fdrq4uQG/OxsIseIZtNGMheyd5s+PQd4fyJAHau18gVtg/VEywh84fvyM8/7uH/7KvKH9+3r0O3ny1Onv/L7ffc0dkL6dQkD95RWv+943XP9UV/0+R4h7AE/Up9uefO1Fxra/MH/O6rUR+HSRj/229rTsWQ1k5WeAIX8DWm1sE382SsPfZdtAPwZjyMdH0DXgWHGNJf4ergABOFxD1kAFqMBMFNAAYAVYqNTayTwSgOFAagEwqBtQ+S4EgxBnhZtgYKostkAfaNcdWZ7/fVYUF3c6X+sXM55BGwG/tIrsgGrAuO623X86A/sMmLsv4BF3V0XgYrtbDQSqa3gBoHHXSAdU4N/RzYr8S8A3d3v7AwCQXeKBF0aFALCmPd51rXpcfOh733DDw7qdh/vWvNDxci24TgPUof6uzPKM2504+tuf/umz7srvYU6lZPcaGIut66C2wc0D1/jn7+EKEIDDNWQNVIAKzESBgIXyamF8zpnFPwYcCbap5ANyyZ4BnsMRaEWAK/2zk5mHIa4DNvB12NjZ2SwB67/TVH9P8+dop5lV3AWMhz6rW/EM2ogpsC214yO9DZBVIzunC5T7EfTs8cpAJOvXpyrwRuCg+tftWsEUBKLTRZa/Os+K66DAsAAFBCKuyq314gD/vTde/7KqCW17tAE42N89UJfK31udgTdig+MC07i9mQD093SeFz/6PTfe8F5X+PH3+AoQgONrzBaoABWYiAIBC/4VAJvd8x80GbU3WoDCt4d9Lykaqo8A3IAUtSzrVnE/iPN7aZggbtrZ6UAoW/VRefOg7EsrngNt7NemoXXAmO6rf/dkhlb2t24Rf+a4aSS2KAdCajDL+fTnm+MMzwVqcRXZgWAAEFx17v7e6QuYuUPa2YEV2P4GEMawJywOdqDN/RklRK2QDQOk/qqMJXbD9Gg03qn7tic7xsJOeecGiejovkQWlpUrQACWa8YrqAAVmLkCgkWzNENbZ6fArFQrmwVekwyAr/z+G55WuRoETedzlLbQ8a37PZ/42ft0Xu5kj8wNMIFA5gdxDSiLZFf7OfSPX3fc/dKo3oG6imsg3oLiGdTbGLkGQrh8863m6EuvNtcAfW4dZ0/hS3Q6dS7I0YpW5XaPwqpkKrc2+AOkqB9Zqx0YUpE25ICzrrUBgzHsueM+9/mW47nvgd5t/a5qW5btwJ1y/VWfLHGltmnTGheA/a0+S8sjIcgy8RQgAMfTljVTASowUQW8AdidCZLCKQHYxIgvAIMZzFpjsHwLgCJCmdQuPzC3j8E1AEeOZ6l2sH8an7AC29iOS2jjYJuhBW0K8iUyTaplubaN2YBFJxtYtyE+IopIsVumDZyaffCD68j2fPlf3Of9SgCsqVXpl84zsc6MaLC/Y44LYEOoEx+yjLFf53mVlgIEYC0lWQ8VoAKzUSAFAEszR6V4UHaqccwUXJwHA93KNjcslcWSZoCl8OPjE7ANH41rKItqlxIAR7Sxhke4jQYARxoz25eEQcC8PfoN90H4MixgMb729Aa+oGyxz1Hdun4IbqQZsipaVyAFZNRafQZhqLYJevbVJ5u7uSa2PWXnoT5Yjg3DR7Ml/vbNmG/AWervdf/Bl7V5jAtAIxkA97yAbDYLp4UZSgBemEPZHSpABdwKEICL5zlV8numdRkALM8wtgBYCmU+0ASDOQG4VEB6MqOO4xS+dI7FNeggn5Rpwh1Svs7YgSBRL/jB8n7HgWtYAeFmA1AYcIqPADc0gnxQ9zm2PSEADPpP6m+/DQ9Pf2/6j8S517iA/CfK9tvfwI2Mf5bRV4AArK8pa6QCVGDiCvgAMHiNdKEdBE77ngGOBidTBWAfu3oA+JxjxaXAG82D4hmE9ClmgOMDcMOXyHQJZXQbz2FigCOGwRokgOxYKzsrgJUauuA2CMCPG4whSwZYuqEC+0KeMff29zqmoOd/GwCMbKo0x4Wz/uYGietIOfwZMmROYJkwBQjAYfrxaipABWaoAAizq/tr+axk+R/gNcJnDcuat88bSoGOAHztTUWRPcERgvKjxj6g2ciYg370GDmNZ1Oxo7lVGzufDkoRz3sEwEG+RC6OstBvgFE0IGo8Fwq24Q1EUMZO3ue4GeAAezabCi7oMu87y/62OKd48INuuOEbVaxJ42mvAFjkkzUsQ7HHbwAjU12yMgTgZFKzISpABaaiALj4bwEwajsMpXWFBGDf54tB0Nx3APY6ll6F2/WQ9AAAIABJREFUZ0g8TxGA0XFclQNjTFpta+MLuVgKLFAGuLXQd2a6SjPlGeCEAAwCYeNYL3Sk2RuAY9sD1p8WgJP7Wxa38nHhyBhvxhDwZm5+AxiZ6BKWIQAnFJtNUQEqMA0FYgCw/0KZAEwARseFRwZY+LKlcPAT25j0CDSqdLgOrpZk3wImAA/q2YBUCIhazya7PFX9DmawO889x7MnAQCj0jTLSTcMvDP+6/5D+sqOQDc2hoDM96ruO7/7vDsdb+YmAPtEU8RrCMARxWXVVIAKTFMBLQCGX140KAMBmACMjhMxXLaeMXe1oh3PzAAPKR4XgF2+7v4uBQkADKomEgMR8oxn3XsRlPgBcDx7CMByAJaOC+Bo8yqGzjr85n++K7/HV0z99+ppY+ezY1JbWF5XAQKwrp6sjQpQgRkoEArA8mOh2EIYzCKneDHRDjj5QioSDr51S/XCAS8MNEG7EGk6ZcR27Tz7a2s0VjwTgLFxjwSCFFCROptlpPVPFYDXUAhlBdsSAc9n+gBwTHsIwLCvg+DTEU8YAFuew5aOUZbXVYAArKsna6MCVGAGCoQAsABuPm2kuJ/5c/awJMwA7ykA1xsZPkNGCpd9bcSMZ6mNPhsUoP3eWseuH/U9CHXeC31p/VMGYG/oLC8cAGFfAI5lDwE4FQA7nhU3MWNeNPafjT/+wvw5yz6m+QkkdK5LVY4AnEpptkMFqMBkFPAFYDhTZp67PCM/fN6pwyO3E4DdbicAuzXqlpDCpa2F2PEstTEVAAPx5v0ZJLknsSukgIrVui0lrX/qALyGQ9Hx46Zk1o2EEACOYQ8BOBUAO+PodcYXryYAS2edccsTgMfVn61TASowggK+AIxlg9YZ3RSLeQnAXPn9NzytlBqEEh6BNj701QuLk6yVlcSu0T0CLWnTJ57BWEv+EqzYACzRFZ3+pICK1luVk9Y/BwDe9g162/OuZJ1scCgAa9uTAIC9TxRsbHu8eQX1HzhiMelLsKTjoizvjvXiQ+aG+YvDAJzxG8A+4ke8hgAcUVxWTQWowDQV8Abgj1/7kSLLLhvoVdLFPAF41t8BHh+AI8czAXho/ov/EiwDbMPfiF3gZ5CGFAchv1lF6yVZWgAs3HTotYcA7JcBloyLxqZF/1gqx1Ge/1qeFTf2xh/wjPk0V0vLtYoAvFzfsmdUgAr0KBARgIO+OYtljraZQwIwAdgxyAdfggVkQoPimQBMADYKJH0LNHLTk4Hw9tlNbQD2A+H2s6ROmCsbsbyACdSglQEGr0nqb9CmTj/wjSHQRyfLZ8eNzq8iACMjcBplCMDT8AOtoAJUIKECPgAMXhMEDATgwSCon8usSoGAJfdJ49u5YButI+PgNaNmgFPEM6hD0lMTZewA4H/blRde/6CyLNiHIF8iU1/shb60fvex0LpXSYEI0bIsA3zeZl1VK0sOHqX2yPb52FOaRwCG3vitAMCDvj9tXPF+8+eHe+JP9LktNIZZLkwBAnCYfryaClCBGSoALv5X64tqIQxeI4etjG+BBoCk9AUBWA7mvRngFPEMwmMQAINttAHVffQ7PgA3fIlMoVJAheBogUegASCsYQiEzrq8TwY4pj2QjzsQX8WaXzxBsJl0w8OvHz4Z4MEXYbkAOOhZamR+YBm5AgRguWa8ggpQgZkrAC7+pwrANTCAi3+f7OQsXoIFHgHf6nXL038yy/M3GsceHQjhFjR6aezRDrQJQADeuK3xMjCh1tjY96+/NFDqS2Q6jbLQz8THe+uFPJwBbmRDQYAMfCmSA26yTJYNzLLaHtD+1qeUJAAMAm33ueTh57x7ARjKZu/nEejGuKjGJhDvnzVlv9s6lvkNYGSKS16GAJxccjZIBajA2Apgi+CVlXUmSLqwhcGpkQGGr9mAEHhkerEADL+ZeKMXqG8rWwhe09JYahdY3gfMQ58BrvsF6yCP56AMMKhdPZaBTZOWZnD9mxgDyw/6xTY/gvAlhDsCMACoBODffc0dazgHMsDpNzyQN017j4vmWARixb60IQCPveSztk8AnqRbaBQVoAIxFYgKwGLDxZ+2EbeQyTOHvhngFjyihkIZs6z92aCyboEfUVN2Nj1g8OscaQX7FNuucACWWLgqK47nIACGN6bwfuwctY/tS8Q08Ju2NayBx3sbx1Wd3zotzWzAoKz8GqCgrGPsDLA0gxr7CLS3PRtNPTPAXv5zt5UcgGX9kI6LNgADGwDWwdx+cRky3lkmvgIE4PgaswUqQAUmpoAAnNoZ4Fuhtw4Leys+bimsv2SS4jXB3wGW9x2GYTiTve15XTcMqJhqO8AI198BYCDTiFm0LuVr1zAAy30K2JwegGEfAdY3x0pVPLYvEbOAI5ibataLbQCYW+AF178BHBBmu5k3JFsXCMAApGz6APY5EIDj2RMCwGDf6+PcYHmfz0YF+Ru0y0jlNy7aAAxt4NiGM78BjExyicsQgBMLzuaoABUYXwFfAFZeCG+E2AKDwC6ZiAoA7AEZMACH1K2r2e63WWHbLC818gD7Hr962zUIwLHjGdQuOANciqaTpe3/Nm9MX6KD2fsIpq2BzrFMMDOGmtqC8eoiEJqDgAhsA+9H4FugY9oDA3DnueeGP9wZXVypGjJT+lugAdaTgePKwKaSvQ2Pt4JjxrJUiAIE4BD1eC0VoAKzVEAATa0MsOC6cjHwZ2b7/P7mPy4YFqm96Aahoazy0GSrfjsr8qeY/x56qZNKBhh8trHZVRiAQ+v2uN7iEjv8wP7oeauvAji1YrAyHLRrEIBjx7PURtyPu76S9cU6Iq06N0vG8iU6iarClGVRrlp/47h0SiDCM4Ko6uLvGLdeghXTnjX8ARnmdlcbGW3o+DAq1M6nfsB4Ctrw2AAwcrIA68cArHr6kp9AwpRPXooAnFxyNkgFqMDYCggWyzuLYvDa2845Vlz6zRP5J6UAXGoDLbQNcGXFwVcMaD/PqadCBrhsQ5gxhAFYq27PLOBwlvTj1x2Xatz1Bw52nSsHPpUjhcu+GIkZz1IbcZ2UM7WCTxLhNuK+dI7fRgGlLLD1SKZyFninjXRAJIbCPhf4HOFuAbAnpEL2eMKfz5udkRAdzd8bHTSy2c6jyh7jj59AQqJnhDIE4BFEZ5NUgAqMqwC46F/dV6vvAINQU8MU3oZ9MT9wvfQbpSoZ4Gb/IUC3vLQK8bpG3SCoOzN+KzBXAGChdtDGAWgX/LbhHrALimepjThc9gNwpTVQF6xNX9wCsQr5EhkXVZlwSB1+IY9nlqvbBStIpAJgJej0zWjuAHAse8p6Pfy1A2QeWeSOv+0xldLfscdF1WGxVnwDtGR6S1qWAJxUbjZGBagAFaACVIAKUIEwBcQL8bI5wbOIHpmusoXB454pgcgTDtdO6YEW0P5enT1gddCeLZSJjjJbM5Letg3EFKhX8BHo5kia3rjgG6DDZrp4VxOA42nLmqkAFaACVIAKUAEqEE0BAFyCnkHEXvyDLfLHAKItJAJv8HVsEID2QxsNUF2CDYuynyD8OY/kAvU461jbA2je2DQBYrlyp/OoMlAXNC6AeobHttCH0SYKVryjAAF45kFx3S/c+uiiKN6t1Y0iL550w8svepOtvqf//K2vy7OifOGO1j/vuP4VFz5GqzLWMy0FUsbLtT9/6zPMtv1LtBQYGgdabbAeKjA1BVLeT6bWd9pDBagAFegqEAjA0EYBVR9HAQLwOLqrtZpywZISaNQEYkWjKZAyXgjAo7mZDS9IgZT3kwXJxq5QASqwUAWCAJjZ30lHBQF40u5xG5dywZISaNw9Z4mpK5AyXgjAU4+G6dr3n95w2avNM38/ayz8o0de/dGrpmtpfMtS3k/i94YtUAEqQAXCFPAGYMJvmPAJriYAJxA5ZhMpFywpgSamZqw7jQIp44UAnManS2zFB4B9rpmDdinvJ3PQgzZSgRQKvPYNn311XuQ/axbkf/SUq79rtQn32td/7to8z15VZMUtT736uy9OYQfb2FVACMDQc8XUeRoKEICn4QdvK1IuWFICjbcgvHAyCqSMFwLwZNw+aUPe/zuXPbI4zN5pjDxm/pjP4GQ/Zd6M+7B1Brh4q3l7zYPM3z3Q/P+/MH//Q+a/bymK7MZyIVp1rMizF+dF9nTz/+9h/pwy72D46TzPb7TXmd1h/v7cg7x40L958l/ePmlxjHEp7ydT14L2UYExFSAAj6k+294HBQjAM/dyygVLSqCZuVtovlEgZbwQgBlyiALvv/Gy9xVZdkUDYv/GgO5/GQJgc5O801zziCwvnp8V+fESirfXZH9kfv/2ss4mNDd+/8LJw+zBP3LNR+9E7Bu7TMr7ydh9ZftUIIUCr73xc+8zc8QVpq3Pmz/fWWZ0y/lhk/G9w8wd55oNtreZjbZ/V2aAD/Piq+VvzfLMAKfwFNvYNwUIwDP3eMoFS0qgmbNbrrrqzUfuc/4DPmj6cLlSP+4+epCd97KXXfhPSvUlqSZlvBCAk7jUu5GpjIkKgE2m9wWPvPojv1p2aHuc2Z4BbsCsKb2+rnkEugbgrTotQJ7Tc8Up7yfewcQLqYCnAmPMQ0MAbGD4C/nhsQcXR068oDoCbY6lfHsXmAnAng7nZVRgQAEC8MzDI+WCJSXQzNktY9xkp6hXynghAE8xArY2TWVM+GSADcBe/IHrH3Hu4dl3f9n0qDz2bM8AW6F6Xi/WSnk/mXbE0rolKjDGPFQD8Oaxik4GePXMb/MZ4BqAG+UJwEuMRvZpbAUIwGN7ILD9lAuWlEATKMuol49xkx21wz2Np4wXAvAUI2BuAGw/zrw5At08Nm1OYhTvNdngJ5sebo9AZ9mbzf//cfPn/2oekWYG2P5d+WlHLK1bogJj3JsbGeCVpATgJUYW+zRHBQjAc/Raw2YC8PQcOMZNdnoq8BngKfpkLJumMiY6L8E6ZV5O9YDDLH929RkkA65f3fx3JdXOS7DKY9DmeeB7b8p1X4Jlrmv9PqtPK6W8n4wVi2x3fxUYcx5qvtSq8QwwM8D7G47s+cgKEIBHdkBo81ywhCqof/2YN1n93syjRmaAp+0njolp+6eyjveTefiJVvopMMY8tMkA/89mY+wPTP733zozwNuXYNUZYx6B9vM3r6ICQwoQgGceH1ywTM+BY9xkp6dCWosIwGn1lrbGMSFVbJzyvJ+MoztbTaPAGPNQlfnd9PDQAPBPGaC9KU2P2QoVoAJ9ChCAZx4bXLBMz4Fj3GSnp0JaiwjAafWWtsYxIVVsnPK8n4yjO1tNowDnoTQ6sxUqMAcFCMAjewl4UdA7rn/FhY/pM5MLlq0ygJZdGW87duSuh7z0pT94l2YY7NNNtqH5qSw/uPz6l3/fzZpaonWlBGDQv1FiC9VjauVAzSRmR/80mIfNo/scmAN5PzFRBuiU5F4hCfg5l52K3h5j2iU75yGXQoG/O2JHZd3hWj+YbzW/6IZXXPjswK6ILp/KmBEZPbPCBOARHPa0X/jEAw+Kw1tM0+dImrcNwpQA7DEgXd0bXIy5Lo5gj8oCdqybrGsSd+nZ/b3Iiyfd8PLdN7j2xO/OjSiCf3rjJUXfA9oQxVWq+FGfOwYWCan6JI3xbnnlmA2a39C+zPV+gvZPo5yyX0uTRGO66kPAHNKSoW9ubhbyjQuL3uK+TkXvbl84D4WPJq0Y3lhi3UDwvDeJ4vT48U8d+4c7T3zR2HFvgSoqwG1rb6pjRqDN7IoSgBO6TGvybd78PCeK3l4P3VgjDFDxAtFz0hJ7GVlg9FWq5edG/dAus/KNyTrRD8TAYgFYayGJ7iKnih/1uWOmAJxgTomyaNKKk7HuJ+JJWXhBAr+uLJLcK7TGHDKXaM1bpovQfXqKes8JgBPopzIPKa8zWtCqoQEyNhTWstCYcE1ZGv11tSGdo5D6llKGAJzIk4o3o8ri1QDUuqFWlU4VgLUWe0J3QzeMqdimfGNq9R3o4yIBWFnTMvycN05Aa2EYZ5q77P2bZw0AjtAHpM/QeK0qGsFGaCML6egS7idIP33KjODX0kwo9hT95pxHtNYGLqCYst5Ttm2u85DyPbEGYK143ehqHR/KwCnKODfnsjnEpc/cO7drCMAJPKZ40+tae1t+kD23OMzeptWNKQKw8sToI9XgYmMqk5nyjalerIP9WxwAZ8XBw/KseIpPwAxdM8KCkgDccciYc4okY2iLo6XcT7THVVnfmH4dWnhHgB3n4ltLi6F41WojIBZmcW/u69+Y+vnOQ8rrjFUcnzw852FFUbw7IA5sl7ZiQxl+q/ac47Br2Jg+R+YoZR9MujoCcGT3gPAQ2Qq8+qkB8AQmC+dEN5KPd4BT+cZUQxN4XGhRAIyPGK+Sg9miCPFEAG64SXmceAWAuciZwbNVHCE2fO2HrvNdZEOVT2hTo2PK4KIYnE9dEjhPE2jFeZ8PeW/udRF0GkDLP65AcfwunoeU7X7HYX7wTJ934iD9rjabI8HvygTXhnbTzjmMGUTXpZQhAEf2pPJkEdna4eeZlG7czT4MTr4RMx2+OlrtHWlRGhuApTuzBGBZVPUukiPEEwF445sJLUBKi8ZefMoi1qN0KgCey72ilFBpTeCErJjtzEXvCHMpMgqcvpnzPKQUV2t4zLN35UV2T/OflyPC+pQp56BYp7k29jj9XZaby5jx0Xiu1xCAI3ou5q5TLLOnkgEe6cbllNW22zeSrdEB+OS3Tv/g0bOOfNaIgrwlkQDsjJ5Wgd6bZoR4IgBPcwEiyh4s7X4iGy79pSOMFxXT+jJDWvDj2lxQApWduWNOeo9k6yAQTRCERPOQUlypjLGpVOLKAo8Uh055XHY7K5h5AQJwRAdOcaJzdXcqAKy1SHD11+P3nZvbSJNbbAB+R5HlXxE8A0sAFgZT380nQjztPQBH0FTo7f7iLpCprlza/URLwDndKzQzQa64UTqxtXNSZU56jzTuU25uag0j+G3mBGCr5IOPPcxpzKgF1AwqIgBHdNIcJ4opAPBINy1JJLSOLo5kb2wALjO/55s/6LeqCcCSCFqXTXWkfu8BeOJzMfQilYn3wRr9LkiTD5n2FSPNvRKzd8a4ls2u7E0MANayXSKgsOwk781VHyY+hhc7DwljyKf4LDc9Nh0VP4rjI9AUryEAR/TKxCc78YJF6YbabDfFq+pjeLgFFCMtCmIDsFQ3ArBUsSyzLjgixNNeA3AEPeWedlzhgpny8qXdTzREnMGxcOvYU7qX9i5cFWM+xZt0NUKhqmOS9+bSOEWfaOrVqmup81A0wRoV9232zXWOSqHZ2G0QgCN6QOkm17SwtWCOsSCaQgZY87hIsz+aN6BY9QrCkQDcECv2WIh0/JQALAh4oKh1F15zPjE21D7TnE+a9fb1c2n3E8CfziKavo01p9vuqUrzVfQX6XWBaG56K49RZzxuCix6HlKK3TZ4mxdV3fDyi95U/qVmjHUcFmvuXjWT4m3pKecoNNjnXI4AHMl7ESbeJM+eTgGAtSZY226mFsjEmogE4UgAjgvAO9kVrbhsmE0AFgQ8UNS68FQEx536teaToQVU+dsS7yeAP51FtMZkqntF1SGlRX7vp5C04qWry9z01tLBGYjtAoudh8puasVAJZltzak4Z1fN7IwV7cxsX/ZcS6/Uc5Qw5mdZnAAcyW0RJl7rzU5rcA1NRtVvESYl6xEupXasemlNekNHhVL5vhu62rEgHBqLOgId82azDwDcjZ2xxoTWeN/0J/YiKsWR1t4FYarFrXBeGSw+13uF0sZJ73OHWnHfhZO56l0FEechaPQNPhOqvM6wbgIrbRA1OxvtWfxGI4tcz0IRM9NCBOBIjosw0VonCuXJaPBNgEo3v1STUtTsGgF4Z+AsHoC1FpUN5aybNBHmjuTPAE8FgJVAo+rOzpyi7KvoR1pdmy8p7yeht15F7ZPfK7Rsj/zcYWtO17LZ+D253mMD8FLmoQibZFZo1AbgvvWa8po2JmSPNmZC5+kpX08AjuSdCIvlJDtlYx+BnstN1oTN6NkaZoC3CqRYuCvG5mAWLlU7qRYZZWdT9ak7JpT7GBuAo2f0XACsrBf8aRWf27BiTEVdXPbdKzQW3333ayXgivVCqVH05jwEj7LB7xgr32ut6yil+K073DdOYvdl7nMUHDEzLUgAjuQ4AjAk7M7kp6jb3t1klSdzyIGNQsvKADdeypE6e6B40xwEbXXYybIX3fCKC59tC5xUfYq8KWSdUzRAprI7ckavKc/oG6rSCaZbfu73Co35ui+zpQQQLQCeu95jArCGr12bVynmodIG5b4sGoCXMGZC5+kpX08AjuQdxcCvLBx9waI5wW46FROAYx8vZQa4PXYIwPK5JHaM7j0AK89ZMZ/xWvmqD2iWeD+RD5f2FYqaxB6HMY95xqy7teaYu95jAvBS5iEC8OCstbNGX8KYCZ2np3w9ATiSdxQDnwDs56NRFjVj3mSVd2alqhOApYplWewY3WsAjpB1jg7AxmGpvo0++oaqfLgsC4CVsrQx/RjrG8Cx571JbU4vaR5KBcDK6+feI93Kp6AIwKGTeuLrCcCRBFcewKWVMW90tQpjPwOsqJt10lO8GU3qJhvhxiQdGQRgqWIEYLli2yt6PwFTFVEc61WVKQDYOs8rzouT2VANcX55raImo9wrlOyP+YK7WAA8it5jbU4vaR6KsM5IseG3BAAebcyEztNTvp4AHMk7Sje3pnUEYKGvbMcJFW9GBOC2PwjAwvg0xWNnQvY6AxxhDiYAC2N8aENVWNVOcU3/jnWvUDgaa10Ya5wG6mqyBL0V7/+Dc2szWDV129Q72jxEAB6ctWJmgK2PxyjG8+Cnr0Ln6qleTwCO5JkIkx4B2MNX3QVYiglDsQ34JhvhxiRVmwAsVYwALFdse4UzAxxhDk6x8Iz6/fKG4KPfT0KcX16r7d8x7hUqoGp5YV+Mepeg9xj3Zm3dTOiPNg9FWGcwAyyYCMeYowTmza4oATiSyyJMeqMvWBR2q7tqx/xuWt1WzCyELXzGuMlGuDFJRwYBWKoYAViuGAH43iGiLQmAI8yzUT/bZPObxjOItuy1wr16Zz5fgt4R+rBXG3ER1hmLBuAI8ZZ8jlK630yyGgJwJLcQgCFhU+xkrgzpe7sqZKWwUIRJz3mTjXBjGuo1dFxGYRHm3DCpCmhkPJqN2TZNUvk1VTsai++WZhP7DFKEOTjFfMUMsGC+jTDHJL1XaLwIKxUAl26Zu96p5tZmCC9pHoqwzlg0AC9hzAim49kVJQBHclmESW8vMsARJtimhwc/8K4VCmPcZCPrVlYPQXhTwwiLpV7wJgAPRm/MF+XUDQ9tMo0xJiLMwQRg4SQZ+/SN9rhvdC/JvUIpRnfiUmHutc4Zc9eb8xA8gHvv98oxsHgAVtYr+XoWjpgZFiQAR3Ka0o2tad3eALB2ZsriYquWWqEwxk02MgBDGd+ufgqLsG6VBGC/ICUA++k2xlVW8Fri/URD3LnfK5QyRK37mdL9J8l6Yx/uzRHGrsbQcdXRuwGkDHSLB+AlzFGuYJnr7wTgSJ6LMOkluSGN/Rmk0h0RtOvzchQQVlqANG2Gsq/KN6aqfW+NCMDOyYVvgXZK1FvAOSYSziP+vdi9kgAsUDOhj73nQVd3FObt1lhQuv+kAJMhaaLoraSN6N6cMEZdoSb5nQAsUWtdNtUn7JKuZ+UyzOcKAnAkX0WY9PYGgJV2xSWe9cpw9jUwxk22tEVhIdXtUtAxQAKwMwQJwE6JCMClAku8n/i7vn1lhHlmyDTVe0XZkEKGqDVPK8VKbz/nrPcY92Ylf2gNF7QeAjCq1LZc76bNnMeMXIb5XEEAjuSrCJPeXgGwxstBPFyrsrgZ4yYbCYCdWbYhjSNM+jwC7RHU5hIegfbTbYyrmAEWqj7ne0XZVQ37mye3NNYeQ8/za9grdHFZfLb3Zg1/eOgVegkBWK5gLwDPeczIZZjPFQTgSL6KMOntFQCXbokAUKi3g262CwLgoGNoEfxHAEYjuF2OAOyn2xhXEYA9VI8w16BWBN0rykY01gpNYNVYbLteXjZXvce4N2v4Fw1GxXIEYLmYg+uluY4ZuQzzuYIAHMlXESa9vQPgCBqKvO1aBPRVNsZNtrQlwhHooMVdhAmfACyK4LowAdhPtzGuIgB7qD7Xe0XZVY37RWoAnqveGlp3wtN5SmpsrTyGU3kJAVgu3CAAjx0HvutZuQzzuYIAHMlXEYJ97wC4dI3Gbnagi8VZ0DFusjEAOPTbyQRgZ+TxGWCnRL0F9mrhucT7ib/r7VfO8V5R9URh87LeHFTQAXr3g0I7oSEwi3tzhLEbqhtyPQEYUaldxhmPcxwzchnmcwUBOJKvIkx6ewnAE4FgaEFQhRIBeK0EAdg5uRCAnRIRgEsFlng/8Xd9/5UTWGCK7hVVTxRehFWvDxTqcm4uVXbPTe8x7s0Rxm6ModOtkwAsV9kJwHNcz8plmM8VBOBIvoow6e0tAEdaAIo9j2ZEx7jJlp1RyCK0NEH72yckAdgZYgRgp0QE4Ejz3+j3E3/XD18Z4d4rNlU6dyqAZD2XKAAwtJCvRJmT3mPcm6egjziAeQTaQzL7Z5BsFU0hJqRzlI8gU7+GABzJQxECfPQFS0qgSQhVoghAJo0xbrJRADgvnnTDyy96k0igRuGU8aIO/5a+p/JrqnYUFsrwhkmqPjUNijAH+w4FyXV8Blii1kDZCPOPyDLkXqEIkXXcKMyFIgCu+jAHvTkPwSHMDDAsVV1QPG7mMGbkMsznCgJwJF9FWHwRgDe+UtgtD/K662UCY9xkCcC3PiPLipcEObZxsc3Hqfyaqh0CsDhagl4KJ26tccES7ycheqDXTv1eUfVDY8xXc5YCAHvH+dT11tC5E3vO4+IRxq63f9BxM1ROIb6a1Vv7oqxZL8wr3wPFAFwKMfUxoxEzU62DABzJM8oDuLSSANzxlfJELImEwZt0pGnyAAAgAElEQVTeGDdZAjABeCCA+RZoyejuLzvawnOJ9xMdl2C1TPVe0bQ+1MYq4xyaVZJkrvvUD+0L5lVrqcndmyOM3dHmoQjrjL0H4CqKpzpmAsbi5C8lAEdyUYRJjwBs8VUE2IQiYmiREMEm5y5zhBtT5sp0u4QKXYhZ6udnkFyi238nAPvp1r1qtIXnEu8nOi7Ba4kwL0ONo0AZmo2aEgCXwkxR7wg2Oe/NEcbuaPNQhHUGAbgxi0SIT9U5CqpsRoUIwJGcFWHSIwAP+GqEYyS9N74Ik5jzJhvhxkQA7jz/nMqvqdoJXXB3h+PUNoUizMGjLTwj9GX0+0mkW6+z2indK5rGKti1is/QjcfQjc+uAxT65fRpp8Ck7s0Rxu5o81CEdQYB2BLdUxoz0sE3p/IE4EjeijDpjb5gCb2xSjJ6vm7RXtQP2dG3UEgFMF3btI/QhC6EUsZLir6n8muqdrTHyj4DsGL88SVYvpO/8Drt+Pe5VzSvUVgz3FacOnZpfsaJd5l6LxfKURX3+owT0tYU9E41tyr7tStvipNQfAkWEtTtMl7PAA81M4UxI5dhPlcQgCP5SuFm1rWMACzwVQT42mm9b8E/xk02ws4sM8DMAAtGnHkFWZa96IZXXPhs20VjjIkIc/BoC88IfRn9fiIKroiFx7xXNLulMEbuPnn09HcePXnkbQEADJ02CnHHmHoraNztulOvCGN3tHkowjqDGWBgMI05ZgDzZluEABzJdREmvdEXLBEGYdSjPBF8AG1KjHGTjXBjIgATgEWzIwFY5S3kzACLok6n8Fj3iq71gScJTOwUjzQT91tNvff2VMYJdJ71ti4bS+8x7s0R+koAlgXhpN8CjXYlQhxB61nUvjmWIwBH8lqEYCUAe/oq4jES62JhjJssAZhvgR4YHnwJlufc0blstIXnEu8nOi7RrSX1vaJrvUL7TzV1vjAAgNWPcQ55SKG/fdVP5t4cYeyONg9FWGcwAyycwlKPGaF5sypOAI7krgiT3t4AcOAueOXRHb0iZLAnc5ONcGNiBpgZYNHsyAwwM8DdgAl9j4ArAOd+r+j2L/jlN3n2MvMswhMDAHjwVNbc9R5jczrCWpAA7JoY2r+PmgGe+5iRST2v0gTgSP6KMOkRgGW+SqGXdWId4yZLAGYGmBngtgIR5uDRFp4R+pJifgzeRHNN+bEWl2W7ypkW6OVSCn7+P43pP2z+nOPSzva765NNc9d7jHuzgk+7rhptHoqwzlh8BnjuY8ZnHpnLNQTgSJ6KMOmNvmCJkEG1Tn4xJ4zS3Yr9IAAPjB9FnatWUtz4V23ZMlepFk+p2lFe4PMlWJlKBth6qmSJ9xONW+/c7xVdDRTG/mdNnefPEYCXem+OMHZT3Ad7nwVXGnOD93RlzRaZAa4EVFxnQZt0GvP2VOogAEfyhPIALq0kAMt81fssk+LCnwBMAJZFZbv0qEfoFcfBetOAb4F+SUgwbK4lAAtEVFqMj3avsHVVcUErUHJd1HVkfe56K2wwdDV1vjQswlqQACyL7EUDsOJ9nAAsiyuW7lMgwqRHAJaFW++iJvg5q60dBGACsCwqCcC+3ycVLzwjLHZHW3gu8X4SMnCqa2MDWex7hU0DxQWtVGLnAnjuekeYE5wAHKHN0eahMqCUYqCKTR6BxkbpaOtZzLx5lmIGOJLflrhgibAzbZ38lBYAo00YEW54zptshBuTMxvgGjqp4iVV31P5NVU7SuOsDoOpZYAj6DjawnOJ9xPX/IH8rhTDo90rbH1UhG5EwmYZJwDPXe8Ic4Lz3hyhzdHmoQj32sUD8NzHjHQSmVN5AnAkby1xwZIKaGJPGIq+YQaYGeCQGYRHoP3Vcy48y6qV56wUC08rjCnOWZXio58o8nf99sq53ytsGkTwNSq1c0zNXe8IMOrUbEnzEAF4cCjFnFN7N+kU5wvnBhg6kcylHAE4kqcUg3IyCxblxWTZr5gZ4N4bk6JvettQ1gq6ySofTWIGmJ9BEs2OrjfILmBM9AKwYt8IwIKoUwKyUe8V3e5GgDRUUec3gJegt+JYLXUd49482jxEAB4NgCc1R6ETytTLEYAjeUgRsgYBOCX0KN84egFY6QjYqBOGslZj3GQJwPEBuHfBmSJ+lBaz9Qw6RQBW7mMKf6U4Elj6zNqXlPcTjVvvEu4VNh2Uxz8q9eA3gMtKlqC3srbQvXkp8xABWA7ASxgz6AQyt3IE4Egei7CLO/qCRfnG0QvASpsHvcc5lCak3kVk+YOyVtDRlKktXpU16I2XCDdl6xuNleKyOeOkAKqyPWv8KC/KBt8CPdaYUBzrveNdc67v20TQbGMTgKPfTzRuvUpjctR7hU0H7bEJau0E4CXorXxfgu7NS5mHItxrU2z4jfoW6CWMGXD+mF0xAnAkl0VYsFh3GpUn88Gsn3ZbRnrr5KelXd8nHRQXFymOIvUCTDd0CcAq32GtZN3xrfIiZvQNFPV4GfgM0lgArLT4qGIi9ieKehdqWnNiY84Y/X6icevV0mXMe4VNhwhzjVNu1wmOsoIl6K28joEAeCnzEAF4cBhZNxWXMGack8dMCxCAIzlOK+gb5u1MtMqT6qqpoe8AKt84yuZiA6S1fq1+DC0YtNqo/O/6PmOEG9NeH4E2eu7czBQ3Tnohu/ohRfyot5EWgOH4VOxn7Ex674mAJd5PtG69Sv4d7V5h0yHGvd2lN3KPUdzIGk1vpXip5UysW9nuaPNQhHXG4jPASxgzrrljrr8TgCN6TnuiNaa2du0j1D8ZANbKTnVvTlr1ujYLNNvZhKjzWSPtNtEbe98QihCfKd7C2+xO3V6MBenQBoq2L7tzRwSYdx6Bjt2nvjhU7mtrHGrW7RpvEcbTqPcTrVuvVlyNda+w6RBhw8MlN5TJ1ASgsfTWipeGoM57c1lWc66IOZ+75iFl/fYCgLU0G2vMuCaPuf5OAI7oOa2gj2jiTtVTyQCPcQRMqPPgTS+R71s2aLfpuhG69IqwYE8NwK4uBv0+BMDKi6UgO9GLXUcoteOzx66dcTkCTKCSNcs538CbSD8f23uvCZ1DEGPmfq9IuIE4JCcEcWUFc9c70TjiPIQM3p5TgMobzqM+A7yEMYO5cn6lCMARfTbLRWxePOmGzttvK4lSAs0MFq2DLwxJ5HsC8CY4Ey1qNGeLwYzLDBaZu5tnjiPQY4yJyshEbXvHBwKKU++DrfNIv7xF21w493tFX/8Tz2nODZjKzrnrnWgcWTcUErXtPaSQ8aocl3uRAZ77mPEOqIlfSACO6KBZLmInAsClWyZ8s3AeF0vkewLwfAF4MOOivAMecZbbVu3KAI8xJpodj7CBp6Wr8+27M8ki7G6KDNxPtMSb+72iT4dE46VqHgbgueudSNfe+X3u8xABuHfmGhxDc17Pas7VU6qLABzRGzPY9REtWCJM3M6FX4Q2NTzutDuR7wnA8wVgZwwpLzQ04n6wDhcAjzEmmgZPdFMBPnqaSD/VOEEySloNzvVe0df/xPHqnI+6ds5V70TjqHdcJ/YrOrzgeUj5vrQXGeDKCXMdM2gQza0cATiyx5Qni8jWTuct0FVHJ3izgG8UCXb8CMDzBGDnCYI5ZvxcAJwoczQ4PhNlf9B5GoqDZmVLup+gIqHl5nyvsPUxEaitmkbGbtfGOeud+t7c1W7O85DyHLRXADznMYPOw3MqRwCO7K3YN7GiKP6PPM8fr9WNqbwEa6KZGxh+S/tj+940QQCOA8AGTPJfz4riP2iNq2Y9ksVmxB1j9T4i/Uo9Jmz+m8ri0yc7Glu/lPeTGGNrQgtM0b2iT4uI47/VpE8slhXMVe/Y46h7b17SPEQA7p25oMcI5jpmYszXY9dJAE7ggVgBX960DrKDr5hFy7u1ujFFAE4Eky4JvRY0kW+0BOA4ALy6kZ08POdhmmNrY6roqOGs5g7HS7CqAZZyTPQN6li6uiaRze/izG+KDcHU9xNQK3GxyPGF2ON1r7BVrAwbfbYH2TtXvSPbDWk6x3lIOSb3KgOc6B6YdI5CGptqGQJwIs8oZx3qyVX7KM9UAbhyk3Z/QfeLoKVbZ8QbLQE4DgDX/laON684Up476m99Ky9kRMcoU40J1/jW1sDVnvkdyhK46lGOiVHuJ64+hv6uPHZRc7zGuK3yiGOk25xKTM5R74gaQwBcOWJO85CyrXsJwHNez6IT4RzKEYATeklpsm1NGNo3nakDcOIbhugm5gol5UVr2RwBOAIAd8eAxi49cjx4KH40bDD1tzKPygsZEQBXfY09JlxjMuF8EpT1jQhIo91PUN+EltOO8x57VO8VSmsFVDo1aC8bnKPenIfQUFH3714DcML7z856Eff4cksSgEfwredka92l3VcArtwWaaGguiCwhZhnDHSrIgDrA3DvQtZzrKlkV0J3jG0Arr1QDYX8GGNCOr0rbTQ0m1UFI8W5ZPT7idQ3oeWneK+IZJNIKt/nf12NROrbLO/NLq26v095HlK+bxCAG86f65iRxvdUyhOAR/aE4yUX0RdPI3dfvXnPCST6TVW9o6xwVAUc41Y922frLPCCHFX4HlXwkRr3WIgm8X2fHLyf4IEyhXuFpw14J90lk80Rnn3lvdn4cG7zkDvsWAJRgGMGUcm/DAHYXzteSQWoABWgAlSAClABLwU8F7hebdkuCj21oWYIK6ICVIAKJFaAAJxYcDa3vwq89vWfuzbPs1cpKPCCa67+rl9t1hOzbgV7WQUVoAJUgAp0FBgZgJNlf+l4KkAFqMDUFCAAT80jtGexCsSE1Jh1L9Yh7BgV2CjwE//r777YZMOeaf7vR8yfHzTfVn9OdpjdYZ6PfH2WZ58wb/g67+iR4oqTp/MPm9+/zfw5kReHDy3yg18zm1p/XhTZs7OsOMyy/HPm73/V/P37yjre8oc/9cLHXvWmy/Mi/1Aldl5kjz199NStB6fOuLWqqzidXXJwkF/cbM/8dmjK/mKRZy81/772LW954h//+BPecIHrurPPzP/V7//+T32Nzp2+AiMC8KhH9afvGVpIBajA0hUgAC/dw+zfZBSICakx656MgDSECkRSoAvABoZ/76DIP7AC0iy7+a7//v8+/Jx7/LPnl5CcZ/lriqz42VWZLPuy+fcPmjLfb/7+debvrymy/PF5VvxJCboltG7qfnr1943r2nU12juS/8O/OV38D39ovln1D1lePMYA8iPf9rYnfqKys2VDx853vevn744kE6tVVmAsAI714itleVgdFaACVCCaAgTgaNKyYirQViAmpMasm36kAktXYAgsq0yuCz5NJvhGkwl+qckC/weTDf71Mqu7gtaf+L2rNyBtWLYFxWXGefVPE7hb7RX5d9gAeOi6pftqSf0bA4AJv0uKIPaFClABXwUIwL7K8ToqIFQgJqTGrFvYTRanArNTIBCAn2I6fCQ7PHxOdnDwbpP9faPJ9v47cxT5/Ooo8s/8zP9+9Kt3nnO7KXffVgZ4A8SlYBUotwA4z364PH5dHWuu7Ry4bnbi77HBiQGYz/zucayx61SACrQVIAAzIqhAIgViQmrMuhPJs/fNvPnNnzr2tW+c/V+NEA8MFGPnJWmB9S3+cm8A3h6Bfshhlv/4QVbcZMT6VAnE5bHp8jhyA1ofXz7Pa377e3Pj/YgB4V8yWeP/zWSNn2v++0+qI9c1AJeZ44Pi5w0A/6Op60dbdQ1ct3hnLaiDiQCY4LugmGFXqAAV0FGAAKyjI2uhAk4FYkJqzLqdHWMBFQUIwCoyelXSeAZ4dX3zJVgVkHZfQNV5CdZzzSurnpwdFGU2+ErzZ/XccAmtwEuwVkejTav/vDwqbXl5Vl1XxwbrdV4C8KJRFIgEwPx27ijeZKNUgArMSQEC8Jy8RVtnrUBMSI1Z96xFn5HxBODxnGU7Wiy1pvWs7+YN0NI6WJ4KUAEqQAWoABWIrwABOL7GbIEKrBSICakx66b70ihAAE6jM1uhAlSAClABKkAF9lsBAvB++5+9T6gAITWh2DNsigA8Q6fRZCpABagAFaACVGB2ChCAZ+cyGjxXBQjAc/VcGrsJwGl0ZitUgApQASpABajAfitAAN5v/7P3CRUgACcUe4ZNEYBn6DSaTAWoABWgAlSACsxOAQLw7FxGgzUUeO2Nn3ufCf4rXHUVWfGF/PDYg6+55n53usq6ft8nAL7++k+de+bZZ3/ZaHIPly7m91NH8vwBT37yv7wdKDuJIq99w2dfnRf5z/YYc2ji5qeeevV3l5/Egf9ZGgC/7nc++0jzZuR3GgGOISIYzW4xml2MlNUus/h4ff3nrjWfXHqV0c0rNrX11q6P/tNWlPVRASpABZatAAF42f5l7zYKSBfjA8J5f2M1JgDHrBsNIi0bzKT0R0+5+ruuQtvtltMCya4dwkX2yiwJ1GnZbZr1jlFfzcvrFO2vzIjaj6nEq09cWfxk3USybPQZAM7ej2z+2WLBNTYdG0OD4eWqu3vx/vpPvrkWMq55LRWgAlRgiQoQgJfoVfapVkBrkdSVVLpYK69XtGUHDGLW7QqnkEXvUN2+2XctEGv6OLCP1qyblp0u/5jfo2b9lACutxs+Y21Ik0Bf9lbtG69K+rUAeKDOw6wo3mQ+dPzTQNzsFHFt6ARqC214BLYxe//5nC7x8TWvoQJUgAosWQEC8JK9u8d9SwQXIrCICakx6+4LI8WsuitSoYVxVYmW7yvwUlpw78SKlp0u8WICMPooAWCjq4horNkqm2q8agBwE74d/TwsisMX5vnBM41G0NH0ppZOAAYfLbH4x+lf+m+lmlMn10Di71SAClABKpBlBGBGweIUSLhQWmmHZqhiQmrMum0BogSFcOy5Ft7NihTB8gVFXtx74Flf2P5NwVaWTtFOlx3qi+aEtrf6ho61riBTjldNAL777q+dcDx7X8bCNXmWv9JohDyf35JyKMsdGBOD7wGg/2o3qI9l1+TB36kAFaACS1SAALxEr+5xnxRBUKQiAmiKto16BDr1YrRyBHrENHAhXvvdPCv5ZjNB/rj5C3GmrC94mgCnZScQqOqL5oSZX1v3RCcCph6vSgC8eoEY4JfDw8PTP31wcOS5RtgHArHTLdILqiHxPDS26b+WC9THskcM8BIqQAWowOwVIADP3oXsQKWAImB6ierKTinaNxoAp86udx2BbDSELMS9HC+7qAaIhHaqLpoV41im3LY03J85xKsWAGdFfuPmTc9Duq60M+dWrvZ8EVYvAIf0o29c0387roRj33dw8ToqQAWowD4oQADeBy/vQR9DFl+K8gwuThTBYRQATghsLpcMZgAnZKetH3WMJLRTbdGc0ObBGEBOA0zFVtORwXjVmLuMHm8zx5q/17TlyuquATjPHuZ5tL83lkL6YQNg+s86BNTGsmuS5e9UgApQgSUrQABesnf3qG/A0b8kagwe5dt+izPUllEAeKyjiBaxBp8XnNDC2ern6qRAQjvVFs1jZ+Q6gg6C5VziNQQcG3p83vz3dwITyxqAi/yfA9nivuqsuofEhu30DP1HAAbimUWoABWgAl4KEIC9ZONFU1JAaQGp2SXrAnHOGeCEsAb5Yei4+dRs7XaoynYltFMNgCcEJYPfWE6obXC8Jp6/VrGQH2R3ZIf5O43xPs+3qwOwsaNVJ/3XG1ZqYxkKXBaiAlSACixUAQLwQh27T93SAMvmEbyQTEape9/zbBp2bvyaPAOsYbvid3VLjb+QHx578DXX3O/ObqxrLp6bNmuByqwB2P8zNys3ab4ELPZpi1TxqhVX4Jy/AqgTd33rTxxvi+6trm/zKWCO2IG6gLpqu5fsP/PCs5tAf7MYFaACVIAKWBQgADMsZq+AwvHn3QXYGz77as9n5HrhTGNRNxoAB+ix2RRoAavCor83E6IFwDbA0siA9oGblt3dbJrWAA+1z6pn2GMBvUfhQ/3UtTVmvCrULXFxMAD3bvD5zxE7fqT/el3KDLAk2lmWClABKtCjAAGYoTFrBUIX5TY4K/8uEFati5TAOpt+SpoBjqGxRp19mSiNurvZykp8DR/OFYBDQc3mr8DTFlYA1vB/10cadfbFa6iuwgl8NTd927nfesvXvnH2fzXXul6atVO9NgDH0DpGnVPyHzPAwqhncSpABahARwECMENi1gpoLB5tQBK4MC81TQqpGmC2CYQdu5U0Xn2ntBlsoZn72CBpfTFPWMay6n40cOvzocYgV4iDndgKHGdWHRXstD7GECteNewV+LfenPPtT9+406pPQw8bpPvaV2nb128Ne338J7iGRakAFaACVIAAzBhYkgKBC+iVFDEAOCI8JYdrJY3VAdgIkRwkNbQYw26NMa/Qd+3NFetJCwU7owBwn9/HAqiAY8bWcecLmF1Ypf8GRyuPQGtMZqyDClCBvVeAGeC9D4F5C6CR+bRlC0IXYdYMhE72MDkAx9LYd8HciFjrYlDjuGpfJjU0Ljb1Jgd3jVEe2nfbplAg/EV71CBGBtH4wGpvoAZS124zwP7z0U78hoy5blzMbb4Zy39Sx7M8FaACVIAKbBUgADMaZq1ArMVS6GKfANwOq5RAEbIY7wwG7SO7VfUE4I0SgfBAAJbP3rVmAXPcju6BY641zmLN6bE23AJjWOpBZoClirE8FaACVMCiAAGYYTFrBWItlgIWhys9I7zxtumntM8X+7/dtbY5EgCX9e9oEbgYH9Q5NC42le8lANtiIBAe7AA8s3gN1EA6f9eaBbbbGncBdam+gb8SI+V8E9B3qe/K8gRgH9V4DRWgAlSgowABmCExawUCnmMbhLNQ0CEAt8Mq1oLUdqyWALy7KaAxyEPHhG3xHggPswPgCMfApa6tNQscJ1oArP4JpM0GZIx3DrS+Y10JHxjD3v6TXsjyVIAKUAEqsFWAAMxomLUCUwVgI+ruws7/mbuuj5gB3ihCALYO35340BjkSgv96BmsWHOCwhHayQGUb5+64y4gNgjAssEZffzIzGFpKkAFqMA8FSAAz9NvtHqjQKzFrkK2iwDciFJmgFtDdpZHoAMzhs5NHK1JLdac4AuLzX6NkAEe3Azx1Urrzc3WkzITPsI+Nf9pjRnWQwWoABXYNwUIwPvm8YX113cB15QhxlugmQFOE2jMAKfLAJctaUBgZXHfd1VDI0djTgi1oe/6RABl3WCx2eSrlSIA7x5VVgDgffFfrH6yXipABajA0hUgAC/dwwvvn+8CzgXAMWTTeGHXxq7ZHYGOoWdZJwE4MQDrHeOvDbdtQIXEi8acENL+0LWxAVi6qeA7J3Xb8a3H+r30PQZgqf9ixSnrpQJUgAosXQEC8NI9vPD+aSx2tRfgfZL7LhIt9RGAN6IQgNMCcMCzns6ZyOZL50WWAhpzgk+7yDWRAVj8fGjAox6tLHPA3LY7l+0vAIv9h8Qcy1ABKkAFqMCuAgRgRsWsFdBY7BKAWyEw+wWp4rOq/A6wDTBv/Nz7zI3jilgTR+h41JgTYvUtJgD76BawodEGYD9ojfYW733xX6x+sl4qQAWowNIVIAAv3cML75/GYtdn4egja0CWpNscM8DMAA+FYJS3QFcNBkCTaNj4ZoQ15gSRoYLCMQHYR6+AzaIWvHpqbn1W2bMugRf8i07Nf/494ZVUgApQgf1WgAC83/6ffe81FksEYGaAewYCM8A9wihu5iBzkAjoNeYExCifMjEBytgj0qmyP+DFZnV7nnUQgNtB5OU/nzjkNVSAClCBfVeAALzvETDz/mssdgnABGACsHwiSAzB0d9sLFdAfsUkAdjv+HLZ+SAA7nvhk8acLvcMdsUU/YdZzlJUgApQASrQVIAAzHiYtQIaiyUCMAGYAOw3DQS8RMmvQSDLqTEn+Brnum6KAOW7kdHsi08GuG/epf9cUcTf+xS49PJnX35QHHzIqdBB9tiPfug3/rgs53ONs/4FF6BeC3bunnWNALxnDl9adzUWSwRgAjAB2H9mCHiO1KtR17OuGnOCl2HARREB2PsNwr6bGNW86ev/Pj/Sf0AgsYhVAR8487lmn+WnXvvs/WX1nQC8LH/uXW80FksE4PgAnErjsie+C3LL4OEzwIIZxTeTKGiiLjoEwXOaE8oOKb1UzBuAfdsPBWDTdeszr/Sfz4jgNaUCPnDmc80+q0299tn7y+o7AXhZ/ty73sxpsaQICLN7CzQBuDU0rc+zxgT3lBODz3FYT/sIUFvhxgDgL+SHxx58991fO3Hm2Wd/2ZhyD4Efe+2d05w+hQ0MgeaLL+oDZz7XLEHIy37oOS82/Ximoy83f/u9vvHwd73rlXdX5fZVryX4nH1oK0AAZkTMWoE5LZYIwN99cYpgiwmSvsdFO/1eNAArQsFguMR8iVLKDRvfDGxHHG8ADhgvqzj+5je/+VUCsHgDoBvb3v5LMafOpQ0fOPO5Zi56DNlJAF6CF9mHEAUIwCHq8drRFYgJwIHAugM5gfU1tWYGeCDyAhb03Vp5BDpwhCttGAxZsTsW/N9qXLezTwBcdtoza7+a407nh9+dHebvNNUcE4RL71u9Y87pAvvgomNvYMCG7kHBfYVZH9f6ArBPW7yGCkxRAQLwFL1Cm2AFYi6WAoGVANzwYu8bX2/83PvMJHQF7PBOQduzoARgv+/B+voAuU5jnNrascWVRlsp43UKAOWp2SprmR9kd0gBuC97v4LxiBsYnqBfh94UX2KGjL99KUMAxj1NAMa1YsllKkAAXqZf96ZXURdLr//ctXmevcpTTAIwAbgvdBZ/BLqv46EAYql3d5wRoMRTVsBm3wuKIvuSdJ4cyrBHndMjbLiNvYEBQt83D0+def7NNx//Whkcl13+K1dnRfF644ff+8u/eOET+wPm+MFll3/r7VmRX9lbpvFJoaHAA+3MskZ9D33ov78gPyO/NSuyb2vU3epLs02fNnyuCdCr13Zk0EK25tlzPvrh33ihqz5fAIZsKBuH4gKILzDhKK0AACAASURBVLA/Pnb1aBDkI5fu/H06ChCAp+MLWuKhQNTFUgAA2zIcAYvMrjKLOQIdCkTMAFsHjfXlUB7DK8olSsBQ2bbz7GTUOWGBAFUKGXBU3QuAx3qLd4z5RimevZ8BBhf+q0X9qVNfvOvYWfe+3bj8vqXf+wAYrLM7P+y8MMkfTs98uwu8bbbDdit/B7gH1IfnTxDsVhsW2AurAH8AwNljdaW3j8bdKr30yrJBMJXYdVgcftX5vWiBf6LcKFlpdAUIwNElZgMxFYi62CUAr1wXVeMIQMEj0PGOQAcCRAvMNeLKhCcBeD3BegNUebEvxJUge5gXX82L/GeF83zvJo1GXOzTEXZw4X/zmUfPvOLuk3f/TQW/fQDsCVtb9/dk/kA7DZTnj8+z4qVNO3tjqwMpaBvN7KTPNU17AvUa3DTwBMWmeSeO5IeXfPjDv/mJ9V+OD8CBemVZD5iCfjxhRHi2+VPGl/sfKIvtroYlpqkAAXiafqFVoAIaWdXexRIBeOWFuS1ICcDzAOAytgIyj80ZQh2s9wmgSiF9x0ypk1mQ/hcC8HhvgQYX/jcbN/+V+XNtc+B0s6jBcFJVbgEH0M4TJp7KI8+XgEuAVlYQbKN1PNfnmlCY7PTNCsEK8Fs109BoXACujt6Dvu0vZoFg2I+yxgc3KGRVsfTUFCAAT80jtEekAAF4LZeGDhvhk75VNzCjaNZK2R895ervuqoZNL6LeUvg8S3QHVEC/bWjp5KvCMCBGeDVHOJxGmMFwFl+p/BFdoPZ6rltuPlmzztDyzuDjyz8iyz7hHlO+4LOs7StI9BIPYKb885xVeX6t6YEHmeG7epAvRrMmZ7sHuf2B1Wbj7b1+9cbegRaEejLLnYy21kG+1EQxLZ2ZJez9JQVIABP2Tu0zamABvhFygDf8tSr29+91bC1F1IDstUdkQnAW0EIwJEB2Be8hmKWAOWcNq0FfHRbvesgyz9nKvzXglZ7P4G0ige+xEwgZdjCvwleatnfynrf48mi3pvCjXZgCAqE5pCjxD3da20YKMNi2eSm/uwbrmer++QPBWDt+OpuGsC+l8YXj0FLFZtNeQLwbFxFQ20KaByhJAC3lI3ygq2UR0qVsoqlKATgFAAcDjztDLDCZlDKeB07g1i52BM8D831XzZ/Vi9VQv4Z+gTSCoDpP0TGukzIwr+CiIsv/pmjzZdj9RqwgQGwzdbxUfCaGmhhCBwBgGHbNnpB2eIGaAHl6wwoULZ0507GFATSnSPAsB8b/YkUX37H3zfx4tMP0cBk4ckrQACevIto4JACBOC1OhqLxo3OswJgG6QSgKf5DHDfm389was5LcwGgG3xOhkA9gNPHwDeOR3TdKbGXBZrA2OK/oMX8pYbaQXAINDVEAWW9wOUDTjB0DQCAIOa1/2Hyjf6AcBpXTfoi1EBWGojWD7oWW64Db4NerEQQgBerGv3o2Mai8e+jETIQsy22A+pr+PNKJDaB8BRNxk8njt0aUEAjgjAAdnaVAA8t3jVmMPMmPB+hrQaTxq6IXedoU8glddr2EEARjyxffYUArTGZ2hgOJUfNa5BDW5jBAAGs64iSBUeR6/rhnXqPsOMfVpJJQO8lPjCRhVLzUUBAvBcPEU7rQpowE4vAAcs9m2ZgrkCsMYC3bYgVfCdddGvUG8VazwC3Rl1IdnaSAC8EwNzi1cNezUAWMkO553KBcAadqScbzTsDfEfCBdWv1TQJQU6H+gC7dxbADYOqmFTkgH28UUZDEAbZbFpA7B88yMovpyTGwvMSgEC8KzcRWNtCvi8vbRTjxWkAuq1vuRlrgCsAZS2TQaFhaNVZw17N/ExSwB2AUbILBISw5GycjtjV8P/KeNVYRyULg3OAGvoBsZW7zeAy+s17Ngn/4FgOQ4AJwYUWAt5Zrp13Fa6YQAet93A5r1PAi+qEmWXV84fMQMs1QuG+sTxBc5vLDYTBQjAM3EUzexXIGRRXtXahYaQRWmMl2p1ep/0CHTZdsBmQGX6DqyGHnXs01ljAT1nAO7TRWMOCfTZTgwo+Mq+2RR+tD5ZvIbMNQ2fBgOw0jh3hRlk55zmm7H9B0Pf2jM7z4KWfwkCisu3u78nBhRYiwUBMNznzrOsKTPAYHzJj3Unji/5AOAVU1aAADxl79A2SIHARXmzjRosAxdg1gyHBqj3gVnMulcLY78X5LT81wQzpUWjVWcFqKrsTpoBVgQQCDKgwdUpFOq3LpwHjrPy+5lfyA+PPfiaa+53Z9PUOcVrqKabfqv4POSIOxhPg59Aquqg/0A1TTEYgCzHWatWQEDBjapKJgYUWIvEACwXzn0FmFXeVkQALrXgEWh3aO1NCQLw3rh62R0NXUhrqTP0iQ+NRd1YAKwIlVpS9y6kFW2dKwDbNIbAA3HOVMZaaWvfcW/FGEAkQcr06j8pAFbY6BoSw/UJpOpa+g8JqXUZH+jr1k4APviQU3HZZ4rK6lpvwXbWDxbw9hUBmAAMxti+FCMA74unF95PRbgMVar3+TZFG5MfgS5FUbQ/VOPy+l6dFRfP6QE47MVrQ7rqAXBkSBIEx2DWcy7xOiUAVjxNY3Wj5Hg+/YeNBAJw9pyPfvg3Xui7GeCjHwihagAMPxM7FDIEYAIwNqXsTSkC8N64etkdVYQeb6FcizvFBd0oALyC4PBnK731rS50ZZEUYyE9AMeDSzUAVtQ3KBZccTCXeJ0SACvZ0utX1xzZvXAO842SZt5H2EGAsz77W+kNAp18vPII9Pk333z8a3Lh1leIjzkTgF2ZfB6B9g3GBV5HAF6gU/e1S7GzFw5dnYCxBABWWuyFhKhTZ0VASw7AEfV16iZximIsS5ptloWAIaKeqN1O3ZVshPRwGa1kS28z0jeUx7bHpYf5ffL+SwjAQRlNqZ1w1lMO2a03IoN2Bb0FGoiznSKCTYk3m4svN3/uO9gOM8ClPARgn2Bc6DUE4IU6dl+7NdLCHFp8Kto2Wga4jKsRNxognecMwKW+kV5E5FzIS+eMSHZCZkhAaurxqgR50Nhwias4dvqaGvwEku0i+m/YayDAaWSACcAf+o0/Lr0BwmlLL+Cty/U3d+HMr3ku+cQ3//FPj51179sJwM++/KBwPstNAHbdBPbodwLwHjl7X7qqCJqIZPDCU9GuUQF4RAiGFs+Ki/jkGeBSW0X7m/GrDsARYX1w3EmP0U49XqcEwCufxnvMAZ4ruwEwEgRD883Y/hsLgCEIlGdngwAF1GKUDLAEgCXa+mTKVxD/Q895sfnXMx2LnBrKq3I+GkP9abw0zKdPoF1B8YUsCFlmPgoQgOfjK1oqUCDRgkkEFUsC4IigZvOyaOGsCJCjAHAlgDKIiGJVMNSSngiQZH67fVCMC5c8ongdG6C6nYmY2Q+KQfrPHnbShb+tFimgrADq8l+5OiuK1w8OBgJw/QwwAJw1bAJlg0EOaKN0LQG4c3TcNfnz9/koQACej69oqYcCyhBRW+CzEF8aAFdixNxs8Mn2KS6URwXgUl/FmAmCD2ToRQSnsnk1+6cWr5MD4EgvYkNeWobEGf3XVokAPI+3QAPAKQHg+ni1T7Z0tYHBDPBRn6PjyBzFMvNQgAA8Dz/RykAFtEDYB3wr0xVhZvQj0DZ3KIJn5gO+lU2KdowOwE2dA2NYDSBdQ1ETULSgacrxOjUA1vRfU3dtXyqO86D5Zmz/aQAwWEf7mVZmgIez353vALuA04yP3/vLv3jhE7Ps+MFll3/r7VmRXzkw184KgKXxBUN949vMYBvBmXPX/Y+/z0cBAvB8fEVLlRQQLvBExxmVTFxENdR5EW4M7oRw42e08cZ4DXb1qBXsq/+kC3+bk8A65ACcGFDAfgQ/Awy2I3oJFgE4k0N94vgadYJj4+oKEIDVJWWFVIAKUAEqQAWoABWIrwAIY4NvgQbfOtyqw5XRXPVcDij1NXAWUP6ccZBdZbfkegFZ3bofQNnAF0aVfYD8p/QMsFQvafmyP9Jx4BNf8UczW0ipAAE4pdpsiwpMSIFrnnPZ64ose4rUpCLPnnTjr3/0TdLrWJ4KUAEqQAV0FZAu/G2twzCwAVqwfAuYQTuzbAOCIATV5QUQFAzAYP/Lo/WrY81AX7w3F6S6Vv5PCcCoXtWGCdinVoYdvIZHoHWnn1nXRgCetftoPBXwV4AA7K8dr6QCVIAKTEEB6cK/z2YQiOAub4/0ri8B7YTrrwsGZJlFdjXaKa9T1qv1tmXlutdSdd5mDLax8+1n2I8tvaCstsj3nvFFABapvOzCBOBl+5e9owK9ChCAGRxUgApQgXkrAALJ4BHoUgEgSykRaqc90E5JG2VZvyxzIDSLwBnpUReukReMIfU2y3QBWN7GCoazo3c9+KA4+JCz+U6flP3vG18EYKfj9qcAAXh/fM2eUoGWAgRgBgQVoAJUYN4KgGDhBOBSBejbvohclm+nonaaTOWt5uzwJUgzpozPMdjgI9CVbWAWdbgrFq2UNyPW7XfaAf3RtD0IgMG3W2NuD4ivI/nhJR/+8G9+Aj6Wze8AYz6ZYSkC8AydRpOpgIYCBGANFVkHFaACVGA8BUCQgQBYA4K7R1MrZVA7s8PiodmR7NccnwEKgzqFDPDagLCjvX1aSeotiuJX84PsMqdeHZCDAXAb2oEAnGUebe4OrB4gReOLADzeXDW1lgnAU/NIQnsGAOi2r30re8gfvvSjd2mZ89RfuezR5vsm73bXl7/o9b/xkWe7y4WVmJo9SG+uOv6gY/e6+15fNGXvbbZzg3UaE4BR/c1Lut5x42989DGIPlMtw3E2nXGPxMj/3967AGtyVHeeVbelRo+28EiGkRxgs0MQCmAWFvAYZLcZDIxxiNAECLexAaMHIhaNCHvBwloP2NuxRogRJgxGEmwMSFisDdsWEvawwOJd0FiAkEOhwZpB9oQDhAML9LIMspAsdfetzfzurfrqkVX5P/mqqq/+RHTQ6puVefJ/TtbNX56szNDjDGmTZaiAqwLSiT/SjjOotLa91tuS2Xn8f7XdhWuCR7CNYBngsn9OmfMBrVC43tHguHNsWq3q8880ewNwpddP/+Z71N8vRmKxVmZwEQf0PbdAC0Xf5OIE4Bl59/zffMFb8yx/r4PJDaAVgI8XCKOQ09ef0PAzhj0CresyHNnOiv3XXPbVW/Q/HjhwYM9JT7vrxqwo9q8LzQ+AffVXffeKR3TccJyhSpnL+frZZdxPeZz5qcmnqcCwAtKJv1RPAO46ByWZ2nCxs2crcG97YBvBAbjsL7BwAGfiLXXW6gGz0ANbeQEfa3OCAXDZN2Srd3+WvBlloO8JwNIXwAaXJwDPyLmuE/NyQtnMbMAdb8AY8tT57/jp0/Oj27epsicg5e1l/GBvTHt8J+b9tss1MYO0XX1bCdu1SKH1dwEkWx/qP+c4k6i1Lhvaz5JdDlMaZ27q8SkqsNkKSAFls9Vg76gAFRhbAQLw2B4QtO8zMc/2bF3sAaUwBDtORBEVHj36uMed+tGDN34PKVyWGdsex/ZXff1Bdt/D6y3P7V7PA4BdYxbwMRyTQF2NIq42azDnOJOqbS0PjfspjTNrj1iACixQAQLwAp3OLlOBCStAAJ6wc9qmuU7MlZPfpybnv6LqU9+Ouv0Pybo5TkIlBkGT4QTwWzZhtcdRk0f3PPbYkxQE39Dc9lyXavoA7BqvkoCwZZ8ldZVlXe3mOHNRG3pmVuMM6hELUYGFKUAAXpjD2V0qMHEFCMATd1DdPNeJeaAuDmbcEtoGfQc6FXscAfgO5bO3qz839Ptu2gDs+x2oIGaDZ4ITxo6pmxxnZucPjvspjTNB7LIoFViMAgTgxbiaHaUCs1CAADwLN+0YOfLEXJ2yn51z9btuvrYtmeO3xR7KD8PflOxxmpgX2X/P8vyhLCueN0cATq9/2MOxOM7KqOM4k3yH7PFC46NUgApQASpABahAQgUIwAnF9m1q7Il532RwBLumkiUrXdprjxMAQ4Ey3QzwCPHQuzgDSdkqNIb9TRPMvh3BLo6zANeNucQgn6ECVIAKUAEqQAXiKUAAjqdt8Jp9JsD17K0rlJm+A3bP9q0n+W72mCFhava49Q0JnWkCsOtJ0/XYctQM2hqPKMtxVleJ4yzFveRIXLIMFaACVIAKUAEqEEYBAnAYHZPU4jExb8CB6/eZJgB2rKuRWXKsw3gwjmNd0exxhDkgnuQA3K7U1bahg6ccr8IJoX+wb4E5zhqRwnF22VcuAQYki1CB2Svw3av+40Vqp9cVvh3J8+zSUy+84B31emLW7Wtv6ufvvfLKfUfzx92t2j3Ro+3tvChed+pFb/y4Rx3wozH9N9e6YfFYcJIKEIAn6RazUa4T8za4OkKKNqqTZXO0qTGpdrTHCDxTs8cVMu1hOU0AdlyACBEPSjJ/TbTujjGUcZxZozaEn43jfsrjzKoKC1CBiShAEEnjCAJwusWRmDGdJlrYSiwFCMCxlI1Q7xQn5o4Tz8ZEOMS25VLuDbEHiB5/2HPUavB7W8c6g8QDclUXIOwkAXhMXU0LCxtiDxAO/uMMaIRFqMAkFIgJCzHrnoR4AiMIwARgQbiwaCQFCMCRhI1RrSsAtyewjhnXTgbY9XtPVVEU4JmaPVowR1AAwsd/Yu5qW+9p4AcO7DnpaXfd2H93cW+3gsSDqj3Id8AcZ00/tRcWOM6A4ckiVGCGCsSE1Jh1z01qAjABeG4xu4n2EoBn5NXJTcwPPnPvSY+e9B0l4SlCGYMAT2diPjF7CMBwVASJh40F4InFtfuOjTgLX1MfZ/AoYEEqMLICMSE1Zt0jyyZungBMABYHDR8IrgABOLik8SokAHe0bWT8xp6YmwDMNctqj6IJZoBHBjUCcCdqoiwscJzZRydLUIE5KhATUmPWPTetCcCbA8BfP3Ro78n3P3i7isHTfeLQdHCcT3181q4AAdiu0WRKEICjTfBDgULnxFwCMDR8oukPtd4qxHHGcbZWwH+hySUG+QwVGEOBmJAas+4xtPJpkwBMAG7HDwHYZ0S5PUsAdtNtlKc4MV/sxDzYFT91BV3hvPcb4PEzwMYre6SDleOM40waMyxPBTZBgZiQGrPuuWlPACYAE4DHH7UE4PF9AFvAifnyJuZDd+7CgdNTkABsFobjjOPMd2zxeSowRwViQmrMuuemNQGYAEwAHn/UEoDH9wFswQZNzOE+WwqG2jobxR5dqStk6mdjwq+PbcwA94VLc7tssNPW3TPrUeLa4xvgKPb4xHKKcRaq06yHCsxZAQLw2ntzBOCYsTfn2OA3wDEjI27dBOC4+gatnQDckXOTATjIlT5DAegK5wRgArDj6e+h3ochv7WPPs5CdZr1UIE5KzBnyAmtOwG4qeicY4MAHHp0pKuPAJxOa++WCMDLAeD2FU/ewWOogABsVpXjjOMsxnhjnVRgyQrMGXJC+40ATABuxxQPwQo9yuz1EYDtGk2mBCfmy5mYZ1n802cJwARg8OW2wTst4o8zUOONKOYwsT+S5XuedtqF531rIwQI0IlN1XBqADymzg5tmyJrOy+K15160Rs/3v7h3Vd8+CXFVvYZ9e97TQ/mWXHX4b35s558wQUPBAhZ7yqmFhuSDjEDLFFrWmUJwNPyx6A1BGACcMhwJQATgMF4IgCDQi2xmJq8flAt2L0pRN+lE3OvtvP8utMufMOBPrtj1t1u06utVmVSDeuPxwSRmHWjsTcVnWMB8Heu+o9/lmf5S1E9VuUs46CsK6b/5lq31iYmAHvq0rtAUvrUKV7WwTX7xUsCsOhNMW5hAjABOGQEEoAJwGA8EYBBoZZUzHPyZJMKmlx5TRDz4rbTLnzj82IAMLqdcQoaLgGAp6ZzaAC2ZXxtg0393DrevMZazQDT2JhT3aGAF/DJdpEV71YLGherssZMvq0O23vIZ1z4LLTZ7E71cwJwKqUDtEMAXg4Axz4BWitJACYAg6+ljQXgFOMM1Hg2xUJNVqEOW7JTXhN/CwB7TA6tmZcpabjJADxVnUMCsHqHnazSuFdA42m40CAEh9KSAAx7alvdBXKB8u0H1BMnwk/VCw68P71B3vL+dLI38UME4MSC+zS3QQDcOcXVR5fyWY/rWaLYEwMyQ+hU1kEA3ngAjhLXHGchR+G86vKAQveODky0fEBiKIPhOTkcBImpabipADxlnX3ituYvlSHMPqEm8a9xH1ytJwfGGgE4u/TUCy94h+e7QeKq7a3t7XO3t7berh46XfJgVXbAn979ALfOO9md6CECcCKhQzRDAB5WkRNzWZQRgAnAsojZKc1x5qLa/J8ZBShK2Xomcp6TuF5Q9al3CKynqOEmAvDUdQ4EwFFeKn3bZgnA6QFYH3K2nWfni7/rtrw39Y993nGr6gnAUcYfK+1RgABMAA45OAjABGCXeCIAu6g272dGBYpqMmc+tMrDtl4A9gKUHlj3sDNc8NgP/rooxHba1Ntc6wLNQWev+AoXDeaaeuKXADwOAPtscR9ajPONQdv3xbHDNET9zACHUDFRHZsMwOe/46dPz49u36akPEEgZ6hvEztbRUPYo/sRGjIF2liLhrYtFBiFqscqwAIXmkLEdUj/hLBn6uPMNQ6n8lyoiW+A/hi/rfU42bf3W12vyaEBIKauYembUHaOBcCh7I8Vq2W9XvEVwDhLFcaFoVDapo6N0HZ7Z05x/63eT1mR3zt0pZWLL/UznjFoPecA7+Z4JQnA42kvbpkA3JGMACyOovUDBGCzeBxnHGcew2qjHvWcJIXXwpDB9Jng9mUx/A7Xamaq56DhJgDwnHSenK3Nkdq30DTL3QE+74e6LOW7IjUAb2WP/aej+ePuVra4HITlfFe05eVNAA7/2401DinAiTkn5iFHCAGYAAzGExeaQKE2rVioyWNAXTrZKR9YjQHA7TrnoOEmAPCcdJ44AKvPO3e2+9bHbSh95153agD++yc8/pMn3//g7coXTgdhxXjHKVus12YFfOdHq4oZ4GjShq+YAEwADhlVBGACMBhPBGBQqE0r5vs9ZX3yFWgC3ck8eMFEzzexHrZ27JuDhpsAwHPS2Stmmy+ZCkRCgtncITUmuIfUGc2yesV2+Hdctgl3AGvtCcAzmrEQgAnAIcN1AwH4jgf/KfuJP/69mx/x0YnjjOPMJ3425VnfSbppkuQ1kdsVtj0597Kz/8CfD6rp0ZscfNnIjHjZtpqgFXcd3ps/68kXXPBAaUsMDecOwHPT2dfeKi5bcOOxcNMIdQJwd+T3ZVJDAfHQoVJefo1xqNkG3AFMAHb47TbmI5yYc2IeMv4IwMwAg/HEDDAo1CYV89lavNIh1mFQrUm/1wQ0MAC3gXUuGs4dgOemcygADroYVHt5EYCnBcBe8U0A7v21zAzwjGYsBGACcMhwJQATgMF4IgCDQm1SMa+swwqAu9cWeU3kSnENEzrXrGjfVr5Q9c1JQy2vt727PpodQCWMVS1RIADubLf3WgwiAA++vsfMAPvES987zuP0/I24A3j1K2qTfmFvel8mB8AHDuw56Wl33ZgVxX6h9qGuHWpseT0wMXu0JqEhU6jzYPHQtoXS3/WanSLLPn31ZTef5asRx1lHQY4z36Ca4fNeE6TEAOxhq/EwF1cAbme9PezaiZjEYDZjAHbdsj6Kzj5AU3uVEIBb79XUCy+6+ZiLDmX3PNvou9bKecxswh3ABOCZTUpcJ+ZtMHC8e1Or1fnG0hGiogCwB3BOzR519Vt2ztXvuvnamCHq6LtB2xzrDJRhzC//yGVfucRXM46zYQDmOPONsHk8P1V4M2U0PMCtMzn0mmx2v8l0nmTGBOCBrNBcr7qZlc4E4M04YToVAOt2nBflssx4ZVHo+ubxW61pJTPAM/La2BNzU4bN0aYOcL7x35/xsu0i+5zEHXOwxxEIFw3Args0oRYNHGM6C7XQNIe4dtQo2rif8jiTvNOmVNZjgtSbVQsx8TfBm8fW6qBZtHZmZE4aaqd5LCQ0Qjd1Jm5uOocYB0rwoLFbd2Bq/8017lICsI9GJn96jJmNuAOYGeApzTYAWxwnnZ3MrQts6kpME3PHuo5sZ8X+ay776i1lt10msCbgmZo9Lv1aaT3hDLDal9ebaQ2hf4g6gOHUW4TjrCkNx5lPNM33WY8JUnIA9gGKgAcJBb8CybQF2qevZTRuWgZ4TrGqfRDChwTg7rs1NbinBGCPRT7jpxQeY2Yj7gAmAM9sbuIxMW8AlSuUmcAnxPeajhm/TjZJu3Nq9rhqnQKAPeKp97ohR182FlccNQtyBZKOIQ9dOM4s79T6IppjrBjHvWPMJFlomtmvmcpcjwlSLwB7TeLWQgbdthwQgDt2zUlDLa9Plqke56lBZG46E4C5Bbr9e8H2Xa1XzLQODvT5zGNT7gAmAM9sZuIzMQ/TVXPmbxy7+rOQU7JnyhPzgDpVUOJxEJZXiIZcMAioi2OfOM76hTNrM+Vx5hgEoz82N6hwtrf13a7HRJMAvBu1BOBq+BqzZR4xVn8vcAt06y2ZOu5SZoB9oLV9OF/Iukb/ReVhAL8B9hAv9aNjT8z7IMM16+qh32C2b0r2THli7rjV2OS2RlYuYL1oiATL/vpmgFGDh8pxnPWq0+vnKY+zEDExRh3OQFkaazjBOFCGMeyppq3siGuW2pQZmaGGszwEa246E4CZAZZmgHV51zhvv5u84q/nXuExfkf5tkkA9lUw4fMjA7Bx62HZ/YTQ0/l+2OSCqdgz5Yl5wIWC5inO7tdRuYwmKB4kFXOcrdSCdOU4k0TWvMq6TraqXpoB2O+03p3KJwnA7SyLz4R1RA0JwLvie5+CPhCrXgCyfo0wA9x6pW5yBlh31WMBsfHO9Io/w3t9Xr/Z1tYSgGfkOeeJeZ79ifrI8t+orp7g2l3kjlVn+0RG4VfdTMGeKQOwlj2QRp3FkYBwPRgdIbc+lw05a8JxJhrJssLD437q40zW12mUE66btQAAIABJREFUDg3AHpO3tiB9AOwEb+3siLOdhonhUjRsOyg1iMxNZy8AIQD3viBTx502xGs7ca0ntm+AdVHX3Snq0cZiiUc96ly+7NJTL2xm8KfxG0tuBQFYrtloTzhPzNWpvcWe/Or86PZtjhA8mP2tCxI3I4TDb2nT2PbMYWLuamPN78b4cDzkCB5fMeDXb1GA4wx2nqigfdy7xnCsGBJ1b8MLB5rs11UyArDHpK5RnysAx5wYptLQte9jA3CoIZRK50DtMAPccvymA7BP3NS18XhXEoBDvWxYj0wBHwD+yGVfucQRSKCtkPWeRMj+iW2Yij1zmZh7LhT0LpBEOhQLXpCRjbCd0hxn6+vJJPqNOe7nMs4kes69bCiYMuhgvIfSY3LYBmCXbdpR7sZMrWGo9sYAEZ/xEqrfCWK13gQBeGEA7JVtru1Q8QDgKO85n7Hr8ywzwD7qJX7Wd2KuzRUCidfhQmEmxPbsD+qGMeyZ28TccZHECqRhtMe+S0Xjoa8cx5mfgmF8LRv3cxtnfgpP+2nv7aj27hknYR6Tw0Z9jt9+Br0bcywNQ4HgXAB4LJ09FmsIwAPvhzHizuO90+gJuoPEOWZrh1d5jPOg7zn7qz5uCQJwXH2D1h5iYl43aGDS6AW+fZ3GJ6myya+ryFOzx7Ufc3wO1z6zwnXo/nOchVUU93WacR+2d6xNK+AxoXIRsDcL4To5rE8+HevwnhhOQcNQNowBImggheoj2F7o3QoE4IUDsGv81s86CFEHGP+TLkYAnrR7msaFnpjPqOs0lQokU4DjLJnUbGjmCjjCom+vewHYMXvb+K7NpU+mK5DQTrq0h9Y9UM6ooevEuN3OFAF4SjozA8xrkJAxYxq/rtuXWwDs8plH5vOeC/DOCl4FATi4pPEq5MQ8nrasmQqUCnCcMRaoQL8CgSbvPhIPAbDTSdCKgK877cI3HNBGOYGS8G7MqWq4aQA8VZ0D2cVvgFtvkTEWXlJvgfaInWqXiutCoemqN58X+djPEoDH9oCgfU7MBWKxKBVwVGDJ4+yd+5+/P8u2brJJp05PfuVv3XTzp3S5y170gqccPZJ/Tf318bXnHj5yePu0g7fc8qCtrvLnYNu/+Y4v3fxuU50HleHH7D/jT9XPXm76eVEU/+dvffmrv1K19zNnvEddD3dxn331PvaVsbW5+1yvzTZterRtPIbYaWsH+XmoiR7SlqVMLwC7ZkfKiZ1zH8G7MZ3rDyBaq4qNzgBPXWcPiKm7kQDcCuolALBHbFfx4rTIp7UG33PhX1dxaiQAx9E1Sq1LnphHEZSVUgGDAkseZyCEZhq6jt50858OAaeWtg2dpoB7pwVETc+oX1y3/NAP/fC//tXPfvbR+s+H6qo/A4DrY9vZnp/87S996S9N7SNgangOWhQAbDOO2z5NQgxy54xBiMa7dfQCsDNY7GZwXSeXyAE2c9BwEzLAc9DZOU6bY4EAvEAA1l12BdjyPeX7fJzXevpaCcDpNXducckTc2fR+CAVECqw5HGGAnBeFK9Wq8G/V2TZjwLyGjOgjhBZb64DqRb7KwD9P573vGPvP37vt/rsH4JJF2BvadSbEQ6gyWpxoszOA76xFnGdLLUr1t+PHTmSvWDPMflfq5+daG24v0BwAC6/bXvco48+djR/3N1C+6xXg8xFw7kD8Fx0JgDzG+DO+zHPLj31wqYufa9A53G6m8F1HSfIQp/Hez35owTg5JK7N7jkibm7anySCsgUWPI4AwH4MaWo3vL8k6CyncxnCNDbbbtRt6XeCpht7fdlri/df8b5Cpo/AvZ7qFgHgm1QLmhzMHstqCfc6c67GdZYE/+yT64ZXPX86vu4PdsP3x8agJ0nq50ZcnHbaRe+8XkxNQxl6xhbUUPZXm6Hj6lzrLo94r8Rban9F8p3qe3WosXUvO9d7fOpxwOnPP6Mk+9/8HZV9+mS3wWqrHWhT1jf6MUJwKO7gAZQASpABaahAAjAYmPrWcmDlm91pZXXYdVWd2mHrZ+mLKoNmoV2S7PXoupDbIcONbGrfzcWa+JfF8cxu7EC4Pzo0acWW9lnVH17BYL3XoE0Nw3nCiJz0znWOAilQ2qQnGvcjQXArvGjd7rkx2bP2z6c/2cHAPa+6k3wTk1SlACcRGY2QgWoABWYvgI2MPToQZXxDAyS2qRGFtiSpV3ZYSljzKAG2PrckE96KJdQe+8ssHOWoW5o63Rk14lbq++DmQjHb0BXdar94/dKAXjoapC5aThXEJmbzrHGAQG4u404ZkyPBcCufvb8DIUALPwlzOJUgApQgUEFPnnmmR9Wp/G+Qb2czzn7s5+9NpZc15155lvzInuvqv/yV332M5dI2rnu51/+sjwvPqeeeXTrcXtPfeWnPvW9+vP1ulX28B7XdiQ2xSgrAOAVSApgtgJgYBtxBW9AWS1DA/aG+lBCJ3pYVqkxuj0ZzTDv1luB+0EsK16VR2Dc91vgABPHDqjGmvjXx4Kr3TrrpeLju+qo0ytEY2vgCiRXW2rtJ9UwgL0r02eYQUyqc6xx4ApG7Xifof9GibuxAFi367zTZXv7f8q2tm5RVYjOYdi0O4BX7ynRi56FqQAVoAKBFYgJwD7QawDc/6CgYv8vfOYz+pdH7/9CtRlYZqg6FIBLuELBUDVeATAAbxXogYDdAOAhm/TW4MOPPPbiY47fe0jZBF2XpIWT2gGWrw6sQgC4njEG/eR8/ZLus2MmtYoz04Qp1sS/Htyu2UB3AF7fIdweZHPTcMYA/EE1nX0T9JIzFEodq7HGAQF4GRng3fezy53n2+puhgvUWPmAFIA37Q5gArDr25LPUQEqEEyBEoBVhf9N/fmX6uWssrTb5+ZZfs92Vrxd/f8N6t//Tv150m6jjyoAe63Ksl5XGqGzx0Wev1BnktW//V/qz6vLetT/n6L++9Eiy39HlXun+vvlaunvlGbZ7PKjxfbVe/Kt29TPT1B/jpSwe+jAgb17HnroO1U9hra38/xHyqxvmQFW//0eZdMZ6heOult3xyZ1gNKnVdtf3C37DfVvJ2fFnpdl+dEb2+0GE1hQEQhWFXDGBmC0fsE3xg9vPXb0x4q9e27vOwHalDkFdYFPmS5dUrZ1EMgApwZgxwzDOtoMmdFYE/96iDu3oU5IzYrt+6UgNXQy6tw0nCsAz01n5xhtvst5DVLrd1vqzLVuPuaiw9CvbteFPnU34SG1ReMVqm7JOQcbdwew1pYZYMHkkEWpABUIr0AbgDUkql9k9yhAfV1RZOepv/+RBtwSMtVL6w4FDn+hf67+/V0KbH+79owGYA2Wp6ly31KvuGuLrHi3ht761uQaAFdld+s8tw6rv/DZz5yle1zP6u4+e0697RrUVu3YAFj348i+E39izw9+8IE6jOu+lO2GV3u4RhD0Jg3AuocDW6f1Cda/pP5co/483qCG+fvf/c9XixhbN1n8IQZgVd8qS3sQAOD6wVagn7wywHODitI3zhNSBexqHP4FAVi4BdwwKFKDyNxilQDMa5Daw0Z6xZBzDBXZrWq+8iwCMAE49fyS7VEBKtBSoAbA7SzpuxRk/q4C3EvyPVsvLI4Wl+tsavmtcO05NW+toPkN6j8uUy/4X4MAuFa2BsArC+sg2t7W3G7bBYA1lOtvket1tdtNHSwgWDkDMAJ6qs/SLdCdu28H+5FnH1LONW6X7Ds9GfwW2RmAtZ+BreGV7qCfRgbg7tZg50lbcyBYr+NwAiIFwGrB7QG14+SlgnE3aIuTHfXGd+/trP9TTA2XmwFOG6uxfOi8+NMK+NQLGHONOy1bTM2H3kOh2kXfdVJAR+sdsxwzwGOqz7apABXIjABc5FeoQ6c+rdboPqVQ9Kxyy3Mra9rIwu5mjb0B2HQYV4wMcBuAYx8ChoQaCFbJABi0R3etAXvo1um2Jp73/3oBMAjZHdhH/OpSZm7wVu+jy7e3+jtQtdj2TVXPzwj0GjwZdW4azhVE5qYzAZgZ4PY7xgUwveMef9FZFx3xqqZTkgA8HV/QEiqwSAVMALxdbF+8+z3uN9VLaksB8PdU1u6nWtnfKABcZpBVBvgLPlugNeC2vzVufQPczADvZqPr7aYOCBA4nQEY7Q96iFStvk62E8iomswxZk1BOPUCYGGfva85svnCe3KVOHvpC8DqeXVATHa3+vOjNm3Kn9tORp2bhgTgtedjQapuIVbdobKCzAB33wB9gBpTc9t7KNR4tbWjfr5xVyDpPhOAAc+zCBWgAvEUaG8B1uB4dN+J/37PQw/fuLPlOfsrBYX/XP37ybtW1A+0Wn3Dq6HRkgE2H4JV3y69Z+s1xdHtr6j69CFY6uW4vpap55qjqm3TFmjdj9p3xyvTTQB86Od//vTa4VuNduOpbq55bAAGQdNkfAdcHerqhUqwLi8A1p0C22n03/e6o74Ymxu81fvhODEUA7DtZNS5aeioWyeEUgPU3HQmADMD3B40Lhlg54Ow5BMLArBcMz5BBagAFZArUANO/bD43l55i3xCKzAGALtuV255rAPAwoyqrq4C2HY0gGDqDcCuELxaXMmzV/7WTTerTwbC/C8GVASasFm34wVqxy6kIctdf2huGhKA194LFEPGWCUAE4BDAHCgOLK+52w7XawVTLQAM8ATdQzNogJUgAqkViAlADsA6pAc3S3Q2MnN9TonAcDaIA9tevsgjSV/eCtuO+3CNz6v3m5MqKi3k2piqK4Tue60C99woE/buWm4XABOG6uh4rOdNYy5HXeusRHTbj3uY2pue2eHatvWjm2ni/X5iRYgAE/UMTSLClABKpBagVQADGZU9ZbxQ1tZtr/vzt6aPiG2QPdmUUF7g2SA6z4H/dEJkxDZ4LnBW12EVBND27bFuWkYExZi1j03nWMBcKx69diK6b+51h0SgG2LadEW2ZBJhmWhD6liimUIwFP0Cm2iAlSACoygAAhcXodgodlNDXFPfPix//v+4/d+SwrAB4F7dXvkHe0QrCF3gwBer8L7kCxvqDAcnBJoomvdAq2FCGC/bQRa7QhgQ+fbu5gaBqpbzeWzS0+9MN0217npHApU29AUc4fFXGMjpt1hAbi7C8H2Agq5MDHYFgEYcQXLUAEqQAWowFwVSAHAIMytQFTwfXCQa5DGvAcYiRlQu1VVfVc6Ie3sTqw+qI6CM96XjNZR3zoXbNKvTmvOi+J1p170xo8P2eFyFRLcr52C1oNhgtig7icut5LH1jAmLESue1axGsOPAXc9GMdXZP9dpN41VwjHX6d46oWX0oAACzC6Kui91u50oEUPC/92F7R8fTWF55kBnoIXaAMVoAJUYAIKpABg4HoirwyzlhHNMhskN2ZOQfAMvgXaFBIHwex2H8yjYRYE3tDGZOWgiWKoCXufacjBMHPTMJRmqUFkbjoHBGDZyMFKGxd2Zhwb0eA6MACbvGNdZEsQS9D7FgutaZUiAE/LH7SGClABKjCaAhMBYG+QHATWPPuQ+ri4N7Np+n42BQADCwOVLiAEex2IFWrCGyGYoQlZ9MxILTPb18e5aRjK3hEAOAjkpIrVBNDi3JW+hZ2lx8bQ9/4RF2CsABww898XM1YbnINt5AcJwCM7gM1TASpABaaiQGwAloKb6xboAZh8TMHvJeqy5d/r09y0dRjURQzuddiWALC2HSjv9R3whCfpEABHtx8A4Og2uL84Nmqb69x0nrC9aiey+VtUAnD/NuBQ2hiGMwSfgbZgG98myE4X99fQuE8SgMfVn61TASpABSajAAh6zluUUwCwBZof3s72/NRWdvQ/K9Ef3yN8J3MK6rJRAJwgs+Aa9xMB4OErkHTn5qZhqIl86gzw3HSeMAD3jq25xkZMu8sXWER/QgAcMQPduyDi+vKe0nME4Cl5g7ZQASpABUZUAAS96rogaYY2BQAPff+rv4s9fMzjXnrskUf/+8DJ0p3MKfhNcfWctLxLRhfIAHttgdY2hZo81kL6iPr7derPL3mEOQTAsaHIdgVS2b85aRjK1tQAPLdYjQhMHsNKsU5W3HV4b/6sJ19wwQPtiuYaGzHtrmsUCUIhAI76uceGngCtfUcA9npd8GEqQAWowOYogAKw6vHq1GUQ9LRA1SnNALhVgC21Rzc09L2u3t589MtfPeeY/Wf8qSr68gHPOZ0qXW5pBu1uACrynXFZP7jw4A3AoSFSg5HywSmep0tDAKx9G3FrIGzDnDSMCQsx69a+npPOIQBYw+qRI9kL9hyT/7Xq/okBfgsNxnRM/8217rrmoeNvt+7RARhd6AsQf8mrIAAnl5wNUgEqQAWmqQAIbmLjhd+6iusXAPYKbG0Q3v4O+CB48rLE8HYbobX3PQW67EuIyfqqrt1vCwNkSmD4DNBWn0uhiencNJw7iMwlVoPYuTuegtQFXMEz19iIabfp5RB40Q16z0TMAMPvWsnvvqmUJQBPxRO0gwpQASowsgKhIWy3O40txUim00EG6N7gEsQBG1y/A0ZN72yzBrO6aP26XCOLLXmwXdY7u1E7WCcAlMKTslCT37YeLgfDzEHDUHqNsQW69NEcdA4BrXWNPfsMQdZcYyOm3X3v1FBtqvqtvgkRSwO/G6zt+/xeGftZAvDYHmD7VIAKUIGJKAAC8GPK3K+pPz8Jmt2AScG2abD6VTFkS3YFnUg/29chHQybBTbCKQDmqCbe259NDTlkGjqwmhKAHeyF9HUB4LJiB5uSaRhq4j4mAM9B5wDQEuYUb+Ak81LPucZGTLuRl4VnRrgBoKH6gti9KiOID7jOCRUkAE/IGTSFClABKjCmAggYKvse297KXrC1nf2O+vvQd7RlVxqwJwFJBRrvKLL8DKCdna3N+5+/X3HqTT0aSk9p7kBqoCztYGY2AAR7XX+Exp8FZDc6c4BqZCtHDW0Khfn50nS2ADa8gyKM+qwllAKpAXiTv/9d8X0ox7AeKkAFqAAVmLcCMABne35y+0tf+q+2w6RMd+pqhRAIFhxYpau0fttb/yYWaX/oG1rbN8Q9UQCDqStoh/rud95RTOupABWgApunQEoA9tnlMhflCcBz8RTtpAJUgApEVkACwL/9pS/9pTanZ0sztAW3B/QqUERAdVeS3zzypZsvHwLyzqFTP3PGe7Iiu3hAUiuwItu5+xYBUFciPmlv10brZjkqQAWoABWYhwJJAVid2H/qhRe8Yx7KuFlJAHbTjU9RASpABTZOAQS2VKetYLhxwrBDVIAKUAEqQAVGVCAZAG/w3b919xGARwxmNk0FqAAVmJICBOApeYO2zE2Bb37kjovUh2VXWOzeVt+1v+6p5z/943PrH+2lAlRgPAWSAPCGH3xFAB4vftkyFaACVGCyChCAJ+saGjYDBQjAM3ASTaQCM1UgNgBv+qFXbbczAzzTgUCzqQAVoAKhFSAAh1aU9S1JAQLwkrzNvlKBtApEA+CFbHkmAKeNV7ZGBagAFaACVIAKLEABAvACnMwuUoGRFAgIwLymTvmQGeCRApnNUgEqQAWoABWgApujAAF4c3zJnlABKrDZChCAN9u/7B0VoAJUgApQASqQQAECcAKR2QQVoAJUIIACBOAAIrIKKkAFqAAVoAJUYNkKEICX7X/2ngpQgfkoQACej69oKRWgAlSAClABJwW+8dGvvyTfzj+jHt47UMGl/+L8Z7zD9HOX57Fniuv+xfnPPADCozatsvGbV9/xZ+q/X9qy90ie50/7H857+rdQob5+6Ot7j38ov12VP73nGahOsA/VNUh97RZZdttTz3/G80y2gG007P3GNXd8MC+yNw3Vq9sCdFCldvxl0xa0cyx/wv0otbP0t9Ibi/lVbb1jTf8QrGewDpuP+HMqsGQFCMBL9j77TgWoABWgAhurAAY03e4rULpr73bxrCdf8MwHyp9+/cqv7zv++Pxu9d8n9gvWhCPJJF4CTFmRfdd+364d1ED7Wt3trxfswwqAs7x4oYZSS/B1AAdsYwVkDz+8fX/dZ30A7KZDNrgoANq5AsFx/Tncj5QAHHK8buxLjR2jAoEUIAAHEpLVUAEqQAWoABWYigKOUNM2vwIwZHLeBiwAgqpsKFBW27adZ8UnFEC+BtS5N0PWkz2GqjUtEOgH0T6oonoh4UehxlqZQqQNbd/20cMv2LPn2L+uL1iYANhHhx37zQsCiJ1T8edQP1IBcOjxCsYWi1GBxSpAAF6s69lxKkAFqAAV2EQFsGwt1PMKUHVpGwy0wRCAoCqLCJSFDK4XMmay7dudoXZMdcfogzKmkWlF2tC2qcndN9WzP9PSo7G12uZPSIgeCEbsxOvfRVTDzgQkLvF2ujAPauS1BTrWeMX7zZJUYHkKEICX53P2mApQASpABTZYgZDwUQc9oF4prEUFYOXiBsCHhSWV+2x9qwvo4xJ1jT5gbeT3Kut+WDXW+N67bm+gjGPZn47OmJ1iObr+xL5tRxtyjRcvAA6pVd/uBFQAlqMCS1GAALwUT7OfVIAKUAEqsAgF/Le1NmSqoACAJueMcUgIaDlZtI1bGCBS4BdWXxVfH/z1kTsusn//bG6mDsCBYyTVYoDuWGNbe+x+pMgAB+5DB+Jdg47PUYFNVoAAvMneZd+oABWgAlRgUQog3+oqQdaZV/NJym3NVtABbNWUAnC1JRcHYPdTowGAL/u96i8IPw5w6t4HXKdu2JcADPixoQPYpuNigLsWKfoBxoBzBjjmeF3Ui4+dpQJCBQjAQsFYnApQASpABajAVBVAJtSNTCCUUdyBFKTueobOltmS27FSfQdO4a2v6+86pSCHlRfXn6IPxvAs9Qa1k2T+G8Cs/wPTzs+fKfoxBQCWjxP7CehTfX/RLiqQSgECcCql2Q4VoAJUgApQgcgKIJDqM6G2A0ENCK3ZZTE8ru/Qha5l0mKv27DbvnKOKJsn13L9XTKewRTrNAjAIJxWOuB21u5ohhZWkmjh1Y8YMbPrnJ1dFcChbPIYIwBHfs2y+g1QgAC8AU5kF6gAFaACVIAKaAXACXV1zy8GQziAVdtsgYm9Mle6fXiKACzUMgn0jQTAeJzsGujlTyx21wsaOMjHXTRxAGBhjBGA+duACtgUIADbFOLPqQAVoAJUgArMSAHb1mPVFeH9uzUgsGw9Lk+hffCk7KHjH8pvV22d3iOdw+nGfvAYI5snPCVbS5EC+gYBWKqDCziCcOqlRYp+SNsAt2Vr/6wXf6w7JdzH64xeWzSVCiRVgACcVG42RgWoABWgAlQgrgLgpL0xCUctAmBoteX04RO3v0MANqrqBX0gWJYNG08EBuPDYetw2gxwin5I23ABYLANp/GKjmuWowJLU4AAvDSPs79UgApQASqw0QoIJuFaB9G1KcAW61V9//TI9n86/vj8blX/iT1iu5wa7AWPIGg07JIECginXn0A29DXElXbZtt9kOoALHrsNkEAFoy9KgMseEY8XiXxy7JUYEkKEICX5G32lQpQASpABRahAAg5bS0ad6z2CWWpGwLgNqCBYOcFj6AmGwHAyne9vpTqQADO3mR5aYgOTtutq+Ef0CdO43URLzx2kgoIFSAACwVjcSpABagAFaACc1DAcVKtuzYIwgCsXlpsFV/Mt/PPqLr2mrSqn2yrfw7UqYsRgLHTlQd9CMYFt0ArFaVaCbK5nTEGtmUaTtDC1RzeWbSRCqRSgACcSmm2QwWoABWgAlQgsQKCCXnbst5MqL3O4rpiK/sQAdjobC+Ily4UmCwAQYsAnBiAta/sY6v3BeK8cyHxK4nNUYFJKEAAnoQbaAQVoAJUgApQgXgKgOAEZZdsW2J1djfbKn5jCIDr9/PqRkH7vOBRCn5Sb6Tog7QNAvC0r0HqizHQz9B4lcYxy1OBJShAAF6Cl9lHKkAFqAAVoAI6w3TNHR/MC+s3jXWtjIdkDV21pL/vVW28P8uzywdEb2zbBCf8yQHYdqXURK9BGjzYDIwBZoDx8eL9DXDfOAF9ZR2vfPlRASrQVIAAzIigAlSAClABKrAwBSQT6/b3uloqy/MaCN5ZFMVBAnBHAS+Ily4UmPQHfU8Atsd5KW80AC4bAH22Km4arwt7vbG7VMCqAAHYKhELUAEqQAWoABXYPAWAK43KCXXnSh0LiG2rB/9C/XlBj2qdDKUU7GzbsNftrq/mASGieT3T1Xf8marrpX3eZwa4rgyvQRJ8wys+uMpnvG7e24s9ogJ+ChCA/fTj01SAClABKkAFJqWAbduuMnad3Tv09b3HP5Tfrv7t9IFOdA7YsUz0bQDcqY8APBRC7mBpqlW6EOCy2DBFf7r0Q6qVCwCnGK+TekHRGCowAQUIwBNwAk2gAlSAClABKhBKAcmEWrcJlO9kbO0wUfxdluVPMvWpfQfwygbseh+v7cNSmEG0qW83TdEHaRsm/cE6HLZAr6/PAtvw8ifYhlc/pDETG4CRmFRlBr8BD/WeYT1UYM4KEIDn7D3aTgWoABWgAlSgpQAAtKJtvn0TaqAdo2/GAmApMCGwQQBuuLja1gtqTQDGFqCCjFe+KKkAFVgrQABmNFABKkAFqAAV2CAFADBtZIiA8sY7RsHsWEdZ0yE9KYAJzM6toQzaHu6+PdmeRS+lc2/DFNZSHaTlVwsHKTL6H/36S4av2lr1vvKnSz/AGK/aAPut7VovFli+M28vQLmO1w16xbErVMBbAQKwt4SsgApQASpABajAdBQAJ+2rCTgIYUYAFkz2W+Ksga78AViXV8YQ7Gt1ii4ATM2FhATQJ9XJFJWoDiWkgW02s5QJtJhQPyqgBcdeA4DBZ7zH63TeULSECoyvAAF4fB/QAipABagAFaACwRQAgQVuz7RlWT8MAGJfG50TcEGbvQBYGwNkz5x1SdEHaRtGAIYy27AMq4LtrL7UThxm14sn6KnIkp449kPSRFlWul0cbqNvvMIVsCAVWIACBOAFOJldpAJUgApQgeUogMMEqkk3Y6ufdGzHeEBPCmArvleqAAAgAElEQVRaATCWmUSFaYA8WLcXxEvb6OsIWA+qwyjXWkXwZ6cfHos8Nu2q2HEcRwP1m8erzSD+nAosSQEC8JK8zb5SASpABajAIhQAt1UiWhi3P5cPOmRUfbZTe8Gjh80GncbZxg2Cq/UU4LDZ03G0WC3CBM1md/sRtv5GGDUWT1KNV2TAswwVWIICBOAleJl9pAJUgApQgcUpEGBSbQUpaRt92zOlYIdnzcJDjekQL0E20gvipToNBT2u4VAt5myj1E7cFoM/r/z6vuOPz+9WVp7oPsj7s6ZgX3TT21mRvzvLi4vV3/dabOl8BiAdS4b6rePVXR8+SQU2S4FZA/AfvfKKt6pfRO8dcMkdxx7z2E/84h+/9ZGYbvvDV33gZdl2/jl7G/k5r73homt1OZdn7PVPu8QS+zxtj9A6KkAFNl0BHCyaSqDfEUozwGPCY9vXjsDRAZeyXhCUJgPAld32U4hNw2QQtlJo0TZKGou7z0PQCMbKpepj6O9meXYF8F4xxlHs8QrYxSJUYBEKzBKAcZDKCMATCmPcb+uFggmZT1OoQK8C7/2Ds19d5NknLBId3d7eOvM3zr3u85SSCoyhAAglvYCnbXadoNf6a6wftM0LHvs0B/oEQVKKPkjbkMQZ8r1r3wJGB0axb62j+DNkP+r96tsO7XAXtK52cJzpAqCvrfVIYoBlqcBSFJgdAH/s3151+tae7duUg04AnEQABkRKVYQAnEpptpNaAQJwasXZ3lgKALA4ZNrg98Rj9YntUgEqQAWowLIUmB0AA9ue6x4kAE8ongnAE3IGTQmqAAE4qJysbMIKeAIws1UT9i1NowJUgAosRYHZAfAfnn3lh7OieAPoIAIwKFSKYgTgFCqzDR8FfvfaV31S3Wh5tqWOO48/bs+zLvrFP36oLEcA9lGdz85JAQ8AJvzOxNF3nPfmV6v3oPWTjjwvznz61Vfxk46Z+JVmzlMBcDxm6tvztzzj6ivfN89eprd6VgB86MChPYeP3Hujkml/j1RHtraz/b/8J2++JaWULmDn8kzKPrEtKrBEBQjAS/Q6+yxRQAjA0LezkvZZNr4C4IT7KAE4vi/YAhUAxyMBWBgqmwbAjz5WHD71vE+95XtCHbyKu8CsyzNeRvJhKkAFrAoQgK0SsQAVoAIbrgA44SYAb3gcsHvTUAAcjwRgobsWDcAIhOZ5fvlrrr/okiFdkXp2no9zDRLSPtKPvj4CmXdo4QGxs62Th00NvYXjIsMOW+Np1VJdp16eADx1D9G+TVFATersnxsU2Z3FCcWznnnVVdXnBpvS/yn3A5xwE4Cn7ETatjEKgOOxA8B8xw6HwCwAGACwvl4avwEWfkdc1t37PbEL2Lk80+5k6H6068cgsPnUEGgH6TN853LDLuhb8NBxNoW378EvvuiYfd8++VZly7N77DlcZMWT3vb6G+51sRf69rXIPnzxOde/cah+qB5Vgbpu4i1ve/31q29cLv/Y2c/dKrIvq78eV6vbqz+pALjPL3lW3PTrr7/hhRJfAD5u6CapuyyLtKEasfpZ1wf6uuHH91z7ynfmWf52mz6InfUYChCTDTuN8TOgS9mvlh2db8xdfDb1Zzg5m66HwAk3AXi6LqRlG6QAOB4JwEKfLwqAXYCupafxG2MXsHN5prQlVj/qfXWE68HFAp8+64o9bVI19GdsA2g6WL9wXHoX74HD4XpBgNGVgKDYbq93Yg9C0QrkfvDkB66wQL06CwIHSQSa+oQr2wHtX90DnG8dfaGGuSFnIJAGtgn7wGSPUxxl2eAiBGj3qo4fHH38g/v2fP8eNXZP0vb1+RWsU6QFWOfKziLPn2RYjKm317gD+uA15x5X75cxFgTj0fuFMUIFBOARRAebBCfcBGBQTxajAmMowHfssOqLAeAwgLMSs7Pd1wXsXJ7Rjcfsh67fIwvajrRO1tW1z7pif/gtzetC8KEDB/cePvIj31ElTvF8SY1yCFvbZkc4LasZzD45AlEvCJQ/AGFDF1efIxQKHneAaPB/IECkBGBl77fVn6fYTNc/H4JgTx9DGWHfNvoywqCv73ysKP7V3jz7Zt3XJgD2tbNPZ9DOw8q+s5S3PqVcVt+JYHLxCoIfLvb9uRV+d59GFkKQWJpiGU7OpuiVHZsIwNP1DS2jAqgCfMcOK7UIAM6yJz1mOT0ajaey3Kdfe8Ob1aRn538uYOfyTEA4NfZD/6PwnmWbbt46yfS1mbP6uccCBlQ/tN0aqklYyAfkWk0ZITgA/JbNdDKEIGwcVRXAAKnKQtuhfXQTZoCFHjXb7wt8pRFDcNWzNVdqv6b4zrZo0Nd3Kvv+Sv2COrPeaBuAY2oB2nmXsk8vnNngt+yGsV8Dwm7sdmjp5OzOc8897pH8RLUbIDMvfrW+F77jvIueq8q2P5GoS/3hZ1xzZfVphsWewWznFw8ePObUv73vVhWzfZ+a6HYb7ckH084TIJw2tkP2aHH48JGjT3r2xz7U+fwFbKPSpL//xU3PuOYq0ScdYNtOWgIx4XWQEBQHka+qAWzo9TsSk0D9cKyDvm7Y2zNOe+PhjvP+3TuVU5s7rgbOFpixTdwCjQRwrcwiAPjRR4/7sa0927epfp8g1KeveAOiXGDW5ZmA2d+yX41+RABsb520oeGyvzvdbn+nHLj+0bLAwaBFa9TaQuwDiaZB1K4fhA3x8EUyaD59iwzAjW2zuvOBdTIuEARc6NAmu/bBCJb1uImtReD6xbG7+0BHP9eKpvAcOHk2mprn2ZeLIvsf1Q9BALbeZVtNmgG7jAAMAVW3N14AAk7QV5Phe37sCVfYwbwLqWAbK02UTxTgDn/SgdxPCi2ItLUEDkkDfGseGkDd5YOgXs12BPUjY9cxFuGFBMf6B2Md1G1Vx7HH7HmS0mFoQasxRq0LZjuidvo/Y5sEY74vouQLVkhsTrXMLAC4FE8AaI3MI5DVrKAFKKvNaUCOC8y6PAPY5tUPHLB3thED9miUWpXVorn0Gd+evNMO2EaVpQVjqgJ5DJbTnw7tA3E9L6cGHAWGIt1ko/5osAFsg/bRLjIAd7Yqh8p4Vj436BO6jZCLHfW6QtvZzlZHi0nhbABZxBFWOVpxZxhZWVx8SX07/0MDWdZWpsiQ+Wn0fD3ZAybLnYm8E7A1lYfho/4YOEHXv3t3PxfpWTAYsAVsQ7Yjpyfz6QhWdet7s/MB6rZmhL3jIEBG2MsGAMS96u8BTf3PYJwdVuP+LHXWAvSZiV6UOW774T8f3C1Sj56W/jO2iQAs/M22CAAGoKUCHBACRwHgifRjDYPAicz1bCsIpw1olvoDLF/1AQTgakEF6YPPlVPC8VsVRwG1nEwj2eL6xBsoX2WqgLLa7kZmC4aNXWBD+4ueTFwKCUJVZ1uq1H60fN0H0MFJGhN2T8oG22j0JVIbwRY7SgCOZGdDC1C/Sm8w7qvdFWgMpwLg737+7I+r8PklpfHnT/25G14meRd99/85+6Dq2P+mou+O037uhmf2PesJwDdl2dZ9qo2ze+pvgJB10l6b+FtBqbO92gbXsHpiCAYn6DI4VQuS9e3QYBtwJ3cLGhYRrNvU0TY6dQOLGmjdA4ANXOWFtOIIwX7jqWbY4JbgeLEOxpnsMxPVF/Uu+ivVu8bnM71u6Ixt684RXdUUbSIAI2OtVoYAvCNGDYjQA5H8MpsISO2YVmvn7Cs/nBXFGwZ87NUPLKO71gqETRE8dvoMQLaP/zYFgMHJegUiUPladhAAw6pucGLvBMAlDKAANDUALu0HNWp8Qws+U+kKlnfJ9EvbaGSyodjrecmVAAz2TWqnC6jLxlRtgQLdeUAALoOhUACc/fnAdlsPALZNetfZYissyyZh4pOUQWiQWbGaamRvecbVV66umIvURqOvweCt6mlz+2bQPhgAMWj9rQUI1HnG71vRhzvlTFvhgy1Q6NY6sR5YQ9eet98br1a/eD/hWlmg59xsgj976LOSW6AD+S98NSCs6Iabhy9FBkcnmMXAbhMAuNpu7KKTFMqlW6bBmBL1YYwMMJh9EkGqcLtpVTcKp/WJPQhFFdCgbUwMgL3sBzVK4YcUbRh/gQi3nKews8oag1BeLQaMCcB3f/5Vv6y2FP6BEvlY9WdbbTF8q/rvF6i/rzLAKtP60frP1b//pvpzofrzFPXnv6g/z9HZXkVNt+tn1B99ONU/j58BHgTgCuJAuKqyhnaQqANwoKxfD7jZZk4RoaHKRkdrowHZQeFKy4YclmSTt+/nJnj75MBuBJd2RLsBwBiX2BFjm3+r/YiLFJKetsvGX/yRW+diEwFYpPPGZ4BBwJFugW6CqQvMCp9J0Q8pbIIZYBE87kTvOusttQkF4MbWbPsCSbXlHYH4TQFg5Yhqci/JAKNwSgBe32/b+9auZeGlixwR/SAGy/pCBAjyRklKAJ6QFtEBWLqIg8wA1Jblr6iM3xlqDH5ETQJeoybyd5YwqwG4KPIf0j+vYLfI/lr9tz7pugnARf793XIQANdts25R1oXl2xNXEAFuf60BsBVqJfVWIA6CpOhQLLBOrd7KZkHG2gWAd9uwZdB3Pd+Y1Fu31lbQaV+gWNUPnErdGB0S/zcy5GB8yeIA+Ba3OX7ABYRdzSENa/6J0kfXrfaSPqxE2gFtOPYdYVPvmIB0TWxTGScu71jk98emlCEA73hS9F3rCtHy/PLXXH+ROmTC7XAnBKR2TNuBQSkAo/XX+yGFzQkBsHg8OvS78oW4sQQPSIEAzFatJvf3PeG+f9r37ZNvVd0YuuJDlF1e/Yra/VZV/x2EIq8MKuIGAPR1Na7fAHvZL/UxCsB1wErRBuhro7tiA7ADqEsBeB0DX3zRMcC4Ml4lhcTyUJkSgNXvlw+d9nOf1JndrP4NsAMAV1nhoW+A6za5TM6ACa0EVGuAZQHgagIOQUetXqi89aCllm7YFs1dm2GQqZ2IC0O2TBfdjTpk2zKoNUCFdBQCcCOrj2has11mDxC3WpsYCyF1yJ9CH1222kv7IN0Jsik28Rok4S/GjQdgVA8Q5qrqUgNwin5IARi1qSyHQrlDBlhqSmMBQ+j70a45GuqkFFxiAjAMOLXsJviMF0AiQbIBAIx0s1kmQZbZASxLG43XAIHx7qUFGJOzBuCAGeAkAGyHOVHmZwVMd//YE79gvSqoAj0o01lN2O327oao4BAkEE4rGIRtkAOwbxswAMN92NUR2x7sA8BTiANrBr0B1RiEizXxinUoliWH1ZVvfFEcqIekGeAp2qT73j3R2jbGOrts5L805/vE4gEYhL6Oh6cGwCH6AdbRuNtXEvpTBWDdB7Dvre6mv+6oT28QCIz3vkp8OFQWhOp1FQRgtW00N99pWqokh1O5O+VtpNoC3cm0l50D491LCwJwbQu0/t53vd15/Q2w4d9iZoCtILQ7Mc0f2Xo5dJCNmjAev/2DD1muTKlnipEsmhwKDPeR9gUvBA217cBWzdYNSbdAzxuAGxADAW1NHxl8wj4QLYTIbIAAWK6JV6xDsZwCNqWLP1O0iQAs/n2/SABGvxMdUnMKABy6HyAEbiQAu0Pw6q1T3XUsHoGBHgCBIAoAg213e0oAJgAPxP/Q6cfOMWcbb/KYnGUGuHUI1pFiO3t+vpW9TcljPASrfkhWbQWrfgjW7j8PX4NUl99lC7Q1s1cBcPa/DpwWXTfjw+o/Pqj+fFn90d84m/4nOCxr9bgXFNhCFIKGiQOw1Y87Iki3QLczebbsl3RhIz4AixZCYgOwrH4Y8uPDpnAr/CrWZIs/cgCOb9NqKro+yV3/p8s71vb+2aSfLwqAhVtdB/08JgDH6sfSAVg73ENb54WBEC8UEAiCATD8felQ5+SwwS3QWf72EPHSqGOiGWAC8K6Xav4J7vsRK3SdnFmeW0HTscds/WowAG5MduNDgc0lywRgKEPbAhnIV6Lvr0vf4Acf2bzZ+Tl8EjRog2wRIXGsQ7E8Rdicok0EYPFgWwwAg3CnBNRXQOTPU385ZUjNsQA4Zj/Aup1BL+IWaGeb+nyM29quYZxscCoAFm9zJgDXFfACeNDH4l8CEz0Ey/jtb9m5FFps8hZoeZCEf8IdgAfBZpVpKYqt/xm7okbfLbx15eB26cRQYFMagoaJZ4BtfVyDJnTYVL066UFV5bOi+5hB+ES7abTf9jBog+hgrXqb0vqZAe7dQaJlZQbYFtAj/HwRAIxn9fJzjj3mvk8cPvIj35kiAMfuhwsA/6H9CqGk1yCFHkOgJvVmRzkkCwQCrwww2IY+VOGrWV48Q/J9KwgbXgCJxMYGHIKVwscpvgEOAcBeWoAxOcst0MhYiF0mFgAXeX7WVlFcpnYQDJ1av9s9AIB3r1TRD6SAApvuSwBgUGeTVI0MqlM9wHe4TvXaHLvz82gZYKz5dSmwj17b/aFYnmK2dYo2addxC7QozBcBwAjElBld9LvaMTLAsfuB1K+iq5FtnSIAI/2Q3tWL1FkbeZ9+7Q1vPks0Ej0Lg3DaAAIA9qST+9XVRj84etKH9u2R3XELwgYB2L4F2gv6pHEEb4X32O5uGhpSO12GFxiT0jEyiWuQXPQI/Yw7AA9vh1UZ4IvVgV2/AgGwnshuZTfkRfbWgf5N7NtPaDuw7wFVyGFfXm209RZkEIdCsQOQIMh16xwAYec67YOIANzWaIqwOUWbCMD20dUqsQgABiCtytpNGYBj9wOEvEUCsB434F3MumiV9RaPSMcHXIBAAsBQ/buQkwKKXNpApAU00dXM4h5gbajEb3B5dThNkRVPetvrb7jXxQ8gWAbPAEu1AO0kACMDy1DGHYBt22LzS9Q2FP2tfPuE9bvUv+lPm+qHXR1W/60PwlrdhdzzPwKwWZggAAydTozHmBEgPdowbiEmAFcOYQb4PNv7aKUVt0DjYzhZSQLwjtQV1M0cgL36sVQABhYWaroe2nP4yL03qpjZPzBKg3+TbHsjQJP7Grjo+gDYqyb3QFmv7CwIG15t2DQENdHFCMAE4DKcCMDIwDKUcQVge6Ywv1YB8CtUkxAAq0nQTSpb/OLebjTuCIUOVvKCApuc0LbRmXwDjINk/lXlU/VZTcenbbkGM6igdl0XdLaWyuLA5lOXn4Pa8Rvgv73vVmA3CE+Bvuqqh1zicM7PbDwAg1k7L3DED0xaH5AkfSZFPyIBcLUdWNpnPbDAZxrAifSjsYXd/h2zNOud/DvgCQBw0qygS+YReVEDoE8AZga4HkoEYGRgJQXgzJTpVRYYwfio+sG31Z+n9HSjcTiSFDrssF61Ktj6uhlboOGsLHZXcykkpCPox3pIeMWB4xAZfAzsQwOArYtOiQ98gxYkprjdeIo26WjhN8CioUYA3pGLAOwIm0D2dJIAXL+7F+jDIgE4V4e//Prrb3jhwS++6Jh93z75VhUiQ4fKEIDz7BOWt69XBhvMkje+AYYWRuTf54p9Xb/SCOzH4BZosI4UWhCARVOOdWHrZFwXrU00yyeBO2SNAKwmO9eoOp7bygYRgNcukWXBvLPMUBZ1ZVOMhQTdbRAidxUqbnrGNVe9UPBcCz7x/iJDCrSdAMwM8NmD8WR4xyLxtwllCMAE4Mtfc/1F6psp+A7c2vfS9u3AvoeFgSdfNzKuANDqpbJzXnvDRWqrnMoy2zPA0vqTb4F2AQJbtpMA3PuKH2ULtIuPEQB2gNONBWAHLQjAjjMhVwDeAZA3fxK75mhtnOhwrPVjLhDDLdD9MVGHbJsPg3xjbAtPYEFlpwqP7KgAmqEMtqA+AjABmADc8xLYeAAGAacCInDLbeYLdmg7QlDz6gf6/bNqZJXVBeC0CY6v+sDLsu38c7ZfSPU+4zbtAC1YvmEXsmW6tAmsPzkAg/fzyk6gLQ+1mk4GeHXK9Ntef/37lrgFWupjPc5sixw787odTfXfpW1Iy+s2QJAfzAC7tCvVArSTAGx/oRtLQBDbk50As1/1doX3A+8+2mofbJcAHAaAvXQE4quqH4Tgqrw0DgTASgBux84UtxtP0SatG7dAi34bEYBFcq0LTxeAZR1qXwcEZEMlDTROQ3aBfnwBQ2LWDsCXT+B2wW0kPwUaBcIyqwsARANAJPAAgoMmrw9ffM71bxRAUfUMYP+Os2ptIN5D+qnqGSUDjPpYuEjQ8LO0DdDXja3I4DODACy1EyzfaBO0kwCMDCxDGQBQjFugBTBhAOBMbWHN9QnR4P/W21532oW+v5WDG3D3bGkwaINX9jR2G1LgdNkCDcSXLDta2/IN6uOye2BcAG7ceR0/1iEdpwibU7SJAAy+02scJ35ixAfAg6C0hQ3AwTJ8so6NAcCx+7GCTThLi+i13mYsq7v5HJBpRowpy3QOqAKzunAb0juG4YotBUF4Q5trQF7gundscAFg1PrdcvXsJvIo2M/OXbsgLHl9A6ztB+1DuroqUy6IlA+A33vD9ZvakGrV11hsLUA7CcCiaFgXBgBlAIChyXndshWMHHvM1q8SgHsdluwbYAJwjw/CL4QIIb/+nTM0xrwWewjAgy9P6XhkBlj4u2gRGeDAALUzcczz6ttZHBrdT4HWbcbuRxk7IbLAJgh00am0KRT898FpqPqVvcm3P5cagRN26BXRBkfkW1Ko4nqh+AA8mEU02evQzxUMbxX5zxaRD8HS9sKZb8wZRn1CxpEyo9MGWL/Vd7G1AO0kAGOx1inlB8DQ3ZvrNnczNvkjWy9XVG07rK5uayMjB55cXGVfpeURKSFo2Fl5esszrr7yfY7Z01cDOjlnmScCwK2Tna3flde2QEPxJ62/AzBD8SCNLVDzGnTJ+ii1R/cNiuUpZlunaFNtzJdx4/OORd5Fcy+zCAAWZI6zvMjeqyayz1eOHbrndRQAjt2PMpgl7fQMgEYGvgJrOLvczAAHhGCjXQHrT379UVv/IFkxw7bhwLCxY7YcgG0ntrbl6GRqbS9sEHrq1SQFYN2wA6Sbu92zPTxoFtjQBqixFYBjawHaSQC2Daqen/tMzgRQt9v6TmYLnKSvLW5l5OB2d5+DJvjqWjGdnX72xz50LyIlWKeuagUzgj5LM07OALwLP7ZDsCoglPZ5p37g1GXZIoFzthOMmwYw22IBrFP/okVjv9E+XL9HrEN+nSJsTtEmHTD8Btg2bBo/XwQA6x6DUPfpY4954isOH7n3RvXI5AA4dj/akeOWFTXDq67bJwNc2ua+Xbnfrnq/3evPkn/3axrpvvDS3hJbtiGqt1DXjeTZc9WzQ9cmuQFwsX1Wlm9dZq1bGy78/lc/An4rWpc+OQDrxn0huM/Plb+vOfe4fXu+f4/6jXqS6DdKvXCP/iBYQgAcUwvQTgKwY4BAANwDh/DkfG2b9DqdnSdbE0owiyZUpPmdse1hCBpslZh+Xusr2EZ8AJb3QwrxeAudA9GsGWO87lVJWRzoJ8AxhNnR6l+KWIfibIqwOUWbDO8rMD5EC3BYMM2j1GIAuHRHD+CIrvZZxdkIW6DrIRWjH30hC0AhlPkMAcB1GwFA99qOjNmLgXXq14ELINm+l0UgWIPVPz75H14M3BvsBMDb21tnPvzj93/BVr8N8Ib8Icx2jwLA2n4HWN+ZZtVOfbbFpeOOghB3+MIAHEsLArAtOvx+DmXomk1IT+1dPy3L9JXPGTNy0KQdl0aU9duFHmR7Mm7BTsn2dl2kDU8ABjK00l7sZr31Yw6LJLbWXLbD2+ocjDXbw0Fj0fD9cdD6WzEGx/IUYXOKNmlBOxlg8RhbFAzPCoBtLwP+nApQgaYCACSJQGMANmRXLO2QmPQU6IatPaAq3vbcFzPgIsJoAFy3G7DVSxdkUQBddADBUhyXpR6htADtZAbY8aXrMLkWHuhTGVaBmjCrZZwMCuuwqQOf+ltWBOom/lykvg0bbUPdrXzm06++6vMC2JR+Y2rTr/3zFqSKAaCvPWMsOCzi9NUvjoNaPNi3kttVNLYfO9ahOJsibE7RJiMAQweZ1aODAGwfKyxBBagAFQinAAgbzlAUzlLWRAWoQAgFBNBUNudyrYx+Vn4Y0c4C3Z3FCcWznnnVVQ+1++tgu0kyJ+iBoEH1ucjzs7aK4jK142P4U5Qdy1rgCE2cvTLAErhSmZprlI3PBfrS0TQApA5m6f3rl299rgeTREfzuB1uP2asQ7E8Rdicok0GAHbwHQE4xC831kEFqAAVQBUgAKNKsRwV2BwFBAc06U67ArDbcwMAXHoA/Mau7TDxtud6BRA07EL/3T/2xC+c+rf33ToMjl0AkrThmgHWfcLgrbjpnh9/4ovt/eiCfKmbAwjsPArEgC7mXL/g2iPbqHcCcUH7MWIdirMpwuYUbTIAsP4nn3esLebm/nNugZ67B2k/FdgABQjAG+BEdmFjFcDOQ1jNwM557Q0XXSsVApy8t7dAI9+pdiAGbEvTz+r0XKQv2CQTr2+oTQgaOllv45U2vdkeaRsCADRmvXued9m6bs2qQ30TgGHbV0B8Rc2yAb7wXIBBrkfCYh3yxRRhc4o29QBwGZ9AXOqiUWMTeZemLEMATqk226ICVMCoAAGYgUEFpqtAbACebs+nZxkEDYYDh6bXE1pEBagAFRhPAQLweNqzZSpABagAFaACk1eAADwdFxGAp+MLWkIFqMB8FSAAz9d3tJwKUAEqQAWUAn949pUfzoriDRYxJnFX9xwdRgCejtcIwNPxBS2hAlRgvgoQgOfrO1pOBagAFaACBODoMUAAji4x3AABGJaKBakAFaACvQoQgBkcVIAKUAEqMGsFmAGO6z4CcFx9WTsVoAJUgAqkVYAAnFZvtkYFqAAVoAKBFSAABxa0VR0BOK6+rJ0KUAEqQAXSKkAATqv3xrZ26MChPYeP3Huj6uD+nk4++lhx+NTzPvWW77mIANSf5Xl++Wuuv+gSW/0uk7meCbaoTx/7t1edvrVn+zZl3wn9NrpdI6LrQzRCrymZu0Z/9Mor3qruvnyvJRYq/1LYQosAACAASURBVGG+0bUN+werx93HZX9c/NNjW28Mg200nq/p/unX3vDms/r0R2IVHc+6jdAAHNo+kw5AG6L3S7sNoP6o70xTn1OND9vvAP6cClABKkAFlq0AAXjZ/vfuPTahaTYjmdi61K9aG5w4ghP7FexkW9v3ZNv554aEGuoPMgntqRs+sAfvT6OlwfrxOqepUUoATuHjdoxI/HPsMU/4Q8vilK6+A6xgG6uxduKx33/48JEf+Y6q55RdW40AHHI8e+hu7K/+x5D29b0zXNqY0zuzfQ+wh5/gd6D3LzJWQAWoABWgAotSgAC8KHeH7SyYdelr1Dq58ay/N7sBTuyPqAziu9QA+W1MtW5Wz2Wi221rOFvoq1FfRnPuGqUC4BQ+NsUf6B81BrI3FkX27hqY9oZzG7LANtQ4PvanDh85/I1WG12gxk5qhu3zACsz8Ae2z+g3vzam/s5cLRrWAXis8VHX/nevfdUns6w42/Iev/P44/Y866Jf/OOHsPc9S1EBKkAFqMCcFSAAz9l7I9nuOfGsW907oQMBxqqAKXMCTuytdbcKNPpy6MDBva2MmLS+svyRre1s/y//yZtvaVfgD79ljV3InrtGYPx4bYFO4eO+oAH9oxdx/ka95J8OBl9j5wTYxh1ZkX0ty7PXtNpoADDoD6uZ9fHs+R6Kbl+9M562zuiduX6XjDk+CMDWocQCVIAKUIFFK0AAXrT73TofajK723onUxQma1D1rQOQ4MReKk6jncBtdBYKAtff2TIeuH4jzAduo6ERGKNeABzTflvwBW671twaYMA2dOb3NPWn/V17Na5jjWdPqIxuX92HYDza3F7+fMLvTHH8oH22Zr/7KmIGGJWY5agAFaACy1GAALwcXwfpqeek02RDF778tgma2mhMGMGJvYNetclf2D50IT5s/Z3t4nPXCAQOPwAO64PeTL8pEGP5p55h9WyjGnPhdipUSqzq9nwXRbevtNbTzpm9M9O9A9EXNAEYVYrlqAAVoALLUYAAvBxfB+kpns3ZmQhhIOKybW7nGXCS7rK1s4JCsA2l745N4IS3sgkDhOgaNTIsaJ9LYELLp9IIi7v1YWnSuI7tY9tgRfUu/YP2LzQA49tg3cez1gobQ1kni5jCPlT7cmxgsRv9feD0zkw1vm3jo/5zVwB+7x+c/eoizz5haetwkRVPetvrb7hXl3vPta98Z57lb8+z4qZff/0NL+x7Fqq7yD588TnXv3GofageVYH6FOItb3v99e/TdfXo0eiHTd/LP3b2c7eK7Muq3HF9ZetteunQsr+nbZH92h5Iu3A+cIqTg1980TH7vn3yrcrcZ/voDPc3QqzotoF+DPrPJd6QZ9TAsI4x21jgz+erAAF4vr4bxXJw4r2Gu1d94GWSU5TByWKVLQPLV3C6miwDNu2IuzPJRNso4QGEo3UGCrCnDiagPVKNvCa8oE3VokJsjTCIiA7Azj62DW5pDKOgFxqAwbiQxmpjPK/GNJaN7wBwCvtAX23UOzP2+LaND2DC3VtFCa8QIGXZauL+g6OPf3Dfnu/fo35nnLT6zdEDwCCMt23rPaALtHEFwApYv2sF+gEg8NA0iP0/ePIDV9hg0LbwoIUdyQeiOEH92gqUwYPc0DpDxEppFwSh7Wg3xODBa849rj6+jIO39RzSNrJIY3vX8OfzVYAAPF/fjWJ5JLAQgYLqeDVZRCf29dNJwQlpNSlH20gFwKD9i9YoUpxW4DX2BB+MAecYli0UGV9FqzEN2ukVqz4AnMK+SLE4xXfmZMaHB6xV8AoCw52PFcW/2ptn3yzh1wTAyGTc8gv96Pb21pm/ce51n6+XA208mhfZBxX8vhmZNJigIID9jSx0aQdovy5+icpjv72ucW9feiA+QB98fADFiQegV3L0QR2otXeslIY4LjSUjzdgHhnP7cUPoL9GfyJjhGU2QwEC8Gb4MVkvIk3mqsxMrAmpQ2bLGR5AOBL1uW6/1AcowE9wkSCZRmAmUDrBd7bfNqDBceIcw1MH4M6VTY4ZYFBHMaD7jFcwFkWx5bJo6PDOnMz4QCbMfWNMmAG+UwHHX6mJ1Jn1+uqT8QDgVVbd2SYKTPJtrxLTz5vwgWTfsFY6wAHaf1RV/2315ylYMztZ+XJbun5mAj6wxkkI+C31MUEwqDUocVWsk3X2GXutxht1l58XDBjYKA/0V7xtXioOy09bAQLwtP0zOeuk8CWdzEnrR+HOYTLnBw/2CXlVPzIJ95lQU6PeYRT7ECxnH9sGPhIzqg6/GAa25g/YucpQphjPK1i3jzddrLMFOoV90jZm/M6sABj0SbTx4TMJFwLwXaqvp6g/jW9hyzp87DCNLYcsl+1VYvp5A1QBkJC0IYUUSd1V2ToATsQHg3GiDQ+sc6rFks6iBgCqsE/r8Q7o0+iztDxsFAtujAIE4I1xZZqOLGgy5wUPoE6NCSPqQbxutMadcqkXCfB+dO8ptvUMrNsLgME2nHxs698EAdh4ijWokVeGFYQtAnBx+NTzPvWW70VcEGvEOuj7KOPDB3qEAGwcqmUdATOPZTvSSb7tVWL8OXBollO96qGYcL22qbYNeso+qAOe55bhrj9aW8EBIHTyaczFBmVQFe+AHxuxBYD44DfTTmLwoVkpQACelbvGNxac1HSuNkItl9YfcTLnBcBgFqeURXQFDqgRKnlVLjUAT0AjLwCOab/NeRMD4N47WsFYJQDXzjWw+b798xQag/HWgNkxx0ddIxAsOpNhH2AowQaYhFeTdqCs7pYbQO7CENqnEmrAhYQKUhCt68CE2lOe1gtA0I7ra/AH6JrGB4aBXe0UALeZl9qBurll2x1jRXcP9U/ZD8A31bfjwEFYIgBGDkyTvotZfl4KEIDn5a/RrZVOtqQGS+ufKgDrfoN9aUlkz3a61Wv3RGoAnoBGXgAc036bt0Ag8VrEAdtoQM8YcKbb3KQt0Dbfj6Gxayy4vavs70CJRgiUqfqiADDQtiTD5QzAJXCggFICJALAwm2qDTgFQU4CQR0AnooPTDEr3ClQAR7oR6fdAq6xovsH+rOyCyq/C+RILEp2LhCAJW/RzSxLAN5Mv0brFTihWXwGuHQAqJfBX/2TQPc6h8NiDAB2h0j9pLdG3gAcy37bAAaBhADcFHIW3wDbfD8nAB5rfNQ1AgBIFx8dgIEM16pbDhnUCpzQNiYGwM72a70A/1dAhurj4APjsBZut09hp5fWSEZXCSFa9KmDqrX+Wubf6nfeASz9VbNx5QnAG+fSuB0C4YsAXHODcCtg3YFGHUEfiANhLADWho6kURAAjmG/zXkTAuDB7ftgrHIL9AZuga7HcOjxbRsfBOCGQs5Qg2Td6osHkoyethAqX9v2jQJqfQu0FYRqQIbWHxqArWC3485FArAkviSHz/EOYMlbdDPLEoA306/ReiWd0EoNkdY/5S3Q7b6D0GKQrJnplGok9YEuD9rqlWE02QW2G1wjfII+vD0zlP02n4HtePlH2obJZmmsuoznVbxu0CnQNt+3f55CYzAWlGnTGB9TAOB/fPI/vHjft0++Vdny7AGfirJhuh4H+HIGYN0eAJBV/RDQ1jJvUHkPAAYBPoUPjCEg+FbcCYDrCwGxtdYGSkEe3Mpd7c4Ayq/K3veE+/7JMvZ4B7D0F80GlicAb6BTY3ZJOtkCJ6fV1kRp/S4TZnAy5wUPQz4A+1ivopFlA593zsKPCcBlp8E+BtMoFACHst82hlPEsLQNAvBaAZ9ry2b8zrQCcKrxMQIAdybUUvgCAcXlG1ovAAahpgHmtvdX+XOwz872T8gHZZeN4IVqjOpalUu42JACgIEM/Wox4wdP/ocHCMDiaFncAwTgxbncr8MgmDTgC8jOLAqAHSeBq3tV9bMuPkCeGXMLdF9UInbXnnXWKDQA+/rYNkqlcJpioYgATAC2ZYDbMeI6vm3jIzEAe12nAmS1mt1NDDVC+0SZtdgAjMaJsI8uixDalN44WSoAo/4pywELGqv4e7jY9+f79nz/HvU+Oqmnjc49yVJbWH7+ChCA5+/DpD0AJywEYNArhw4c2nP4yL03quL7LY84LxKg0DxFANa2p9AoFgC72m8LHwJwfvlrrr/oklInYJFNF53NIVhAf5zfBxEXQ5TE8hOcXca3bXykBGDXbwmdoScxAGstXWxFdBkbgF36tYotuQ8GM+TOdtgGgtxO52y7IE684NOiFQrAXotWNtn583koQACeh58mYyUBuN8VDYC0f5NYO/gHguCqvIsPkGdSAzAwyU+mkQsAx7TfNuAJwATgY4957Cd+8Y/f+ggytlU8eR00BsZbA4DHHB9TBWBgC6dt6LvAlxfUlAa5QtoQCI8BwCP5gAC8jmwvALbFjI63Is/+fKvIvqyaPM40oHgFkv01s4QSBOAleDlgH6WTLd00MBGqtq6CEy3xZK6emQDb8PoGGOizNEte2QPa36gf8duUARiMo0ojpL91KIgNwFL7bUMWjAG/GH7VB16Wbeefs9gyeAo0aKfXeAa11cU6GeAU9kljEezPFN+ZzgAM9nkw1vriFDjEST/qeg0StOVXvMV2aNAlzurVTfHohxF6bDCz23YQgPewvesNDx+YXOu6uGD7PeGQqfbSGuyHFwBb/ah8s72VfZAAbI2OxRcgAC8+BGQCSCeM4MRmipM5P3gQZIBBjaID8CYtEkihgwC88x7wWQQxvUmk7wt0e257qy2w4DQaAEs1AN8HU3xnEoANgwCEAp3Z/WqWF88Y+G5xp3YP+IKzn5Y7UkFw7ajRzgaD9XhBmTZiSj7wAGAvcEyhNaizVz9sMayzu0fz/H8ZAuD6GJLNgFl6kxQgAG+SNxP0BQSFGjzat/fWJ93S+qXlV5NLYWYLnZQLt0A3shnABF56Z620/ubkdeYagQAsXVSQTvClPoBP7gZjuLLXKYaFMWB6/UjHp7R82SYwfowALG1PWl43Kn0G+SZ2ou/MyYyPeiyOmQG2Zqt2DdVg+IOjJ33IcnDPZAC41BcEnro7GhnzFFA2NR8QgNf3GWstgPHZ2Z1heebOIi9+Jy/yq/umxMj36Qmm02xiZAUIwCM7YG7NoxNp1a9VhgKY/DUgAa9/57AVEASa242FE3vUJvnVJzt9AOt33iYK1t+EtZlrBMZFNWEHgbkxwceecfOx7b2A9q+MSWAcrpoMnQEGY6/SFexXZ6HAFYBT2Ie3Mft35mTGx1QAGALE3WyrLbNV9WkCGeD2+wnq5+5D9e8vUwAwZFtCH4QCYEm/dJuT0TrzB2BL3w+rGHtLkeVXEIBtM4ll/5wAvGz/O/UenGyidTe+y0OyH2jFtXLVdkH9b+Ak228LNAaQkq40dArsA23HRmkE+liifzl9Wy1aCOJI0kbnG9W+hyfUv8HvMlOM55Uv7J8c6GIdcJ6YfWisTPWd2QDgCDEKj4+pADCQ3fLa3psCatCgBK6oKauqMnop7J+aDwjA/gBsiZujSuMvqD//pid2oe/20bhnufkqQACer+9GszzsxKZ7bUbY+rPOBB2s3wuABVkfyI/1zJx+AM3oQZVnm6dRYH1qMq7jNbaPh3wHxjDo/qqY1y6ARLBuBG4sG9+wsILhwFoa7QvbxmTfmQ0AHnN8zAiAq+8hp5oBBgBy3YcvvuiYfd8++Val/7MHXj5V+YkAcFIfEID9Adiyrd0GwF7fIEt/qbL8dBUgAE/XN5O2DMy4DPahDXVl4ZBZGVMb4GTUC4B1Xxwm5X16Gb8NDVX/JmoUMoaaTmnCRygfqDbg73+1PWgMq2+d/ka95J8Ovky8PhXoayOkL/reGaAedROlV2xBEvbZt/IZlqWe8zuzAcAp3oGIUwCA09UEPwUazIgmhS8XyAb0awAFUL7KwMUG4Cn6wBSzoA4NnZeyBdp0ZREQx99QOj+15/3AO4CRF+cCyhCAF+DkGF0MMKltbLlt2xgie+A5WfYG4EATwMEtpgEAzOgHECgmrRHYB+2mIwoUL1Avw6vU308YHi/d7FsAH4ivdwH7purN//X2VvEfVJ/2294D7fGCt5Ht/+U/efMtQ/XHHM+6XYf6G7Dv8Hynu0Pwu2Oj/UBAi4+m/s7sAHCKd6AtrgEgIwC3Rax9ZwzoRwDOs09Y4nBw220sAK4f9gS2kWJLvihe+u7sBeKyzyUEYNtLcyE/JwAvxNGxuuk2+e9CRJ99jlmTEHeTBoE7x8l5KQf0zZv75L3fD1L4QW3oz/of3Hv4yI98R3X8FGGsDmqExWd+Tra1fQ9w561xgp/Cx21NJP7Zs/eJtx4+cu+NFgjuwJWkDRsAl/bHGM9l3cJt78aMe0z7SjuxmGx7fBbvzMmMj7p64ESZGeC6aDIAbsAdoLd0C7S6tSZ7y9tef/37gMzfTi/KQ62EW7Kl9eumpGBp+v0GnlQt1bnSzcVOFy2k/YAy9D1XckEZcIPYfUAtnHew+AYoQADeACdOoQsAAImzXPV+gZPbwQxJNQnHDqgKBsD1fmBQgU92274HJtfQVlvMzvW3w4D/V6basmS6DNY2rtFA5k16l2rvBD+lj3GNmt9294yh3njA/ND9fhx5H4Uczw5jQD8yOA5i2lfaC4yZub0zJzM+6jEBAJkuHhyAdaVI2yXcgSCV/B5gBDSEgCoG4BJoQcBqaDQ1H5jejyhsCnVOfuUU2o8SQgF/9mbO4fHSFtxyxzXy+4tlNkMBAvBm+JG9oAJUYEEKxITTBcnIri5AAQSAlAydg3HACfbg1lawbZkXEl+DBOog6YP0FGhJ3auy9a2/U/NBX2dC29nOdIJ+9NoCjS76CBzau10ZgGdjM7wDWKD+hhclAG+4g9k9KkAFNk8BAvDm+ZQ9iqMAksFstbyC4a0i/9nC89tOh7btIiQGYDSrZzd8t4Tcfrjq3YKNRYmp+aCvM65A11NfZ2EmFQCD7UA+HYJVx7jkFUiQ8ssoRABehp/ZSypABTZIAQLwBjmTXYmqgMOEPBgAB4aaHZ3kAOmd1QsIkY1MO+gbfa3Nt9Wfp4CB0mhjaj4Y6kMwnQ3bfFGtt7e3zvyNc6/7PAyYhraCZLOBrcoO7fAKJHAQLaEYAXgJXmYfqQAV2CgFCMAb5U52JqIC8ER+bUMwAIYO+SnbLbJrsjx7rvrPoTt0RwFgbWIAOHPOSmbF9llZvnWZVZvWAoH+z6n5wBbqvjr3HfKUEoBFmhsEQQ+qctCKJ0DbAnBBPycAL8jZ7CoVoAJUgApQgaUpIMwCBgNgFMD0hP8fn/wPL9737ZNvtULeCBngMl4cFhPKR43gIYGyh3/8/i/Y9OkDJwTIUvkAGXuuOg9tGZZo7ZsBLvvoAKiN77dtWkkzwChY29rlzzdDAQLwZviRvaACVIAKUAEqQAUGFAAn5EEB2AKP6+3J2JU9o2WA27IiQGU7cAipQ7XbyBz3LGZAW1t7wDKpD6QDFIhZqO9SrWEIB7YqA3VB3+YC9QzKa4tHqW9Yft4KEIDn7T9aTwWoABWgAlSAClCB2SkghbLZdZAGB1XAE4ChhYKgBrOySStAAJ60e9bGfeGjZ7yk2M4+o/5l77DJ+aUvOf8r79Bl/t+PnHFRnmdX2Lu4fsZedr4lXPQAn9lWqrzuJeff/PH5qjMvy13Gg62H9PWwQtRnfH1AHyhDl/FOt41p/nzaChCAp+2fqVnnA8DM/k7Nm+PbQwAe3weQBS4Tfk6WmtK66AE+QwCGojhcIZfxYGudvh4f8Gw+mvLPU8QP2AYBeMqBQtsqBQjADAaJAq4ATPiVqLycsgTgmfjaZcLPyRIBeCbhLTbTZTzYGgHHy2IXO6jP+AsEoA8IwLbBzp9PQgEC8CTcMBsjhAAMfVc8m87T0OAKEICDSxqnQpcJ/xQnS1+4+ow/U6txL7WodNfh7exZP3/BzQ+EVNNFD/CZWUDRmNqH9KOuy2U82GzYJF/b+ury86noM9U4TqEP2AYB2CXA+YyTAm/+ta+9rCiKz1kePqKuMdp/5fuffYtTI3yIClABKhBYAQJwYEFjVecy4Z/iZGnMyauLHuAzBOBYgd9Tr8t4sJm4Sb629dXl51PRZ8x3yJBuKfQB2yAAuwQ4n3FSgADsJBsfogJUYGQFCMAjOwBtPsaEH207ZLmpTl77+ghOOAnAIYMEqCvGeNgkXwMSiotMRZ+pvkNS6AO2QQAWRzcfcFWAAOyqHJ+jAlRgTAUIwGOqL2g7xoRf0HywolOdvBKAKwWibD8PFkC7FcUYDyBczGKxI7Teur6p6DPVd0gKfcA2CMAxBgDrNCpAAGZgUAEqMEcFCMAT8NqhQ8/ce8pDJ92uTDm9Zc5t6mqd5+l/c5nwh5osYW1j1264Tl7BvhzZyoun/ex5X/2W1uz/u+aMD2ZF9ib115WOYB2NySP4TAOKevrYC041O4eiseob5g9dVdMnrtr3GTUQt7VHsLiotxFrPNiGutTXiJ22Nsufg21fp+L4AFpnWQ6LF7ufQBurOA+pT73PoeMY7JdVe7Aer3cF2AYEwLHGrzQ+WX7eChCA5+0/Wk8FlqoAAXhkz2Pwk1+abxVfTHkPMDY5MorXySB61KUbkMDrChKzh4+7f/v4R+9Wz564a6GkDmcAzreyewEfdfTBYiBzAuC/3/f9/71ncQWJ/GoBpl4Yn4Q3moAyy5gWbuPB1mGwXyuAyfLshbuLKwPV2qEShLl2G1YtPcZcb91j6FN23KM/1TukLWJo7SX6uL4rwDYGARivQz5+bWOMP988BQjAm+dT9ogKLEEBAvCIXsYm+5WBh9TfXqH+7B02eT3pxic6rUzhR894CQByFuXWdYaYvIJ9uWvr6PYLtvds/XUNfqUQ7QrAn1APvgYMpwZYgnEwCQB2hIaaLP1QCOpQMZF0PNh8A8aYBmC9uPKjtvp2fm7uL5aVHWyhd0dBgLqNdqfUp93zEO+Qss4A+hi1F+jj/K4A2+iPO+wU/oHAsy/qYOOCpTZFAQLwpniS/aACy1KAADySv7945Yv2tbKUgSzxA+CAdiFbIZE+S7K3d6kKv6n+/EyrYkkdjckjPuFEulKVaUygQfAbHYD94bfsf3cSHTDuWo7AJ+yRfN3Ylq+NCwBgZR87dQfUsQN5qfQxjaRQABxT+0j6NPyAt9GN+5jjV/T2axVGAEpdnXf5Vb//nEuk7Vz4a395+laxfZt67oS+Z4u8OOeq9z/3WtPPXZ6HntntD9J3bVfdxn/3q1/7cJ4Vb2jZ++ixW9mp73vfc76HanTgwKE9TzztaTeq8vt7noHqBPtQXYM00O6nr/z955xlsgVso2HvRb/6tbcq5d6r6uutV7cF6KA2+2DxB9o5lj/hftS0GwqnSm8k5ttxHGq8ofHOclSgrQABeKSYwCcyUgP9ADiwXavtlA+e9OBDvttwQbvuVWr9sPrTzpJPDYC1U6tvCucAwKD+aLB2wC1w/TU7RgfgBsB4gpxJ38ZugsA6NrZDB6677At0qJinbiuNPOtIrX29vepdgfugGff4c9AQ7oxf6KlWoR6Qs1V1x949j/zE7/3eTz3SVxABmp5nO3UfPPj1vfc98Nh3VPlT+tprwxECAyXQSoBpK9u6x3bfLgJqiH3tvg7VC/ZhBcBZUfz0LpT2+tm0IAG2sQKyH/7hvQ+3fGYEYBcdlNGDiwKgnSsAHtOftn6kBOCQ49X28uDPqUBdAQLwSPEAQo+DdX4AHC5LsDJ9Nbn9+30PfjIRAPfpRQDuHrCGxNb6EDbvrZOd5hqHCqUYD7YOB4YEI4QHzECW9TdgJMb4VfD4cd1YCn36fOQJr6s4jq19PH3Wi2V4G04H4NmGSP3n1kPB+ipzBI96dVU2sd1GgLob2Tlwct4ALACCKvuBsrqLqnz+LgWPv404aCij7bjoUDZrXHyA+5Blf6MqerpLH8A27jj8T0d/6tjj9nxDtVFfsOgAsKcOvZlU0M6p+LO3H6kAOPR4RWKLZahAqQABeKRYACf8VXYELK964w7A4CRzvRUXgiKniVjnIB584md0aAoAXk0IBXYmyQC/5PyvvKNUBISjjvb4ttodX4MaNNoB49trPNiGOmi3rkbo6/UYAPop7aP0UwPn8ZtCH5uP9M9d4zim9sIFAmH8+AFwivGL+E2XCTHh3W2rk4lDsrWgnQ3ABmCgAYYABFW2A2VBkxvFOqAKgjzSVqfuSH1o+Bds4w7Vga+pP+2zOBoADPgT0cEIj6CdUP21QsaFh5j9AOv22gIda7xKxWX55SpAAB7J98BkTFtWTVbxyWd0AK6ygqBNjUyB6+QVbKvPmwkAeEd3fLKZZgt0CAAGM2cViIHl+66sGhqRXuPBNtTxGNvxNdjPCphBeJN+6y0FYOfxm0Ifm49ADXWxzkIO8O5x1l4GwO7vCqkPVnphhxp6jV/EbwEhrGxOmnlFzCzLVNABQI0U1mIDcCdDDgINqk9M3UsbGn0AfKCf05nf09Sf9vfelb0BF2BW8zO9rfvK9z/7ltJo0E5UZ6MW+h9j9wOMFy8ADqyV9dMIqegsv/kKEIBH8rEUgMFJjOoNAdjg0tgAXE0eNxGAwUl3BQ+4BqLM6GrCUd7z7DIebEMd7KeXryUQJtUR3MERG4C99LH5aAV00M4TPwCWai8AYC99wBh1+T3gNX4RvwWetOsmG+Dpu6211YcKbgC7nTPGgSGg6kJ9G3SEhQcp8CPh0SlT74OnThUAB44RbXOKxYDGtnzdaOx+pADgwH3o/SzCKfj40CIUIACP5OYZA3CVWQEnY0vIAHtNalPEgg84SO1zgQdpGwTg+otrZyEBBGDn8QuOd6+xgLyOCcDZFXad3BeXXMav3Z4sAybV1SQWKLtaECszcCDkVeCGTL5LAAO2akoBuIImFOzKQ6jg8rWTrQGAX7mv7C+ivQuc+vQB7XdPHK70BvzY0AFs02kxwEeLFP1AYqC+ACWNsZjjFXkXsQwV0AoQgEeKgxQTfnDCqsNgHn4JWwAAE95JREFUNYEGIama4IL1E4DNMTabb4ClsYpPoNNvAx8a7mA8OwMeCKheWW4ADp3Hb2x90Fcx0EddVWMLdArtU+gDttF4p6cYv4jvAOiUbqmUArAIPEtIQSbrwDVFdYlEdtThFAaN2rU9UpBDytdPhUbKJ+pDXxiu9Aa1k2T+G8Cs/yOFFin6MREAFo0T5AR05D3FMstRgAA8kq+lkxKXjFfEyVJjgiWR0GXyquvH+7Kyxni1Cl6HeBu5MxRpY1PEAri40QEHgX2SMCjLJl8EmBMA4/EqXkhwGr+gPV5jAQkil3eIFIDBvmpzpVcUeemD2yXOACPSt8uIToKWALA0y4VAqjLeeUJtA4L65NvWTwd4rKAM1qUGwDbbd50qXXwQaana8OoDCpY9QbyyFayj0gHWupZtB9tIoYVXPyLFTLXLIPZ4dXmZ8ZnlKUAAHsnnKaDHZbKEg3Y/aA5J6jJ5FQJw5/Cb0h4XPcBnvCa1KWKBAGwf6Cl8bbcCPrSoXlUFIjHH72T0cfwGOLb2KfQB22gscIDvF0SeuQOw5GCrxim/ANisIAuZ2DtsH/YCpkgwI9JyowFYnm338icQi3qcygE4/qKJFIBFMcYMsMsrfNnPEIBH8j84KfHaDukyWdJygLa1lGted9Qna3wA7rfDRQ/wGQKw2zhaVAbYJpHbuFvVGuBOZfv4TTEWbBr5LOQM1R1C+xT6gG1MDoARMKxP2sFtno3DgWyZ1zqEIRBRn1AD9qwm63/3d3/32BNPe9qNqq39PfHmcrqxFzARgHcy/1Id4AxwYgBO0Q9pG8D4WA0H4acCovuyCcDIb0+WqStAAB4pHsAJ1ygA7A7B+snhiTQBuAq45PDnqj0Yqy4jKbkGQ0aCcOG12NFuX/C99JDpna2o7j7zXkAKqo+p065xHFv7FPEDtjF7AEYAdTWhlmetOifqIi8uAIZWGbe77vqbfyQAGxX1gng0HnZbNp4ILIU6wOc7UEcA/p4LAIP+cBqvyJhmGSpAAB4pBsAJ6mgArGURbqesK9m447X+A9fJKzjxM377W7YP1tGYPILPeE36U8TCyp+OW0dB+1xG0mIB2GNsmXQ2fovp0YZx/KYYC0gQucZxWbeHLoPap9AHbGNyAIz4VZdBJ9JlfcIsbeN3VPsO1yEbgQz2Crqe8M+O+S/3PfDYd1Rdp/TU53JqsBc8gqDRsAv1ly4HwqlXH8A2tDm998FKdSAAF++1xIH0u/EGzArHOq85kgxKloUUIABDMoUvBELFqAAsB8e2Tt1skuvkFZz4EYAbLmjq76q9NFZdRou0DRxi7Ft7hXHutdih2wL7qlMLt6tz+p+qHjnRoungYUTg2DE00dQOrMdbH1v8uMZxbO1T6AO24QLAvYuWNn+E+DkIJ52m2tseXeqpb8sc6oulbhSAG4AGgp0XPIKabAQAD/lSqgMBOC4A67EG+qQxLNHxGuK9xDo2WwEC8Ej+BSfBkwDgUiLQ5rqiHSB1nbyCEz8CMAG4NaKnBcAScN96ZO+7t49/9G5fAA41fqVjULC9W3SasOs7JLb2KfQB25gFAKOAMfQr2vTdn8ukWrdhm1jbYFU/X2R7btkqtm9T1Z3QY3d1erL+ua3O3ToIwL/2tZcVRfE523SNAFwpNOlDsOp+jDVebbHCn1MBAvBIMQDC5KQA2HEifdtLzr/5eeWzrpNXcOJHAJ4IAIPxvbgt0BJdYgEkaEMZSdX4lY7BWPa7vkPAfq9i0sX2FPqAbXgDsEQr6a9Q4dbHwer7Dr7xaKM3E2qrU9tS5FtXE4CNLvOCeOlCgckCELS8wFFqJ7oI5PCtu1c/pFrZxkbpj74FCvR5g1+ddy5I31ssv3kKEIBH8ik4wZgkAGvJwHs1ddHGtUSuk1dw4kcAJgC3RvTEMsD277CjbyF2Hb/SMegCkcjr2PUdAjznpX0KfcA2JgvA4MRa7fzPPq8m/XrhtO9b2lWo2E5+BYGkE3amiToAK5/ezrcuHgLgtr2gfV7wCGruDBIp+iBtgwA87WuQ+t7zoJ+h8Yr8LmGZZStAAB7J/1MFYGCSWEE5CMGNb8uA+jvQrP8BnPgRgAnAcwfgary4ACQwvpzHr3QMutiPvI6BPhrfIcBzXtqn0AdsY5IAjGZ5NHw+8Z897hOWw6QgAC7jCYTAevgZD92xXLV0R76Vvb3Yzm7oi+M2WIMT/uQADFwpJbqjVenh1QepTgTgeQJw6PGK/D5hmeUqQAAeyfebAMBaOmBS2YBSoDwB2ByTXrsBQF/5aN9Y6ADje1FboKULRi4ACYwv6YJUNX5B+PLKoiKvY6CPnThOoX0KfcA2GgAMPuM1fhG/IRBaZkiBbKsIgB0n1o3vdXUdlj48qr5TPS/P8z8iAHcUIACvJfHSAhlHqqlZbYHuGy9gX8vHO+MVeS+xzHIVIACP5HsQELygB5z4NCZLwOTSeQKdAMKYAW7Ec5hToME4cphAr+1LMR5sQx3spzPgpYCwmOM3tj42/5Q/B/pIAK7dxw76zWv8Ir4DsopeYIDYoMsAVxqVVXWu1LFkIo+oBz+l/vxCjy2drLI0s+myMABCRGMLNOArZoB3ncx7gJ/jdA9wivGKtsFyy1SAADyS36UTfnAS04BZl2eAyaU0oysF5s7kVf8D2JexALjS3SVrB8aCNBPXiAWfxQfw9FxpXDTsAzWoYgmMh44GQ8MdrHPuACz1k1RzZ33QVzHwjpoyAHu9K8AYbcR9ivGL+A6AKq+slaR+EII738VatnHbALhTHwG4P3J8wNJUq3QhwGWxYYr+dOmHVCvJ5w1Xvf+512r/pBivyHuJZZarAAF4JN+DE/5qIiMtL4BGBxDZydyBsLcQAM5W23nxCepOeRc/ucSCDwCDfpZO7BsgJu2TtDwyzEHfeQEeBm874wu0R3dNuJXcbfyC9njpg/gJ07B5+B4e/+7ag/pU/pKWd3lX6GdSjF+b36TA6TJpl0yowQl4J2Nrs0tNqP6bArd/2aOHNKNcVuOVGZfCDKhNtd00BfRJ2zDpD9YhX4RR36yXUAe24eVPsA2vfkhjJjYAgzFp/G7f9m7iz5erAAF4JN/jE3ipgettpfgEy+UZ2C6XU6Ab0CyY+I2YAYb12C0YVfNOGzgAZB3tBc9KRGhcj5ViPNiMA8eLF+CB8GYztf1zh8UUuIlq/KbQB7EK1LATx+BziAn1MjG193hXOH3+IOl7Y/zaHtwUAAYn4n1yjALAUmAC+0gA3vVy/WAzUGsCsNIuxYKV7b3Eny9bAQLwSP4HJ5MO1rmA1foZPFsAm1ZNEPUTDqCzmsge3c5fnufZFZZW5wLAzW2oHz3jJerk0M+ovu2FVYUKNifBrtr/7Hlf/Ra4jRKyShXq+CnFeLAZB9rgBcAOPrCZrX9ejbGY4zeFPkhnHTRcvUO2s/wSdW/Om5A2BGViA3BjrIA+UOa3ADjsO2bwPWvSbiIA3MgQSSfgZb/A7JhJhs4hPSmACczOVdogvvLZnmzLopfC+bRhEl+qg7S8bnOK/nTpBxjjVcyA/c7qiwXA+AsyXgXvchZdmAIE4JEcHmGiutsTPwB2hNQ+FV0zufX6NhGAG7qAhyM5RGpzEoxPnqumHA7GgcxsLIroJ1KMB5tloD5eABx4IaHsku8iEzR+U+hj85H+OWhH5x1S5PlTIyw0xQbgxhjE+969/9ph4aDPHZ3xi/gNmPBWE2R4Qp1ll1/1+8+5RLePTNrLCTgIYca7cVHb2pqY7iwG6/LKGIJ91eauAB0ApgaYpOiDtA1TPKI6lDECttmIEfCZJP5M0I9qvCJjT/ukDsDIMyHGK/JuYpllKkAAHtHvwgnJIWXqK9QfS5bQH4ADQbAxS+AAOnMA4O28yN+tXtYX2/2j1e1OTvGJbSZoq9mOq/Y6A1wOE2HMmkZX79ZJYd3i8WAb6qAPvABYuNih7xN9hvpzusX2DpAItTRV75ql99LH5iP9c9c4vu/Ef/zOKQ+ddDugp25GrD0aPz7vCrAN4zsm0HtdtPW57k8EgBH/18s4ZAklTXS2LOuHAUA0ttG+A1gXSgFMup3A2jd0SdEHaRsmByCZbUlw7JZtZPWldsJQXlvomVA/xHI5bBeXtGEcr5IKWHZZChCAR/Y3MFFdTSjzrexeLHsRBoAdJ5qlmo3vftsSC7NgcwDglY1YhqkLv6U+QCysJrbqrsnvAtvBjZNgF+3rAOwXF/19F2jgPB5sQx2EC2/AAyH4tr/f9+AZILAZM3IOoDg4flPpY/OT/rlrHMfUHtTH610BtmEc+6Wu7nFhH79DvkMyPojv62XqAIzCBNqGKWOrn3Vsx3hATwpg0jaD7UDStEEerNsr6ylto68jYD2QDqrQKNdahfanqR+uizw24eqx4ziOepvoG682m/jz5SpAAJ6A7/snZesJBz7hCwfAdWmwiZdsgoQB386hTBP/BrgB/D39gjInAxP06nnMF9p7vrBtPhCrHheAD42Hag0Nu1jjwTbUQV29AdgCIlX9IKzp6qxbUrG+DY9frI71990C0LLa3+c7IP70o50Y7LHNS3tQH693BdjG4NiPPX77fBVjUt2e9AaEbOP257JvDhlVn+3UXvDoYXPHlWNt4wbB1XoKcMjs6VhaaKfE7kfI+utB1F48STVebb/7+fNlKkAAXqbf2WsqQAWoABWgAskUEE2qi/y9WV48Xxm3f8hAE4QEmFRbQcqhDeP2TCnYoVkzky4i/c2idw7x0sVS9EHaxlDMoBpK4y6VFqVdMfsh6MtqgVH9uUD9uUr9OWFQt9qVUWU5h7HUbsI6XpO95NjQrBQgAM/KXTSWClABKkAFqMA8FQAh7NP3fvdvXvHE0552owsAa2U84AD6jtAhAzwaPLYjxQU4TN8vl/VK4RT1jcP33SIQcvDhDuzlW/uvfP+zbzGNwBRatNuN0Q8JnOrY2Mq27lGfZn3O9lbqiyM0Jgz1Q+PVZhd/vkwFCMDL9Dt7TQWoABWgAlRgFAV6Jryiq3i04ch3fwiUDAGeJ1Cv9O2rH7GtDl0oKCC6AHVBQJmiD9I2JEENbs03LmC025HaCfhgJ35qh2D19S1kP+ptDCxaSe+C7h0H9fYQDW3jVeJ/ll2uAgTg5fqePacCVIAKUAEqQAUsCqCg0lPN4PfEFJ8KUAEqQAXSK0AATq85W6QCVIAKUAEqQAVmooAPADNbNRMn00wqQAUWpQABeFHuZmepABWgAlSAClABiQKuAEz4lajMslSAClCBdAoQgNNpzZaoABWgAlSAClCBmSkgBGDo29mZSUBzqQAVoAIbpQABeKPcyc5QASpABagAFaACVIAKUAEqQAWoQJ8CBGDGBh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AAGYMUAFqAAVoAJUgApQASpABagAFaACi1CAALwIN7OTVIAKUAEqQAWoABWgAlSAClABKkAAZgxQASpABagAFaACVIAKUAEqQAWowCIUIAAvws3sJBWgAlSAClABKkAFqAAVoAJUgAoQgBkDVIAKUAEqQAWoABWgAlSAClABKrAIBQjAi3AzO0kFqAAVoAJUgApQASpABagAFaACBGDGABWgAlSAClABKkAFqAAVoAJUgAosQgEC8CLczE5SASpABagAFaACVIAKUAEqQAWowP8Py68G5uDGCWQAAAAASUVORK5CYII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70000"/>
            <a:ext cx="871728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3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Direct Reads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9" name="Rectangle 28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b="1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1: {A1, C1, E1}</a:t>
            </a:r>
          </a:p>
          <a:p>
            <a:r>
              <a:rPr lang="en-IE" sz="1600" b="1" dirty="0">
                <a:solidFill>
                  <a:srgbClr val="0070C0"/>
                </a:solidFill>
              </a:rPr>
              <a:t> </a:t>
            </a:r>
            <a:r>
              <a:rPr lang="en-IE" sz="1600" b="1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b="1" dirty="0">
                <a:solidFill>
                  <a:srgbClr val="0070C0"/>
                </a:solidFill>
              </a:rPr>
              <a:t>  </a:t>
            </a:r>
            <a:r>
              <a:rPr lang="en-IE" sz="1600" b="1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2: {A1, C1, E1}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41" name="TextBox 40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42" name="TextBox 41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43" name="TextBox 42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pic>
        <p:nvPicPr>
          <p:cNvPr id="46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27" y="2044387"/>
            <a:ext cx="1253967" cy="12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717444" y="3324245"/>
            <a:ext cx="119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Client</a:t>
            </a:r>
            <a:endParaRPr lang="en-IE" b="1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410199" y="2514600"/>
            <a:ext cx="233614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ular Callout 53"/>
          <p:cNvSpPr/>
          <p:nvPr/>
        </p:nvSpPr>
        <p:spPr>
          <a:xfrm>
            <a:off x="7134781" y="533400"/>
            <a:ext cx="1676400" cy="1143000"/>
          </a:xfrm>
          <a:prstGeom prst="wedgeRectCallout">
            <a:avLst>
              <a:gd name="adj1" fmla="val 17519"/>
              <a:gd name="adj2" fmla="val 9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I’m looking for /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endParaRPr lang="en-I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452685" y="2783464"/>
            <a:ext cx="229365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38" y="2843738"/>
            <a:ext cx="1325081" cy="56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1778927" y="3302034"/>
            <a:ext cx="6062339" cy="7830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555014" y="1676399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64" name="Rectangle 63"/>
          <p:cNvSpPr/>
          <p:nvPr/>
        </p:nvSpPr>
        <p:spPr>
          <a:xfrm>
            <a:off x="7263091" y="1676398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65" name="Rectangle 64"/>
          <p:cNvSpPr/>
          <p:nvPr/>
        </p:nvSpPr>
        <p:spPr>
          <a:xfrm>
            <a:off x="7961477" y="16764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6779836" y="3454434"/>
            <a:ext cx="1213831" cy="63068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3" idx="0"/>
          </p:cNvCxnSpPr>
          <p:nvPr/>
        </p:nvCxnSpPr>
        <p:spPr>
          <a:xfrm flipH="1">
            <a:off x="8101291" y="3508911"/>
            <a:ext cx="107565" cy="5296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2" grpId="0" animBg="1"/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Direct Reads (In Words)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Client asks Master for file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Master returns location of a chunk</a:t>
            </a:r>
          </a:p>
          <a:p>
            <a:pPr marL="914400" lvl="1" indent="-514350"/>
            <a:r>
              <a:rPr lang="en-IE" dirty="0" smtClean="0"/>
              <a:t>Returns a ranked list of replicas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Client reads chunk directly from </a:t>
            </a:r>
            <a:r>
              <a:rPr lang="en-IE" dirty="0" err="1" smtClean="0"/>
              <a:t>chunkserver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Client asks Master for next chunk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 algn="ctr">
              <a:buNone/>
            </a:pPr>
            <a:r>
              <a:rPr lang="en-IE" b="1" dirty="0" smtClean="0"/>
              <a:t>Software makes </a:t>
            </a:r>
            <a:r>
              <a:rPr lang="en-IE" b="1" dirty="0" smtClean="0">
                <a:solidFill>
                  <a:srgbClr val="0070C0"/>
                </a:solidFill>
              </a:rPr>
              <a:t>transparent</a:t>
            </a:r>
            <a:r>
              <a:rPr lang="en-IE" b="1" dirty="0" smtClean="0"/>
              <a:t> for client!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70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Modification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495800" cy="5624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dirty="0" smtClean="0"/>
              <a:t>Masters assign leases to one replica: a “primary replica”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Client wants to change a file: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Client asks Master for the replicas (incl. primary)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Master returns replica info to the client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Client sends change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Client asks primary to execute the changes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Primary asks </a:t>
            </a:r>
            <a:r>
              <a:rPr lang="en-IE" dirty="0" err="1" smtClean="0"/>
              <a:t>secondaries</a:t>
            </a:r>
            <a:r>
              <a:rPr lang="en-IE" dirty="0" smtClean="0"/>
              <a:t> to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err="1" smtClean="0"/>
              <a:t>Secondaries</a:t>
            </a:r>
            <a:r>
              <a:rPr lang="en-IE" dirty="0" smtClean="0"/>
              <a:t> acknowledge to primary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dirty="0" smtClean="0"/>
              <a:t>Primary acknowledges to client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9433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1074" y="6013727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</a:rPr>
              <a:t>Data &amp; Control Decoupled</a:t>
            </a:r>
            <a:endParaRPr lang="en-IE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Rack Awareness</a:t>
            </a:r>
            <a:endParaRPr lang="en-IE" dirty="0"/>
          </a:p>
        </p:txBody>
      </p:sp>
      <p:pic>
        <p:nvPicPr>
          <p:cNvPr id="10242" name="Picture 2" descr="http://www.datacenterknowledge.com/wp-content/uploads/2010/06/EvoSwitch_ServerR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600200"/>
            <a:ext cx="5375057" cy="40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457200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762927"/>
            <a:ext cx="1891088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Rack Awareness</a:t>
            </a:r>
            <a:endParaRPr lang="en-I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8740" y="3130694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A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sp>
        <p:nvSpPr>
          <p:cNvPr id="35" name="Freeform 34"/>
          <p:cNvSpPr/>
          <p:nvPr/>
        </p:nvSpPr>
        <p:spPr>
          <a:xfrm>
            <a:off x="3485084" y="4149415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762926"/>
            <a:ext cx="1891088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338859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3" y="3910737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2" y="349072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3054493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856624" y="3130693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B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sp>
        <p:nvSpPr>
          <p:cNvPr id="42" name="Freeform 41"/>
          <p:cNvSpPr/>
          <p:nvPr/>
        </p:nvSpPr>
        <p:spPr>
          <a:xfrm>
            <a:off x="6584504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5" y="4762927"/>
            <a:ext cx="1891088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5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3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2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35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956044" y="3130694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C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sp>
        <p:nvSpPr>
          <p:cNvPr id="49" name="Rectangle 48"/>
          <p:cNvSpPr/>
          <p:nvPr/>
        </p:nvSpPr>
        <p:spPr>
          <a:xfrm>
            <a:off x="2567084" y="1600200"/>
            <a:ext cx="109637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Core</a:t>
            </a:r>
          </a:p>
          <a:p>
            <a:pPr algn="ctr"/>
            <a:r>
              <a:rPr lang="en-IE" b="1" dirty="0" smtClean="0"/>
              <a:t>Switch</a:t>
            </a:r>
            <a:endParaRPr lang="en-IE" b="1" dirty="0"/>
          </a:p>
        </p:txBody>
      </p:sp>
      <p:sp>
        <p:nvSpPr>
          <p:cNvPr id="50" name="Rectangle 49"/>
          <p:cNvSpPr/>
          <p:nvPr/>
        </p:nvSpPr>
        <p:spPr>
          <a:xfrm>
            <a:off x="5716756" y="1600200"/>
            <a:ext cx="109637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Core</a:t>
            </a:r>
          </a:p>
          <a:p>
            <a:pPr algn="ctr"/>
            <a:r>
              <a:rPr lang="en-IE" b="1" dirty="0" smtClean="0"/>
              <a:t>Switch</a:t>
            </a:r>
            <a:endParaRPr lang="en-IE" b="1" dirty="0"/>
          </a:p>
        </p:txBody>
      </p:sp>
      <p:cxnSp>
        <p:nvCxnSpPr>
          <p:cNvPr id="53" name="Straight Connector 52"/>
          <p:cNvCxnSpPr>
            <a:stCxn id="49" idx="2"/>
            <a:endCxn id="41" idx="0"/>
          </p:cNvCxnSpPr>
          <p:nvPr/>
        </p:nvCxnSpPr>
        <p:spPr>
          <a:xfrm>
            <a:off x="3115272" y="2209800"/>
            <a:ext cx="1541452" cy="920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2"/>
            <a:endCxn id="16" idx="0"/>
          </p:cNvCxnSpPr>
          <p:nvPr/>
        </p:nvCxnSpPr>
        <p:spPr>
          <a:xfrm flipH="1">
            <a:off x="1628840" y="2209800"/>
            <a:ext cx="1486432" cy="9208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2"/>
            <a:endCxn id="48" idx="0"/>
          </p:cNvCxnSpPr>
          <p:nvPr/>
        </p:nvCxnSpPr>
        <p:spPr>
          <a:xfrm>
            <a:off x="3115272" y="2209800"/>
            <a:ext cx="4640872" cy="9208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0" idx="2"/>
            <a:endCxn id="48" idx="0"/>
          </p:cNvCxnSpPr>
          <p:nvPr/>
        </p:nvCxnSpPr>
        <p:spPr>
          <a:xfrm>
            <a:off x="6264944" y="2209800"/>
            <a:ext cx="1491200" cy="9208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0" idx="2"/>
            <a:endCxn id="41" idx="0"/>
          </p:cNvCxnSpPr>
          <p:nvPr/>
        </p:nvCxnSpPr>
        <p:spPr>
          <a:xfrm flipH="1">
            <a:off x="4656724" y="2209800"/>
            <a:ext cx="1608220" cy="920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2"/>
            <a:endCxn id="16" idx="0"/>
          </p:cNvCxnSpPr>
          <p:nvPr/>
        </p:nvCxnSpPr>
        <p:spPr>
          <a:xfrm flipH="1">
            <a:off x="1628840" y="2209800"/>
            <a:ext cx="4636104" cy="9208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 animBg="1"/>
      <p:bldP spid="41" grpId="0" animBg="1"/>
      <p:bldP spid="42" grpId="0" animBg="1"/>
      <p:bldP spid="48" grpId="0" animBg="1"/>
      <p:bldP spid="49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7200" y="4149416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3485084" y="4149415"/>
            <a:ext cx="1110493" cy="1878972"/>
          </a:xfrm>
          <a:custGeom>
            <a:avLst/>
            <a:gdLst>
              <a:gd name="connsiteX0" fmla="*/ 314353 w 1110493"/>
              <a:gd name="connsiteY0" fmla="*/ 62366 h 1878972"/>
              <a:gd name="connsiteX1" fmla="*/ 28 w 1110493"/>
              <a:gd name="connsiteY1" fmla="*/ 305253 h 1878972"/>
              <a:gd name="connsiteX2" fmla="*/ 328641 w 1110493"/>
              <a:gd name="connsiteY2" fmla="*/ 533853 h 1878972"/>
              <a:gd name="connsiteX3" fmla="*/ 28603 w 1110493"/>
              <a:gd name="connsiteY3" fmla="*/ 733878 h 1878972"/>
              <a:gd name="connsiteX4" fmla="*/ 314353 w 1110493"/>
              <a:gd name="connsiteY4" fmla="*/ 933903 h 1878972"/>
              <a:gd name="connsiteX5" fmla="*/ 42891 w 1110493"/>
              <a:gd name="connsiteY5" fmla="*/ 1148216 h 1878972"/>
              <a:gd name="connsiteX6" fmla="*/ 328641 w 1110493"/>
              <a:gd name="connsiteY6" fmla="*/ 1362528 h 1878972"/>
              <a:gd name="connsiteX7" fmla="*/ 57178 w 1110493"/>
              <a:gd name="connsiteY7" fmla="*/ 1576841 h 1878972"/>
              <a:gd name="connsiteX8" fmla="*/ 342928 w 1110493"/>
              <a:gd name="connsiteY8" fmla="*/ 1791153 h 1878972"/>
              <a:gd name="connsiteX9" fmla="*/ 1014441 w 1110493"/>
              <a:gd name="connsiteY9" fmla="*/ 1734003 h 1878972"/>
              <a:gd name="connsiteX10" fmla="*/ 1028728 w 1110493"/>
              <a:gd name="connsiteY10" fmla="*/ 162378 h 1878972"/>
              <a:gd name="connsiteX11" fmla="*/ 314353 w 1110493"/>
              <a:gd name="connsiteY11" fmla="*/ 62366 h 1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0493" h="1878972">
                <a:moveTo>
                  <a:pt x="314353" y="62366"/>
                </a:moveTo>
                <a:cubicBezTo>
                  <a:pt x="142903" y="86178"/>
                  <a:pt x="-2353" y="226672"/>
                  <a:pt x="28" y="305253"/>
                </a:cubicBezTo>
                <a:cubicBezTo>
                  <a:pt x="2409" y="383834"/>
                  <a:pt x="323879" y="462416"/>
                  <a:pt x="328641" y="533853"/>
                </a:cubicBezTo>
                <a:cubicBezTo>
                  <a:pt x="333404" y="605291"/>
                  <a:pt x="30984" y="667203"/>
                  <a:pt x="28603" y="733878"/>
                </a:cubicBezTo>
                <a:cubicBezTo>
                  <a:pt x="26222" y="800553"/>
                  <a:pt x="311972" y="864847"/>
                  <a:pt x="314353" y="933903"/>
                </a:cubicBezTo>
                <a:cubicBezTo>
                  <a:pt x="316734" y="1002959"/>
                  <a:pt x="40510" y="1076779"/>
                  <a:pt x="42891" y="1148216"/>
                </a:cubicBezTo>
                <a:cubicBezTo>
                  <a:pt x="45272" y="1219653"/>
                  <a:pt x="326260" y="1291091"/>
                  <a:pt x="328641" y="1362528"/>
                </a:cubicBezTo>
                <a:cubicBezTo>
                  <a:pt x="331022" y="1433965"/>
                  <a:pt x="54797" y="1505404"/>
                  <a:pt x="57178" y="1576841"/>
                </a:cubicBezTo>
                <a:cubicBezTo>
                  <a:pt x="59559" y="1648278"/>
                  <a:pt x="183384" y="1764959"/>
                  <a:pt x="342928" y="1791153"/>
                </a:cubicBezTo>
                <a:cubicBezTo>
                  <a:pt x="502472" y="1817347"/>
                  <a:pt x="900141" y="2005465"/>
                  <a:pt x="1014441" y="1734003"/>
                </a:cubicBezTo>
                <a:cubicBezTo>
                  <a:pt x="1128741" y="1462541"/>
                  <a:pt x="1150172" y="436222"/>
                  <a:pt x="1028728" y="162378"/>
                </a:cubicBezTo>
                <a:cubicBezTo>
                  <a:pt x="907284" y="-111466"/>
                  <a:pt x="485803" y="38554"/>
                  <a:pt x="314353" y="6236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80060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Rack Awareness</a:t>
            </a:r>
            <a:endParaRPr lang="en-I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433886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" y="3910738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" y="3490721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" y="3054494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8740" y="3130694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A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4338859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3" y="3910737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2" y="3490720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15" y="3054493"/>
            <a:ext cx="1886019" cy="1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56624" y="3130693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Rack B</a:t>
            </a:r>
          </a:p>
          <a:p>
            <a:pPr algn="ctr"/>
            <a:r>
              <a:rPr lang="en-IE" dirty="0" smtClean="0"/>
              <a:t>Switch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2567084" y="1600200"/>
            <a:ext cx="109637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Core</a:t>
            </a:r>
          </a:p>
          <a:p>
            <a:pPr algn="ctr"/>
            <a:r>
              <a:rPr lang="en-IE" b="1" dirty="0" smtClean="0"/>
              <a:t>Switch</a:t>
            </a:r>
            <a:endParaRPr lang="en-IE" b="1" dirty="0"/>
          </a:p>
        </p:txBody>
      </p:sp>
      <p:cxnSp>
        <p:nvCxnSpPr>
          <p:cNvPr id="19" name="Straight Connector 18"/>
          <p:cNvCxnSpPr>
            <a:stCxn id="18" idx="2"/>
            <a:endCxn id="17" idx="0"/>
          </p:cNvCxnSpPr>
          <p:nvPr/>
        </p:nvCxnSpPr>
        <p:spPr>
          <a:xfrm>
            <a:off x="3115272" y="2209800"/>
            <a:ext cx="1541452" cy="920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  <a:endCxn id="10" idx="0"/>
          </p:cNvCxnSpPr>
          <p:nvPr/>
        </p:nvCxnSpPr>
        <p:spPr>
          <a:xfrm flipH="1">
            <a:off x="1628840" y="2209800"/>
            <a:ext cx="1486432" cy="9208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2255" y="4045094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61677" y="534541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3115272" y="4931233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7" name="TextBox 26"/>
          <p:cNvSpPr txBox="1"/>
          <p:nvPr/>
        </p:nvSpPr>
        <p:spPr>
          <a:xfrm>
            <a:off x="1108792" y="404509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A1</a:t>
            </a:r>
            <a:endParaRPr lang="en-IE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91" y="4506908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A2</a:t>
            </a:r>
            <a:endParaRPr lang="en-IE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08795" y="4931233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A3</a:t>
            </a:r>
            <a:endParaRPr lang="en-IE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08795" y="5337375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A4</a:t>
            </a:r>
            <a:endParaRPr lang="en-IE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08795" y="5802868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A5</a:t>
            </a:r>
            <a:endParaRPr lang="en-IE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28152" y="403860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1</a:t>
            </a:r>
            <a:endParaRPr lang="en-IE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28151" y="450041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2</a:t>
            </a:r>
            <a:endParaRPr lang="en-IE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28155" y="492473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3</a:t>
            </a:r>
            <a:endParaRPr lang="en-IE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28155" y="5330881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4</a:t>
            </a:r>
            <a:endParaRPr lang="en-IE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28155" y="5796374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B</a:t>
            </a:r>
            <a:r>
              <a:rPr lang="en-IE" b="1" dirty="0" smtClean="0"/>
              <a:t>5</a:t>
            </a:r>
            <a:endParaRPr lang="en-IE" b="1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72952"/>
            <a:ext cx="2022678" cy="11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48400" y="2895600"/>
            <a:ext cx="2438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Files: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 1: {A1, A4, B3}</a:t>
            </a: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 2: {A5, B1, B5}</a:t>
            </a:r>
            <a:endParaRPr lang="en-I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15272" y="4092597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15272" y="5775303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677" y="5796374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48400" y="4095929"/>
            <a:ext cx="24384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/>
              <a:t>Racks:</a:t>
            </a:r>
          </a:p>
          <a:p>
            <a:r>
              <a:rPr lang="en-IE" dirty="0" smtClean="0"/>
              <a:t>A: {A1, A2, A3, A4, A5}</a:t>
            </a:r>
          </a:p>
          <a:p>
            <a:r>
              <a:rPr lang="en-IE" dirty="0" smtClean="0"/>
              <a:t>B: {B1, B2, B3, B4, B5}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Rack Awareness (In Words)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/>
              <a:t>Make sure replicas not on same rack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In case rack switch fails!</a:t>
            </a:r>
          </a:p>
          <a:p>
            <a:endParaRPr lang="en-IE" dirty="0" smtClean="0"/>
          </a:p>
          <a:p>
            <a:r>
              <a:rPr lang="en-IE" dirty="0" smtClean="0"/>
              <a:t>But communication can be slower: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Within rack: pass one switch (rack switch)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Across racks: pass three switches (two racks and a core)</a:t>
            </a:r>
          </a:p>
          <a:p>
            <a:endParaRPr lang="en-IE" dirty="0" smtClean="0"/>
          </a:p>
          <a:p>
            <a:r>
              <a:rPr lang="en-IE" dirty="0" smtClean="0"/>
              <a:t>(Typically) pick two racks with low traffic</a:t>
            </a:r>
          </a:p>
          <a:p>
            <a:pPr lvl="1"/>
            <a:r>
              <a:rPr lang="en-IE" dirty="0" smtClean="0"/>
              <a:t>Two nodes in same rack, one node in another rack</a:t>
            </a:r>
            <a:endParaRPr lang="en-IE" dirty="0"/>
          </a:p>
          <a:p>
            <a:pPr lvl="2"/>
            <a:r>
              <a:rPr lang="en-IE" dirty="0" smtClean="0"/>
              <a:t>(Assuming 3x replication)</a:t>
            </a:r>
          </a:p>
          <a:p>
            <a:pPr lvl="1"/>
            <a:endParaRPr lang="en-IE" dirty="0"/>
          </a:p>
          <a:p>
            <a:r>
              <a:rPr lang="en-IE" dirty="0" smtClean="0"/>
              <a:t>Only necessary if more than one rack!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8275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Other Operations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7030A0"/>
                </a:solidFill>
              </a:rPr>
              <a:t>Rebalancing</a:t>
            </a:r>
            <a:r>
              <a:rPr lang="en-IE" dirty="0" smtClean="0"/>
              <a:t>: Spread storage out evenly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 smtClean="0">
                <a:solidFill>
                  <a:srgbClr val="7030A0"/>
                </a:solidFill>
              </a:rPr>
              <a:t>Deletion</a:t>
            </a:r>
            <a:r>
              <a:rPr lang="en-IE" dirty="0" smtClean="0"/>
              <a:t>:</a:t>
            </a:r>
          </a:p>
          <a:p>
            <a:r>
              <a:rPr lang="en-IE" dirty="0" smtClean="0"/>
              <a:t>Just rename the file with hidden file name</a:t>
            </a:r>
          </a:p>
          <a:p>
            <a:pPr lvl="1"/>
            <a:r>
              <a:rPr lang="en-IE" dirty="0" smtClean="0"/>
              <a:t>To recover, rename back to original version</a:t>
            </a:r>
          </a:p>
          <a:p>
            <a:pPr lvl="1"/>
            <a:r>
              <a:rPr lang="en-IE" dirty="0" smtClean="0"/>
              <a:t>Otherwise, three days later will be wiped </a:t>
            </a:r>
          </a:p>
          <a:p>
            <a:pPr marL="457200" lvl="1" indent="0">
              <a:buNone/>
            </a:pPr>
            <a:endParaRPr lang="en-IE" dirty="0"/>
          </a:p>
          <a:p>
            <a:pPr marL="57150" indent="0">
              <a:buNone/>
            </a:pPr>
            <a:r>
              <a:rPr lang="en-IE" b="1" dirty="0" smtClean="0">
                <a:solidFill>
                  <a:srgbClr val="7030A0"/>
                </a:solidFill>
              </a:rPr>
              <a:t>Monitoring Stale Replicas</a:t>
            </a:r>
            <a:r>
              <a:rPr lang="en-IE" dirty="0" smtClean="0"/>
              <a:t>: Dead slave reappears with old data: master keeps version info and will recycle old chunks</a:t>
            </a:r>
          </a:p>
        </p:txBody>
      </p:sp>
    </p:spTree>
    <p:extLst>
      <p:ext uri="{BB962C8B-B14F-4D97-AF65-F5344CB8AC3E}">
        <p14:creationId xmlns:p14="http://schemas.microsoft.com/office/powerpoint/2010/main" val="17353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Weaknesses?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r>
              <a:rPr lang="en-IE" dirty="0" smtClean="0">
                <a:solidFill>
                  <a:srgbClr val="FF0000"/>
                </a:solidFill>
              </a:rPr>
              <a:t>Master node single point of failure</a:t>
            </a:r>
          </a:p>
          <a:p>
            <a:pPr lvl="1"/>
            <a:r>
              <a:rPr lang="en-IE" dirty="0" smtClean="0"/>
              <a:t>Use hardware replication</a:t>
            </a:r>
          </a:p>
          <a:p>
            <a:pPr lvl="1"/>
            <a:r>
              <a:rPr lang="en-IE" dirty="0" smtClean="0"/>
              <a:t>Logs and checkpoints!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Master node is a bottleneck</a:t>
            </a:r>
          </a:p>
          <a:p>
            <a:pPr lvl="1"/>
            <a:r>
              <a:rPr lang="en-IE" dirty="0" smtClean="0"/>
              <a:t>Use more powerful machine </a:t>
            </a:r>
          </a:p>
          <a:p>
            <a:pPr lvl="1"/>
            <a:r>
              <a:rPr lang="en-IE" dirty="0"/>
              <a:t>M</a:t>
            </a:r>
            <a:r>
              <a:rPr lang="en-IE" dirty="0" smtClean="0"/>
              <a:t>inimise master node traffic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Master-node metadata kept in memory</a:t>
            </a:r>
          </a:p>
          <a:p>
            <a:pPr lvl="1"/>
            <a:r>
              <a:rPr lang="en-IE" dirty="0" smtClean="0"/>
              <a:t>Each chunk needs 64 bytes</a:t>
            </a:r>
          </a:p>
          <a:p>
            <a:pPr lvl="1"/>
            <a:r>
              <a:rPr lang="en-IE" dirty="0" smtClean="0"/>
              <a:t>Chunk data can be queried from each slave</a:t>
            </a:r>
            <a:endParaRPr lang="en-IE" dirty="0"/>
          </a:p>
          <a:p>
            <a:pPr lvl="1"/>
            <a:endParaRPr lang="en-IE" dirty="0" smtClean="0"/>
          </a:p>
          <a:p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271587"/>
            <a:ext cx="627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do you see as the core weaknesses of the Google File System?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White-Paper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743200"/>
            <a:ext cx="8601075" cy="391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MASSIVE DATA PROCESSING</a:t>
            </a:r>
            <a:br>
              <a:rPr lang="en-IE" dirty="0" smtClean="0"/>
            </a:br>
            <a:r>
              <a:rPr lang="en-IE" dirty="0" smtClean="0"/>
              <a:t>(THE GOOGLE WAY …)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0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HaDOOP</a:t>
            </a:r>
            <a:r>
              <a:rPr lang="en-IE" dirty="0" smtClean="0"/>
              <a:t> DISTRIBUTED FILE SYSTEM (HDFS)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5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</a:t>
            </a:r>
            <a:r>
              <a:rPr lang="en-IE" i="1" dirty="0" smtClean="0"/>
              <a:t>Re-</a:t>
            </a:r>
            <a:r>
              <a:rPr lang="en-IE" dirty="0" smtClean="0"/>
              <a:t>Engineering</a:t>
            </a:r>
            <a:endParaRPr lang="en-IE" dirty="0"/>
          </a:p>
        </p:txBody>
      </p:sp>
      <p:pic>
        <p:nvPicPr>
          <p:cNvPr id="4098" name="Picture 2" descr="http://www.wolfgangdigital.com/wp-content/uploads/2013/08/Goo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69518"/>
            <a:ext cx="2438400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Google File System (GFS)</a:t>
            </a:r>
            <a:endParaRPr lang="en-IE" dirty="0"/>
          </a:p>
        </p:txBody>
      </p:sp>
      <p:pic>
        <p:nvPicPr>
          <p:cNvPr id="4100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621461"/>
            <a:ext cx="20097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1828800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59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HDFS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r>
              <a:rPr lang="en-IE" dirty="0" smtClean="0"/>
              <a:t>HDFS-to-GFS</a:t>
            </a:r>
          </a:p>
          <a:p>
            <a:pPr lvl="1"/>
            <a:r>
              <a:rPr lang="en-IE" dirty="0" smtClean="0"/>
              <a:t>Data-node = </a:t>
            </a:r>
            <a:r>
              <a:rPr lang="en-IE" dirty="0" err="1" smtClean="0"/>
              <a:t>Chunkserver</a:t>
            </a:r>
            <a:r>
              <a:rPr lang="en-IE" dirty="0" smtClean="0"/>
              <a:t>/Slave</a:t>
            </a:r>
          </a:p>
          <a:p>
            <a:pPr lvl="1"/>
            <a:r>
              <a:rPr lang="en-IE" dirty="0" smtClean="0"/>
              <a:t>Name-node = Master</a:t>
            </a:r>
          </a:p>
          <a:p>
            <a:pPr lvl="1"/>
            <a:endParaRPr lang="en-IE" dirty="0" smtClean="0"/>
          </a:p>
          <a:p>
            <a:r>
              <a:rPr lang="en-IE" dirty="0" smtClean="0"/>
              <a:t>HDFS does not support modifications</a:t>
            </a:r>
          </a:p>
          <a:p>
            <a:pPr lvl="1"/>
            <a:endParaRPr lang="en-IE" dirty="0" smtClean="0"/>
          </a:p>
          <a:p>
            <a:r>
              <a:rPr lang="en-IE" dirty="0" smtClean="0"/>
              <a:t>Otherwise pretty much the same except …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GFS is proprietary (hidden in Google)</a:t>
            </a:r>
          </a:p>
          <a:p>
            <a:pPr lvl="1"/>
            <a:r>
              <a:rPr lang="en-IE" dirty="0" smtClean="0">
                <a:solidFill>
                  <a:srgbClr val="008000"/>
                </a:solidFill>
              </a:rPr>
              <a:t>HDFS is open source (Apache!)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6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621461"/>
            <a:ext cx="20097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HDFS Interfaces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5362" name="Picture 2" descr="http://blog.octo.com/wp-content/uploads/2010/10/ScreenShot2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99797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HDFS Interfaces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1506" name="Picture 2" descr="http://3.bp.blogspot.com/-vKjsQXTzPDM/UIkl1VPPm0I/AAAAAAAAApQ/4aPfaznBw84/s1600/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4516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GOOGLE’S MAP-REDUCE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7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</a:t>
            </a:r>
            <a:r>
              <a:rPr lang="en-IE" i="1" dirty="0" smtClean="0"/>
              <a:t>Re-</a:t>
            </a:r>
            <a:r>
              <a:rPr lang="en-IE" dirty="0" smtClean="0"/>
              <a:t>Engineering</a:t>
            </a:r>
            <a:endParaRPr lang="en-IE" dirty="0"/>
          </a:p>
        </p:txBody>
      </p:sp>
      <p:pic>
        <p:nvPicPr>
          <p:cNvPr id="4098" name="Picture 2" descr="http://www.wolfgangdigital.com/wp-content/uploads/2013/08/Goo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69518"/>
            <a:ext cx="2438400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olfgangdigital.com/wp-content/uploads/2013/08/Goo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00400"/>
            <a:ext cx="2438400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Google File System (GFS)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26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MapReduce</a:t>
            </a:r>
            <a:endParaRPr lang="en-IE" dirty="0"/>
          </a:p>
        </p:txBody>
      </p:sp>
      <p:pic>
        <p:nvPicPr>
          <p:cNvPr id="4100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621461"/>
            <a:ext cx="20097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_pN7dwlW1g6o/S_PgDINAKhI/AAAAAAAAAIo/djsUGceWEaE/s1600/hadoop%2B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38283"/>
            <a:ext cx="2336800" cy="5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1828800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Arrow 14"/>
          <p:cNvSpPr/>
          <p:nvPr/>
        </p:nvSpPr>
        <p:spPr>
          <a:xfrm>
            <a:off x="3962400" y="3847617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44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 in Google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Divide &amp; Conquer:</a:t>
            </a:r>
          </a:p>
          <a:p>
            <a:pPr marL="0" indent="0">
              <a:buNone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Word count</a:t>
            </a:r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Total searches per user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PageRank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Inverted-indexing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68834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could we do a distributed top-</a:t>
            </a:r>
            <a:r>
              <a:rPr lang="en-IE" sz="2400" i="1" dirty="0" smtClean="0"/>
              <a:t>k</a:t>
            </a:r>
            <a:r>
              <a:rPr lang="en-IE" sz="2400" dirty="0" smtClean="0"/>
              <a:t> word count?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: Word Count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7" y="3818514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a-k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7" y="3818511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r-z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6" y="3818513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0070C0"/>
                </a:solidFill>
              </a:rPr>
              <a:t>l</a:t>
            </a:r>
            <a:r>
              <a:rPr lang="en-IE" b="1" dirty="0" smtClean="0">
                <a:solidFill>
                  <a:srgbClr val="0070C0"/>
                </a:solidFill>
              </a:rPr>
              <a:t>-q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a  10,023</a:t>
            </a:r>
          </a:p>
          <a:p>
            <a:r>
              <a:rPr lang="en-IE" dirty="0" err="1" smtClean="0">
                <a:solidFill>
                  <a:schemeClr val="tx1"/>
                </a:solidFill>
              </a:rPr>
              <a:t>aa</a:t>
            </a:r>
            <a:r>
              <a:rPr lang="en-IE" dirty="0" smtClean="0">
                <a:solidFill>
                  <a:schemeClr val="tx1"/>
                </a:solidFill>
              </a:rPr>
              <a:t> 6,234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lab   8,123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label  983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rag  543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rat  1,233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Straight Arrow Connector 105"/>
          <p:cNvCxnSpPr/>
          <p:nvPr/>
        </p:nvCxnSpPr>
        <p:spPr>
          <a:xfrm>
            <a:off x="1034636" y="5787025"/>
            <a:ext cx="1743151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701841" y="5794460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8" idx="2"/>
          </p:cNvCxnSpPr>
          <p:nvPr/>
        </p:nvCxnSpPr>
        <p:spPr>
          <a:xfrm flipH="1">
            <a:off x="2701841" y="5787025"/>
            <a:ext cx="1774238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9" y="6079302"/>
            <a:ext cx="699233" cy="7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5715000" y="990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Input</a:t>
            </a:r>
          </a:p>
          <a:p>
            <a:r>
              <a:rPr lang="en-IE" sz="2400" dirty="0" smtClean="0"/>
              <a:t>Distr. File Sys.</a:t>
            </a:r>
            <a:endParaRPr lang="en-IE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715000" y="200230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Map()</a:t>
            </a:r>
            <a:endParaRPr lang="en-IE" sz="3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3048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(Partition/Shuffle)</a:t>
            </a:r>
          </a:p>
          <a:p>
            <a:r>
              <a:rPr lang="en-IE" sz="2400" dirty="0" smtClean="0"/>
              <a:t>(Distr. Sort)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715000" y="423457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Reduce()</a:t>
            </a:r>
            <a:endParaRPr lang="en-IE" sz="36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5715000" y="583324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Output</a:t>
            </a:r>
            <a:endParaRPr lang="en-IE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6248400" y="159603"/>
            <a:ext cx="27432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Better partitioning </a:t>
            </a:r>
          </a:p>
          <a:p>
            <a:pPr algn="ctr"/>
            <a:r>
              <a:rPr lang="en-IE" sz="2400" dirty="0" smtClean="0"/>
              <a:t>method?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96" grpId="0" animBg="1"/>
      <p:bldP spid="97" grpId="0" animBg="1"/>
      <p:bldP spid="98" grpId="0" animBg="1"/>
      <p:bldP spid="116" grpId="0"/>
      <p:bldP spid="117" grpId="0"/>
      <p:bldP spid="118" grpId="0"/>
      <p:bldP spid="119" grpId="0"/>
      <p:bldP spid="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 (in more detail)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Input:</a:t>
            </a:r>
            <a:r>
              <a:rPr lang="en-IE" b="1" dirty="0" smtClean="0"/>
              <a:t> </a:t>
            </a:r>
            <a:r>
              <a:rPr lang="en-IE" dirty="0" smtClean="0"/>
              <a:t>Read from the cluster (e.g., a DFS)</a:t>
            </a:r>
          </a:p>
          <a:p>
            <a:pPr marL="914400" lvl="1" indent="-514350"/>
            <a:r>
              <a:rPr lang="en-IE" dirty="0" smtClean="0"/>
              <a:t>Chunks raw data for mappers</a:t>
            </a:r>
          </a:p>
          <a:p>
            <a:pPr marL="914400" lvl="1" indent="-514350"/>
            <a:r>
              <a:rPr lang="en-IE" dirty="0" smtClean="0"/>
              <a:t>Maps raw data to initial </a:t>
            </a:r>
            <a:r>
              <a:rPr lang="en-IE" dirty="0" smtClean="0">
                <a:latin typeface="Bell MT" panose="02020503060305020303" pitchFamily="18" charset="0"/>
              </a:rPr>
              <a:t>(</a:t>
            </a:r>
            <a:r>
              <a:rPr lang="en-IE" dirty="0" err="1" smtClean="0">
                <a:latin typeface="Bell MT" panose="02020503060305020303" pitchFamily="18" charset="0"/>
              </a:rPr>
              <a:t>key</a:t>
            </a:r>
            <a:r>
              <a:rPr lang="en-IE" baseline="-25000" dirty="0" err="1" smtClean="0">
                <a:latin typeface="Bell MT" panose="02020503060305020303" pitchFamily="18" charset="0"/>
              </a:rPr>
              <a:t>in</a:t>
            </a:r>
            <a:r>
              <a:rPr lang="en-IE" dirty="0" smtClean="0">
                <a:latin typeface="Bell MT" panose="02020503060305020303" pitchFamily="18" charset="0"/>
              </a:rPr>
              <a:t>, </a:t>
            </a:r>
            <a:r>
              <a:rPr lang="en-IE" dirty="0" err="1" smtClean="0">
                <a:latin typeface="Bell MT" panose="02020503060305020303" pitchFamily="18" charset="0"/>
              </a:rPr>
              <a:t>value</a:t>
            </a:r>
            <a:r>
              <a:rPr lang="en-IE" baseline="-25000" dirty="0" err="1">
                <a:latin typeface="Bell MT" panose="02020503060305020303" pitchFamily="18" charset="0"/>
              </a:rPr>
              <a:t>in</a:t>
            </a:r>
            <a:r>
              <a:rPr lang="en-IE" dirty="0" smtClean="0">
                <a:latin typeface="Bell MT" panose="02020503060305020303" pitchFamily="18" charset="0"/>
              </a:rPr>
              <a:t>)</a:t>
            </a:r>
            <a:r>
              <a:rPr lang="en-IE" dirty="0" smtClean="0"/>
              <a:t> pairs</a:t>
            </a:r>
          </a:p>
          <a:p>
            <a:pPr marL="1314450" lvl="2" indent="-514350"/>
            <a:endParaRPr lang="en-IE" dirty="0" smtClean="0"/>
          </a:p>
          <a:p>
            <a:pPr marL="800100" lvl="2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b="1" u="sng" dirty="0" smtClean="0">
                <a:solidFill>
                  <a:srgbClr val="0070C0"/>
                </a:solidFill>
              </a:rPr>
              <a:t>Map: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For each </a:t>
            </a:r>
            <a:r>
              <a:rPr lang="en-IE" dirty="0">
                <a:latin typeface="Bell MT" panose="02020503060305020303" pitchFamily="18" charset="0"/>
              </a:rPr>
              <a:t>(</a:t>
            </a:r>
            <a:r>
              <a:rPr lang="en-IE" dirty="0" err="1" smtClean="0">
                <a:latin typeface="Bell MT" panose="02020503060305020303" pitchFamily="18" charset="0"/>
              </a:rPr>
              <a:t>key</a:t>
            </a:r>
            <a:r>
              <a:rPr lang="en-IE" baseline="-25000" dirty="0" err="1">
                <a:latin typeface="Bell MT" panose="02020503060305020303" pitchFamily="18" charset="0"/>
              </a:rPr>
              <a:t>in</a:t>
            </a:r>
            <a:r>
              <a:rPr lang="en-IE" dirty="0" smtClean="0">
                <a:latin typeface="Bell MT" panose="02020503060305020303" pitchFamily="18" charset="0"/>
              </a:rPr>
              <a:t>, </a:t>
            </a:r>
            <a:r>
              <a:rPr lang="en-IE" dirty="0" err="1" smtClean="0">
                <a:latin typeface="Bell MT" panose="02020503060305020303" pitchFamily="18" charset="0"/>
              </a:rPr>
              <a:t>value</a:t>
            </a:r>
            <a:r>
              <a:rPr lang="en-IE" baseline="-25000" dirty="0" err="1">
                <a:latin typeface="Bell MT" panose="02020503060305020303" pitchFamily="18" charset="0"/>
              </a:rPr>
              <a:t>in</a:t>
            </a:r>
            <a:r>
              <a:rPr lang="en-IE" dirty="0" smtClean="0">
                <a:latin typeface="Bell MT" panose="02020503060305020303" pitchFamily="18" charset="0"/>
              </a:rPr>
              <a:t>)</a:t>
            </a:r>
            <a:r>
              <a:rPr lang="en-IE" dirty="0" smtClean="0"/>
              <a:t> pair, generate zero-to-many (</a:t>
            </a:r>
            <a:r>
              <a:rPr lang="en-IE" dirty="0" err="1" smtClean="0">
                <a:latin typeface="Bell MT" panose="02020503060305020303" pitchFamily="18" charset="0"/>
              </a:rPr>
              <a:t>key</a:t>
            </a:r>
            <a:r>
              <a:rPr lang="en-IE" baseline="-25000" dirty="0" err="1" smtClean="0">
                <a:latin typeface="Bell MT" panose="02020503060305020303" pitchFamily="18" charset="0"/>
              </a:rPr>
              <a:t>map</a:t>
            </a:r>
            <a:r>
              <a:rPr lang="en-IE" dirty="0" smtClean="0">
                <a:latin typeface="Bell MT" panose="02020503060305020303" pitchFamily="18" charset="0"/>
              </a:rPr>
              <a:t>, </a:t>
            </a:r>
            <a:r>
              <a:rPr lang="en-IE" dirty="0" err="1" smtClean="0">
                <a:latin typeface="Bell MT" panose="02020503060305020303" pitchFamily="18" charset="0"/>
              </a:rPr>
              <a:t>value</a:t>
            </a:r>
            <a:r>
              <a:rPr lang="en-IE" baseline="-25000" dirty="0" err="1" smtClean="0">
                <a:latin typeface="Bell MT" panose="02020503060305020303" pitchFamily="18" charset="0"/>
              </a:rPr>
              <a:t>map</a:t>
            </a:r>
            <a:r>
              <a:rPr lang="en-IE" dirty="0" smtClean="0">
                <a:latin typeface="Bell MT" panose="02020503060305020303" pitchFamily="18" charset="0"/>
              </a:rPr>
              <a:t>) pairs</a:t>
            </a:r>
          </a:p>
          <a:p>
            <a:pPr marL="914400" lvl="1" indent="-514350"/>
            <a:r>
              <a:rPr lang="en-IE" dirty="0" err="1" smtClean="0">
                <a:latin typeface="Bell MT" panose="02020503060305020303" pitchFamily="18" charset="0"/>
              </a:rPr>
              <a:t>key</a:t>
            </a:r>
            <a:r>
              <a:rPr lang="en-IE" baseline="-25000" dirty="0" err="1" smtClean="0">
                <a:latin typeface="Bell MT" panose="02020503060305020303" pitchFamily="18" charset="0"/>
              </a:rPr>
              <a:t>in</a:t>
            </a:r>
            <a:r>
              <a:rPr lang="en-IE" baseline="-25000" dirty="0" smtClean="0"/>
              <a:t> </a:t>
            </a:r>
            <a:r>
              <a:rPr lang="en-IE" dirty="0" smtClean="0"/>
              <a:t>/</a:t>
            </a:r>
            <a:r>
              <a:rPr lang="en-IE" dirty="0" err="1" smtClean="0">
                <a:latin typeface="Bell MT" panose="02020503060305020303" pitchFamily="18" charset="0"/>
              </a:rPr>
              <a:t>value</a:t>
            </a:r>
            <a:r>
              <a:rPr lang="en-IE" baseline="-25000" dirty="0" err="1" smtClean="0">
                <a:latin typeface="Bell MT" panose="02020503060305020303" pitchFamily="18" charset="0"/>
              </a:rPr>
              <a:t>in</a:t>
            </a:r>
            <a:r>
              <a:rPr lang="en-IE" baseline="-25000" dirty="0" smtClean="0">
                <a:latin typeface="Bell MT" panose="02020503060305020303" pitchFamily="18" charset="0"/>
              </a:rPr>
              <a:t> </a:t>
            </a:r>
            <a:r>
              <a:rPr lang="en-IE" dirty="0" smtClean="0"/>
              <a:t>can be diff. type to </a:t>
            </a:r>
            <a:r>
              <a:rPr lang="en-IE" dirty="0" err="1" smtClean="0">
                <a:latin typeface="Bell MT" panose="02020503060305020303" pitchFamily="18" charset="0"/>
              </a:rPr>
              <a:t>key</a:t>
            </a:r>
            <a:r>
              <a:rPr lang="en-IE" baseline="-25000" dirty="0" err="1" smtClean="0">
                <a:latin typeface="Bell MT" panose="02020503060305020303" pitchFamily="18" charset="0"/>
              </a:rPr>
              <a:t>map</a:t>
            </a:r>
            <a:r>
              <a:rPr lang="en-IE" dirty="0"/>
              <a:t> /</a:t>
            </a:r>
            <a:r>
              <a:rPr lang="en-IE" dirty="0" err="1" smtClean="0">
                <a:latin typeface="Bell MT" panose="02020503060305020303" pitchFamily="18" charset="0"/>
              </a:rPr>
              <a:t>value</a:t>
            </a:r>
            <a:r>
              <a:rPr lang="en-IE" baseline="-25000" dirty="0" err="1" smtClean="0">
                <a:latin typeface="Bell MT" panose="02020503060305020303" pitchFamily="18" charset="0"/>
              </a:rPr>
              <a:t>map</a:t>
            </a:r>
            <a:endParaRPr lang="en-IE" baseline="-25000" dirty="0" smtClean="0">
              <a:latin typeface="Bell MT" panose="02020503060305020303" pitchFamily="18" charset="0"/>
            </a:endParaRPr>
          </a:p>
          <a:p>
            <a:pPr marL="914400" lvl="1" indent="-514350"/>
            <a:endParaRPr lang="en-IE" dirty="0" smtClean="0"/>
          </a:p>
          <a:p>
            <a:pPr marL="914400" lvl="1" indent="-514350"/>
            <a:endParaRPr lang="en-IE" b="1" dirty="0" smtClean="0">
              <a:solidFill>
                <a:srgbClr val="0070C0"/>
              </a:solidFill>
            </a:endParaRPr>
          </a:p>
          <a:p>
            <a:pPr marL="514350" indent="-514350"/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895600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might </a:t>
            </a:r>
            <a:r>
              <a:rPr lang="en-IE" sz="2400" b="1" dirty="0" smtClean="0">
                <a:solidFill>
                  <a:srgbClr val="0070C0"/>
                </a:solidFill>
              </a:rPr>
              <a:t>Input</a:t>
            </a:r>
            <a:r>
              <a:rPr lang="en-IE" sz="2400" dirty="0" smtClean="0"/>
              <a:t> do in the word-count case?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410200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might </a:t>
            </a:r>
            <a:r>
              <a:rPr lang="en-IE" sz="2400" b="1" dirty="0" smtClean="0">
                <a:solidFill>
                  <a:srgbClr val="0070C0"/>
                </a:solidFill>
              </a:rPr>
              <a:t>Map</a:t>
            </a:r>
            <a:r>
              <a:rPr lang="en-IE" sz="2400" dirty="0" smtClean="0"/>
              <a:t> do in the word-count case?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4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Inside Google circa 1997/98</a:t>
            </a:r>
            <a:endParaRPr lang="en-IE" dirty="0"/>
          </a:p>
        </p:txBody>
      </p:sp>
      <p:pic>
        <p:nvPicPr>
          <p:cNvPr id="7172" name="Picture 4" descr="http://farm4.static.flickr.com/3565/3322767346_c97552f7b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209800"/>
            <a:ext cx="5524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ctiverain.com/image_store/uploads/2/4/4/3/0/ar127886441303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744888"/>
            <a:ext cx="2228850" cy="19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1" y="1682894"/>
            <a:ext cx="388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lrincondemarketing.es/wp-content/uploads/2014/05/google1997-600x3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8" y="1524000"/>
            <a:ext cx="853632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 </a:t>
            </a:r>
            <a:r>
              <a:rPr lang="en-IE" dirty="0"/>
              <a:t>(in more detail)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3"/>
            </a:pPr>
            <a:r>
              <a:rPr lang="en-IE" b="1" dirty="0" smtClean="0">
                <a:solidFill>
                  <a:srgbClr val="0070C0"/>
                </a:solidFill>
              </a:rPr>
              <a:t>Partition:</a:t>
            </a:r>
            <a:r>
              <a:rPr lang="en-IE" b="1" dirty="0" smtClean="0"/>
              <a:t> </a:t>
            </a:r>
            <a:r>
              <a:rPr lang="en-IE" dirty="0" smtClean="0"/>
              <a:t>Assign sets of </a:t>
            </a:r>
            <a:r>
              <a:rPr lang="en-IE" dirty="0" err="1" smtClean="0">
                <a:latin typeface="Bell MT" panose="02020503060305020303" pitchFamily="18" charset="0"/>
              </a:rPr>
              <a:t>key</a:t>
            </a:r>
            <a:r>
              <a:rPr lang="en-IE" baseline="-25000" dirty="0" err="1" smtClean="0">
                <a:latin typeface="Bell MT" panose="02020503060305020303" pitchFamily="18" charset="0"/>
              </a:rPr>
              <a:t>map</a:t>
            </a:r>
            <a:r>
              <a:rPr lang="en-IE" dirty="0" smtClean="0"/>
              <a:t> values to reducer machines</a:t>
            </a:r>
          </a:p>
          <a:p>
            <a:pPr marL="514350" indent="-514350">
              <a:buAutoNum type="arabicPeriod" startAt="3"/>
            </a:pPr>
            <a:endParaRPr lang="en-IE" dirty="0" smtClean="0"/>
          </a:p>
          <a:p>
            <a:pPr marL="514350" indent="-514350">
              <a:buAutoNum type="arabicPeriod" startAt="3"/>
            </a:pPr>
            <a:endParaRPr lang="en-IE" dirty="0" smtClean="0"/>
          </a:p>
          <a:p>
            <a:pPr marL="514350" indent="-514350">
              <a:buAutoNum type="arabicPeriod" startAt="3"/>
            </a:pPr>
            <a:r>
              <a:rPr lang="en-IE" b="1" dirty="0" smtClean="0">
                <a:solidFill>
                  <a:srgbClr val="0070C0"/>
                </a:solidFill>
              </a:rPr>
              <a:t>Shuffle: </a:t>
            </a:r>
            <a:r>
              <a:rPr lang="en-IE" dirty="0" smtClean="0"/>
              <a:t>Data are moved from mappers to reducers (e.g., using DFS)</a:t>
            </a:r>
          </a:p>
          <a:p>
            <a:pPr marL="514350" indent="-514350">
              <a:buAutoNum type="arabicPeriod" startAt="3"/>
            </a:pPr>
            <a:endParaRPr lang="en-IE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3"/>
            </a:pPr>
            <a:r>
              <a:rPr lang="en-IE" b="1" dirty="0" smtClean="0">
                <a:solidFill>
                  <a:srgbClr val="0070C0"/>
                </a:solidFill>
              </a:rPr>
              <a:t>Comparison/Sort: </a:t>
            </a:r>
            <a:r>
              <a:rPr lang="en-IE" dirty="0" smtClean="0"/>
              <a:t>Each reducer sorts the data by key using a comparison function</a:t>
            </a:r>
          </a:p>
          <a:p>
            <a:pPr marL="914400" lvl="1" indent="-514350"/>
            <a:r>
              <a:rPr lang="en-IE" i="1" dirty="0" smtClean="0"/>
              <a:t>Sort is taken care of by the framework</a:t>
            </a:r>
          </a:p>
          <a:p>
            <a:pPr marL="914400" lvl="1" indent="-514350"/>
            <a:endParaRPr lang="en-IE" dirty="0" smtClean="0"/>
          </a:p>
          <a:p>
            <a:pPr marL="914400" lvl="1" indent="-514350"/>
            <a:endParaRPr lang="en-IE" b="1" dirty="0" smtClean="0">
              <a:solidFill>
                <a:srgbClr val="0070C0"/>
              </a:solidFill>
            </a:endParaRPr>
          </a:p>
          <a:p>
            <a:pPr marL="514350" indent="-514350"/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209800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might </a:t>
            </a:r>
            <a:r>
              <a:rPr lang="en-IE" sz="2400" b="1" dirty="0" smtClean="0">
                <a:solidFill>
                  <a:srgbClr val="0070C0"/>
                </a:solidFill>
              </a:rPr>
              <a:t>Partition</a:t>
            </a:r>
            <a:r>
              <a:rPr lang="en-IE" sz="2400" dirty="0" smtClean="0"/>
              <a:t> work in the word-count case?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IE" b="1" u="sng" dirty="0" smtClean="0">
                <a:solidFill>
                  <a:srgbClr val="0070C0"/>
                </a:solidFill>
              </a:rPr>
              <a:t>Reduce: 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Takes a bag of </a:t>
            </a:r>
            <a:r>
              <a:rPr lang="en-IE" dirty="0"/>
              <a:t>(</a:t>
            </a:r>
            <a:r>
              <a:rPr lang="en-IE" dirty="0" err="1">
                <a:latin typeface="Bell MT" panose="02020503060305020303" pitchFamily="18" charset="0"/>
              </a:rPr>
              <a:t>key</a:t>
            </a:r>
            <a:r>
              <a:rPr lang="en-IE" baseline="-25000" dirty="0" err="1">
                <a:latin typeface="Bell MT" panose="02020503060305020303" pitchFamily="18" charset="0"/>
              </a:rPr>
              <a:t>map</a:t>
            </a:r>
            <a:r>
              <a:rPr lang="en-IE" dirty="0">
                <a:latin typeface="Bell MT" panose="02020503060305020303" pitchFamily="18" charset="0"/>
              </a:rPr>
              <a:t>, </a:t>
            </a:r>
            <a:r>
              <a:rPr lang="en-IE" dirty="0" err="1">
                <a:latin typeface="Bell MT" panose="02020503060305020303" pitchFamily="18" charset="0"/>
              </a:rPr>
              <a:t>value</a:t>
            </a:r>
            <a:r>
              <a:rPr lang="en-IE" baseline="-25000" dirty="0" err="1">
                <a:latin typeface="Bell MT" panose="02020503060305020303" pitchFamily="18" charset="0"/>
              </a:rPr>
              <a:t>map</a:t>
            </a:r>
            <a:r>
              <a:rPr lang="en-IE" dirty="0">
                <a:latin typeface="Bell MT" panose="02020503060305020303" pitchFamily="18" charset="0"/>
              </a:rPr>
              <a:t>) </a:t>
            </a:r>
            <a:r>
              <a:rPr lang="en-IE" dirty="0" smtClean="0"/>
              <a:t>pairs with the same </a:t>
            </a:r>
            <a:r>
              <a:rPr lang="en-IE" dirty="0" err="1" smtClean="0">
                <a:latin typeface="Bell MT" panose="02020503060305020303" pitchFamily="18" charset="0"/>
              </a:rPr>
              <a:t>key</a:t>
            </a:r>
            <a:r>
              <a:rPr lang="en-IE" baseline="-25000" dirty="0" err="1" smtClean="0">
                <a:latin typeface="Bell MT" panose="02020503060305020303" pitchFamily="18" charset="0"/>
              </a:rPr>
              <a:t>map</a:t>
            </a:r>
            <a:r>
              <a:rPr lang="en-IE" dirty="0" smtClean="0"/>
              <a:t> value, and produces zero-to-many outputs for each bag</a:t>
            </a:r>
          </a:p>
          <a:p>
            <a:pPr marL="914400" lvl="1" indent="-514350"/>
            <a:r>
              <a:rPr lang="en-IE" dirty="0"/>
              <a:t>Typically zero-or-one </a:t>
            </a:r>
            <a:r>
              <a:rPr lang="en-IE" dirty="0" smtClean="0"/>
              <a:t>outputs</a:t>
            </a:r>
            <a:endParaRPr lang="en-IE" dirty="0"/>
          </a:p>
          <a:p>
            <a:pPr marL="400050" lvl="1" indent="0">
              <a:buNone/>
            </a:pPr>
            <a:endParaRPr lang="en-IE" dirty="0" smtClean="0"/>
          </a:p>
          <a:p>
            <a:pPr marL="400050" lvl="1" indent="0">
              <a:buNone/>
            </a:pPr>
            <a:endParaRPr lang="en-IE" dirty="0" smtClean="0"/>
          </a:p>
          <a:p>
            <a:pPr marL="514350" indent="-514350">
              <a:buAutoNum type="arabicPeriod" startAt="6"/>
            </a:pPr>
            <a:r>
              <a:rPr lang="en-IE" b="1" dirty="0" smtClean="0">
                <a:solidFill>
                  <a:srgbClr val="0070C0"/>
                </a:solidFill>
              </a:rPr>
              <a:t>Output: </a:t>
            </a:r>
            <a:r>
              <a:rPr lang="en-IE" dirty="0" smtClean="0"/>
              <a:t>Merge-sorts the results from the reducers / writes to stable storage </a:t>
            </a:r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76350" y="3505200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might </a:t>
            </a:r>
            <a:r>
              <a:rPr lang="en-IE" sz="2400" b="1" dirty="0" smtClean="0">
                <a:solidFill>
                  <a:srgbClr val="0070C0"/>
                </a:solidFill>
              </a:rPr>
              <a:t>Reduce</a:t>
            </a:r>
            <a:r>
              <a:rPr lang="en-IE" sz="2400" dirty="0" smtClean="0"/>
              <a:t> work in the word-count case?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: Word Count </a:t>
            </a:r>
            <a:r>
              <a:rPr lang="en-IE" dirty="0" err="1" smtClean="0"/>
              <a:t>PseudoCode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9525"/>
            <a:ext cx="858809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MapReduce</a:t>
            </a:r>
            <a:r>
              <a:rPr lang="en-IE" dirty="0" smtClean="0"/>
              <a:t>: Scholar Example</a:t>
            </a:r>
            <a:endParaRPr lang="en-I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0" y="1295400"/>
            <a:ext cx="70294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: Scholar Example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590800"/>
            <a:ext cx="6858000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Assume that in Google Scholar we have inputs like:</a:t>
            </a:r>
          </a:p>
          <a:p>
            <a:pPr algn="ctr"/>
            <a:r>
              <a:rPr lang="en-I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sz="24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citedBy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sz="24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B</a:t>
            </a:r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IE" sz="2400" dirty="0" smtClean="0"/>
              <a:t>How can we use </a:t>
            </a:r>
            <a:r>
              <a:rPr lang="en-IE" sz="2400" dirty="0" err="1" smtClean="0"/>
              <a:t>MapReduce</a:t>
            </a:r>
            <a:r>
              <a:rPr lang="en-IE" sz="2400" dirty="0" smtClean="0"/>
              <a:t> to count the total incoming citations per paper?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776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 as a Dist. Sys.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>
                <a:solidFill>
                  <a:srgbClr val="0070C0"/>
                </a:solidFill>
              </a:rPr>
              <a:t>Transparency: </a:t>
            </a:r>
            <a:r>
              <a:rPr lang="en-IE" dirty="0" smtClean="0"/>
              <a:t>Abstracts physical machines</a:t>
            </a:r>
            <a:endParaRPr lang="en-IE" dirty="0"/>
          </a:p>
          <a:p>
            <a:r>
              <a:rPr lang="en-IE" dirty="0">
                <a:solidFill>
                  <a:srgbClr val="0070C0"/>
                </a:solidFill>
              </a:rPr>
              <a:t>Flexibility: </a:t>
            </a:r>
            <a:r>
              <a:rPr lang="en-IE" dirty="0"/>
              <a:t>Can mount new </a:t>
            </a:r>
            <a:r>
              <a:rPr lang="en-IE" dirty="0" smtClean="0"/>
              <a:t>machines; can run a variety of types of jobs</a:t>
            </a:r>
            <a:endParaRPr lang="en-IE" dirty="0">
              <a:solidFill>
                <a:srgbClr val="0070C0"/>
              </a:solidFill>
            </a:endParaRPr>
          </a:p>
          <a:p>
            <a:r>
              <a:rPr lang="en-IE" dirty="0">
                <a:solidFill>
                  <a:srgbClr val="0070C0"/>
                </a:solidFill>
              </a:rPr>
              <a:t>Reliability: </a:t>
            </a:r>
            <a:r>
              <a:rPr lang="en-IE" dirty="0" smtClean="0"/>
              <a:t>Tasks are monitored by a master node using a heart-beat; dead jobs restart</a:t>
            </a:r>
            <a:endParaRPr lang="en-IE" dirty="0"/>
          </a:p>
          <a:p>
            <a:r>
              <a:rPr lang="en-IE" dirty="0">
                <a:solidFill>
                  <a:srgbClr val="0070C0"/>
                </a:solidFill>
              </a:rPr>
              <a:t>Performance: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Depends on the application code </a:t>
            </a:r>
            <a:r>
              <a:rPr lang="en-IE" dirty="0" smtClean="0"/>
              <a:t>but exploits parallelism!</a:t>
            </a:r>
            <a:endParaRPr lang="en-IE" dirty="0"/>
          </a:p>
          <a:p>
            <a:r>
              <a:rPr lang="en-IE" dirty="0">
                <a:solidFill>
                  <a:srgbClr val="0070C0"/>
                </a:solidFill>
              </a:rPr>
              <a:t>Scalability: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Depends on the application code </a:t>
            </a:r>
            <a:r>
              <a:rPr lang="en-IE" dirty="0" smtClean="0"/>
              <a:t>but can serve as the basis for massive data processing!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76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: Benefits for Programmers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008000"/>
                </a:solidFill>
              </a:rPr>
              <a:t>Takes care of low-level implementation:</a:t>
            </a:r>
          </a:p>
          <a:p>
            <a:pPr lvl="1"/>
            <a:r>
              <a:rPr lang="en-IE" dirty="0"/>
              <a:t>Easy to handle inputs and output</a:t>
            </a:r>
          </a:p>
          <a:p>
            <a:pPr lvl="1"/>
            <a:r>
              <a:rPr lang="en-IE" dirty="0" smtClean="0"/>
              <a:t>No need to handle network communication</a:t>
            </a:r>
          </a:p>
          <a:p>
            <a:pPr lvl="1"/>
            <a:r>
              <a:rPr lang="en-IE" dirty="0" smtClean="0"/>
              <a:t>No need to write sorts or joins</a:t>
            </a:r>
          </a:p>
          <a:p>
            <a:r>
              <a:rPr lang="en-IE" b="1" dirty="0" smtClean="0">
                <a:solidFill>
                  <a:srgbClr val="008000"/>
                </a:solidFill>
              </a:rPr>
              <a:t>Abstracts machines (transparency)</a:t>
            </a:r>
          </a:p>
          <a:p>
            <a:pPr lvl="1"/>
            <a:r>
              <a:rPr lang="en-IE" dirty="0" smtClean="0"/>
              <a:t>Fault tolerance (through heart-beats)</a:t>
            </a:r>
          </a:p>
          <a:p>
            <a:pPr lvl="1"/>
            <a:r>
              <a:rPr lang="en-IE" dirty="0" smtClean="0"/>
              <a:t>Abstracts physical locations</a:t>
            </a:r>
          </a:p>
          <a:p>
            <a:pPr lvl="1"/>
            <a:r>
              <a:rPr lang="en-IE" dirty="0" smtClean="0"/>
              <a:t>Add / remove machines</a:t>
            </a:r>
          </a:p>
          <a:p>
            <a:pPr lvl="1"/>
            <a:r>
              <a:rPr lang="en-IE" dirty="0" smtClean="0"/>
              <a:t>Load balancing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42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MapReduce</a:t>
            </a:r>
            <a:r>
              <a:rPr lang="en-IE" dirty="0"/>
              <a:t>: Benefits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i="1" dirty="0" smtClean="0"/>
              <a:t>Time for more important things …</a:t>
            </a:r>
            <a:endParaRPr lang="en-IE" i="1" dirty="0"/>
          </a:p>
        </p:txBody>
      </p:sp>
      <p:pic>
        <p:nvPicPr>
          <p:cNvPr id="4" name="Picture 2" descr="http://www.etny.net/wp-content/uploads/2012/08/google_game_room-300x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5677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i2.cdn.turner.com/money/.element/img/1.0/sections/mag/fortune/bestcompanies/2012/snapshots/google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1.bp.blogspot.com/-si9AVAuHFjU/T6Pemu8rQ9I/AAAAAAAABU4/c7L3V3b8TC8/s1600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hoax-slayer.com/images/google-office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276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www.hok.com/uploads/2013/04/17/google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46" y="1981200"/>
            <a:ext cx="6700204" cy="33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s://blog.kissmetrics.com/wp-content/uploads/2013/02/Google_snack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66481"/>
            <a:ext cx="5029200" cy="30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http://2.bp.blogspot.com/-cy0zSTWoxB0/T19X7YsR-CI/AAAAAAAAAqE/dRFeYpBzJ7A/s1600/google-culture-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54" y="1981452"/>
            <a:ext cx="4390092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http://s1.ibtimes.com/sites/www.ibtimes.com/files/styles/v2_article_large/public/2012/01/20/219742-systems-integrator-scott-is-photographed-by-his-girlfriend-pynes-as-h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8837"/>
            <a:ext cx="4114800" cy="27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http://www.thestar.com.my/~/media/Images/TSOL/Photos-Gallery/central/2013/10/04/metd_fwk_0410_pg64d.ashx/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81452"/>
            <a:ext cx="7143750" cy="47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OVERVIEW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26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933450" y="59436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914399" y="51054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927101" y="43053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933451" y="344805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Architecture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124200" y="1295400"/>
            <a:ext cx="304800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Client</a:t>
            </a:r>
            <a:endParaRPr lang="en-I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2860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JobTracker</a:t>
            </a:r>
            <a:endParaRPr lang="en-IE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33450" y="35052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933450" y="43624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2</a:t>
            </a:r>
            <a:endParaRPr lang="en-IE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51625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933450" y="60007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5334000" y="350520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5334000" y="43624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2</a:t>
            </a:r>
            <a:endParaRPr lang="en-IE" sz="24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5314950" y="51625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5334000" y="60007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cxnSp>
        <p:nvCxnSpPr>
          <p:cNvPr id="18" name="Elbow Connector 17"/>
          <p:cNvCxnSpPr>
            <a:stCxn id="7" idx="1"/>
            <a:endCxn id="9" idx="1"/>
          </p:cNvCxnSpPr>
          <p:nvPr/>
        </p:nvCxnSpPr>
        <p:spPr>
          <a:xfrm rot="10800000" flipH="1" flipV="1">
            <a:off x="914400" y="2571750"/>
            <a:ext cx="19050" cy="12192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1"/>
            <a:endCxn id="10" idx="1"/>
          </p:cNvCxnSpPr>
          <p:nvPr/>
        </p:nvCxnSpPr>
        <p:spPr>
          <a:xfrm rot="10800000" flipH="1" flipV="1">
            <a:off x="914400" y="2571750"/>
            <a:ext cx="19050" cy="207645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7" idx="1"/>
            <a:endCxn id="11" idx="1"/>
          </p:cNvCxnSpPr>
          <p:nvPr/>
        </p:nvCxnSpPr>
        <p:spPr>
          <a:xfrm rot="10800000" flipV="1">
            <a:off x="914400" y="2571750"/>
            <a:ext cx="12700" cy="2876550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1"/>
            <a:endCxn id="12" idx="1"/>
          </p:cNvCxnSpPr>
          <p:nvPr/>
        </p:nvCxnSpPr>
        <p:spPr>
          <a:xfrm rot="10800000" flipH="1" flipV="1">
            <a:off x="914400" y="2571750"/>
            <a:ext cx="19050" cy="371475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3"/>
            <a:endCxn id="13" idx="3"/>
          </p:cNvCxnSpPr>
          <p:nvPr/>
        </p:nvCxnSpPr>
        <p:spPr>
          <a:xfrm>
            <a:off x="8382000" y="2571750"/>
            <a:ext cx="12700" cy="12192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3"/>
            <a:endCxn id="14" idx="3"/>
          </p:cNvCxnSpPr>
          <p:nvPr/>
        </p:nvCxnSpPr>
        <p:spPr>
          <a:xfrm>
            <a:off x="8382000" y="2571750"/>
            <a:ext cx="12700" cy="207645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3"/>
            <a:endCxn id="15" idx="3"/>
          </p:cNvCxnSpPr>
          <p:nvPr/>
        </p:nvCxnSpPr>
        <p:spPr>
          <a:xfrm flipH="1">
            <a:off x="8362950" y="2571750"/>
            <a:ext cx="19050" cy="2876550"/>
          </a:xfrm>
          <a:prstGeom prst="bentConnector3">
            <a:avLst>
              <a:gd name="adj1" fmla="val -12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3"/>
            <a:endCxn id="16" idx="3"/>
          </p:cNvCxnSpPr>
          <p:nvPr/>
        </p:nvCxnSpPr>
        <p:spPr>
          <a:xfrm>
            <a:off x="8382000" y="2571750"/>
            <a:ext cx="12700" cy="371475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2"/>
            <a:endCxn id="7" idx="0"/>
          </p:cNvCxnSpPr>
          <p:nvPr/>
        </p:nvCxnSpPr>
        <p:spPr>
          <a:xfrm flipH="1">
            <a:off x="2438400" y="1866900"/>
            <a:ext cx="2209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2"/>
            <a:endCxn id="8" idx="0"/>
          </p:cNvCxnSpPr>
          <p:nvPr/>
        </p:nvCxnSpPr>
        <p:spPr>
          <a:xfrm>
            <a:off x="4648200" y="1866900"/>
            <a:ext cx="2209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1575"/>
            <a:ext cx="1243336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2.bp.blogspot.com/_pN7dwlW1g6o/S_PgDINAKhI/AAAAAAAAAIo/djsUGceWEaE/s1600/hadoop%2B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1329244"/>
            <a:ext cx="2275791" cy="5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Inside Google circa 2015</a:t>
            </a:r>
            <a:endParaRPr lang="en-I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" y="1292923"/>
            <a:ext cx="7315257" cy="48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HDFS: Traditional / SPOF</a:t>
            </a:r>
            <a:endParaRPr lang="en-IE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648200" y="1238250"/>
            <a:ext cx="4038600" cy="54673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NameNode</a:t>
            </a:r>
            <a:r>
              <a:rPr lang="en-IE" dirty="0" smtClean="0"/>
              <a:t> appends edits to log file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SecondaryNameNode</a:t>
            </a:r>
            <a:r>
              <a:rPr lang="en-IE" dirty="0" smtClean="0"/>
              <a:t> copies log file and image, makes </a:t>
            </a:r>
            <a:r>
              <a:rPr lang="en-IE" u="sng" dirty="0" smtClean="0"/>
              <a:t>checkpoint</a:t>
            </a:r>
            <a:r>
              <a:rPr lang="en-IE" dirty="0" smtClean="0"/>
              <a:t>, copies image back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NameNode</a:t>
            </a:r>
            <a:r>
              <a:rPr lang="en-IE" dirty="0" smtClean="0"/>
              <a:t> loads image on start-up and makes remaining edits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>
              <a:buNone/>
            </a:pPr>
            <a:r>
              <a:rPr lang="en-IE" b="1" dirty="0" err="1" smtClean="0"/>
              <a:t>SecondaryNameNode</a:t>
            </a:r>
            <a:r>
              <a:rPr lang="en-IE" b="1" dirty="0" smtClean="0"/>
              <a:t> </a:t>
            </a:r>
            <a:r>
              <a:rPr lang="en-IE" b="1" u="sng" dirty="0" smtClean="0"/>
              <a:t>not</a:t>
            </a:r>
            <a:r>
              <a:rPr lang="en-IE" b="1" dirty="0" smtClean="0"/>
              <a:t> a backup </a:t>
            </a:r>
            <a:r>
              <a:rPr lang="en-IE" b="1" dirty="0" err="1" smtClean="0"/>
              <a:t>NameNode</a:t>
            </a:r>
            <a:endParaRPr lang="en-IE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9525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33451" y="44958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914400" y="529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933450" y="61341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cxnSp>
        <p:nvCxnSpPr>
          <p:cNvPr id="9" name="Elbow Connector 8"/>
          <p:cNvCxnSpPr>
            <a:stCxn id="4" idx="1"/>
            <a:endCxn id="5" idx="1"/>
          </p:cNvCxnSpPr>
          <p:nvPr/>
        </p:nvCxnSpPr>
        <p:spPr>
          <a:xfrm rot="10800000" flipH="1" flipV="1">
            <a:off x="914399" y="1238250"/>
            <a:ext cx="19051" cy="3543300"/>
          </a:xfrm>
          <a:prstGeom prst="bentConnector3">
            <a:avLst>
              <a:gd name="adj1" fmla="val -11999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1"/>
          </p:cNvCxnSpPr>
          <p:nvPr/>
        </p:nvCxnSpPr>
        <p:spPr>
          <a:xfrm rot="10800000" flipH="1" flipV="1">
            <a:off x="914400" y="1238250"/>
            <a:ext cx="19050" cy="35433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1"/>
            <a:endCxn id="7" idx="1"/>
          </p:cNvCxnSpPr>
          <p:nvPr/>
        </p:nvCxnSpPr>
        <p:spPr>
          <a:xfrm rot="10800000" flipV="1">
            <a:off x="914400" y="1238250"/>
            <a:ext cx="12700" cy="4343400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1"/>
            <a:endCxn id="8" idx="1"/>
          </p:cNvCxnSpPr>
          <p:nvPr/>
        </p:nvCxnSpPr>
        <p:spPr>
          <a:xfrm rot="10800000" flipH="1" flipV="1">
            <a:off x="914400" y="1238250"/>
            <a:ext cx="19050" cy="51816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33451" y="3264932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SecondaryNameNode</a:t>
            </a:r>
            <a:endParaRPr lang="en-IE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914398" y="1543050"/>
            <a:ext cx="1981201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copy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/blue.txt</a:t>
            </a:r>
          </a:p>
          <a:p>
            <a:r>
              <a:rPr lang="en-IE" dirty="0" err="1">
                <a:solidFill>
                  <a:schemeClr val="tx1"/>
                </a:solidFill>
              </a:rPr>
              <a:t>r</a:t>
            </a:r>
            <a:r>
              <a:rPr lang="en-IE" dirty="0" err="1" smtClean="0">
                <a:solidFill>
                  <a:schemeClr val="tx1"/>
                </a:solidFill>
              </a:rPr>
              <a:t>m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/orange.txt</a:t>
            </a:r>
          </a:p>
          <a:p>
            <a:r>
              <a:rPr lang="en-IE" dirty="0" err="1" smtClean="0">
                <a:solidFill>
                  <a:schemeClr val="tx1"/>
                </a:solidFill>
              </a:rPr>
              <a:t>rmdir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IE" dirty="0" err="1" smtClean="0">
                <a:solidFill>
                  <a:schemeClr val="tx1"/>
                </a:solidFill>
              </a:rPr>
              <a:t>mkdir</a:t>
            </a:r>
            <a:r>
              <a:rPr lang="en-IE" dirty="0" smtClean="0">
                <a:solidFill>
                  <a:schemeClr val="tx1"/>
                </a:solidFill>
              </a:rPr>
              <a:t> new/ </a:t>
            </a:r>
          </a:p>
          <a:p>
            <a:r>
              <a:rPr lang="en-IE" dirty="0">
                <a:solidFill>
                  <a:schemeClr val="tx1"/>
                </a:solidFill>
              </a:rPr>
              <a:t>m</a:t>
            </a:r>
            <a:r>
              <a:rPr lang="en-IE" dirty="0" smtClean="0">
                <a:solidFill>
                  <a:schemeClr val="tx1"/>
                </a:solidFill>
              </a:rPr>
              <a:t>v new/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icons.iconarchive.com/icons/visualpharm/icons8-metro-style/512/Very-Basic-Docu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430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eryicon.com/icon/png/Application/Toolbar%20Icons/S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0515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fsimage</a:t>
            </a:r>
            <a:endParaRPr lang="en-IE" dirty="0"/>
          </a:p>
        </p:txBody>
      </p:sp>
      <p:cxnSp>
        <p:nvCxnSpPr>
          <p:cNvPr id="21" name="Elbow Connector 20"/>
          <p:cNvCxnSpPr>
            <a:stCxn id="4" idx="1"/>
            <a:endCxn id="13" idx="1"/>
          </p:cNvCxnSpPr>
          <p:nvPr/>
        </p:nvCxnSpPr>
        <p:spPr>
          <a:xfrm rot="10800000" flipH="1" flipV="1">
            <a:off x="914399" y="1238250"/>
            <a:ext cx="19051" cy="2312432"/>
          </a:xfrm>
          <a:prstGeom prst="bentConnector3">
            <a:avLst>
              <a:gd name="adj1" fmla="val -11999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1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the secondary name-node?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Name-node quickly logs all file-system actions in a sequential (but messy) way</a:t>
            </a:r>
          </a:p>
          <a:p>
            <a:r>
              <a:rPr lang="en-IE" dirty="0" smtClean="0"/>
              <a:t>Secondary name-node keeps the main </a:t>
            </a:r>
            <a:r>
              <a:rPr lang="en-I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fsimage</a:t>
            </a:r>
            <a:r>
              <a:rPr lang="en-IE" dirty="0" smtClean="0">
                <a:cs typeface="Courier New" panose="02070309020205020404" pitchFamily="49" charset="0"/>
              </a:rPr>
              <a:t> file up-to-date based on logs</a:t>
            </a:r>
          </a:p>
          <a:p>
            <a:r>
              <a:rPr lang="en-IE" dirty="0" smtClean="0">
                <a:cs typeface="Courier New" panose="02070309020205020404" pitchFamily="49" charset="0"/>
              </a:rPr>
              <a:t>When the primary name-node boots back up, it loads the </a:t>
            </a:r>
            <a:r>
              <a:rPr lang="en-I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fsimage</a:t>
            </a:r>
            <a:r>
              <a:rPr lang="en-IE" dirty="0">
                <a:cs typeface="Courier New" panose="02070309020205020404" pitchFamily="49" charset="0"/>
              </a:rPr>
              <a:t> file </a:t>
            </a:r>
            <a:r>
              <a:rPr lang="en-IE" dirty="0" smtClean="0">
                <a:cs typeface="Courier New" panose="02070309020205020404" pitchFamily="49" charset="0"/>
              </a:rPr>
              <a:t>and applies the remaining log to it</a:t>
            </a:r>
          </a:p>
          <a:p>
            <a:r>
              <a:rPr lang="en-IE" dirty="0" smtClean="0">
                <a:cs typeface="Courier New" panose="02070309020205020404" pitchFamily="49" charset="0"/>
              </a:rPr>
              <a:t>Hence secondary name-node helps make boot-ups faster, helps keep file system image up-to-date and takes load away from primary</a:t>
            </a:r>
            <a:endParaRPr lang="en-IE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Hadoop: High Availability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533400" y="20574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JournalManager</a:t>
            </a:r>
            <a:endParaRPr lang="en-IE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971800" y="35433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JournalNode</a:t>
            </a:r>
            <a:r>
              <a:rPr lang="en-IE" sz="2400" b="1" dirty="0" smtClean="0"/>
              <a:t> 1</a:t>
            </a:r>
            <a:endParaRPr lang="en-I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971800" y="44577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…</a:t>
            </a:r>
            <a:endParaRPr lang="en-I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971800" y="53721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JournalNode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5486400" y="1485900"/>
            <a:ext cx="3048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Standby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cxnSp>
        <p:nvCxnSpPr>
          <p:cNvPr id="11" name="Straight Arrow Connector 10"/>
          <p:cNvCxnSpPr>
            <a:stCxn id="5" idx="2"/>
            <a:endCxn id="6" idx="1"/>
          </p:cNvCxnSpPr>
          <p:nvPr/>
        </p:nvCxnSpPr>
        <p:spPr>
          <a:xfrm>
            <a:off x="2057400" y="2628900"/>
            <a:ext cx="914400" cy="120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1"/>
          </p:cNvCxnSpPr>
          <p:nvPr/>
        </p:nvCxnSpPr>
        <p:spPr>
          <a:xfrm>
            <a:off x="2057400" y="2628900"/>
            <a:ext cx="914400" cy="211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8" idx="1"/>
          </p:cNvCxnSpPr>
          <p:nvPr/>
        </p:nvCxnSpPr>
        <p:spPr>
          <a:xfrm>
            <a:off x="2057400" y="2628900"/>
            <a:ext cx="914400" cy="302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29" idx="2"/>
          </p:cNvCxnSpPr>
          <p:nvPr/>
        </p:nvCxnSpPr>
        <p:spPr>
          <a:xfrm flipV="1">
            <a:off x="6019800" y="2628900"/>
            <a:ext cx="990600" cy="120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29" idx="2"/>
          </p:cNvCxnSpPr>
          <p:nvPr/>
        </p:nvCxnSpPr>
        <p:spPr>
          <a:xfrm flipV="1">
            <a:off x="6019800" y="2628900"/>
            <a:ext cx="990600" cy="211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29" idx="2"/>
          </p:cNvCxnSpPr>
          <p:nvPr/>
        </p:nvCxnSpPr>
        <p:spPr>
          <a:xfrm flipV="1">
            <a:off x="6019800" y="2628900"/>
            <a:ext cx="990600" cy="302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3400" y="148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Active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373293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/>
              <a:t>fs edits</a:t>
            </a:r>
            <a:endParaRPr lang="en-IE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15100" y="371763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/>
              <a:t>fs edits</a:t>
            </a:r>
            <a:endParaRPr lang="en-IE" sz="3200" dirty="0"/>
          </a:p>
        </p:txBody>
      </p:sp>
      <p:sp>
        <p:nvSpPr>
          <p:cNvPr id="29" name="Rectangle 28"/>
          <p:cNvSpPr/>
          <p:nvPr/>
        </p:nvSpPr>
        <p:spPr>
          <a:xfrm>
            <a:off x="5486400" y="2057400"/>
            <a:ext cx="3048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JournalManager</a:t>
            </a:r>
            <a:endParaRPr lang="en-IE" sz="2400" b="1" dirty="0"/>
          </a:p>
        </p:txBody>
      </p:sp>
      <p:pic>
        <p:nvPicPr>
          <p:cNvPr id="33" name="Picture 2" descr="http://icons.iconarchive.com/icons/visualpharm/icons8-metro-style/512/Very-Basic-Docu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7145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veryicon.com/icon/png/Application/Toolbar%20Icons/S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144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24300" y="23754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fsimage</a:t>
            </a:r>
            <a:endParaRPr lang="en-IE" dirty="0"/>
          </a:p>
        </p:txBody>
      </p:sp>
      <p:sp>
        <p:nvSpPr>
          <p:cNvPr id="38" name="TextBox 37"/>
          <p:cNvSpPr txBox="1"/>
          <p:nvPr/>
        </p:nvSpPr>
        <p:spPr>
          <a:xfrm>
            <a:off x="5600700" y="3443286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442028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638800" y="52972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95300" y="91916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43900" y="99128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38800" y="3429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38800" y="4419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38800" y="52972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6" name="Rectangle 45"/>
          <p:cNvSpPr/>
          <p:nvPr/>
        </p:nvSpPr>
        <p:spPr>
          <a:xfrm>
            <a:off x="5486400" y="148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Active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253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/>
      <p:bldP spid="24" grpId="0"/>
      <p:bldP spid="35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PROGRAMMING WITH HADOOP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72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</a:t>
            </a:r>
            <a:r>
              <a:rPr lang="en-IE" dirty="0" err="1" smtClean="0"/>
              <a:t>Input/Output</a:t>
            </a:r>
            <a:r>
              <a:rPr lang="en-IE" dirty="0" smtClean="0"/>
              <a:t> (</a:t>
            </a:r>
            <a:r>
              <a:rPr lang="en-IE" dirty="0" err="1" smtClean="0"/>
              <a:t>cmd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&gt; </a:t>
            </a:r>
            <a:r>
              <a:rPr lang="en-IE" sz="3200" dirty="0" err="1" smtClean="0"/>
              <a:t>hdfs</a:t>
            </a:r>
            <a:r>
              <a:rPr lang="en-IE" sz="3200" dirty="0" smtClean="0"/>
              <a:t> </a:t>
            </a:r>
            <a:r>
              <a:rPr lang="en-IE" sz="3200" dirty="0" err="1" smtClean="0"/>
              <a:t>dfs</a:t>
            </a:r>
            <a:endParaRPr lang="en-I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2975"/>
            <a:ext cx="8003608" cy="54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</a:t>
            </a:r>
            <a:r>
              <a:rPr lang="en-IE" dirty="0" err="1" smtClean="0"/>
              <a:t>Input/Output</a:t>
            </a:r>
            <a:r>
              <a:rPr lang="en-IE" dirty="0" smtClean="0"/>
              <a:t> (Java)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423"/>
            <a:ext cx="6986587" cy="56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549" y="2329713"/>
            <a:ext cx="436244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085975" y="3352800"/>
            <a:ext cx="4010024" cy="762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085974" y="4191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085974" y="4953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Connector 10"/>
          <p:cNvCxnSpPr>
            <a:stCxn id="7" idx="3"/>
            <a:endCxn id="13" idx="1"/>
          </p:cNvCxnSpPr>
          <p:nvPr/>
        </p:nvCxnSpPr>
        <p:spPr>
          <a:xfrm flipV="1">
            <a:off x="6095998" y="1600201"/>
            <a:ext cx="990602" cy="93625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000036"/>
            <a:ext cx="16637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Creates a file system for default configuration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7526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Check if the file exists; if so delete</a:t>
            </a:r>
            <a:endParaRPr lang="en-IE" dirty="0"/>
          </a:p>
        </p:txBody>
      </p:sp>
      <p:cxnSp>
        <p:nvCxnSpPr>
          <p:cNvPr id="16" name="Straight Connector 15"/>
          <p:cNvCxnSpPr>
            <a:stCxn id="8" idx="3"/>
            <a:endCxn id="15" idx="1"/>
          </p:cNvCxnSpPr>
          <p:nvPr/>
        </p:nvCxnSpPr>
        <p:spPr>
          <a:xfrm flipV="1">
            <a:off x="6095999" y="3214300"/>
            <a:ext cx="990601" cy="5195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22" idx="1"/>
          </p:cNvCxnSpPr>
          <p:nvPr/>
        </p:nvCxnSpPr>
        <p:spPr>
          <a:xfrm>
            <a:off x="6095999" y="4533900"/>
            <a:ext cx="99060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0722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file and write a message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7073900" y="5114330"/>
            <a:ext cx="16637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Open and read back</a:t>
            </a:r>
            <a:endParaRPr lang="en-IE" dirty="0"/>
          </a:p>
        </p:txBody>
      </p:sp>
      <p:cxnSp>
        <p:nvCxnSpPr>
          <p:cNvPr id="25" name="Straight Connector 24"/>
          <p:cNvCxnSpPr>
            <a:stCxn id="10" idx="3"/>
            <a:endCxn id="24" idx="1"/>
          </p:cNvCxnSpPr>
          <p:nvPr/>
        </p:nvCxnSpPr>
        <p:spPr>
          <a:xfrm>
            <a:off x="6095999" y="5295900"/>
            <a:ext cx="977901" cy="1415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22" grpId="0" animBg="1"/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Input (Java)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0023"/>
            <a:ext cx="865195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4" y="2228793"/>
            <a:ext cx="8193320" cy="391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Map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4603750" y="2134203"/>
            <a:ext cx="3820744" cy="41476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09601" y="4495800"/>
            <a:ext cx="6358924" cy="404869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1028014" y="5524500"/>
            <a:ext cx="2761049" cy="22053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6019800" y="250799"/>
            <a:ext cx="29591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Mapper&lt;</a:t>
            </a:r>
            <a:r>
              <a:rPr lang="en-IE" dirty="0" err="1" smtClean="0"/>
              <a:t>InputKeyType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InputValueType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MapKeyType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MapValueType</a:t>
            </a:r>
            <a:r>
              <a:rPr lang="en-IE" dirty="0" smtClean="0"/>
              <a:t>&gt;</a:t>
            </a:r>
            <a:endParaRPr lang="en-IE" dirty="0"/>
          </a:p>
        </p:txBody>
      </p:sp>
      <p:cxnSp>
        <p:nvCxnSpPr>
          <p:cNvPr id="10" name="Straight Connector 9"/>
          <p:cNvCxnSpPr>
            <a:stCxn id="6" idx="0"/>
            <a:endCxn id="9" idx="2"/>
          </p:cNvCxnSpPr>
          <p:nvPr/>
        </p:nvCxnSpPr>
        <p:spPr>
          <a:xfrm flipV="1">
            <a:off x="6514122" y="1451128"/>
            <a:ext cx="985228" cy="68307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3057435"/>
            <a:ext cx="29591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(input) key: file offset.</a:t>
            </a:r>
          </a:p>
          <a:p>
            <a:pPr algn="ctr"/>
            <a:r>
              <a:rPr lang="en-IE" dirty="0" smtClean="0"/>
              <a:t>(input) value: line of the file.</a:t>
            </a:r>
          </a:p>
          <a:p>
            <a:pPr algn="ctr"/>
            <a:r>
              <a:rPr lang="en-IE" dirty="0"/>
              <a:t>c</a:t>
            </a:r>
            <a:r>
              <a:rPr lang="en-IE" dirty="0" smtClean="0"/>
              <a:t>ontext: handles output and logging.</a:t>
            </a:r>
            <a:endParaRPr lang="en-IE" dirty="0"/>
          </a:p>
        </p:txBody>
      </p:sp>
      <p:cxnSp>
        <p:nvCxnSpPr>
          <p:cNvPr id="18" name="Straight Connector 17"/>
          <p:cNvCxnSpPr>
            <a:stCxn id="7" idx="0"/>
            <a:endCxn id="17" idx="1"/>
          </p:cNvCxnSpPr>
          <p:nvPr/>
        </p:nvCxnSpPr>
        <p:spPr>
          <a:xfrm flipV="1">
            <a:off x="3789063" y="3657600"/>
            <a:ext cx="2078337" cy="8382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29" idx="0"/>
          </p:cNvCxnSpPr>
          <p:nvPr/>
        </p:nvCxnSpPr>
        <p:spPr>
          <a:xfrm>
            <a:off x="2408539" y="5745034"/>
            <a:ext cx="1455436" cy="6741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24200" y="6419165"/>
            <a:ext cx="147955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Emit output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61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5" y="1115291"/>
            <a:ext cx="623685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(Writable </a:t>
            </a:r>
            <a:r>
              <a:rPr lang="en-IE" i="1" dirty="0" smtClean="0"/>
              <a:t>for values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92545" y="2362200"/>
            <a:ext cx="3898900" cy="2073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914400" y="4256174"/>
            <a:ext cx="2111375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928831" y="5181600"/>
            <a:ext cx="2271569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3025775" y="4536132"/>
            <a:ext cx="3603625" cy="2799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3200400" y="5093732"/>
            <a:ext cx="3429000" cy="36782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724400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Same order</a:t>
            </a:r>
            <a:endParaRPr lang="en-IE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(not needed in the running example)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" y="1145003"/>
            <a:ext cx="7099763" cy="523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(</a:t>
            </a:r>
            <a:r>
              <a:rPr lang="en-IE" dirty="0" err="1" smtClean="0"/>
              <a:t>WritableComparable</a:t>
            </a:r>
            <a:r>
              <a:rPr lang="en-IE" dirty="0" smtClean="0"/>
              <a:t> </a:t>
            </a:r>
            <a:r>
              <a:rPr lang="en-IE" i="1" dirty="0" smtClean="0"/>
              <a:t>for keys/values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6712" y="1131332"/>
            <a:ext cx="7099763" cy="2073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04800" y="2627531"/>
            <a:ext cx="6311900" cy="2935069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04800" y="5576455"/>
            <a:ext cx="6311900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/>
          <p:cNvCxnSpPr>
            <a:stCxn id="6" idx="3"/>
            <a:endCxn id="15" idx="2"/>
          </p:cNvCxnSpPr>
          <p:nvPr/>
        </p:nvCxnSpPr>
        <p:spPr>
          <a:xfrm flipV="1">
            <a:off x="6616700" y="3153851"/>
            <a:ext cx="1308100" cy="94121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14" idx="2"/>
          </p:cNvCxnSpPr>
          <p:nvPr/>
        </p:nvCxnSpPr>
        <p:spPr>
          <a:xfrm flipV="1">
            <a:off x="6616700" y="5352044"/>
            <a:ext cx="1316182" cy="50436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6082" y="4705713"/>
            <a:ext cx="21336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Needed for default partition function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2784519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Needed to sort keys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1526578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New Interface</a:t>
            </a:r>
            <a:endParaRPr lang="en-IE" dirty="0"/>
          </a:p>
        </p:txBody>
      </p:sp>
      <p:cxnSp>
        <p:nvCxnSpPr>
          <p:cNvPr id="25" name="Straight Connector 24"/>
          <p:cNvCxnSpPr>
            <a:stCxn id="5" idx="2"/>
            <a:endCxn id="24" idx="1"/>
          </p:cNvCxnSpPr>
          <p:nvPr/>
        </p:nvCxnSpPr>
        <p:spPr>
          <a:xfrm>
            <a:off x="3566594" y="1338713"/>
            <a:ext cx="3291406" cy="3725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4800" y="1878488"/>
            <a:ext cx="6311900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6866082" y="2133600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Same as before</a:t>
            </a:r>
            <a:endParaRPr lang="en-IE" dirty="0"/>
          </a:p>
        </p:txBody>
      </p:sp>
      <p:cxnSp>
        <p:nvCxnSpPr>
          <p:cNvPr id="35" name="Straight Connector 34"/>
          <p:cNvCxnSpPr>
            <a:stCxn id="33" idx="3"/>
            <a:endCxn id="34" idx="1"/>
          </p:cNvCxnSpPr>
          <p:nvPr/>
        </p:nvCxnSpPr>
        <p:spPr>
          <a:xfrm>
            <a:off x="6616700" y="2221388"/>
            <a:ext cx="249382" cy="9687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(not needed in the running example)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24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Google’s Cooling System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399"/>
            <a:ext cx="6172200" cy="497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" y="1981200"/>
            <a:ext cx="7529419" cy="30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3. Partition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457200" y="2667000"/>
            <a:ext cx="7467600" cy="2835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6400800" y="1315998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 smtClean="0"/>
              <a:t>PartitionerInterface</a:t>
            </a:r>
            <a:endParaRPr lang="en-IE" dirty="0"/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 flipV="1">
            <a:off x="4978400" y="1685330"/>
            <a:ext cx="2489200" cy="98167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2989238"/>
            <a:ext cx="6934200" cy="89696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486400" y="3886200"/>
            <a:ext cx="533400" cy="1524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78400" y="5406430"/>
            <a:ext cx="33274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(This happens to be the default partition method!)</a:t>
            </a:r>
            <a:endParaRPr lang="en-I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(not needed in the running example)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4. Shuffle</a:t>
            </a:r>
            <a:endParaRPr lang="en-IE" dirty="0"/>
          </a:p>
        </p:txBody>
      </p:sp>
      <p:pic>
        <p:nvPicPr>
          <p:cNvPr id="819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766"/>
            <a:ext cx="4867275" cy="31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1542043"/>
            <a:ext cx="6079288" cy="44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5. Sort/</a:t>
            </a:r>
            <a:r>
              <a:rPr lang="en-IE" dirty="0" err="1" smtClean="0"/>
              <a:t>Comparision</a:t>
            </a:r>
            <a:endParaRPr lang="en-IE" dirty="0"/>
          </a:p>
        </p:txBody>
      </p:sp>
      <p:pic>
        <p:nvPicPr>
          <p:cNvPr id="819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06" y="1066800"/>
            <a:ext cx="273920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819400"/>
            <a:ext cx="3810000" cy="139065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>
            <a:stCxn id="5" idx="3"/>
            <a:endCxn id="7" idx="1"/>
          </p:cNvCxnSpPr>
          <p:nvPr/>
        </p:nvCxnSpPr>
        <p:spPr>
          <a:xfrm flipV="1">
            <a:off x="4114800" y="3461098"/>
            <a:ext cx="1524000" cy="5362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3137932"/>
            <a:ext cx="24384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Methods in </a:t>
            </a:r>
            <a:r>
              <a:rPr lang="en-IE" dirty="0" err="1" smtClean="0"/>
              <a:t>WritableComparator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6197492"/>
            <a:ext cx="2514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(not needed in the running example)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3" y="2272430"/>
            <a:ext cx="8706282" cy="328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6. Reduce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50633" y="2259636"/>
            <a:ext cx="8536167" cy="25326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533400" y="3507497"/>
            <a:ext cx="5986044" cy="37870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79820" y="4880799"/>
            <a:ext cx="3810000" cy="204788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5398504" y="481487"/>
            <a:ext cx="3458411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Reducer&lt;</a:t>
            </a:r>
            <a:r>
              <a:rPr lang="en-IE" dirty="0" err="1" smtClean="0"/>
              <a:t>MapKey</a:t>
            </a:r>
            <a:r>
              <a:rPr lang="en-IE" dirty="0" smtClean="0"/>
              <a:t>, </a:t>
            </a:r>
            <a:r>
              <a:rPr lang="en-IE" dirty="0" err="1" smtClean="0"/>
              <a:t>MapValue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OutputKey</a:t>
            </a:r>
            <a:r>
              <a:rPr lang="en-IE" dirty="0" smtClean="0"/>
              <a:t>, </a:t>
            </a:r>
            <a:r>
              <a:rPr lang="en-IE" dirty="0" err="1" smtClean="0"/>
              <a:t>OutputValue</a:t>
            </a:r>
            <a:r>
              <a:rPr lang="en-IE" dirty="0" smtClean="0"/>
              <a:t>&gt;</a:t>
            </a:r>
            <a:endParaRPr lang="en-IE" dirty="0"/>
          </a:p>
        </p:txBody>
      </p:sp>
      <p:cxnSp>
        <p:nvCxnSpPr>
          <p:cNvPr id="9" name="Straight Connector 8"/>
          <p:cNvCxnSpPr>
            <a:stCxn id="5" idx="0"/>
            <a:endCxn id="8" idx="2"/>
          </p:cNvCxnSpPr>
          <p:nvPr/>
        </p:nvCxnSpPr>
        <p:spPr>
          <a:xfrm flipV="1">
            <a:off x="4418717" y="1127818"/>
            <a:ext cx="2708993" cy="113181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13" idx="1"/>
          </p:cNvCxnSpPr>
          <p:nvPr/>
        </p:nvCxnSpPr>
        <p:spPr>
          <a:xfrm flipV="1">
            <a:off x="6519444" y="3443118"/>
            <a:ext cx="262356" cy="2537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2581343"/>
            <a:ext cx="2247900" cy="172354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k</a:t>
            </a:r>
            <a:r>
              <a:rPr lang="en-IE" dirty="0" smtClean="0"/>
              <a:t>ey: as emitted from map</a:t>
            </a:r>
          </a:p>
          <a:p>
            <a:pPr algn="ctr"/>
            <a:endParaRPr lang="en-IE" sz="800" dirty="0" smtClean="0"/>
          </a:p>
          <a:p>
            <a:pPr algn="ctr"/>
            <a:r>
              <a:rPr lang="en-IE" dirty="0"/>
              <a:t>v</a:t>
            </a:r>
            <a:r>
              <a:rPr lang="en-IE" dirty="0" smtClean="0"/>
              <a:t>alues: iterator over all values for that key</a:t>
            </a:r>
            <a:endParaRPr lang="en-IE" dirty="0"/>
          </a:p>
          <a:p>
            <a:pPr algn="ctr"/>
            <a:endParaRPr lang="en-IE" sz="800" dirty="0" smtClean="0"/>
          </a:p>
          <a:p>
            <a:pPr algn="ctr"/>
            <a:r>
              <a:rPr lang="en-IE" dirty="0" smtClean="0"/>
              <a:t>context for output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519444" y="6106596"/>
            <a:ext cx="1866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Write to output</a:t>
            </a:r>
            <a:endParaRPr lang="en-IE" dirty="0"/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2784820" y="5106721"/>
            <a:ext cx="3734624" cy="118454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6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7. Output / Input (Java)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423"/>
            <a:ext cx="6986587" cy="56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549" y="2329713"/>
            <a:ext cx="436244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085975" y="3352800"/>
            <a:ext cx="4010024" cy="762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085974" y="4191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085974" y="4953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Connector 10"/>
          <p:cNvCxnSpPr>
            <a:stCxn id="7" idx="3"/>
            <a:endCxn id="13" idx="1"/>
          </p:cNvCxnSpPr>
          <p:nvPr/>
        </p:nvCxnSpPr>
        <p:spPr>
          <a:xfrm flipV="1">
            <a:off x="6095998" y="1600201"/>
            <a:ext cx="990602" cy="93625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000036"/>
            <a:ext cx="16637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Creates a file system for default configuration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7526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Check if the file exists; if so delete</a:t>
            </a:r>
            <a:endParaRPr lang="en-IE" dirty="0"/>
          </a:p>
        </p:txBody>
      </p:sp>
      <p:cxnSp>
        <p:nvCxnSpPr>
          <p:cNvPr id="16" name="Straight Connector 15"/>
          <p:cNvCxnSpPr>
            <a:stCxn id="8" idx="3"/>
            <a:endCxn id="15" idx="1"/>
          </p:cNvCxnSpPr>
          <p:nvPr/>
        </p:nvCxnSpPr>
        <p:spPr>
          <a:xfrm flipV="1">
            <a:off x="6095999" y="3214300"/>
            <a:ext cx="990601" cy="5195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22" idx="1"/>
          </p:cNvCxnSpPr>
          <p:nvPr/>
        </p:nvCxnSpPr>
        <p:spPr>
          <a:xfrm>
            <a:off x="6095999" y="4533900"/>
            <a:ext cx="99060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0722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file and write a message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7073900" y="5114330"/>
            <a:ext cx="16637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Open and read back</a:t>
            </a:r>
            <a:endParaRPr lang="en-IE" dirty="0"/>
          </a:p>
        </p:txBody>
      </p:sp>
      <p:cxnSp>
        <p:nvCxnSpPr>
          <p:cNvPr id="25" name="Straight Connector 24"/>
          <p:cNvCxnSpPr>
            <a:stCxn id="10" idx="3"/>
            <a:endCxn id="24" idx="1"/>
          </p:cNvCxnSpPr>
          <p:nvPr/>
        </p:nvCxnSpPr>
        <p:spPr>
          <a:xfrm>
            <a:off x="6095999" y="5295900"/>
            <a:ext cx="977901" cy="1415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22" grpId="0" animBg="1"/>
      <p:bldP spid="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7. Output (Java)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1"/>
            <a:ext cx="8686800" cy="11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47800"/>
            <a:ext cx="6267450" cy="473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Control Flow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914399" y="3182035"/>
            <a:ext cx="3886199" cy="22646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>
            <a:stCxn id="6" idx="3"/>
            <a:endCxn id="8" idx="1"/>
          </p:cNvCxnSpPr>
          <p:nvPr/>
        </p:nvCxnSpPr>
        <p:spPr>
          <a:xfrm flipV="1">
            <a:off x="4800598" y="2532966"/>
            <a:ext cx="1231902" cy="76230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2500" y="2209800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a </a:t>
            </a:r>
            <a:r>
              <a:rPr lang="en-IE" dirty="0" err="1" smtClean="0"/>
              <a:t>JobClient</a:t>
            </a:r>
            <a:r>
              <a:rPr lang="en-IE" dirty="0" smtClean="0"/>
              <a:t>, a </a:t>
            </a:r>
            <a:r>
              <a:rPr lang="en-IE" dirty="0" err="1" smtClean="0"/>
              <a:t>JobConf</a:t>
            </a:r>
            <a:r>
              <a:rPr lang="en-IE" dirty="0" smtClean="0"/>
              <a:t> and pass it the main class</a:t>
            </a:r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914400" y="4049009"/>
            <a:ext cx="3733800" cy="73828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Connector 11"/>
          <p:cNvCxnSpPr>
            <a:stCxn id="11" idx="3"/>
            <a:endCxn id="15" idx="1"/>
          </p:cNvCxnSpPr>
          <p:nvPr/>
        </p:nvCxnSpPr>
        <p:spPr>
          <a:xfrm flipV="1">
            <a:off x="4648200" y="3890665"/>
            <a:ext cx="1398071" cy="52748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6271" y="3429000"/>
            <a:ext cx="28829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type of map and output keys and values in the configuration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6046271" y="2983468"/>
            <a:ext cx="2882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input and output paths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914401" y="3505200"/>
            <a:ext cx="464819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0" name="Straight Connector 19"/>
          <p:cNvCxnSpPr>
            <a:stCxn id="18" idx="3"/>
            <a:endCxn id="17" idx="1"/>
          </p:cNvCxnSpPr>
          <p:nvPr/>
        </p:nvCxnSpPr>
        <p:spPr>
          <a:xfrm flipV="1">
            <a:off x="5562600" y="3168134"/>
            <a:ext cx="483671" cy="54381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2500" y="4495800"/>
            <a:ext cx="2882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mapper class</a:t>
            </a:r>
            <a:endParaRPr lang="en-IE" dirty="0"/>
          </a:p>
        </p:txBody>
      </p:sp>
      <p:cxnSp>
        <p:nvCxnSpPr>
          <p:cNvPr id="24" name="Straight Connector 23"/>
          <p:cNvCxnSpPr>
            <a:stCxn id="29" idx="3"/>
            <a:endCxn id="23" idx="1"/>
          </p:cNvCxnSpPr>
          <p:nvPr/>
        </p:nvCxnSpPr>
        <p:spPr>
          <a:xfrm flipV="1">
            <a:off x="4648200" y="4680466"/>
            <a:ext cx="1384300" cy="30868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14400" y="4888291"/>
            <a:ext cx="3733800" cy="20172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914400" y="5090153"/>
            <a:ext cx="4038600" cy="40433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2" name="Straight Connector 31"/>
          <p:cNvCxnSpPr>
            <a:stCxn id="31" idx="3"/>
            <a:endCxn id="33" idx="1"/>
          </p:cNvCxnSpPr>
          <p:nvPr/>
        </p:nvCxnSpPr>
        <p:spPr>
          <a:xfrm>
            <a:off x="4953000" y="5292321"/>
            <a:ext cx="1079500" cy="6004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32500" y="5029200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reducer class</a:t>
            </a:r>
          </a:p>
          <a:p>
            <a:pPr algn="ctr"/>
            <a:r>
              <a:rPr lang="en-IE" dirty="0" smtClean="0"/>
              <a:t>(and optionally “</a:t>
            </a:r>
            <a:r>
              <a:rPr lang="en-IE" b="1" dirty="0" smtClean="0"/>
              <a:t>combiner</a:t>
            </a:r>
            <a:r>
              <a:rPr lang="en-IE" dirty="0" smtClean="0"/>
              <a:t>”)</a:t>
            </a:r>
            <a:endParaRPr lang="en-IE" dirty="0"/>
          </a:p>
        </p:txBody>
      </p:sp>
      <p:sp>
        <p:nvSpPr>
          <p:cNvPr id="35" name="TextBox 34"/>
          <p:cNvSpPr txBox="1"/>
          <p:nvPr/>
        </p:nvSpPr>
        <p:spPr>
          <a:xfrm>
            <a:off x="6032500" y="5821349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Run and wait for job to complete.</a:t>
            </a:r>
            <a:endParaRPr lang="en-IE" dirty="0"/>
          </a:p>
        </p:txBody>
      </p:sp>
      <p:sp>
        <p:nvSpPr>
          <p:cNvPr id="36" name="Rectangle 35"/>
          <p:cNvSpPr/>
          <p:nvPr/>
        </p:nvSpPr>
        <p:spPr>
          <a:xfrm>
            <a:off x="914399" y="5771408"/>
            <a:ext cx="3733801" cy="17219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7" name="Straight Connector 36"/>
          <p:cNvCxnSpPr>
            <a:stCxn id="36" idx="3"/>
            <a:endCxn id="35" idx="1"/>
          </p:cNvCxnSpPr>
          <p:nvPr/>
        </p:nvCxnSpPr>
        <p:spPr>
          <a:xfrm>
            <a:off x="4648200" y="5857504"/>
            <a:ext cx="1384300" cy="28701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 animBg="1"/>
      <p:bldP spid="17" grpId="0" animBg="1"/>
      <p:bldP spid="18" grpId="0" animBg="1"/>
      <p:bldP spid="23" grpId="0" animBg="1"/>
      <p:bldP spid="29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in Hadoop: Combiner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Map-side “mini-reduction”</a:t>
            </a:r>
          </a:p>
          <a:p>
            <a:endParaRPr lang="en-IE" dirty="0" smtClean="0"/>
          </a:p>
          <a:p>
            <a:r>
              <a:rPr lang="en-IE" dirty="0" smtClean="0"/>
              <a:t>Keeps a fixed-size buffer in memory</a:t>
            </a:r>
          </a:p>
          <a:p>
            <a:endParaRPr lang="en-IE" dirty="0" smtClean="0"/>
          </a:p>
          <a:p>
            <a:r>
              <a:rPr lang="en-IE" dirty="0" smtClean="0"/>
              <a:t>Reduce within that buffer</a:t>
            </a:r>
            <a:endParaRPr lang="en-IE" dirty="0"/>
          </a:p>
          <a:p>
            <a:pPr lvl="1"/>
            <a:r>
              <a:rPr lang="en-IE" dirty="0" smtClean="0"/>
              <a:t>e.g., count words in buffer</a:t>
            </a:r>
          </a:p>
          <a:p>
            <a:pPr lvl="1"/>
            <a:r>
              <a:rPr lang="en-IE" dirty="0" smtClean="0"/>
              <a:t>Lessens bandwidth needs</a:t>
            </a:r>
          </a:p>
          <a:p>
            <a:endParaRPr lang="en-IE" dirty="0" smtClean="0"/>
          </a:p>
          <a:p>
            <a:r>
              <a:rPr lang="en-IE" dirty="0" smtClean="0"/>
              <a:t>In Hadoop: can simply use Reducer class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40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7621767" cy="2875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More in Hadoop: </a:t>
            </a:r>
            <a:r>
              <a:rPr lang="en-IE" dirty="0" smtClean="0"/>
              <a:t>Counters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914399" y="4495800"/>
            <a:ext cx="5978525" cy="2286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>
            <a:stCxn id="5" idx="3"/>
          </p:cNvCxnSpPr>
          <p:nvPr/>
        </p:nvCxnSpPr>
        <p:spPr>
          <a:xfrm>
            <a:off x="6892924" y="4610100"/>
            <a:ext cx="609599" cy="11049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5715000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Context has a group of maps of counters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09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in Hadoop: Chaining Jobs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Sometimes we need to chain jobs</a:t>
            </a:r>
          </a:p>
          <a:p>
            <a:endParaRPr lang="en-IE" dirty="0"/>
          </a:p>
          <a:p>
            <a:r>
              <a:rPr lang="en-IE" dirty="0" smtClean="0"/>
              <a:t>In Hadoop, can pass a set of Jobs to the client</a:t>
            </a:r>
          </a:p>
          <a:p>
            <a:endParaRPr lang="en-IE" dirty="0"/>
          </a:p>
          <a:p>
            <a:r>
              <a:rPr lang="en-I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x.addDependingJob</a:t>
            </a:r>
            <a:r>
              <a:rPr lang="en-I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</p:txBody>
      </p:sp>
    </p:spTree>
    <p:extLst>
      <p:ext uri="{BB962C8B-B14F-4D97-AF65-F5344CB8AC3E}">
        <p14:creationId xmlns:p14="http://schemas.microsoft.com/office/powerpoint/2010/main" val="38371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Google’s Recycling Initiative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1161480"/>
            <a:ext cx="7924800" cy="512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More in Hadoop: </a:t>
            </a:r>
            <a:r>
              <a:rPr lang="en-IE" dirty="0" smtClean="0"/>
              <a:t>Distributed Cache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Some tasks need “global knowledge”</a:t>
            </a:r>
          </a:p>
          <a:p>
            <a:pPr lvl="1"/>
            <a:r>
              <a:rPr lang="en-IE" dirty="0" smtClean="0"/>
              <a:t>For example, a white-list of conference venues and journals that should be considered in the citation count</a:t>
            </a:r>
          </a:p>
          <a:p>
            <a:pPr lvl="1"/>
            <a:r>
              <a:rPr lang="en-IE" dirty="0" smtClean="0"/>
              <a:t>Typically small</a:t>
            </a:r>
          </a:p>
          <a:p>
            <a:pPr lvl="1"/>
            <a:endParaRPr lang="en-IE" dirty="0"/>
          </a:p>
          <a:p>
            <a:r>
              <a:rPr lang="en-IE" dirty="0" smtClean="0"/>
              <a:t>Use a distributed cache:</a:t>
            </a:r>
          </a:p>
          <a:p>
            <a:pPr lvl="1"/>
            <a:r>
              <a:rPr lang="en-IE" dirty="0" smtClean="0"/>
              <a:t>Makes data available locally to all nodes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98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IF WE HAVE TIME …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91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: Scholar Example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7696200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Assume that in Google Scholar we have two inputs like:</a:t>
            </a:r>
          </a:p>
          <a:p>
            <a:pPr algn="ctr"/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IE" sz="2400" dirty="0" smtClean="0"/>
              <a:t>How can we use MapReduce to count the total incoming citations per author?</a:t>
            </a:r>
            <a:endParaRPr lang="en-I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245492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citedBy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B</a:t>
            </a:r>
            <a:endParaRPr lang="en-IE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I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citedBy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D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citedBy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D</a:t>
            </a:r>
            <a:endParaRPr lang="en-IE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D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citedBy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B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725" y="3124199"/>
            <a:ext cx="318387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author</a:t>
            </a:r>
            <a:r>
              <a:rPr lang="en-I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1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author</a:t>
            </a:r>
            <a:r>
              <a:rPr lang="en-I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2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author</a:t>
            </a:r>
            <a:r>
              <a:rPr lang="en-I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3</a:t>
            </a:r>
          </a:p>
          <a:p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author</a:t>
            </a:r>
            <a:r>
              <a:rPr lang="en-I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2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author</a:t>
            </a:r>
            <a:r>
              <a:rPr lang="en-I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1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author</a:t>
            </a:r>
            <a:r>
              <a:rPr lang="en-I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4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author</a:t>
            </a:r>
            <a:r>
              <a:rPr lang="en-I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2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author</a:t>
            </a:r>
            <a:r>
              <a:rPr lang="en-I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5</a:t>
            </a:r>
          </a:p>
          <a:p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paper</a:t>
            </a:r>
            <a:r>
              <a:rPr lang="en-IE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D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 author</a:t>
            </a:r>
            <a:r>
              <a:rPr lang="en-IE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6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0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File Systems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Google File System (GFS)</a:t>
            </a:r>
          </a:p>
          <a:p>
            <a:pPr lvl="1"/>
            <a:r>
              <a:rPr lang="en-IE" b="1" dirty="0" smtClean="0"/>
              <a:t>Master and </a:t>
            </a:r>
            <a:r>
              <a:rPr lang="en-IE" b="1" dirty="0" err="1" smtClean="0"/>
              <a:t>Chunkslaves</a:t>
            </a:r>
            <a:endParaRPr lang="en-IE" b="1" dirty="0" smtClean="0"/>
          </a:p>
          <a:p>
            <a:pPr lvl="1"/>
            <a:r>
              <a:rPr lang="en-IE" dirty="0" smtClean="0"/>
              <a:t>Replicated pipelined writes</a:t>
            </a:r>
          </a:p>
          <a:p>
            <a:pPr lvl="1"/>
            <a:r>
              <a:rPr lang="en-IE" dirty="0" smtClean="0"/>
              <a:t>Direct reads</a:t>
            </a:r>
          </a:p>
          <a:p>
            <a:pPr lvl="1"/>
            <a:r>
              <a:rPr lang="en-IE" dirty="0" smtClean="0"/>
              <a:t>Minimising master traffic</a:t>
            </a:r>
          </a:p>
          <a:p>
            <a:pPr lvl="1"/>
            <a:r>
              <a:rPr lang="en-IE" dirty="0" smtClean="0"/>
              <a:t>Fault-tolerance: self-healing</a:t>
            </a:r>
            <a:endParaRPr lang="en-IE" dirty="0"/>
          </a:p>
          <a:p>
            <a:pPr lvl="1"/>
            <a:r>
              <a:rPr lang="en-IE" dirty="0" smtClean="0"/>
              <a:t>Rack awareness</a:t>
            </a:r>
          </a:p>
          <a:p>
            <a:pPr lvl="1"/>
            <a:r>
              <a:rPr lang="en-IE" dirty="0" smtClean="0"/>
              <a:t>Consistency and modifications</a:t>
            </a: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Hadoop Distributed File System</a:t>
            </a:r>
          </a:p>
          <a:p>
            <a:pPr lvl="1"/>
            <a:r>
              <a:rPr lang="en-IE" b="1" dirty="0" err="1" smtClean="0"/>
              <a:t>NameNode</a:t>
            </a:r>
            <a:r>
              <a:rPr lang="en-IE" b="1" dirty="0" smtClean="0"/>
              <a:t> and </a:t>
            </a:r>
            <a:r>
              <a:rPr lang="en-IE" b="1" dirty="0" err="1" smtClean="0"/>
              <a:t>DataNodes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4969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Input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Map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Partition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Shuffle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Comparison/Sort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Reduce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0104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/GFS Revision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GFS: distributed file system</a:t>
            </a:r>
          </a:p>
          <a:p>
            <a:pPr lvl="1"/>
            <a:r>
              <a:rPr lang="en-IE" dirty="0"/>
              <a:t>Implemented as HDFS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IE" dirty="0" err="1" smtClean="0"/>
              <a:t>MapReduce</a:t>
            </a:r>
            <a:r>
              <a:rPr lang="en-IE" dirty="0" smtClean="0"/>
              <a:t>: distributed processing framework</a:t>
            </a:r>
          </a:p>
          <a:p>
            <a:pPr lvl="1"/>
            <a:r>
              <a:rPr lang="en-IE" dirty="0" smtClean="0"/>
              <a:t>Implemented as Hadoop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3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FileSystem</a:t>
            </a:r>
            <a:endParaRPr lang="en-IE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Mapper&lt;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InputKey,InputValue,MapKey,MapValue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OutputCollector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OutputKey,OutputValue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Writable, 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WritableComparable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&lt;Key&gt;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Partitioner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KeyType,ValueType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Reducer&lt;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MapKey,MapValue,OutputKey,OutputValue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JobClient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JobConf</a:t>
            </a:r>
            <a:endParaRPr lang="en-IE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I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Architecture (ca. 1998)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0070C0"/>
                </a:solidFill>
              </a:rPr>
              <a:t>Information Retrieval</a:t>
            </a:r>
          </a:p>
          <a:p>
            <a:r>
              <a:rPr lang="en-IE" dirty="0" smtClean="0"/>
              <a:t>Crawling</a:t>
            </a:r>
          </a:p>
          <a:p>
            <a:r>
              <a:rPr lang="en-IE" dirty="0" smtClean="0"/>
              <a:t>Inverted indexing</a:t>
            </a:r>
          </a:p>
          <a:p>
            <a:r>
              <a:rPr lang="en-IE" dirty="0" smtClean="0"/>
              <a:t>Word-counts</a:t>
            </a:r>
          </a:p>
          <a:p>
            <a:r>
              <a:rPr lang="en-IE" dirty="0" smtClean="0"/>
              <a:t>Link-counts</a:t>
            </a:r>
          </a:p>
          <a:p>
            <a:r>
              <a:rPr lang="en-IE" dirty="0" err="1" smtClean="0"/>
              <a:t>greps</a:t>
            </a:r>
            <a:r>
              <a:rPr lang="en-IE" dirty="0" smtClean="0"/>
              <a:t>/sorts</a:t>
            </a:r>
          </a:p>
          <a:p>
            <a:r>
              <a:rPr lang="en-IE" dirty="0" smtClean="0"/>
              <a:t>PageRank</a:t>
            </a:r>
          </a:p>
          <a:p>
            <a:r>
              <a:rPr lang="en-IE" dirty="0" smtClean="0"/>
              <a:t>Updates</a:t>
            </a:r>
          </a:p>
          <a:p>
            <a:pPr marL="0" indent="0">
              <a:buNone/>
            </a:pPr>
            <a:r>
              <a:rPr lang="en-IE" dirty="0" smtClean="0"/>
              <a:t>…</a:t>
            </a:r>
          </a:p>
          <a:p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E"/>
          </a:p>
        </p:txBody>
      </p:sp>
      <p:pic>
        <p:nvPicPr>
          <p:cNvPr id="4" name="Picture 2" descr="http://infolab.stanford.edu/~backrub/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6" y="1524000"/>
            <a:ext cx="4226277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Engineering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FF0000"/>
                </a:solidFill>
              </a:rPr>
              <a:t>Massive amounts of data</a:t>
            </a:r>
          </a:p>
          <a:p>
            <a:r>
              <a:rPr lang="en-IE" dirty="0">
                <a:solidFill>
                  <a:srgbClr val="FF0000"/>
                </a:solidFill>
              </a:rPr>
              <a:t>Each task </a:t>
            </a:r>
            <a:r>
              <a:rPr lang="en-IE" dirty="0" smtClean="0">
                <a:solidFill>
                  <a:srgbClr val="FF0000"/>
                </a:solidFill>
              </a:rPr>
              <a:t>needs communication protocols</a:t>
            </a:r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Each task needs fault tolerance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Multiple tasks running concurrently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Ad hoc solutions would repeat the same code</a:t>
            </a:r>
          </a:p>
        </p:txBody>
      </p:sp>
    </p:spTree>
    <p:extLst>
      <p:ext uri="{BB962C8B-B14F-4D97-AF65-F5344CB8AC3E}">
        <p14:creationId xmlns:p14="http://schemas.microsoft.com/office/powerpoint/2010/main" val="8769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2401</Words>
  <Application>Microsoft Office PowerPoint</Application>
  <PresentationFormat>On-screen Show (4:3)</PresentationFormat>
  <Paragraphs>623</Paragraphs>
  <Slides>77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Bell MT</vt:lpstr>
      <vt:lpstr>Calibri</vt:lpstr>
      <vt:lpstr>Courier New</vt:lpstr>
      <vt:lpstr>Wingdings</vt:lpstr>
      <vt:lpstr>Office Theme</vt:lpstr>
      <vt:lpstr>CC5212-1 Procesamiento Masivo de Datos Otoño 2016  Lecture 4: DFS &amp; MapReduce I</vt:lpstr>
      <vt:lpstr>Fundamentals of Distributed Systems</vt:lpstr>
      <vt:lpstr>MASSIVE DATA PROCESSING (THE GOOGLE WAY …)</vt:lpstr>
      <vt:lpstr>Inside Google circa 1997/98</vt:lpstr>
      <vt:lpstr>Inside Google circa 2015</vt:lpstr>
      <vt:lpstr>Google’s Cooling System</vt:lpstr>
      <vt:lpstr>Google’s Recycling Initiative</vt:lpstr>
      <vt:lpstr>Google Architecture (ca. 1998)</vt:lpstr>
      <vt:lpstr>Google Engineering</vt:lpstr>
      <vt:lpstr>Google Engineering</vt:lpstr>
      <vt:lpstr>Google Re-Engineering</vt:lpstr>
      <vt:lpstr>GOOGLE FILE SYSTEM (GFS)</vt:lpstr>
      <vt:lpstr>What is a File-System?</vt:lpstr>
      <vt:lpstr>What is a Distributed File-System</vt:lpstr>
      <vt:lpstr>Google File System (GFS)</vt:lpstr>
      <vt:lpstr>GFS: Pipelined Writes</vt:lpstr>
      <vt:lpstr>GFS: Pipelined Writes (In Words)</vt:lpstr>
      <vt:lpstr>GFS: Fault Tolerance</vt:lpstr>
      <vt:lpstr>GFS: Fault Tolerance (In Words)</vt:lpstr>
      <vt:lpstr>GFS: Direct Reads</vt:lpstr>
      <vt:lpstr>GFS: Direct Reads (In Words)</vt:lpstr>
      <vt:lpstr>GFS: Modification Consistency</vt:lpstr>
      <vt:lpstr>GFS: Rack Awareness</vt:lpstr>
      <vt:lpstr>GFS: Rack Awareness</vt:lpstr>
      <vt:lpstr>GFS: Rack Awareness</vt:lpstr>
      <vt:lpstr>GFS: Rack Awareness (In Words)</vt:lpstr>
      <vt:lpstr>GFS: Other Operations</vt:lpstr>
      <vt:lpstr>GFS: Weaknesses?</vt:lpstr>
      <vt:lpstr>GFS: White-Paper</vt:lpstr>
      <vt:lpstr>HaDOOP DISTRIBUTED FILE SYSTEM (HDFS)</vt:lpstr>
      <vt:lpstr>Google Re-Engineering</vt:lpstr>
      <vt:lpstr>HDFS</vt:lpstr>
      <vt:lpstr>HDFS Interfaces</vt:lpstr>
      <vt:lpstr>HDFS Interfaces</vt:lpstr>
      <vt:lpstr>GOOGLE’S MAP-REDUCE</vt:lpstr>
      <vt:lpstr>Google Re-Engineering</vt:lpstr>
      <vt:lpstr>MapReduce in Google</vt:lpstr>
      <vt:lpstr>MapReduce: Word Count</vt:lpstr>
      <vt:lpstr>MapReduce (in more detail)</vt:lpstr>
      <vt:lpstr>MapReduce (in more detail)</vt:lpstr>
      <vt:lpstr>MapReduce</vt:lpstr>
      <vt:lpstr>MapReduce: Word Count PseudoCode</vt:lpstr>
      <vt:lpstr>MapReduce: Scholar Example</vt:lpstr>
      <vt:lpstr>MapReduce: Scholar Example</vt:lpstr>
      <vt:lpstr>MapReduce as a Dist. Sys.</vt:lpstr>
      <vt:lpstr>MapReduce: Benefits for Programmers</vt:lpstr>
      <vt:lpstr>MapReduce: Benefits for Programmers</vt:lpstr>
      <vt:lpstr>HADOOP OVERVIEW</vt:lpstr>
      <vt:lpstr>Hadoop Architecture</vt:lpstr>
      <vt:lpstr>HDFS: Traditional / SPOF</vt:lpstr>
      <vt:lpstr>What is the secondary name-node?</vt:lpstr>
      <vt:lpstr>Hadoop: High Availability</vt:lpstr>
      <vt:lpstr>PROGRAMMING WITH HADOOP</vt:lpstr>
      <vt:lpstr>1. Input/Output (cmd)</vt:lpstr>
      <vt:lpstr>1. Input/Output (Java)</vt:lpstr>
      <vt:lpstr>1. Input (Java)</vt:lpstr>
      <vt:lpstr>2. Map</vt:lpstr>
      <vt:lpstr>(Writable for values)</vt:lpstr>
      <vt:lpstr>(WritableComparable for keys/values)</vt:lpstr>
      <vt:lpstr>3. Partition</vt:lpstr>
      <vt:lpstr>4. Shuffle</vt:lpstr>
      <vt:lpstr>5. Sort/Comparision</vt:lpstr>
      <vt:lpstr>6. Reduce</vt:lpstr>
      <vt:lpstr>7. Output / Input (Java)</vt:lpstr>
      <vt:lpstr>7. Output (Java)</vt:lpstr>
      <vt:lpstr>Control Flow</vt:lpstr>
      <vt:lpstr>More in Hadoop: Combiner</vt:lpstr>
      <vt:lpstr>More in Hadoop: Counters</vt:lpstr>
      <vt:lpstr>More in Hadoop: Chaining Jobs</vt:lpstr>
      <vt:lpstr>More in Hadoop: Distributed Cache</vt:lpstr>
      <vt:lpstr>IF WE HAVE TIME …</vt:lpstr>
      <vt:lpstr>MapReduce: Scholar Example</vt:lpstr>
      <vt:lpstr>RECAP</vt:lpstr>
      <vt:lpstr>Distributed File Systems</vt:lpstr>
      <vt:lpstr>MapReduce</vt:lpstr>
      <vt:lpstr>MapReduce/GFS Revision</vt:lpstr>
      <vt:lpstr>Hadoop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ahogan</cp:lastModifiedBy>
  <cp:revision>342</cp:revision>
  <cp:lastPrinted>2016-03-30T17:19:30Z</cp:lastPrinted>
  <dcterms:created xsi:type="dcterms:W3CDTF">2006-08-16T00:00:00Z</dcterms:created>
  <dcterms:modified xsi:type="dcterms:W3CDTF">2016-03-30T17:20:48Z</dcterms:modified>
</cp:coreProperties>
</file>