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627" r:id="rId45"/>
    <p:sldId id="572" r:id="rId46"/>
    <p:sldId id="592" r:id="rId47"/>
    <p:sldId id="593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602" r:id="rId56"/>
    <p:sldId id="603" r:id="rId57"/>
    <p:sldId id="628" r:id="rId58"/>
    <p:sldId id="612" r:id="rId59"/>
    <p:sldId id="613" r:id="rId60"/>
    <p:sldId id="614" r:id="rId61"/>
    <p:sldId id="615" r:id="rId62"/>
    <p:sldId id="616" r:id="rId63"/>
    <p:sldId id="617" r:id="rId64"/>
    <p:sldId id="618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587" r:id="rId73"/>
    <p:sldId id="611" r:id="rId74"/>
    <p:sldId id="588" r:id="rId75"/>
    <p:sldId id="589" r:id="rId76"/>
    <p:sldId id="626" r:id="rId77"/>
    <p:sldId id="59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87" d="100"/>
          <a:sy n="87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14/03/2016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6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2016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2: </a:t>
            </a:r>
            <a:r>
              <a:rPr lang="es-ES" b="1" dirty="0" err="1" smtClean="0"/>
              <a:t>Distributed</a:t>
            </a:r>
            <a:r>
              <a:rPr lang="es-ES" b="1" dirty="0" smtClean="0"/>
              <a:t> </a:t>
            </a:r>
            <a:r>
              <a:rPr lang="es-ES" b="1" dirty="0" err="1" smtClean="0"/>
              <a:t>Systems</a:t>
            </a:r>
            <a:r>
              <a:rPr lang="es-ES" b="1" dirty="0" smtClean="0"/>
              <a:t> 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 Design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Flexibility</a:t>
            </a:r>
            <a:r>
              <a:rPr lang="en-IE" dirty="0" smtClean="0"/>
              <a:t>: </a:t>
            </a:r>
          </a:p>
          <a:p>
            <a:pPr lvl="1"/>
            <a:r>
              <a:rPr lang="en-IE" dirty="0" smtClean="0"/>
              <a:t>Add/remove/move machines</a:t>
            </a:r>
          </a:p>
          <a:p>
            <a:pPr lvl="1"/>
            <a:r>
              <a:rPr lang="en-IE" dirty="0" smtClean="0"/>
              <a:t>Generic interfaces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Reliability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Fault-tolerant: recover from errors</a:t>
            </a:r>
          </a:p>
          <a:p>
            <a:pPr lvl="1"/>
            <a:r>
              <a:rPr lang="en-IE" dirty="0" smtClean="0"/>
              <a:t>Security: user authentication</a:t>
            </a:r>
            <a:endParaRPr lang="en-IE" dirty="0"/>
          </a:p>
          <a:p>
            <a:pPr lvl="1"/>
            <a:r>
              <a:rPr lang="en-IE" dirty="0" smtClean="0"/>
              <a:t>Availability: uptime/total-time</a:t>
            </a:r>
          </a:p>
        </p:txBody>
      </p:sp>
    </p:spTree>
    <p:extLst>
      <p:ext uri="{BB962C8B-B14F-4D97-AF65-F5344CB8AC3E}">
        <p14:creationId xmlns:p14="http://schemas.microsoft.com/office/powerpoint/2010/main" val="13909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System Design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Performance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Runtimes (processing)</a:t>
            </a:r>
          </a:p>
          <a:p>
            <a:pPr lvl="1"/>
            <a:r>
              <a:rPr lang="en-IE" dirty="0" smtClean="0"/>
              <a:t>Latency, throughput and bandwidth (data)</a:t>
            </a:r>
          </a:p>
          <a:p>
            <a:pPr lvl="1"/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Scalability</a:t>
            </a:r>
          </a:p>
          <a:p>
            <a:pPr lvl="1"/>
            <a:r>
              <a:rPr lang="en-IE" dirty="0" smtClean="0"/>
              <a:t>Network and infrastructure scales</a:t>
            </a:r>
          </a:p>
          <a:p>
            <a:pPr lvl="1"/>
            <a:r>
              <a:rPr lang="en-IE" dirty="0" smtClean="0"/>
              <a:t>Applications scale</a:t>
            </a:r>
          </a:p>
          <a:p>
            <a:pPr lvl="1"/>
            <a:r>
              <a:rPr lang="en-IE" dirty="0" smtClean="0"/>
              <a:t>Minimise global knowledge/bottlenecks!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30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CLIENT–SERVER </a:t>
            </a:r>
            <a:r>
              <a:rPr lang="en-IE" dirty="0" smtClean="0"/>
              <a:t>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5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Client–Server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4343400"/>
            <a:ext cx="174307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6248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(</a:t>
            </a:r>
            <a:r>
              <a:rPr lang="en-IE" sz="2800" u="sng" dirty="0" smtClean="0"/>
              <a:t>For example</a:t>
            </a:r>
            <a:r>
              <a:rPr lang="en-IE" sz="2800" dirty="0" smtClean="0"/>
              <a:t>: </a:t>
            </a:r>
            <a:r>
              <a:rPr lang="en-IE" sz="2800" i="1" dirty="0" smtClean="0"/>
              <a:t>Email</a:t>
            </a:r>
            <a:r>
              <a:rPr lang="en-IE" sz="2800" i="1" dirty="0"/>
              <a:t>, WWW, Printing, etc</a:t>
            </a:r>
            <a:r>
              <a:rPr lang="en-IE" sz="2800" i="1" dirty="0" smtClean="0"/>
              <a:t>.</a:t>
            </a:r>
            <a:r>
              <a:rPr lang="en-IE" sz="2800" dirty="0" smtClean="0"/>
              <a:t>)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283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Client–Server:</a:t>
            </a:r>
            <a:r>
              <a:rPr lang="en-IE" i="1" dirty="0" smtClean="0"/>
              <a:t> Thin Client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24000"/>
            <a:ext cx="8229600" cy="4267200"/>
          </a:xfrm>
        </p:spPr>
        <p:txBody>
          <a:bodyPr/>
          <a:lstStyle/>
          <a:p>
            <a:r>
              <a:rPr lang="en-IE" dirty="0" smtClean="0"/>
              <a:t>Few computing resources for client: I/O</a:t>
            </a:r>
          </a:p>
          <a:p>
            <a:pPr lvl="1"/>
            <a:r>
              <a:rPr lang="en-IE" dirty="0" smtClean="0"/>
              <a:t>Server does the hard work</a:t>
            </a:r>
            <a:endParaRPr lang="en-IE" dirty="0"/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4343400"/>
            <a:ext cx="174307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6248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(</a:t>
            </a:r>
            <a:r>
              <a:rPr lang="en-IE" sz="2800" u="sng" dirty="0" smtClean="0"/>
              <a:t>For example</a:t>
            </a:r>
            <a:r>
              <a:rPr lang="en-IE" sz="2800" dirty="0" smtClean="0"/>
              <a:t>: </a:t>
            </a:r>
            <a:r>
              <a:rPr lang="en-IE" sz="2800" i="1" dirty="0" smtClean="0"/>
              <a:t>PHP-heavy websites, SSH, email, </a:t>
            </a:r>
            <a:r>
              <a:rPr lang="en-IE" sz="2800" i="1" dirty="0"/>
              <a:t>etc</a:t>
            </a:r>
            <a:r>
              <a:rPr lang="en-IE" sz="2800" i="1" dirty="0" smtClean="0"/>
              <a:t>.</a:t>
            </a:r>
            <a:r>
              <a:rPr lang="en-IE" sz="2800" dirty="0" smtClean="0"/>
              <a:t>)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673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</a:t>
            </a:r>
            <a:r>
              <a:rPr lang="en-IE" i="1" dirty="0" smtClean="0"/>
              <a:t> Fat Client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24000"/>
            <a:ext cx="8229600" cy="4267200"/>
          </a:xfrm>
        </p:spPr>
        <p:txBody>
          <a:bodyPr/>
          <a:lstStyle/>
          <a:p>
            <a:r>
              <a:rPr lang="en-IE" dirty="0" smtClean="0"/>
              <a:t>Fuller computing resources for client: I/O</a:t>
            </a:r>
          </a:p>
          <a:p>
            <a:pPr lvl="1"/>
            <a:r>
              <a:rPr lang="en-IE" dirty="0" smtClean="0"/>
              <a:t>Server sends data: computing done client-side</a:t>
            </a:r>
          </a:p>
          <a:p>
            <a:pPr lvl="1"/>
            <a:endParaRPr lang="en-IE" i="1" dirty="0" smtClean="0"/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4343400"/>
            <a:ext cx="174307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6248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(</a:t>
            </a:r>
            <a:r>
              <a:rPr lang="en-IE" sz="2800" u="sng" dirty="0" smtClean="0"/>
              <a:t>For example</a:t>
            </a:r>
            <a:r>
              <a:rPr lang="en-IE" sz="2800" dirty="0" smtClean="0"/>
              <a:t>: </a:t>
            </a:r>
            <a:r>
              <a:rPr lang="en-IE" sz="2800" i="1" dirty="0" err="1" smtClean="0"/>
              <a:t>Javascript</a:t>
            </a:r>
            <a:r>
              <a:rPr lang="en-IE" sz="2800" i="1" dirty="0" smtClean="0"/>
              <a:t>-heavy websites, multimedia, </a:t>
            </a:r>
            <a:r>
              <a:rPr lang="en-IE" sz="2800" i="1" dirty="0"/>
              <a:t>etc</a:t>
            </a:r>
            <a:r>
              <a:rPr lang="en-IE" sz="2800" i="1" dirty="0" smtClean="0"/>
              <a:t>.</a:t>
            </a:r>
            <a:r>
              <a:rPr lang="en-IE" sz="2800" dirty="0" smtClean="0"/>
              <a:t>)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770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 </a:t>
            </a:r>
            <a:r>
              <a:rPr lang="en-IE" i="1" dirty="0" smtClean="0"/>
              <a:t>Mirror Servers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User goes to any machine (replicated/mirror)</a:t>
            </a:r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9118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205712" y="3906440"/>
            <a:ext cx="546888" cy="408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3"/>
          </p:cNvCxnSpPr>
          <p:nvPr/>
        </p:nvCxnSpPr>
        <p:spPr>
          <a:xfrm flipH="1">
            <a:off x="2182825" y="4992976"/>
            <a:ext cx="21605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81400" y="5524500"/>
            <a:ext cx="1066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5524500"/>
            <a:ext cx="685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4000500" y="3906440"/>
            <a:ext cx="3314718" cy="81796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24318" y="5772150"/>
            <a:ext cx="3162282" cy="364331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00500" y="6218038"/>
            <a:ext cx="3467118" cy="335162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0500" y="3545681"/>
            <a:ext cx="3314718" cy="873413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411956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2"/>
          </p:cNvCxnSpPr>
          <p:nvPr/>
        </p:nvCxnSpPr>
        <p:spPr>
          <a:xfrm>
            <a:off x="1205713" y="5566857"/>
            <a:ext cx="861212" cy="545811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>
            <a:off x="1007046" y="3686838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07047" y="4876295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 </a:t>
            </a:r>
            <a:r>
              <a:rPr lang="en-IE" i="1" dirty="0" smtClean="0"/>
              <a:t>Proxy Server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User goes to “forwarding” machine (proxy)</a:t>
            </a:r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19095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71801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53100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1785494" y="3429002"/>
            <a:ext cx="1948306" cy="10667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 flipH="1">
            <a:off x="1785493" y="4876295"/>
            <a:ext cx="179590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00200" y="5333495"/>
            <a:ext cx="2286000" cy="8387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330038" y="5257800"/>
            <a:ext cx="17565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86400" y="4724400"/>
            <a:ext cx="1682762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12" y="4302413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177"/>
          <p:cNvSpPr/>
          <p:nvPr/>
        </p:nvSpPr>
        <p:spPr>
          <a:xfrm>
            <a:off x="152400" y="2133600"/>
            <a:ext cx="54864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b="1" dirty="0" smtClean="0">
                <a:solidFill>
                  <a:schemeClr val="tx1"/>
                </a:solidFill>
              </a:rPr>
              <a:t>Server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056" y="1465695"/>
            <a:ext cx="8229600" cy="452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Client–Server:</a:t>
            </a:r>
            <a:r>
              <a:rPr lang="en-IE" dirty="0"/>
              <a:t> </a:t>
            </a:r>
            <a:r>
              <a:rPr lang="en-IE" i="1" dirty="0" smtClean="0"/>
              <a:t>Three-Tier Server</a:t>
            </a:r>
            <a:endParaRPr lang="en-IE" dirty="0"/>
          </a:p>
        </p:txBody>
      </p:sp>
      <p:pic>
        <p:nvPicPr>
          <p:cNvPr id="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33775"/>
            <a:ext cx="141446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743200"/>
            <a:ext cx="1676400" cy="3276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Data</a:t>
            </a:r>
            <a:endParaRPr lang="en-IE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743200"/>
            <a:ext cx="1676400" cy="3276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Logic</a:t>
            </a:r>
            <a:endParaRPr lang="en-IE" b="1" dirty="0"/>
          </a:p>
        </p:txBody>
      </p:sp>
      <p:sp>
        <p:nvSpPr>
          <p:cNvPr id="7" name="Rectangle 6"/>
          <p:cNvSpPr/>
          <p:nvPr/>
        </p:nvSpPr>
        <p:spPr>
          <a:xfrm>
            <a:off x="3810000" y="2743200"/>
            <a:ext cx="1676400" cy="3276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Presentation</a:t>
            </a:r>
            <a:endParaRPr lang="en-IE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5095964"/>
            <a:ext cx="1524000" cy="650208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200400"/>
            <a:ext cx="1524000" cy="761999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01355" y="4286071"/>
            <a:ext cx="137159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HTTP GET:</a:t>
            </a:r>
          </a:p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Total salary</a:t>
            </a:r>
          </a:p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of all employees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945" y="4286071"/>
            <a:ext cx="1371599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SQL: Query</a:t>
            </a:r>
          </a:p>
          <a:p>
            <a:r>
              <a:rPr lang="en-IE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alary of all employees</a:t>
            </a:r>
          </a:p>
          <a:p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https://cdn1.iconfinder.com/data/icons/database/PNG/512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3810000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86200" y="5795988"/>
            <a:ext cx="1304926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5802915"/>
            <a:ext cx="1304926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2619" y="3200400"/>
            <a:ext cx="130492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7" y="3200400"/>
            <a:ext cx="130492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3947" y="5334001"/>
            <a:ext cx="815688" cy="468914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70" idx="0"/>
          </p:cNvCxnSpPr>
          <p:nvPr/>
        </p:nvCxnSpPr>
        <p:spPr>
          <a:xfrm flipV="1">
            <a:off x="1177635" y="3200400"/>
            <a:ext cx="803565" cy="60960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5945" y="3420070"/>
            <a:ext cx="13715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Add all the salaries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1354" y="3429000"/>
            <a:ext cx="13715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Create HTML page</a:t>
            </a:r>
          </a:p>
        </p:txBody>
      </p:sp>
      <p:pic>
        <p:nvPicPr>
          <p:cNvPr id="718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27964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2882690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092" y="3346384"/>
            <a:ext cx="571501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9" grpId="0" animBg="1"/>
      <p:bldP spid="34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 </a:t>
            </a:r>
            <a:r>
              <a:rPr lang="en-IE" i="1" dirty="0" smtClean="0"/>
              <a:t>n-Tier Server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IE" dirty="0" smtClean="0"/>
              <a:t>Slide from Google’s Jeff Dean: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1943100"/>
            <a:ext cx="60007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04800" y="3200400"/>
            <a:ext cx="7696200" cy="0"/>
          </a:xfrm>
          <a:prstGeom prst="line">
            <a:avLst/>
          </a:prstGeom>
          <a:ln w="412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19400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Presentation</a:t>
            </a:r>
            <a:endParaRPr lang="en-IE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4800" y="5791200"/>
            <a:ext cx="7696200" cy="0"/>
          </a:xfrm>
          <a:prstGeom prst="line">
            <a:avLst/>
          </a:prstGeom>
          <a:ln w="412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144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Logical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multiple tiers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879068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Data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4849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Massive data needs </a:t>
            </a:r>
            <a:br>
              <a:rPr lang="en-IE" dirty="0" smtClean="0"/>
            </a:br>
            <a:r>
              <a:rPr lang="en-IE" dirty="0" smtClean="0"/>
              <a:t>DISTRIBUTED SYSTEMS 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PEER-TO-PEER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3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 (P2P)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Clients interact directly with a “central” server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 smtClean="0"/>
              <a:t>Peers interact directly amongst themselves</a:t>
            </a:r>
            <a:endParaRPr lang="en-IE" dirty="0"/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i="1" dirty="0" smtClean="0"/>
              <a:t>Unstructured (flooding)</a:t>
            </a:r>
            <a:endParaRPr lang="en-IE" i="1" dirty="0"/>
          </a:p>
        </p:txBody>
      </p:sp>
      <p:pic>
        <p:nvPicPr>
          <p:cNvPr id="1126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001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5701922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317307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4860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Ricky Martin’s new album?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11271"/>
          <p:cNvSpPr/>
          <p:nvPr/>
        </p:nvSpPr>
        <p:spPr>
          <a:xfrm>
            <a:off x="817418" y="3505200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TextBox 42"/>
          <p:cNvSpPr txBox="1"/>
          <p:nvPr/>
        </p:nvSpPr>
        <p:spPr>
          <a:xfrm>
            <a:off x="152400" y="64578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(</a:t>
            </a:r>
            <a:r>
              <a:rPr lang="en-IE" sz="2000" u="sng" dirty="0" smtClean="0"/>
              <a:t>For example</a:t>
            </a:r>
            <a:r>
              <a:rPr lang="en-IE" sz="2000" dirty="0" smtClean="0"/>
              <a:t>: </a:t>
            </a:r>
            <a:r>
              <a:rPr lang="en-IE" sz="2000" i="1" dirty="0" err="1" smtClean="0"/>
              <a:t>Kazaa</a:t>
            </a:r>
            <a:r>
              <a:rPr lang="en-IE" sz="2000" i="1" dirty="0" smtClean="0"/>
              <a:t>, Gnutella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sp>
        <p:nvSpPr>
          <p:cNvPr id="44" name="Rectangle 43"/>
          <p:cNvSpPr/>
          <p:nvPr/>
        </p:nvSpPr>
        <p:spPr>
          <a:xfrm>
            <a:off x="6159500" y="4914900"/>
            <a:ext cx="889000" cy="60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4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i="1" dirty="0" smtClean="0"/>
              <a:t>Unstructured (flooding)</a:t>
            </a:r>
            <a:endParaRPr lang="en-IE" i="1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Pixie’s new album?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152400" y="64578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(</a:t>
            </a:r>
            <a:r>
              <a:rPr lang="en-IE" sz="2000" u="sng" dirty="0" smtClean="0"/>
              <a:t>For example</a:t>
            </a:r>
            <a:r>
              <a:rPr lang="en-IE" sz="2000" dirty="0" smtClean="0"/>
              <a:t>: </a:t>
            </a:r>
            <a:r>
              <a:rPr lang="en-IE" sz="2000" i="1" dirty="0" err="1" smtClean="0"/>
              <a:t>Kazaa</a:t>
            </a:r>
            <a:r>
              <a:rPr lang="en-IE" sz="2000" i="1" dirty="0" smtClean="0"/>
              <a:t>, Gnutella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59500" y="4914900"/>
            <a:ext cx="889000" cy="60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i="1" dirty="0" smtClean="0"/>
              <a:t>Structured</a:t>
            </a:r>
            <a:r>
              <a:rPr lang="en-IE" dirty="0" smtClean="0"/>
              <a:t> (</a:t>
            </a:r>
            <a:r>
              <a:rPr lang="en-IE" i="1" dirty="0" smtClean="0"/>
              <a:t>Central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r>
              <a:rPr lang="en-IE" dirty="0" smtClean="0">
                <a:solidFill>
                  <a:schemeClr val="accent6"/>
                </a:solidFill>
              </a:rPr>
              <a:t>Peer requests content from server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FF0000"/>
                </a:solidFill>
              </a:rPr>
              <a:t>Central point-of-failure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578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(</a:t>
            </a:r>
            <a:r>
              <a:rPr lang="en-IE" sz="2000" u="sng" dirty="0" smtClean="0"/>
              <a:t>For example</a:t>
            </a:r>
            <a:r>
              <a:rPr lang="en-IE" sz="2000" dirty="0" smtClean="0"/>
              <a:t>: </a:t>
            </a:r>
            <a:r>
              <a:rPr lang="en-IE" sz="2000" i="1" dirty="0" smtClean="0"/>
              <a:t>Napster … central directory was shut down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574346" y="1371600"/>
            <a:ext cx="2514600" cy="1219200"/>
          </a:xfrm>
          <a:prstGeom prst="cloudCallout">
            <a:avLst>
              <a:gd name="adj1" fmla="val 25732"/>
              <a:gd name="adj2" fmla="val 80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Ricky Martin’s new album?</a:t>
            </a:r>
            <a:endParaRPr lang="en-IE" dirty="0"/>
          </a:p>
        </p:txBody>
      </p:sp>
      <p:pic>
        <p:nvPicPr>
          <p:cNvPr id="1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2" y="5777169"/>
            <a:ext cx="616779" cy="6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4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3448050" y="2828925"/>
            <a:ext cx="533400" cy="6762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76700" y="2705100"/>
            <a:ext cx="114300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i="1" dirty="0" smtClean="0"/>
              <a:t>Structured</a:t>
            </a:r>
            <a:r>
              <a:rPr lang="en-IE" dirty="0" smtClean="0"/>
              <a:t> (</a:t>
            </a:r>
            <a:r>
              <a:rPr lang="en-IE" i="1" dirty="0" smtClean="0"/>
              <a:t>Hierarchical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3810000"/>
            <a:ext cx="30480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8200" y="4800600"/>
            <a:ext cx="19812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19826" y="2962275"/>
            <a:ext cx="419099" cy="18383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7950" y="30099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3238500" y="2638425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3981450" y="2447925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5638800" y="19812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6553200" y="19431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7077075" y="25146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7496175" y="46101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7248525" y="51816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3352800" y="539115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3562350" y="58674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4229100" y="60579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4976813" y="6057900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5429250" y="5667375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0" name="Straight Connector 39"/>
          <p:cNvCxnSpPr/>
          <p:nvPr/>
        </p:nvCxnSpPr>
        <p:spPr>
          <a:xfrm>
            <a:off x="2857500" y="3200400"/>
            <a:ext cx="1276350" cy="4572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495675" y="5372100"/>
            <a:ext cx="1000125" cy="209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86200" y="5334000"/>
            <a:ext cx="609600" cy="7143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438650" y="5391150"/>
            <a:ext cx="57150" cy="8572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495800" y="5372100"/>
            <a:ext cx="690563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572000" y="5372100"/>
            <a:ext cx="1066800" cy="5143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638925" y="4800600"/>
            <a:ext cx="857250" cy="590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62751" y="4800600"/>
            <a:ext cx="857249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219827" y="2705100"/>
            <a:ext cx="1066798" cy="2571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210300" y="2133600"/>
            <a:ext cx="542927" cy="8286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48350" y="2171700"/>
            <a:ext cx="361950" cy="7905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57600" y="3200400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5791200" y="2581275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6219825" y="4419600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4076700" y="4953000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572000" y="2962275"/>
            <a:ext cx="1647826" cy="2371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i="1" dirty="0" smtClean="0"/>
              <a:t>Structured (DHT)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Distributed Hash Table</a:t>
            </a:r>
          </a:p>
          <a:p>
            <a:r>
              <a:rPr lang="en-IE" dirty="0" smtClean="0"/>
              <a:t>(</a:t>
            </a:r>
            <a:r>
              <a:rPr lang="en-IE" i="1" dirty="0" err="1" smtClean="0"/>
              <a:t>key</a:t>
            </a:r>
            <a:r>
              <a:rPr lang="en-IE" dirty="0" err="1" smtClean="0"/>
              <a:t>,</a:t>
            </a:r>
            <a:r>
              <a:rPr lang="en-IE" i="1" dirty="0" err="1" smtClean="0"/>
              <a:t>value</a:t>
            </a:r>
            <a:r>
              <a:rPr lang="en-IE" dirty="0" smtClean="0"/>
              <a:t>) pairs</a:t>
            </a:r>
          </a:p>
          <a:p>
            <a:r>
              <a:rPr lang="en-IE" i="1" dirty="0"/>
              <a:t>k</a:t>
            </a:r>
            <a:r>
              <a:rPr lang="en-IE" i="1" dirty="0" smtClean="0"/>
              <a:t>ey</a:t>
            </a:r>
            <a:r>
              <a:rPr lang="en-IE" dirty="0" smtClean="0"/>
              <a:t> based on hash</a:t>
            </a:r>
          </a:p>
          <a:p>
            <a:r>
              <a:rPr lang="en-IE" dirty="0" smtClean="0"/>
              <a:t>Query with </a:t>
            </a:r>
            <a:r>
              <a:rPr lang="en-IE" i="1" dirty="0" smtClean="0"/>
              <a:t>key</a:t>
            </a:r>
          </a:p>
          <a:p>
            <a:r>
              <a:rPr lang="en-IE" dirty="0" smtClean="0"/>
              <a:t>Insert with (</a:t>
            </a:r>
            <a:r>
              <a:rPr lang="en-IE" i="1" dirty="0" err="1" smtClean="0"/>
              <a:t>key</a:t>
            </a:r>
            <a:r>
              <a:rPr lang="en-IE" dirty="0" err="1" smtClean="0"/>
              <a:t>,</a:t>
            </a:r>
            <a:r>
              <a:rPr lang="en-IE" i="1" dirty="0" err="1" smtClean="0"/>
              <a:t>value</a:t>
            </a:r>
            <a:r>
              <a:rPr lang="en-IE" dirty="0" smtClean="0"/>
              <a:t>)</a:t>
            </a:r>
          </a:p>
          <a:p>
            <a:r>
              <a:rPr lang="en-IE" dirty="0" smtClean="0"/>
              <a:t>Peer indexes </a:t>
            </a:r>
            <a:r>
              <a:rPr lang="en-IE" i="1" dirty="0" smtClean="0"/>
              <a:t>key</a:t>
            </a:r>
            <a:r>
              <a:rPr lang="en-IE" dirty="0" smtClean="0"/>
              <a:t> range</a:t>
            </a:r>
          </a:p>
          <a:p>
            <a:endParaRPr lang="en-IE" dirty="0"/>
          </a:p>
        </p:txBody>
      </p:sp>
      <p:pic>
        <p:nvPicPr>
          <p:cNvPr id="13314" name="Picture 2" descr="File:Structured (DHT)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44" y="2209800"/>
            <a:ext cx="4220965" cy="3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01" y="5445119"/>
            <a:ext cx="546064" cy="5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22502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7565" y="507578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Hash: 000</a:t>
            </a:r>
            <a:endParaRPr lang="en-I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5209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Hash: 111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4578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(</a:t>
            </a:r>
            <a:r>
              <a:rPr lang="en-IE" sz="2000" u="sng" dirty="0" smtClean="0"/>
              <a:t>For example</a:t>
            </a:r>
            <a:r>
              <a:rPr lang="en-IE" sz="2000" dirty="0" smtClean="0"/>
              <a:t>: </a:t>
            </a:r>
            <a:r>
              <a:rPr lang="en-IE" sz="2000" i="1" dirty="0" err="1" smtClean="0"/>
              <a:t>Bittorrent’s</a:t>
            </a:r>
            <a:r>
              <a:rPr lang="en-IE" sz="2000" i="1" dirty="0" smtClean="0"/>
              <a:t> Tracker</a:t>
            </a:r>
            <a:r>
              <a:rPr lang="en-IE" sz="2000" dirty="0" smtClean="0"/>
              <a:t>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5656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V="1">
            <a:off x="5469570" y="2871787"/>
            <a:ext cx="2767296" cy="106441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0541" y="2076451"/>
            <a:ext cx="900952" cy="19640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i="1" dirty="0"/>
              <a:t>Structured (DHT)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2744"/>
          </a:xfrm>
        </p:spPr>
        <p:txBody>
          <a:bodyPr>
            <a:normAutofit/>
          </a:bodyPr>
          <a:lstStyle/>
          <a:p>
            <a:r>
              <a:rPr lang="en-IE" dirty="0" smtClean="0"/>
              <a:t>Circular DHT:</a:t>
            </a:r>
          </a:p>
          <a:p>
            <a:pPr lvl="1"/>
            <a:r>
              <a:rPr lang="en-IE" dirty="0" smtClean="0"/>
              <a:t>Only aware of neighbours</a:t>
            </a:r>
          </a:p>
          <a:p>
            <a:pPr lvl="1"/>
            <a:r>
              <a:rPr lang="en-IE" dirty="0" smtClean="0"/>
              <a:t>O(</a:t>
            </a:r>
            <a:r>
              <a:rPr lang="en-IE" i="1" dirty="0" smtClean="0"/>
              <a:t>n</a:t>
            </a:r>
            <a:r>
              <a:rPr lang="en-IE" dirty="0" smtClean="0"/>
              <a:t>)</a:t>
            </a:r>
            <a:r>
              <a:rPr lang="en-IE" i="1" dirty="0" smtClean="0"/>
              <a:t> lookups</a:t>
            </a:r>
            <a:endParaRPr lang="en-IE" i="1" dirty="0"/>
          </a:p>
          <a:p>
            <a:endParaRPr lang="en-IE" dirty="0" smtClean="0"/>
          </a:p>
          <a:p>
            <a:r>
              <a:rPr lang="en-IE" dirty="0" smtClean="0"/>
              <a:t>Implement shortcuts</a:t>
            </a:r>
          </a:p>
          <a:p>
            <a:pPr lvl="1"/>
            <a:r>
              <a:rPr lang="en-IE" dirty="0" smtClean="0"/>
              <a:t>Skips ahead</a:t>
            </a:r>
          </a:p>
          <a:p>
            <a:pPr lvl="1"/>
            <a:r>
              <a:rPr lang="en-IE" dirty="0" smtClean="0"/>
              <a:t>Enables binary-search-like behaviour</a:t>
            </a:r>
          </a:p>
          <a:p>
            <a:pPr lvl="1"/>
            <a:r>
              <a:rPr lang="en-IE" dirty="0" smtClean="0"/>
              <a:t>O(log(</a:t>
            </a:r>
            <a:r>
              <a:rPr lang="en-IE" i="1" dirty="0" smtClean="0"/>
              <a:t>n</a:t>
            </a:r>
            <a:r>
              <a:rPr lang="en-IE" dirty="0" smtClean="0"/>
              <a:t>))</a:t>
            </a:r>
            <a:r>
              <a:rPr lang="en-IE" i="1" dirty="0" smtClean="0"/>
              <a:t> lookups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000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010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011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101</a:t>
            </a:r>
            <a:endParaRPr lang="en-IE" dirty="0"/>
          </a:p>
        </p:txBody>
      </p:sp>
      <p:sp>
        <p:nvSpPr>
          <p:cNvPr id="25" name="TextBox 24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110</a:t>
            </a:r>
            <a:endParaRPr lang="en-IE" dirty="0"/>
          </a:p>
        </p:txBody>
      </p:sp>
      <p:sp>
        <p:nvSpPr>
          <p:cNvPr id="26" name="TextBox 25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111</a:t>
            </a:r>
            <a:endParaRPr lang="en-IE" dirty="0"/>
          </a:p>
        </p:txBody>
      </p:sp>
      <p:sp>
        <p:nvSpPr>
          <p:cNvPr id="27" name="Cloud Callout 26"/>
          <p:cNvSpPr/>
          <p:nvPr/>
        </p:nvSpPr>
        <p:spPr>
          <a:xfrm>
            <a:off x="6077898" y="5193744"/>
            <a:ext cx="2514600" cy="1219200"/>
          </a:xfrm>
          <a:prstGeom prst="cloudCallout">
            <a:avLst>
              <a:gd name="adj1" fmla="val 2247"/>
              <a:gd name="adj2" fmla="val -76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Pixie’s new album? </a:t>
            </a:r>
            <a:r>
              <a:rPr lang="en-IE" b="1" dirty="0" smtClean="0"/>
              <a:t>111</a:t>
            </a:r>
            <a:endParaRPr lang="en-IE" b="1" dirty="0"/>
          </a:p>
        </p:txBody>
      </p:sp>
      <p:cxnSp>
        <p:nvCxnSpPr>
          <p:cNvPr id="31" name="Straight Connector 30"/>
          <p:cNvCxnSpPr>
            <a:endCxn id="17" idx="2"/>
          </p:cNvCxnSpPr>
          <p:nvPr/>
        </p:nvCxnSpPr>
        <p:spPr>
          <a:xfrm flipH="1" flipV="1">
            <a:off x="5469570" y="4191000"/>
            <a:ext cx="550229" cy="424934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1"/>
          </p:cNvCxnSpPr>
          <p:nvPr/>
        </p:nvCxnSpPr>
        <p:spPr>
          <a:xfrm flipH="1" flipV="1">
            <a:off x="5181600" y="2871787"/>
            <a:ext cx="36643" cy="86201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8306" y="2076451"/>
            <a:ext cx="581493" cy="470177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5" idx="2"/>
          </p:cNvCxnSpPr>
          <p:nvPr/>
        </p:nvCxnSpPr>
        <p:spPr>
          <a:xfrm flipH="1" flipV="1">
            <a:off x="6318757" y="2331244"/>
            <a:ext cx="981784" cy="207859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1" y="1246861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14" idx="0"/>
            <a:endCxn id="15" idx="2"/>
          </p:cNvCxnSpPr>
          <p:nvPr/>
        </p:nvCxnSpPr>
        <p:spPr>
          <a:xfrm flipH="1" flipV="1">
            <a:off x="6318757" y="2331244"/>
            <a:ext cx="1" cy="20883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17714" y="4768334"/>
            <a:ext cx="578805" cy="3226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5" idx="2"/>
          </p:cNvCxnSpPr>
          <p:nvPr/>
        </p:nvCxnSpPr>
        <p:spPr>
          <a:xfrm flipH="1">
            <a:off x="6318756" y="2331244"/>
            <a:ext cx="1" cy="207222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i="1" dirty="0"/>
              <a:t>Structured (DHT)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Handle peers leaving (churn)</a:t>
            </a:r>
          </a:p>
          <a:p>
            <a:pPr lvl="1"/>
            <a:r>
              <a:rPr lang="en-IE" dirty="0" smtClean="0"/>
              <a:t>Keep </a:t>
            </a:r>
            <a:r>
              <a:rPr lang="en-IE" i="1" dirty="0" smtClean="0"/>
              <a:t>n</a:t>
            </a:r>
            <a:r>
              <a:rPr lang="en-IE" dirty="0" smtClean="0"/>
              <a:t> successors</a:t>
            </a:r>
          </a:p>
          <a:p>
            <a:pPr lvl="1"/>
            <a:endParaRPr lang="en-IE" dirty="0"/>
          </a:p>
          <a:p>
            <a:r>
              <a:rPr lang="en-IE" dirty="0" smtClean="0"/>
              <a:t>New peers</a:t>
            </a:r>
          </a:p>
          <a:p>
            <a:pPr lvl="1"/>
            <a:r>
              <a:rPr lang="en-IE" dirty="0" smtClean="0"/>
              <a:t>Fill gaps</a:t>
            </a:r>
            <a:endParaRPr lang="en-IE" dirty="0"/>
          </a:p>
          <a:p>
            <a:pPr lvl="1"/>
            <a:r>
              <a:rPr lang="en-IE" dirty="0" smtClean="0"/>
              <a:t>Replicate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000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010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011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101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110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111</a:t>
            </a:r>
            <a:endParaRPr lang="en-IE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3" y="2502694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98" y="1833326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5" y="2396822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6" y="460002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68" y="3933895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416303" y="2959895"/>
            <a:ext cx="1613391" cy="171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35198" y="2871788"/>
            <a:ext cx="901668" cy="174414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2" y="2731294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6477000" y="2959895"/>
            <a:ext cx="1600200" cy="15359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Comparison of P2P Systems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4175" y="4476750"/>
            <a:ext cx="4040188" cy="639762"/>
          </a:xfrm>
        </p:spPr>
        <p:txBody>
          <a:bodyPr/>
          <a:lstStyle/>
          <a:p>
            <a:r>
              <a:rPr lang="en-IE" dirty="0" smtClean="0"/>
              <a:t>2) Unstructured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4175" y="4648200"/>
            <a:ext cx="4040188" cy="2667000"/>
          </a:xfrm>
        </p:spPr>
        <p:txBody>
          <a:bodyPr/>
          <a:lstStyle/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  <a:p>
            <a:r>
              <a:rPr lang="en-IE" sz="1800" b="1" dirty="0" smtClean="0">
                <a:solidFill>
                  <a:srgbClr val="FF0000"/>
                </a:solidFill>
              </a:rPr>
              <a:t>Search requires flooding (</a:t>
            </a:r>
            <a:r>
              <a:rPr lang="en-IE" sz="1800" b="1" i="1" dirty="0" smtClean="0">
                <a:solidFill>
                  <a:srgbClr val="FF0000"/>
                </a:solidFill>
              </a:rPr>
              <a:t>n</a:t>
            </a:r>
            <a:r>
              <a:rPr lang="en-IE" sz="1800" b="1" dirty="0" smtClean="0">
                <a:solidFill>
                  <a:srgbClr val="FF0000"/>
                </a:solidFill>
              </a:rPr>
              <a:t> lookups)</a:t>
            </a:r>
          </a:p>
          <a:p>
            <a:r>
              <a:rPr lang="en-IE" sz="1800" dirty="0" smtClean="0">
                <a:solidFill>
                  <a:srgbClr val="FF0000"/>
                </a:solidFill>
              </a:rPr>
              <a:t>Connections → </a:t>
            </a:r>
            <a:r>
              <a:rPr lang="en-IE" sz="1800" i="1" dirty="0" smtClean="0">
                <a:solidFill>
                  <a:srgbClr val="FF0000"/>
                </a:solidFill>
              </a:rPr>
              <a:t>O</a:t>
            </a:r>
            <a:r>
              <a:rPr lang="en-IE" sz="1800" dirty="0" smtClean="0">
                <a:solidFill>
                  <a:srgbClr val="FF0000"/>
                </a:solidFill>
              </a:rPr>
              <a:t>(</a:t>
            </a:r>
            <a:r>
              <a:rPr lang="en-IE" sz="1800" i="1" dirty="0" smtClean="0">
                <a:solidFill>
                  <a:srgbClr val="FF0000"/>
                </a:solidFill>
              </a:rPr>
              <a:t>n</a:t>
            </a:r>
            <a:r>
              <a:rPr lang="en-IE" sz="1800" baseline="30000" dirty="0" smtClean="0">
                <a:solidFill>
                  <a:srgbClr val="FF0000"/>
                </a:solidFill>
              </a:rPr>
              <a:t>2</a:t>
            </a:r>
            <a:r>
              <a:rPr lang="en-IE" sz="1800" dirty="0">
                <a:solidFill>
                  <a:srgbClr val="FF0000"/>
                </a:solidFill>
              </a:rPr>
              <a:t>)</a:t>
            </a:r>
            <a:endParaRPr lang="en-IE" sz="1800" baseline="30000" dirty="0" smtClean="0">
              <a:solidFill>
                <a:srgbClr val="FF0000"/>
              </a:solidFill>
            </a:endParaRPr>
          </a:p>
          <a:p>
            <a:r>
              <a:rPr lang="en-IE" sz="18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Peers control their data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Peers control neighbours</a:t>
            </a:r>
          </a:p>
          <a:p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4476750"/>
            <a:ext cx="4041775" cy="639762"/>
          </a:xfrm>
        </p:spPr>
        <p:txBody>
          <a:bodyPr/>
          <a:lstStyle/>
          <a:p>
            <a:r>
              <a:rPr lang="en-IE" dirty="0" smtClean="0"/>
              <a:t>3) Structured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4648200"/>
            <a:ext cx="4346575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>
              <a:solidFill>
                <a:srgbClr val="00B050"/>
              </a:solidFill>
            </a:endParaRPr>
          </a:p>
          <a:p>
            <a:r>
              <a:rPr lang="en-IE" sz="1800" dirty="0" smtClean="0">
                <a:solidFill>
                  <a:srgbClr val="00B050"/>
                </a:solidFill>
              </a:rPr>
              <a:t>Search follows structure (log(</a:t>
            </a:r>
            <a:r>
              <a:rPr lang="en-IE" sz="1800" i="1" dirty="0" smtClean="0">
                <a:solidFill>
                  <a:srgbClr val="00B050"/>
                </a:solidFill>
              </a:rPr>
              <a:t>n</a:t>
            </a:r>
            <a:r>
              <a:rPr lang="en-IE" sz="1800" dirty="0" smtClean="0">
                <a:solidFill>
                  <a:srgbClr val="00B050"/>
                </a:solidFill>
              </a:rPr>
              <a:t>) lookups)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Connections → </a:t>
            </a:r>
            <a:r>
              <a:rPr lang="en-IE" sz="1800" i="1" dirty="0" smtClean="0">
                <a:solidFill>
                  <a:srgbClr val="00B050"/>
                </a:solidFill>
              </a:rPr>
              <a:t>O</a:t>
            </a:r>
            <a:r>
              <a:rPr lang="en-IE" sz="1800" dirty="0" smtClean="0">
                <a:solidFill>
                  <a:srgbClr val="00B050"/>
                </a:solidFill>
              </a:rPr>
              <a:t>(</a:t>
            </a:r>
            <a:r>
              <a:rPr lang="en-IE" sz="1800" i="1" dirty="0" smtClean="0">
                <a:solidFill>
                  <a:srgbClr val="00B050"/>
                </a:solidFill>
              </a:rPr>
              <a:t>n</a:t>
            </a:r>
            <a:r>
              <a:rPr lang="en-IE" sz="1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800" b="1" dirty="0" smtClean="0">
                <a:solidFill>
                  <a:srgbClr val="FF0000"/>
                </a:solidFill>
              </a:rPr>
              <a:t>Peers assigned data</a:t>
            </a:r>
          </a:p>
          <a:p>
            <a:r>
              <a:rPr lang="en-IE" sz="1800" dirty="0" smtClean="0">
                <a:solidFill>
                  <a:srgbClr val="FF0000"/>
                </a:solidFill>
              </a:rPr>
              <a:t>Peers assigned neighbours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275" y="1295400"/>
            <a:ext cx="754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For Peer-to-Peer, what are the benefits of (1) central directory vs. (2) unstructured, vs. (3) structured?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398712" y="207639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1) Central Directory</a:t>
            </a:r>
            <a:endParaRPr lang="en-IE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427287" y="2310547"/>
            <a:ext cx="4041775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>
              <a:solidFill>
                <a:srgbClr val="00B050"/>
              </a:solidFill>
            </a:endParaRPr>
          </a:p>
          <a:p>
            <a:r>
              <a:rPr lang="en-IE" sz="1800" dirty="0" smtClean="0">
                <a:solidFill>
                  <a:srgbClr val="00B050"/>
                </a:solidFill>
              </a:rPr>
              <a:t>Search follows directory (1 lookup)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Connections → </a:t>
            </a:r>
            <a:r>
              <a:rPr lang="en-IE" sz="1800" i="1" dirty="0" smtClean="0">
                <a:solidFill>
                  <a:srgbClr val="00B050"/>
                </a:solidFill>
              </a:rPr>
              <a:t>O</a:t>
            </a:r>
            <a:r>
              <a:rPr lang="en-IE" sz="1800" dirty="0" smtClean="0">
                <a:solidFill>
                  <a:srgbClr val="00B050"/>
                </a:solidFill>
              </a:rPr>
              <a:t>(</a:t>
            </a:r>
            <a:r>
              <a:rPr lang="en-IE" sz="1800" i="1" dirty="0" smtClean="0">
                <a:solidFill>
                  <a:srgbClr val="00B050"/>
                </a:solidFill>
              </a:rPr>
              <a:t>n</a:t>
            </a:r>
            <a:r>
              <a:rPr lang="en-IE" sz="1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sz="1800" b="1" dirty="0" smtClean="0">
                <a:solidFill>
                  <a:srgbClr val="FF0000"/>
                </a:solidFill>
              </a:rPr>
              <a:t>Central point of failure</a:t>
            </a:r>
          </a:p>
          <a:p>
            <a:r>
              <a:rPr lang="en-IE" sz="1800" dirty="0" smtClean="0">
                <a:solidFill>
                  <a:srgbClr val="00B050"/>
                </a:solidFill>
              </a:rPr>
              <a:t>Peers control their data</a:t>
            </a:r>
          </a:p>
          <a:p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No neighbours</a:t>
            </a:r>
          </a:p>
        </p:txBody>
      </p:sp>
    </p:spTree>
    <p:extLst>
      <p:ext uri="{BB962C8B-B14F-4D97-AF65-F5344CB8AC3E}">
        <p14:creationId xmlns:p14="http://schemas.microsoft.com/office/powerpoint/2010/main" val="32822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Monolithic vs. Distributed 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One machine that’s </a:t>
            </a:r>
            <a:r>
              <a:rPr lang="en-IE" i="1" dirty="0" smtClean="0"/>
              <a:t>n</a:t>
            </a:r>
            <a:r>
              <a:rPr lang="en-IE" dirty="0" smtClean="0"/>
              <a:t> times as powerful?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i="1" dirty="0" smtClean="0"/>
              <a:t>n</a:t>
            </a:r>
            <a:r>
              <a:rPr lang="en-IE" dirty="0" smtClean="0"/>
              <a:t> </a:t>
            </a:r>
            <a:r>
              <a:rPr lang="en-IE" dirty="0"/>
              <a:t>machines that are equally as powerful?</a:t>
            </a:r>
          </a:p>
          <a:p>
            <a:endParaRPr lang="en-IE" dirty="0"/>
          </a:p>
        </p:txBody>
      </p:sp>
      <p:pic>
        <p:nvPicPr>
          <p:cNvPr id="13318" name="Picture 6" descr="http://www.wired.com/images_blogs/photos/uncategorized/2008/09/16/cx1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0479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90455"/>
            <a:ext cx="3104358" cy="24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7873" y="1752600"/>
            <a:ext cx="76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i="1" dirty="0" smtClean="0">
                <a:solidFill>
                  <a:srgbClr val="FF0000"/>
                </a:solidFill>
              </a:rPr>
              <a:t>vs.</a:t>
            </a:r>
            <a:endParaRPr lang="en-I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P2P vs. Client–Server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IE" dirty="0" smtClean="0"/>
              <a:t>Client–Server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Data lost in failure/deletes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Search easier/faster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Network often faster (to websites on backbones)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Often central host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Data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Remote hosts control data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Bandwidth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Dictatorial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taken off-line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May lose rare data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Search difficult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 often slower (to conventional users)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Multiple hosts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Data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Users (often) control data</a:t>
            </a:r>
            <a:endParaRPr lang="en-IE" dirty="0">
              <a:solidFill>
                <a:srgbClr val="00B050"/>
              </a:solidFill>
            </a:endParaRP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Bandwidth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Democratic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Difficult to take off-line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76275" y="1295400"/>
            <a:ext cx="7543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are  the benefits of Peer-to-Peer vs</a:t>
            </a:r>
            <a:r>
              <a:rPr lang="en-IE" sz="2400" dirty="0"/>
              <a:t>. </a:t>
            </a:r>
            <a:r>
              <a:rPr lang="en-IE" sz="2400" dirty="0" smtClean="0"/>
              <a:t>Client–Server?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HYBRID EXAMPLE (</a:t>
            </a:r>
            <a:r>
              <a:rPr lang="en-IE" i="1" dirty="0" smtClean="0"/>
              <a:t>BITTORRENT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6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5626095" y="1828800"/>
            <a:ext cx="1" cy="44196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Search Server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733799"/>
            <a:ext cx="1752600" cy="1781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/>
              <a:t>BitTorrent</a:t>
            </a:r>
            <a:r>
              <a:rPr lang="en-IE" dirty="0" smtClean="0"/>
              <a:t> Search </a:t>
            </a:r>
          </a:p>
          <a:p>
            <a:pPr algn="ctr"/>
            <a:r>
              <a:rPr lang="en-IE" i="1" dirty="0"/>
              <a:t>(</a:t>
            </a:r>
            <a:r>
              <a:rPr lang="en-IE" i="1" dirty="0" smtClean="0"/>
              <a:t>Server)</a:t>
            </a:r>
            <a:endParaRPr lang="en-IE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Arrow Connector 9"/>
          <p:cNvCxnSpPr>
            <a:stCxn id="14341" idx="3"/>
          </p:cNvCxnSpPr>
          <p:nvPr/>
        </p:nvCxnSpPr>
        <p:spPr>
          <a:xfrm flipV="1">
            <a:off x="3333750" y="4831431"/>
            <a:ext cx="3600450" cy="6835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33800" y="4267200"/>
            <a:ext cx="3200400" cy="29301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8807" y="3897868"/>
            <a:ext cx="214631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ricky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martin</a:t>
            </a:r>
            <a:r>
              <a:rPr lang="en-IE" dirty="0" smtClean="0"/>
              <a:t>”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62000" y="2057400"/>
            <a:ext cx="3797282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 flipV="1">
            <a:off x="914400" y="4190999"/>
            <a:ext cx="114300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/>
          <p:cNvGrpSpPr/>
          <p:nvPr/>
        </p:nvGrpSpPr>
        <p:grpSpPr>
          <a:xfrm>
            <a:off x="7477125" y="4638672"/>
            <a:ext cx="666750" cy="666750"/>
            <a:chOff x="2667000" y="5181600"/>
            <a:chExt cx="666750" cy="66675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800600" y="6248400"/>
            <a:ext cx="16509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Client–Server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24"/>
          <p:cNvCxnSpPr/>
          <p:nvPr/>
        </p:nvCxnSpPr>
        <p:spPr>
          <a:xfrm flipH="1" flipV="1">
            <a:off x="3733800" y="4419601"/>
            <a:ext cx="3200400" cy="32384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Tracker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6934200" y="3366838"/>
            <a:ext cx="1752600" cy="2348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/>
              <a:t>BitTorrent</a:t>
            </a:r>
            <a:r>
              <a:rPr lang="en-IE" dirty="0" smtClean="0"/>
              <a:t> </a:t>
            </a:r>
          </a:p>
          <a:p>
            <a:pPr algn="ctr"/>
            <a:r>
              <a:rPr lang="en-IE" dirty="0" smtClean="0"/>
              <a:t>Peer Tracker</a:t>
            </a:r>
          </a:p>
          <a:p>
            <a:pPr algn="ctr"/>
            <a:r>
              <a:rPr lang="en-IE" i="1" dirty="0" smtClean="0"/>
              <a:t>(or DHT)</a:t>
            </a:r>
            <a:endParaRPr lang="en-IE" i="1" dirty="0"/>
          </a:p>
        </p:txBody>
      </p:sp>
      <p:sp>
        <p:nvSpPr>
          <p:cNvPr id="49" name="Rectangle 48"/>
          <p:cNvSpPr/>
          <p:nvPr/>
        </p:nvSpPr>
        <p:spPr>
          <a:xfrm>
            <a:off x="3632191" y="3352800"/>
            <a:ext cx="141763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ectangle 49"/>
          <p:cNvSpPr/>
          <p:nvPr/>
        </p:nvSpPr>
        <p:spPr>
          <a:xfrm flipV="1">
            <a:off x="457200" y="4191000"/>
            <a:ext cx="1527176" cy="78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0" y="4398294"/>
            <a:ext cx="1245019" cy="11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3333750" y="5257800"/>
            <a:ext cx="3600450" cy="257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98941" y="4486276"/>
            <a:ext cx="2635259" cy="43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153399" y="4783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71975" y="2938212"/>
            <a:ext cx="2562225" cy="139791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044820" y="2491571"/>
            <a:ext cx="1358883" cy="88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7670694" y="4402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7727844" y="290099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1981200" y="1371600"/>
            <a:ext cx="1111231" cy="129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92431" y="2133600"/>
            <a:ext cx="3841769" cy="1831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001312" y="453390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1196975" y="2133600"/>
            <a:ext cx="936626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09750" y="2419350"/>
            <a:ext cx="5124450" cy="169770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315200" y="4524375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446089" y="2800350"/>
            <a:ext cx="774700" cy="1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473199" y="3604962"/>
            <a:ext cx="5461001" cy="7971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87990" y="479019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4117056"/>
            <a:ext cx="4953000" cy="739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33934" y="4994234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Rectangle 76"/>
          <p:cNvSpPr/>
          <p:nvPr/>
        </p:nvSpPr>
        <p:spPr>
          <a:xfrm>
            <a:off x="7527817" y="5068177"/>
            <a:ext cx="765386" cy="494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9" name="Straight Arrow Connector 78"/>
          <p:cNvCxnSpPr>
            <a:stCxn id="23" idx="3"/>
            <a:endCxn id="48" idx="1"/>
          </p:cNvCxnSpPr>
          <p:nvPr/>
        </p:nvCxnSpPr>
        <p:spPr>
          <a:xfrm>
            <a:off x="4921232" y="3876675"/>
            <a:ext cx="2012968" cy="6642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8499" y="3268202"/>
            <a:ext cx="774700" cy="6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36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70" grpId="0" animBg="1"/>
      <p:bldP spid="76" grpId="0" animBg="1"/>
      <p:bldP spid="77" grpId="0" animBg="1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idan\Pictures\torren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File-Sharing</a:t>
            </a:r>
            <a:endParaRPr lang="en-IE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7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Hybrid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Uploader</a:t>
            </a:r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Creates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Uploads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on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file parts</a:t>
            </a:r>
          </a:p>
          <a:p>
            <a:endParaRPr lang="en-I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Downloader</a:t>
            </a:r>
            <a:endParaRPr lang="en-I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Searches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Downloads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to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&amp; receives file parts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Watches illegal movie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Local /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Client–Server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Structured P2P </a:t>
            </a:r>
            <a:r>
              <a:rPr lang="en-IE" sz="2400" dirty="0" smtClean="0"/>
              <a:t>/ </a:t>
            </a:r>
            <a:r>
              <a:rPr lang="en-IE" sz="2400" dirty="0" smtClean="0">
                <a:solidFill>
                  <a:srgbClr val="00B050"/>
                </a:solidFill>
              </a:rPr>
              <a:t>Direct P2P</a:t>
            </a:r>
          </a:p>
          <a:p>
            <a:pPr algn="ctr"/>
            <a:r>
              <a:rPr lang="en-IE" sz="2400" dirty="0" smtClean="0"/>
              <a:t>(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Torrent Search Engines </a:t>
            </a:r>
            <a:r>
              <a:rPr lang="en-IE" sz="2400" dirty="0" smtClean="0"/>
              <a:t>target of law-suits)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743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IN THE REAL WORLD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31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Real-World Architectures: Hybrid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b="1" dirty="0" smtClean="0"/>
              <a:t>Often hybrid!</a:t>
            </a:r>
          </a:p>
          <a:p>
            <a:pPr lvl="1"/>
            <a:r>
              <a:rPr lang="en-IE" dirty="0" smtClean="0"/>
              <a:t>Architectures herein are simplified/idealised</a:t>
            </a:r>
          </a:p>
          <a:p>
            <a:pPr lvl="1"/>
            <a:r>
              <a:rPr lang="en-IE" dirty="0" smtClean="0"/>
              <a:t>No clear black-and-white (just good software!)</a:t>
            </a:r>
          </a:p>
          <a:p>
            <a:pPr lvl="1"/>
            <a:r>
              <a:rPr lang="en-IE" dirty="0" smtClean="0"/>
              <a:t>For example, </a:t>
            </a:r>
            <a:r>
              <a:rPr lang="en-IE" i="1" dirty="0" err="1" smtClean="0"/>
              <a:t>BitTorrent</a:t>
            </a:r>
            <a:r>
              <a:rPr lang="en-IE" dirty="0" smtClean="0"/>
              <a:t> mixes different paradigms</a:t>
            </a:r>
          </a:p>
          <a:p>
            <a:pPr lvl="1"/>
            <a:r>
              <a:rPr lang="en-IE" dirty="0" smtClean="0"/>
              <a:t>But good to know the paradigms</a:t>
            </a:r>
          </a:p>
          <a:p>
            <a:pPr lvl="1"/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42301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Cluster Computing</a:t>
            </a:r>
            <a:endParaRPr lang="en-I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central, local location; e.g., a local LAN in a server room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4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9" y="291465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9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9" y="563403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901171" y="3849290"/>
            <a:ext cx="546888" cy="408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6" idx="3"/>
          </p:cNvCxnSpPr>
          <p:nvPr/>
        </p:nvCxnSpPr>
        <p:spPr>
          <a:xfrm flipH="1">
            <a:off x="3409959" y="4935826"/>
            <a:ext cx="26289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76859" y="5467350"/>
            <a:ext cx="1066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467350"/>
            <a:ext cx="685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3059" y="406241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2097" y="5566082"/>
            <a:ext cx="861212" cy="545811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Cluster Computing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934200" y="27795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Parallel vs. Distributed 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Parallel System</a:t>
            </a:r>
          </a:p>
          <a:p>
            <a:pPr lvl="1"/>
            <a:r>
              <a:rPr lang="en-IE" dirty="0" smtClean="0"/>
              <a:t>often = </a:t>
            </a:r>
            <a:r>
              <a:rPr lang="en-IE" i="1" dirty="0" smtClean="0"/>
              <a:t>shared memory</a:t>
            </a:r>
            <a:endParaRPr lang="en-IE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Distributed System</a:t>
            </a:r>
          </a:p>
          <a:p>
            <a:pPr lvl="1"/>
            <a:r>
              <a:rPr lang="en-IE" dirty="0" smtClean="0"/>
              <a:t>often = </a:t>
            </a:r>
            <a:r>
              <a:rPr lang="en-IE" i="1" dirty="0" smtClean="0"/>
              <a:t>shared nothing</a:t>
            </a:r>
            <a:endParaRPr lang="en-IE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084369"/>
            <a:ext cx="3886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04800" y="4036869"/>
            <a:ext cx="37338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9" name="Rectangle 8"/>
          <p:cNvSpPr/>
          <p:nvPr/>
        </p:nvSpPr>
        <p:spPr>
          <a:xfrm>
            <a:off x="16002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10" name="Rectangle 9"/>
          <p:cNvSpPr/>
          <p:nvPr/>
        </p:nvSpPr>
        <p:spPr>
          <a:xfrm>
            <a:off x="2902527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876300" y="3714751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28245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7112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58100" y="33891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8463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257800" y="38913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21" name="Rectangle 20"/>
          <p:cNvSpPr/>
          <p:nvPr/>
        </p:nvSpPr>
        <p:spPr>
          <a:xfrm>
            <a:off x="5257800" y="47780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29300" y="4455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4200" y="49530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7086600" y="4998028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25" name="Rectangle 24"/>
          <p:cNvSpPr/>
          <p:nvPr/>
        </p:nvSpPr>
        <p:spPr>
          <a:xfrm>
            <a:off x="7086600" y="5884718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58100" y="5562600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6553200" y="5446569"/>
            <a:ext cx="381000" cy="306531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" idx="1"/>
          </p:cNvCxnSpPr>
          <p:nvPr/>
        </p:nvCxnSpPr>
        <p:spPr>
          <a:xfrm flipV="1">
            <a:off x="6553200" y="3579669"/>
            <a:ext cx="381000" cy="2667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2743200" y="2797969"/>
            <a:ext cx="5956334" cy="384661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Cloud Computing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central, remote location; e.g., a server farm like Amazon EC2</a:t>
            </a:r>
            <a:endParaRPr lang="en-I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8" y="440293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3" y="2955638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3" y="5675025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4289460" y="3657600"/>
            <a:ext cx="861213" cy="7410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>
          <a:xfrm flipH="1">
            <a:off x="4713904" y="4887711"/>
            <a:ext cx="293231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1" y="5334000"/>
            <a:ext cx="1371599" cy="6696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5372490"/>
            <a:ext cx="762000" cy="6311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1" y="3810000"/>
            <a:ext cx="1142999" cy="84510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289460" y="5410200"/>
            <a:ext cx="861213" cy="74960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3" y="444064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1837544" y="5105400"/>
            <a:ext cx="11469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51031" y="4376739"/>
            <a:ext cx="1212067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cons.iconarchive.com/icons/visualpharm/office-space/256/monito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" y="4046588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Physical Location: Cloud Computing</a:t>
            </a:r>
          </a:p>
        </p:txBody>
      </p:sp>
      <p:pic>
        <p:nvPicPr>
          <p:cNvPr id="6146" name="Picture 2" descr="http://3.bp.blogspot.com/-rUjkfnumI9o/UA6kRI7jAKI/AAAAAAAAAhI/CURjAR6VcgE/s1600/Amazon+Availability+zones+Reg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8686"/>
            <a:ext cx="6921966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Physical Location: Grid Computing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in diverse locations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3800"/>
            <a:ext cx="4998720" cy="40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Physical Location: Grid </a:t>
            </a:r>
            <a:r>
              <a:rPr lang="en-IE" dirty="0" smtClean="0"/>
              <a:t>Computing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File:CPDN-Cl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620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sciencemag.org/content/308/5723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Physical</a:t>
            </a:r>
            <a:r>
              <a:rPr lang="es-CL" dirty="0" smtClean="0"/>
              <a:t> </a:t>
            </a:r>
            <a:r>
              <a:rPr lang="es-CL" dirty="0" err="1" smtClean="0"/>
              <a:t>Location</a:t>
            </a:r>
            <a:r>
              <a:rPr lang="es-CL" dirty="0" smtClean="0"/>
              <a:t>: </a:t>
            </a:r>
            <a:r>
              <a:rPr lang="es-CL" dirty="0" err="1" smtClean="0"/>
              <a:t>Grid</a:t>
            </a:r>
            <a:r>
              <a:rPr lang="es-CL" dirty="0" smtClean="0"/>
              <a:t> Computing</a:t>
            </a:r>
            <a:endParaRPr lang="es-CL" dirty="0"/>
          </a:p>
        </p:txBody>
      </p:sp>
      <p:pic>
        <p:nvPicPr>
          <p:cNvPr id="1026" name="Picture 2" descr="http://i.dailymail.co.uk/i/pix/2016/01/20/10/305F456100000578-3408076-image-a-3_1453285547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38844"/>
            <a:ext cx="6038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e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44577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Digits in largest prime by year 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0" y="2653063"/>
            <a:ext cx="4736073" cy="29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9/GIMP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400300" cy="1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Physical Locations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Cluster computing:</a:t>
            </a:r>
          </a:p>
          <a:p>
            <a:pPr lvl="1"/>
            <a:r>
              <a:rPr lang="en-IE" i="1" dirty="0" smtClean="0"/>
              <a:t>Typically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</a:p>
          <a:p>
            <a:pPr lvl="1"/>
            <a:endParaRPr lang="en-IE" i="1" dirty="0"/>
          </a:p>
          <a:p>
            <a:r>
              <a:rPr lang="en-IE" dirty="0" smtClean="0"/>
              <a:t>Cloud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</a:p>
          <a:p>
            <a:pPr lvl="1"/>
            <a:endParaRPr lang="en-IE" dirty="0"/>
          </a:p>
          <a:p>
            <a:r>
              <a:rPr lang="en-IE" dirty="0" smtClean="0"/>
              <a:t>Grid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decentralised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  <a:endParaRPr lang="en-I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LIMITATIONS OF </a:t>
            </a:r>
            <a:r>
              <a:rPr lang="en-IE" dirty="0" err="1" smtClean="0"/>
              <a:t>DISTrIBUTED</a:t>
            </a:r>
            <a:r>
              <a:rPr lang="en-IE" dirty="0" smtClean="0"/>
              <a:t> SYSTEMS: EIGHT FALLACIES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2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Eight Fallacies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By L. Peter Deutsch (1994)</a:t>
            </a:r>
          </a:p>
          <a:p>
            <a:pPr lvl="1"/>
            <a:r>
              <a:rPr lang="en-IE" dirty="0" smtClean="0"/>
              <a:t>James Gosling (1997)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“</a:t>
            </a:r>
            <a:r>
              <a:rPr lang="en-IE" i="1" dirty="0"/>
              <a:t>Essentially everyone, when they first build a distributed application, makes the following eight assumptions. All prove to be false in the long run and all cause big trouble and painful learning experiences</a:t>
            </a:r>
            <a:r>
              <a:rPr lang="en-IE" i="1" dirty="0" smtClean="0"/>
              <a:t>.</a:t>
            </a:r>
            <a:r>
              <a:rPr lang="en-IE" dirty="0" smtClean="0"/>
              <a:t>” </a:t>
            </a:r>
            <a:r>
              <a:rPr lang="en-IE" b="1" dirty="0" smtClean="0"/>
              <a:t>— </a:t>
            </a:r>
            <a:r>
              <a:rPr lang="en-IE" dirty="0"/>
              <a:t>L. Peter Deutsch </a:t>
            </a:r>
            <a:endParaRPr lang="en-IE" dirty="0" smtClean="0"/>
          </a:p>
          <a:p>
            <a:pPr marL="0" indent="0">
              <a:buNone/>
            </a:pPr>
            <a:endParaRPr lang="en-IE" dirty="0">
              <a:sym typeface="Wingdings" panose="05000000000000000000" pitchFamily="2" charset="2"/>
            </a:endParaRPr>
          </a:p>
          <a:p>
            <a:r>
              <a:rPr lang="en-IE" dirty="0" smtClean="0">
                <a:sym typeface="Wingdings" panose="05000000000000000000" pitchFamily="2" charset="2"/>
              </a:rPr>
              <a:t>Each fallacy is a </a:t>
            </a:r>
            <a:r>
              <a:rPr lang="en-IE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false statement</a:t>
            </a:r>
            <a:r>
              <a:rPr lang="en-IE" dirty="0" smtClean="0">
                <a:sym typeface="Wingdings" panose="05000000000000000000" pitchFamily="2" charset="2"/>
              </a:rPr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2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The network is reliable</a:t>
            </a:r>
            <a:endParaRPr lang="en-IE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02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Machines fail, connections fail, firewall eats messages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flexible routing</a:t>
            </a:r>
          </a:p>
          <a:p>
            <a:r>
              <a:rPr lang="en-IE" dirty="0">
                <a:solidFill>
                  <a:srgbClr val="00B050"/>
                </a:solidFill>
              </a:rPr>
              <a:t>retry messages</a:t>
            </a:r>
            <a:endParaRPr lang="en-IE" dirty="0" smtClean="0">
              <a:solidFill>
                <a:srgbClr val="00B050"/>
              </a:solidFill>
            </a:endParaRP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cknowledgements!</a:t>
            </a:r>
          </a:p>
          <a:p>
            <a:pPr lvl="1"/>
            <a:endParaRPr lang="en-IE" dirty="0"/>
          </a:p>
        </p:txBody>
      </p:sp>
      <p:pic>
        <p:nvPicPr>
          <p:cNvPr id="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67000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5062728" y="3131457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24728" y="3659414"/>
            <a:ext cx="6858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925056" y="4038600"/>
            <a:ext cx="728472" cy="762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110728" y="5257800"/>
            <a:ext cx="4572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3321957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68" y="5368471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Latency is zero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553201" y="2184955"/>
            <a:ext cx="1600200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Store X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81600" y="3769960"/>
            <a:ext cx="152400" cy="234952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4381500" y="1447800"/>
            <a:ext cx="1600200" cy="1094468"/>
          </a:xfrm>
          <a:prstGeom prst="cloudCallout">
            <a:avLst>
              <a:gd name="adj1" fmla="val 23519"/>
              <a:gd name="adj2" fmla="val 1324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M2: Copy X from M1</a:t>
            </a:r>
            <a:endParaRPr lang="en-IE" dirty="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334000" y="4507468"/>
            <a:ext cx="838200" cy="1402444"/>
          </a:xfrm>
          <a:prstGeom prst="line">
            <a:avLst/>
          </a:prstGeom>
          <a:ln w="889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There are significant communication delays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“races”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local order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remote order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acknowledgements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remote calls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batch data!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waiting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m</a:t>
            </a:r>
            <a:r>
              <a:rPr lang="en-IE" dirty="0" smtClean="0">
                <a:solidFill>
                  <a:srgbClr val="00B050"/>
                </a:solidFill>
              </a:rPr>
              <a:t>ultiple-threads</a:t>
            </a:r>
            <a:endParaRPr lang="en-I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Distributed System?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304800" y="1371600"/>
            <a:ext cx="8458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800" dirty="0">
                <a:solidFill>
                  <a:schemeClr val="bg1"/>
                </a:solidFill>
              </a:rPr>
              <a:t>“</a:t>
            </a:r>
            <a:r>
              <a:rPr lang="en-IE" sz="2800" i="1" dirty="0">
                <a:solidFill>
                  <a:schemeClr val="bg1"/>
                </a:solidFill>
              </a:rPr>
              <a:t>A </a:t>
            </a:r>
            <a:r>
              <a:rPr lang="en-IE" sz="2800" i="1" dirty="0" smtClean="0">
                <a:solidFill>
                  <a:schemeClr val="bg1"/>
                </a:solidFill>
              </a:rPr>
              <a:t>distributed </a:t>
            </a:r>
            <a:r>
              <a:rPr lang="en-IE" sz="2800" i="1" dirty="0">
                <a:solidFill>
                  <a:schemeClr val="bg1"/>
                </a:solidFill>
              </a:rPr>
              <a:t>system is a </a:t>
            </a:r>
            <a:r>
              <a:rPr lang="en-IE" sz="2800" i="1" dirty="0" smtClean="0">
                <a:solidFill>
                  <a:schemeClr val="bg1"/>
                </a:solidFill>
              </a:rPr>
              <a:t>system that enables a collection </a:t>
            </a:r>
            <a:r>
              <a:rPr lang="en-IE" sz="2800" i="1" dirty="0">
                <a:solidFill>
                  <a:schemeClr val="bg1"/>
                </a:solidFill>
              </a:rPr>
              <a:t>of </a:t>
            </a:r>
            <a:r>
              <a:rPr lang="en-IE" sz="2800" b="1" i="1" dirty="0">
                <a:solidFill>
                  <a:schemeClr val="bg1"/>
                </a:solidFill>
              </a:rPr>
              <a:t>independent</a:t>
            </a:r>
            <a:r>
              <a:rPr lang="en-IE" sz="2800" i="1" dirty="0">
                <a:solidFill>
                  <a:schemeClr val="bg1"/>
                </a:solidFill>
              </a:rPr>
              <a:t> computers </a:t>
            </a:r>
            <a:r>
              <a:rPr lang="en-IE" sz="2800" i="1" dirty="0" smtClean="0">
                <a:solidFill>
                  <a:schemeClr val="bg1"/>
                </a:solidFill>
              </a:rPr>
              <a:t>to communicate in order to solve a common goal.</a:t>
            </a:r>
            <a:r>
              <a:rPr lang="en-IE" sz="2800" dirty="0" smtClean="0">
                <a:solidFill>
                  <a:schemeClr val="bg1"/>
                </a:solidFill>
              </a:rPr>
              <a:t>” </a:t>
            </a:r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0010010001011010100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100101110100010001001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43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Bandwidth is infinite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934201" y="1371600"/>
            <a:ext cx="1447799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Copy X (10GB)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Limited in amount of data that can be transferred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B050"/>
                </a:solidFill>
              </a:rPr>
              <a:t>avoid resending data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bottlenecks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connections</a:t>
            </a:r>
          </a:p>
          <a:p>
            <a:r>
              <a:rPr lang="en-IE" dirty="0">
                <a:solidFill>
                  <a:srgbClr val="00B050"/>
                </a:solidFill>
              </a:rPr>
              <a:t>c</a:t>
            </a:r>
            <a:r>
              <a:rPr lang="en-IE" dirty="0" smtClean="0">
                <a:solidFill>
                  <a:srgbClr val="00B050"/>
                </a:solidFill>
              </a:rPr>
              <a:t>aching!!</a:t>
            </a:r>
          </a:p>
          <a:p>
            <a:pPr lvl="1"/>
            <a:endParaRPr lang="en-IE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4818743" y="1306738"/>
            <a:ext cx="1353457" cy="987425"/>
          </a:xfrm>
          <a:prstGeom prst="cloudCallout">
            <a:avLst>
              <a:gd name="adj1" fmla="val 33165"/>
              <a:gd name="adj2" fmla="val 8895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Copy X (10GB)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90671" y="3748838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5228" y="4507468"/>
            <a:ext cx="5443" cy="481052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43071" y="5339834"/>
            <a:ext cx="752930" cy="67996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The network is secure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6096002" y="1600200"/>
            <a:ext cx="2590798" cy="987425"/>
          </a:xfrm>
          <a:prstGeom prst="cloudCallout">
            <a:avLst>
              <a:gd name="adj1" fmla="val 3568"/>
              <a:gd name="adj2" fmla="val 14628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Send Medical History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Network is vulnerable to hackers, eavesdropping, viruses, etc.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send sensitive data directly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isolate hacked nodes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hack one node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hack all nodes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uthenticate messages</a:t>
            </a:r>
          </a:p>
          <a:p>
            <a:r>
              <a:rPr lang="en-IE" dirty="0">
                <a:solidFill>
                  <a:srgbClr val="00B050"/>
                </a:solidFill>
              </a:rPr>
              <a:t>secure connections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086600" y="3828213"/>
            <a:ext cx="219456" cy="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4600" y="3980615"/>
            <a:ext cx="304800" cy="53916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26629" y="4988520"/>
            <a:ext cx="97971" cy="89631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4" y="264087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28" y="258762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57" y="3304630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7" y="398061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495313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5" y="579119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36" y="442674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5564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37101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539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66761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4" y="546748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36566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5. Topology doesn’t change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2774916" y="5849683"/>
            <a:ext cx="2514598" cy="973170"/>
          </a:xfrm>
          <a:prstGeom prst="cloudCallout">
            <a:avLst>
              <a:gd name="adj1" fmla="val 40254"/>
              <a:gd name="adj2" fmla="val -907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Message M5 thru M2, M3, M4</a:t>
            </a: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How machines are physically connected may change (“churn”)!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fixed routing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next-hop routing?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bstract physical addresses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flexible content structure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319904" y="3886200"/>
            <a:ext cx="1157096" cy="411218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19803" y="39280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103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M3</a:t>
            </a:r>
            <a:endParaRPr lang="en-IE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40171" y="42974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M4</a:t>
            </a:r>
            <a:endParaRPr lang="en-IE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806871" y="607163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M5</a:t>
            </a:r>
            <a:endParaRPr lang="en-IE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3203" y="55154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238750" y="4519778"/>
            <a:ext cx="0" cy="46874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25056" y="3980615"/>
            <a:ext cx="694944" cy="82324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924800" y="5257800"/>
            <a:ext cx="0" cy="257699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9400" y="5849683"/>
            <a:ext cx="1177471" cy="2219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oi39.tinypic.com/2jdet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70" y="3605830"/>
            <a:ext cx="620940" cy="4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</a:t>
            </a:r>
            <a:r>
              <a:rPr lang="en-IE" dirty="0" smtClean="0"/>
              <a:t>. There is one administrator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Different machines have different policies!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Beware of firewalls!</a:t>
            </a: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Don’t assume most recent version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Backwards </a:t>
            </a:r>
            <a:r>
              <a:rPr lang="en-IE" dirty="0" err="1" smtClean="0">
                <a:solidFill>
                  <a:srgbClr val="00B050"/>
                </a:solidFill>
              </a:rPr>
              <a:t>compat</a:t>
            </a:r>
            <a:r>
              <a:rPr lang="en-IE" dirty="0" smtClean="0">
                <a:solidFill>
                  <a:srgbClr val="00B050"/>
                </a:solidFill>
              </a:rPr>
              <a:t>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681728" y="267866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Rectangle 51"/>
          <p:cNvSpPr/>
          <p:nvPr/>
        </p:nvSpPr>
        <p:spPr>
          <a:xfrm>
            <a:off x="5867400" y="2532102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7391400" y="340658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Rectangle 54"/>
          <p:cNvSpPr/>
          <p:nvPr/>
        </p:nvSpPr>
        <p:spPr>
          <a:xfrm>
            <a:off x="8305800" y="4008931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8686800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7743879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6089758" y="5785366"/>
            <a:ext cx="53964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6021250" y="4466771"/>
            <a:ext cx="455749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4979196" y="4918137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7603236" y="4714154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6553200" y="3516868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4877525" y="4045217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363169" y="3290972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0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Transport cost is zero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It costs time/money to transport data: not just bandwidth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(</a:t>
            </a:r>
            <a:r>
              <a:rPr lang="en-IE" i="1" dirty="0" smtClean="0">
                <a:solidFill>
                  <a:srgbClr val="00B050"/>
                </a:solidFill>
              </a:rPr>
              <a:t>Again</a:t>
            </a:r>
            <a:r>
              <a:rPr lang="en-IE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redundant data transfer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void shuffling data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caching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</a:t>
            </a:r>
          </a:p>
          <a:p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ompression?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62728" y="2895600"/>
            <a:ext cx="728472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2346725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5638800" y="3048000"/>
            <a:ext cx="3048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35" y="3428999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 flipV="1">
            <a:off x="5638800" y="3810000"/>
            <a:ext cx="457200" cy="69746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4393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6253842" y="4981560"/>
            <a:ext cx="1" cy="89750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5" y="6082684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8</a:t>
            </a:r>
            <a:r>
              <a:rPr lang="en-IE" dirty="0" smtClean="0"/>
              <a:t>. </a:t>
            </a:r>
            <a:r>
              <a:rPr lang="en-IE" dirty="0"/>
              <a:t>The network is homogeneous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446397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Devices and connections are not uniform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nteroperability!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route for speed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n</a:t>
            </a:r>
            <a:r>
              <a:rPr lang="en-IE" dirty="0" smtClean="0">
                <a:solidFill>
                  <a:srgbClr val="00B050"/>
                </a:solidFill>
              </a:rPr>
              <a:t>ot hops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load-balancing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57800" y="3886200"/>
            <a:ext cx="1244528" cy="3868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4600" y="4038600"/>
            <a:ext cx="280308" cy="4688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010400" y="4038600"/>
            <a:ext cx="609600" cy="838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8400" y="5029200"/>
            <a:ext cx="0" cy="762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4457700"/>
            <a:ext cx="609600" cy="19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25056" y="3810000"/>
            <a:ext cx="39014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772400" y="3886200"/>
            <a:ext cx="533400" cy="3106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610600" y="4457700"/>
            <a:ext cx="228600" cy="11049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39100" y="4377480"/>
            <a:ext cx="342900" cy="6517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39100" y="5257800"/>
            <a:ext cx="571500" cy="381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3" y="2594912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49178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43" y="327660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9214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71" y="594360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3558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537982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5849257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7" y="30639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42" y="32163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2" y="44397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28" y="567120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2" y="4876800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Eight Fallacies (to avoid)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reliable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Laten</a:t>
            </a:r>
            <a:r>
              <a:rPr lang="en-IE" dirty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y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Bandwidth is infinite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Topology doesn’t change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There is one administrator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Transport cost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homogeneous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990600"/>
            <a:ext cx="33528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Severity of fallacies vary in different scenarios! </a:t>
            </a:r>
            <a:r>
              <a:rPr lang="en-IE" sz="2400" dirty="0" smtClean="0"/>
              <a:t>Which fallacies apply/do not apply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Gigabit </a:t>
            </a:r>
            <a:r>
              <a:rPr lang="en-IE" sz="2400" dirty="0" err="1" smtClean="0"/>
              <a:t>ethernet</a:t>
            </a:r>
            <a:r>
              <a:rPr lang="en-IE" sz="2400" dirty="0" smtClean="0"/>
              <a:t> LAN?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/>
              <a:t>BitTorrent</a:t>
            </a:r>
            <a:endParaRPr lang="en-I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The Web</a:t>
            </a:r>
          </a:p>
        </p:txBody>
      </p:sp>
    </p:spTree>
    <p:extLst>
      <p:ext uri="{BB962C8B-B14F-4D97-AF65-F5344CB8AC3E}">
        <p14:creationId xmlns:p14="http://schemas.microsoft.com/office/powerpoint/2010/main" val="25709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Discussed</a:t>
            </a:r>
            <a:r>
              <a:rPr lang="es-CL" dirty="0" smtClean="0"/>
              <a:t> </a:t>
            </a:r>
            <a:r>
              <a:rPr lang="es-CL" dirty="0" err="1" smtClean="0"/>
              <a:t>later</a:t>
            </a:r>
            <a:r>
              <a:rPr lang="es-CL" dirty="0" smtClean="0"/>
              <a:t>: </a:t>
            </a:r>
            <a:r>
              <a:rPr lang="es-CL" dirty="0" err="1" smtClean="0"/>
              <a:t>Fault</a:t>
            </a:r>
            <a:r>
              <a:rPr lang="es-CL" dirty="0" smtClean="0"/>
              <a:t> </a:t>
            </a:r>
            <a:r>
              <a:rPr lang="es-CL" dirty="0" err="1" smtClean="0"/>
              <a:t>Tolerance</a:t>
            </a:r>
            <a:endParaRPr lang="es-C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1676400"/>
            <a:ext cx="6061363" cy="37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LAB </a:t>
            </a:r>
            <a:r>
              <a:rPr lang="en-IE" smtClean="0"/>
              <a:t>II </a:t>
            </a:r>
            <a:r>
              <a:rPr lang="en-IE" dirty="0" smtClean="0"/>
              <a:t>PREVIEW:</a:t>
            </a:r>
            <a:br>
              <a:rPr lang="en-IE" dirty="0" smtClean="0"/>
            </a:br>
            <a:r>
              <a:rPr lang="en-IE" dirty="0" smtClean="0"/>
              <a:t>JAVA RMI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09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is Java RMI Important?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r>
              <a:rPr lang="en-IE" b="1" dirty="0" smtClean="0"/>
              <a:t>We can use it to quickly build distributed systems</a:t>
            </a:r>
            <a:r>
              <a:rPr lang="en-IE" b="1" dirty="0"/>
              <a:t> </a:t>
            </a:r>
            <a:r>
              <a:rPr lang="en-IE" b="1" dirty="0" smtClean="0"/>
              <a:t>using some standard Java skills.</a:t>
            </a:r>
          </a:p>
        </p:txBody>
      </p:sp>
    </p:spTree>
    <p:extLst>
      <p:ext uri="{BB962C8B-B14F-4D97-AF65-F5344CB8AC3E}">
        <p14:creationId xmlns:p14="http://schemas.microsoft.com/office/powerpoint/2010/main" val="17770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Distributed System?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304800" y="1600200"/>
            <a:ext cx="845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800" dirty="0">
                <a:solidFill>
                  <a:schemeClr val="bg1"/>
                </a:solidFill>
              </a:rPr>
              <a:t>“</a:t>
            </a:r>
            <a:r>
              <a:rPr lang="en-IE" sz="2800" i="1" dirty="0" smtClean="0">
                <a:solidFill>
                  <a:schemeClr val="bg1"/>
                </a:solidFill>
              </a:rPr>
              <a:t>An </a:t>
            </a:r>
            <a:r>
              <a:rPr lang="en-IE" sz="2800" b="1" i="1" u="sng" dirty="0" smtClean="0">
                <a:solidFill>
                  <a:schemeClr val="bg1"/>
                </a:solidFill>
              </a:rPr>
              <a:t>ideal</a:t>
            </a:r>
            <a:r>
              <a:rPr lang="en-IE" sz="2800" i="1" dirty="0" smtClean="0">
                <a:solidFill>
                  <a:schemeClr val="bg1"/>
                </a:solidFill>
              </a:rPr>
              <a:t> distributed </a:t>
            </a:r>
            <a:r>
              <a:rPr lang="en-IE" sz="2800" i="1" dirty="0">
                <a:solidFill>
                  <a:schemeClr val="bg1"/>
                </a:solidFill>
              </a:rPr>
              <a:t>system is a </a:t>
            </a:r>
            <a:r>
              <a:rPr lang="en-IE" sz="2800" i="1" dirty="0" smtClean="0">
                <a:solidFill>
                  <a:schemeClr val="bg1"/>
                </a:solidFill>
              </a:rPr>
              <a:t>system that makes a collection </a:t>
            </a:r>
            <a:r>
              <a:rPr lang="en-IE" sz="2800" i="1" dirty="0">
                <a:solidFill>
                  <a:schemeClr val="bg1"/>
                </a:solidFill>
              </a:rPr>
              <a:t>of independent computers </a:t>
            </a:r>
            <a:r>
              <a:rPr lang="en-IE" sz="2800" i="1" dirty="0" smtClean="0">
                <a:solidFill>
                  <a:schemeClr val="bg1"/>
                </a:solidFill>
              </a:rPr>
              <a:t>look like one computer (to the user).</a:t>
            </a:r>
            <a:r>
              <a:rPr lang="en-IE" sz="2800" dirty="0" smtClean="0">
                <a:solidFill>
                  <a:schemeClr val="bg1"/>
                </a:solidFill>
              </a:rPr>
              <a:t>” </a:t>
            </a:r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00475" y="51435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5364" y="4566355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75364" y="56388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75364" y="6172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IE" dirty="0" smtClean="0"/>
              <a:t>RMI = Remote Method Invocation</a:t>
            </a:r>
          </a:p>
          <a:p>
            <a:r>
              <a:rPr lang="en-IE" dirty="0" smtClean="0"/>
              <a:t>Remote Procedure Call (RPC) for Java</a:t>
            </a:r>
          </a:p>
          <a:p>
            <a:r>
              <a:rPr lang="en-IE" dirty="0" smtClean="0"/>
              <a:t>Predecessor of CORBA (in Java)</a:t>
            </a:r>
          </a:p>
          <a:p>
            <a:r>
              <a:rPr lang="en-IE" dirty="0" smtClean="0"/>
              <a:t>Stub / Skeleton model (TCP/IP)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6" name="Rectangle 5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Stub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Skeleton</a:t>
            </a:r>
            <a:endParaRPr lang="en-I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Stub (Client):</a:t>
            </a:r>
          </a:p>
          <a:p>
            <a:pPr lvl="1"/>
            <a:r>
              <a:rPr lang="en-IE" sz="2000" dirty="0" smtClean="0"/>
              <a:t>Sends request to skeleton: </a:t>
            </a:r>
            <a:r>
              <a:rPr lang="en-IE" sz="2000" dirty="0" err="1" smtClean="0"/>
              <a:t>marshalls</a:t>
            </a:r>
            <a:r>
              <a:rPr lang="en-IE" sz="2000" dirty="0" smtClean="0"/>
              <a:t>/serialises and transfers arguments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 smtClean="0"/>
          </a:p>
          <a:p>
            <a:pPr lvl="1"/>
            <a:r>
              <a:rPr lang="en-IE" sz="2000" dirty="0" err="1" smtClean="0"/>
              <a:t>Demarshalls</a:t>
            </a:r>
            <a:r>
              <a:rPr lang="en-IE" sz="2000" dirty="0" smtClean="0"/>
              <a:t>/</a:t>
            </a:r>
            <a:r>
              <a:rPr lang="en-IE" sz="2000" dirty="0" err="1" smtClean="0"/>
              <a:t>deserialises</a:t>
            </a:r>
            <a:r>
              <a:rPr lang="en-IE" sz="2000" dirty="0" smtClean="0"/>
              <a:t> response and ends call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Skeleton (Server):</a:t>
            </a:r>
          </a:p>
          <a:p>
            <a:pPr marL="0" indent="0">
              <a:buNone/>
            </a:pPr>
            <a:endParaRPr lang="en-IE" sz="2000" b="1" dirty="0"/>
          </a:p>
          <a:p>
            <a:pPr lvl="1"/>
            <a:endParaRPr lang="en-IE" sz="2000" dirty="0" smtClean="0"/>
          </a:p>
          <a:p>
            <a:pPr lvl="1"/>
            <a:r>
              <a:rPr lang="en-IE" sz="2000" dirty="0" smtClean="0"/>
              <a:t>Passes call from stub onto the server implementation</a:t>
            </a:r>
          </a:p>
          <a:p>
            <a:pPr lvl="1"/>
            <a:r>
              <a:rPr lang="en-IE" sz="2000" dirty="0" smtClean="0"/>
              <a:t>Passes the response back to the stub</a:t>
            </a:r>
          </a:p>
          <a:p>
            <a:pPr lvl="1"/>
            <a:endParaRPr lang="en-IE" sz="2000" dirty="0"/>
          </a:p>
        </p:txBody>
      </p:sp>
      <p:sp>
        <p:nvSpPr>
          <p:cNvPr id="6" name="Rectangle 5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Stub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0" name="Rectangle 9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Skeleton</a:t>
            </a:r>
            <a:endParaRPr lang="en-I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Stub/Skeleton Same Interface!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5856"/>
            <a:ext cx="5943600" cy="49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9220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Implements Skeleton</a:t>
            </a:r>
            <a:endParaRPr lang="en-I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80062" cy="55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8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3105965"/>
            <a:ext cx="29337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rgbClr val="FF0000"/>
                </a:solidFill>
              </a:rPr>
              <a:t>Synchronisation</a:t>
            </a:r>
            <a:r>
              <a:rPr lang="es-CL" dirty="0" smtClean="0"/>
              <a:t>:</a:t>
            </a:r>
          </a:p>
          <a:p>
            <a:r>
              <a:rPr lang="es-CL" dirty="0" smtClean="0"/>
              <a:t>(</a:t>
            </a:r>
            <a:r>
              <a:rPr lang="es-CL" dirty="0" err="1" smtClean="0"/>
              <a:t>e.g</a:t>
            </a:r>
            <a:r>
              <a:rPr lang="es-CL" dirty="0" smtClean="0"/>
              <a:t>., </a:t>
            </a:r>
            <a:r>
              <a:rPr lang="es-CL" dirty="0" err="1" smtClean="0"/>
              <a:t>should</a:t>
            </a:r>
            <a:r>
              <a:rPr lang="es-CL" dirty="0" smtClean="0"/>
              <a:t> use </a:t>
            </a:r>
            <a:r>
              <a:rPr lang="es-CL" dirty="0" err="1" smtClean="0"/>
              <a:t>ConcurrentHashMap</a:t>
            </a:r>
            <a:r>
              <a:rPr lang="es-CL" dirty="0" smtClean="0"/>
              <a:t>)</a:t>
            </a:r>
          </a:p>
          <a:p>
            <a:pPr algn="r"/>
            <a:r>
              <a:rPr lang="es-CL" sz="1600" dirty="0"/>
              <a:t>[</a:t>
            </a:r>
            <a:r>
              <a:rPr lang="es-CL" sz="1600" dirty="0" err="1" smtClean="0"/>
              <a:t>Thanks</a:t>
            </a:r>
            <a:r>
              <a:rPr lang="es-CL" sz="1600" dirty="0" smtClean="0"/>
              <a:t> to Tomas Vera </a:t>
            </a:r>
            <a:r>
              <a:rPr lang="es-CL" sz="1600" dirty="0" smtClean="0">
                <a:sym typeface="Wingdings" panose="05000000000000000000" pitchFamily="2" charset="2"/>
              </a:rPr>
              <a:t></a:t>
            </a:r>
            <a:r>
              <a:rPr lang="es-CL" sz="1600" dirty="0" smtClean="0"/>
              <a:t>]</a:t>
            </a:r>
            <a:endParaRPr lang="es-C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651644"/>
            <a:ext cx="29337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Problem?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1822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</a:rPr>
              <a:t>Registry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Registry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Server (typically) has a Registry: a Map</a:t>
            </a:r>
          </a:p>
          <a:p>
            <a:r>
              <a:rPr lang="en-IE" sz="2800" dirty="0" smtClean="0"/>
              <a:t>Adds skeleton </a:t>
            </a:r>
            <a:r>
              <a:rPr lang="en-IE" sz="2800" i="1" u="sng" dirty="0" smtClean="0"/>
              <a:t>implementations</a:t>
            </a:r>
            <a:r>
              <a:rPr lang="en-IE" sz="2800" i="1" dirty="0" smtClean="0"/>
              <a:t> </a:t>
            </a:r>
            <a:r>
              <a:rPr lang="en-IE" sz="2800" dirty="0" smtClean="0"/>
              <a:t>with key (a string)</a:t>
            </a:r>
            <a:endParaRPr lang="en-IE" sz="2800" dirty="0"/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“sk1”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“sk2”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“sk3”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SkelImpl3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Creates/Connects to Registry</a:t>
            </a:r>
            <a:endParaRPr lang="en-I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2396443"/>
            <a:ext cx="6077857" cy="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i="1" u="sng" dirty="0" smtClean="0"/>
              <a:t>OR</a:t>
            </a:r>
            <a:endParaRPr lang="en-IE" sz="4000" b="1" i="1" u="sng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4191000"/>
            <a:ext cx="6684813" cy="5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11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Server Registers Skeleton </a:t>
            </a:r>
            <a:br>
              <a:rPr lang="en-IE" dirty="0" smtClean="0"/>
            </a:br>
            <a:r>
              <a:rPr lang="en-IE" dirty="0" smtClean="0"/>
              <a:t>Implementation As a Stub</a:t>
            </a:r>
            <a:endParaRPr lang="en-IE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52300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9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</a:rPr>
              <a:t>Registry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Connecting to Registry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connects to registry (port, hostname/IP)!</a:t>
            </a:r>
          </a:p>
          <a:p>
            <a:r>
              <a:rPr lang="en-IE" sz="2800" dirty="0" smtClean="0"/>
              <a:t>Retrieves skeleton/stub with key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3277620" y="2971800"/>
            <a:ext cx="1804987" cy="70122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“sk1”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“sk2”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“sk3”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SkelImpl3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3743" y="4331153"/>
            <a:ext cx="2532743" cy="85044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“sk2”</a:t>
            </a:r>
            <a:endParaRPr lang="en-IE" sz="2400" dirty="0"/>
          </a:p>
        </p:txBody>
      </p:sp>
      <p:sp>
        <p:nvSpPr>
          <p:cNvPr id="14" name="Left Arrow 13"/>
          <p:cNvSpPr/>
          <p:nvPr/>
        </p:nvSpPr>
        <p:spPr>
          <a:xfrm>
            <a:off x="3124200" y="5181600"/>
            <a:ext cx="2322286" cy="13489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3917835" y="55626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6057899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Stub2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4" grpId="0" animBg="1"/>
      <p:bldP spid="20" grpId="0" animBg="1"/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Connecting to Registry</a:t>
            </a:r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372"/>
            <a:ext cx="72101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pic>
        <p:nvPicPr>
          <p:cNvPr id="6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4305300"/>
            <a:ext cx="2552700" cy="224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Calls Remote Methods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has stub, calls method, serialises arguments</a:t>
            </a:r>
          </a:p>
          <a:p>
            <a:r>
              <a:rPr lang="en-IE" sz="2800" dirty="0" smtClean="0"/>
              <a:t>Server does processing</a:t>
            </a:r>
          </a:p>
          <a:p>
            <a:r>
              <a:rPr lang="en-IE" sz="2800" dirty="0" smtClean="0"/>
              <a:t>Server returns answer; client </a:t>
            </a:r>
            <a:r>
              <a:rPr lang="en-IE" sz="2800" dirty="0" err="1" smtClean="0"/>
              <a:t>deserialises</a:t>
            </a:r>
            <a:r>
              <a:rPr lang="en-IE" sz="2800" dirty="0" smtClean="0"/>
              <a:t> result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3536836" y="3733800"/>
            <a:ext cx="1804987" cy="92211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0569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Stub2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27826" y="4915352"/>
            <a:ext cx="2532743" cy="95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err="1" smtClean="0"/>
              <a:t>concat</a:t>
            </a:r>
            <a:r>
              <a:rPr lang="en-IE" sz="2400" dirty="0" smtClean="0"/>
              <a:t> (“</a:t>
            </a:r>
            <a:r>
              <a:rPr lang="en-IE" sz="2400" dirty="0" err="1" smtClean="0"/>
              <a:t>a”,”b</a:t>
            </a:r>
            <a:r>
              <a:rPr lang="en-IE" sz="2400" dirty="0" smtClean="0"/>
              <a:t>”)</a:t>
            </a:r>
            <a:endParaRPr lang="en-IE" sz="2400" dirty="0"/>
          </a:p>
        </p:txBody>
      </p:sp>
      <p:sp>
        <p:nvSpPr>
          <p:cNvPr id="22" name="Left Arrow 21"/>
          <p:cNvSpPr/>
          <p:nvPr/>
        </p:nvSpPr>
        <p:spPr>
          <a:xfrm>
            <a:off x="3124199" y="5791199"/>
            <a:ext cx="2438401" cy="914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“ab”</a:t>
            </a:r>
            <a:endParaRPr lang="en-IE" sz="2400" dirty="0"/>
          </a:p>
        </p:txBody>
      </p:sp>
      <p:pic>
        <p:nvPicPr>
          <p:cNvPr id="14338" name="Picture 2" descr="http://www.sassouthampton.co.uk/images/cog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9" y="4662258"/>
            <a:ext cx="893619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Dis</a:t>
            </a:r>
            <a:r>
              <a:rPr lang="en-IE" dirty="0" smtClean="0">
                <a:solidFill>
                  <a:srgbClr val="00B050"/>
                </a:solidFill>
              </a:rPr>
              <a:t>advantages</a:t>
            </a:r>
            <a:r>
              <a:rPr lang="en-IE" dirty="0" smtClean="0"/>
              <a:t> of Distributed Systems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(Possible) Advantages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Cost</a:t>
            </a:r>
          </a:p>
          <a:p>
            <a:pPr lvl="1"/>
            <a:r>
              <a:rPr lang="en-IE" dirty="0" smtClean="0"/>
              <a:t>Better performance/price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Extensibility</a:t>
            </a:r>
          </a:p>
          <a:p>
            <a:pPr lvl="1"/>
            <a:r>
              <a:rPr lang="en-IE" dirty="0" smtClean="0"/>
              <a:t>Add another machine!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Reliability</a:t>
            </a:r>
          </a:p>
          <a:p>
            <a:pPr lvl="1"/>
            <a:r>
              <a:rPr lang="en-IE" dirty="0" smtClean="0"/>
              <a:t>No central point of failure!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Workload</a:t>
            </a:r>
          </a:p>
          <a:p>
            <a:pPr lvl="1"/>
            <a:r>
              <a:rPr lang="en-IE" dirty="0" smtClean="0"/>
              <a:t>Balance work automatically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Sharing</a:t>
            </a:r>
          </a:p>
          <a:p>
            <a:pPr lvl="1"/>
            <a:r>
              <a:rPr lang="en-IE" dirty="0" smtClean="0"/>
              <a:t>Remote access to services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(Possible) Disadvantages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n-IE" dirty="0" smtClean="0"/>
              <a:t>Need specialised programs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Networking</a:t>
            </a:r>
          </a:p>
          <a:p>
            <a:pPr lvl="1"/>
            <a:r>
              <a:rPr lang="en-IE" dirty="0" smtClean="0"/>
              <a:t>Can be slow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Maintenance</a:t>
            </a:r>
          </a:p>
          <a:p>
            <a:pPr lvl="1"/>
            <a:r>
              <a:rPr lang="en-IE" dirty="0" smtClean="0"/>
              <a:t>Debugging </a:t>
            </a:r>
            <a:r>
              <a:rPr lang="en-IE" dirty="0" err="1" smtClean="0"/>
              <a:t>sw</a:t>
            </a:r>
            <a:r>
              <a:rPr lang="en-IE" dirty="0" smtClean="0"/>
              <a:t>/</a:t>
            </a:r>
            <a:r>
              <a:rPr lang="en-IE" dirty="0" err="1" smtClean="0"/>
              <a:t>hw</a:t>
            </a:r>
            <a:r>
              <a:rPr lang="en-IE" dirty="0" smtClean="0"/>
              <a:t> a pain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Security</a:t>
            </a:r>
          </a:p>
          <a:p>
            <a:pPr lvl="1"/>
            <a:r>
              <a:rPr lang="en-IE" dirty="0" smtClean="0"/>
              <a:t>Multiple users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Parallelisation</a:t>
            </a:r>
          </a:p>
          <a:p>
            <a:pPr lvl="1"/>
            <a:r>
              <a:rPr lang="en-IE" dirty="0" smtClean="0"/>
              <a:t>Not always applicable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2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Calls Remote Methods</a:t>
            </a:r>
            <a:endParaRPr lang="en-IE" dirty="0"/>
          </a:p>
        </p:txBody>
      </p:sp>
      <p:pic>
        <p:nvPicPr>
          <p:cNvPr id="4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68108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613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Java RMI: Remember …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Remote calls are pass-by-value, not pass-by-reference (objects not modified directly)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Everything passed and returned must be </a:t>
            </a:r>
            <a:r>
              <a:rPr lang="en-IE" dirty="0" err="1" smtClean="0"/>
              <a:t>Serialisable</a:t>
            </a:r>
            <a:r>
              <a:rPr lang="en-IE" dirty="0" smtClean="0"/>
              <a:t>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 stub/</a:t>
            </a:r>
            <a:r>
              <a:rPr lang="en-IE" dirty="0" err="1" smtClean="0"/>
              <a:t>skel</a:t>
            </a:r>
            <a:r>
              <a:rPr lang="en-IE" dirty="0" smtClean="0"/>
              <a:t> method </a:t>
            </a:r>
            <a:r>
              <a:rPr lang="en-IE" i="1" dirty="0" smtClean="0"/>
              <a:t>must </a:t>
            </a:r>
            <a:r>
              <a:rPr lang="en-IE" dirty="0" smtClean="0"/>
              <a:t>throw a remote exception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Server implementation can only throw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endParaRPr lang="en-IE" sz="2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18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 (Lab)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External Merge Sorting</a:t>
            </a:r>
          </a:p>
          <a:p>
            <a:pPr lvl="1"/>
            <a:r>
              <a:rPr lang="en-IE" dirty="0" smtClean="0"/>
              <a:t>When it doesn’t fit in memory, use the disk!</a:t>
            </a:r>
          </a:p>
          <a:p>
            <a:pPr lvl="1"/>
            <a:r>
              <a:rPr lang="en-IE" dirty="0" smtClean="0"/>
              <a:t>Split data into batches</a:t>
            </a:r>
          </a:p>
          <a:p>
            <a:pPr lvl="1"/>
            <a:r>
              <a:rPr lang="en-IE" dirty="0" smtClean="0"/>
              <a:t>Sort batches in memory</a:t>
            </a:r>
          </a:p>
          <a:p>
            <a:pPr lvl="1"/>
            <a:r>
              <a:rPr lang="en-IE" dirty="0" smtClean="0"/>
              <a:t>Write batches to disk</a:t>
            </a:r>
          </a:p>
          <a:p>
            <a:pPr lvl="1"/>
            <a:r>
              <a:rPr lang="en-IE" dirty="0" smtClean="0"/>
              <a:t>Merge sorted batches into final output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41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What is a (good) Distributed System?</a:t>
            </a:r>
          </a:p>
          <a:p>
            <a:r>
              <a:rPr lang="en-IE" dirty="0" smtClean="0"/>
              <a:t>Client–Server model</a:t>
            </a:r>
          </a:p>
          <a:p>
            <a:pPr lvl="1"/>
            <a:r>
              <a:rPr lang="en-IE" dirty="0" smtClean="0"/>
              <a:t>Fat/thin client</a:t>
            </a:r>
          </a:p>
          <a:p>
            <a:pPr lvl="1"/>
            <a:r>
              <a:rPr lang="en-IE" dirty="0" smtClean="0"/>
              <a:t>Mirror/proxy servers</a:t>
            </a:r>
          </a:p>
          <a:p>
            <a:pPr lvl="1"/>
            <a:r>
              <a:rPr lang="en-IE" dirty="0" smtClean="0"/>
              <a:t>Three-tier</a:t>
            </a:r>
          </a:p>
          <a:p>
            <a:r>
              <a:rPr lang="en-IE" dirty="0" smtClean="0"/>
              <a:t>Peer-to-Peer (P2P) model</a:t>
            </a:r>
          </a:p>
          <a:p>
            <a:pPr lvl="1"/>
            <a:r>
              <a:rPr lang="en-IE" dirty="0" smtClean="0"/>
              <a:t>Central directory</a:t>
            </a:r>
          </a:p>
          <a:p>
            <a:pPr lvl="1"/>
            <a:r>
              <a:rPr lang="en-IE" dirty="0" smtClean="0"/>
              <a:t>Unstructured</a:t>
            </a:r>
          </a:p>
          <a:p>
            <a:pPr lvl="1"/>
            <a:r>
              <a:rPr lang="en-IE" dirty="0" smtClean="0"/>
              <a:t>Structured (Hierarchical/DHT)</a:t>
            </a:r>
          </a:p>
          <a:p>
            <a:pPr lvl="1"/>
            <a:r>
              <a:rPr lang="en-IE" dirty="0" err="1" smtClean="0"/>
              <a:t>BitTorrent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56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Physical locations:</a:t>
            </a:r>
          </a:p>
          <a:p>
            <a:pPr lvl="1"/>
            <a:r>
              <a:rPr lang="en-IE" dirty="0" smtClean="0"/>
              <a:t>Cluster (local, centralised) vs. </a:t>
            </a:r>
          </a:p>
          <a:p>
            <a:pPr lvl="1"/>
            <a:r>
              <a:rPr lang="en-IE" dirty="0" smtClean="0"/>
              <a:t>Cloud (remote, centralised) vs.</a:t>
            </a:r>
          </a:p>
          <a:p>
            <a:pPr lvl="1"/>
            <a:r>
              <a:rPr lang="en-IE" dirty="0" smtClean="0"/>
              <a:t>Grid (remote, decentralised)</a:t>
            </a:r>
          </a:p>
          <a:p>
            <a:r>
              <a:rPr lang="en-IE" dirty="0" smtClean="0"/>
              <a:t>8 fallacies</a:t>
            </a:r>
          </a:p>
          <a:p>
            <a:pPr lvl="1"/>
            <a:r>
              <a:rPr lang="en-IE" dirty="0" smtClean="0"/>
              <a:t>Network isn’t reliable</a:t>
            </a:r>
          </a:p>
          <a:p>
            <a:pPr lvl="1"/>
            <a:r>
              <a:rPr lang="en-IE" dirty="0" smtClean="0"/>
              <a:t>Latency is not zero</a:t>
            </a:r>
          </a:p>
          <a:p>
            <a:pPr lvl="1"/>
            <a:r>
              <a:rPr lang="en-IE" dirty="0" smtClean="0"/>
              <a:t>Bandwidth not infinite,</a:t>
            </a:r>
          </a:p>
          <a:p>
            <a:pPr lvl="1"/>
            <a:r>
              <a:rPr lang="en-IE" dirty="0" smtClean="0"/>
              <a:t>etc.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29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Java: Remote Method Invocation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Java RMI:</a:t>
            </a:r>
          </a:p>
          <a:p>
            <a:pPr lvl="1"/>
            <a:r>
              <a:rPr lang="en-IE" dirty="0" smtClean="0"/>
              <a:t>Remote Method Invocation</a:t>
            </a:r>
          </a:p>
          <a:p>
            <a:pPr lvl="1"/>
            <a:r>
              <a:rPr lang="en-IE" dirty="0" smtClean="0"/>
              <a:t>Stub on Client Side</a:t>
            </a:r>
          </a:p>
          <a:p>
            <a:pPr lvl="1"/>
            <a:r>
              <a:rPr lang="en-IE" dirty="0" smtClean="0"/>
              <a:t>Skeleton on Server Side</a:t>
            </a:r>
          </a:p>
          <a:p>
            <a:pPr lvl="1"/>
            <a:r>
              <a:rPr lang="en-IE" dirty="0" smtClean="0"/>
              <a:t>Registry maps names to skeletons/servers</a:t>
            </a:r>
          </a:p>
          <a:p>
            <a:pPr lvl="1"/>
            <a:r>
              <a:rPr lang="en-IE" dirty="0" smtClean="0"/>
              <a:t>Server registers skeleton with key</a:t>
            </a:r>
          </a:p>
          <a:p>
            <a:pPr lvl="1"/>
            <a:r>
              <a:rPr lang="en-IE" dirty="0" smtClean="0"/>
              <a:t>Client finds skeleton with key, casts to stub</a:t>
            </a:r>
          </a:p>
          <a:p>
            <a:pPr lvl="1"/>
            <a:r>
              <a:rPr lang="en-IE" dirty="0" smtClean="0"/>
              <a:t>Client calls method on stub</a:t>
            </a:r>
          </a:p>
          <a:p>
            <a:pPr lvl="1"/>
            <a:r>
              <a:rPr lang="en-IE" dirty="0" smtClean="0"/>
              <a:t>Server runs method and serialises result to client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19460" name="Picture 4" descr="http://www.zastavki.com/pictures/1600x1200/2009/Holidays_St._Patrick_St._Patrick_s_Day_with_Guinness_01535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8625"/>
            <a:ext cx="6265334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MAKES A GOOD</a:t>
            </a:r>
            <a:br>
              <a:rPr lang="en-IE" dirty="0" smtClean="0"/>
            </a:br>
            <a:r>
              <a:rPr lang="en-IE" dirty="0" smtClean="0"/>
              <a:t>DISTRIBUTED SYSTEM?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50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 Design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Transparency:</a:t>
            </a:r>
            <a:r>
              <a:rPr lang="en-IE" dirty="0" smtClean="0"/>
              <a:t> Abstract/hide:</a:t>
            </a:r>
          </a:p>
          <a:p>
            <a:pPr lvl="1"/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Access</a:t>
            </a:r>
            <a:r>
              <a:rPr lang="en-IE" dirty="0" smtClean="0"/>
              <a:t>: How different machines are accessed</a:t>
            </a:r>
          </a:p>
          <a:p>
            <a:pPr lvl="1"/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Location</a:t>
            </a:r>
            <a:r>
              <a:rPr lang="en-IE" dirty="0" smtClean="0"/>
              <a:t>: What machines have what/if they move</a:t>
            </a:r>
          </a:p>
          <a:p>
            <a:pPr lvl="1"/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Concurrency</a:t>
            </a:r>
            <a:r>
              <a:rPr lang="en-IE" dirty="0" smtClean="0"/>
              <a:t>: Access by several users</a:t>
            </a:r>
          </a:p>
          <a:p>
            <a:pPr lvl="1"/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Failure</a:t>
            </a:r>
            <a:r>
              <a:rPr lang="en-IE" dirty="0" smtClean="0"/>
              <a:t>:  Keep it a secret from the 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1828800"/>
            <a:ext cx="845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800" dirty="0">
                <a:solidFill>
                  <a:schemeClr val="bg1"/>
                </a:solidFill>
              </a:rPr>
              <a:t>“</a:t>
            </a:r>
            <a:r>
              <a:rPr lang="en-IE" sz="2800" i="1" dirty="0" smtClean="0">
                <a:solidFill>
                  <a:schemeClr val="bg1"/>
                </a:solidFill>
              </a:rPr>
              <a:t>An </a:t>
            </a:r>
            <a:r>
              <a:rPr lang="en-IE" sz="2800" b="1" i="1" u="sng" dirty="0" smtClean="0">
                <a:solidFill>
                  <a:schemeClr val="bg1"/>
                </a:solidFill>
              </a:rPr>
              <a:t>ideal</a:t>
            </a:r>
            <a:r>
              <a:rPr lang="en-IE" sz="2800" i="1" dirty="0" smtClean="0">
                <a:solidFill>
                  <a:schemeClr val="bg1"/>
                </a:solidFill>
              </a:rPr>
              <a:t> distributed </a:t>
            </a:r>
            <a:r>
              <a:rPr lang="en-IE" sz="2800" i="1" dirty="0">
                <a:solidFill>
                  <a:schemeClr val="bg1"/>
                </a:solidFill>
              </a:rPr>
              <a:t>system is a </a:t>
            </a:r>
            <a:r>
              <a:rPr lang="en-IE" sz="2800" i="1" dirty="0" smtClean="0">
                <a:solidFill>
                  <a:schemeClr val="bg1"/>
                </a:solidFill>
              </a:rPr>
              <a:t>system that makes a collection </a:t>
            </a:r>
            <a:r>
              <a:rPr lang="en-IE" sz="2800" i="1" dirty="0">
                <a:solidFill>
                  <a:schemeClr val="bg1"/>
                </a:solidFill>
              </a:rPr>
              <a:t>of independent computers </a:t>
            </a:r>
            <a:r>
              <a:rPr lang="en-IE" sz="2800" i="1" dirty="0" smtClean="0">
                <a:solidFill>
                  <a:schemeClr val="bg1"/>
                </a:solidFill>
              </a:rPr>
              <a:t>look like one computer (to the user).</a:t>
            </a:r>
            <a:r>
              <a:rPr lang="en-IE" sz="2800" dirty="0" smtClean="0">
                <a:solidFill>
                  <a:schemeClr val="bg1"/>
                </a:solidFill>
              </a:rPr>
              <a:t>” 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1960</Words>
  <Application>Microsoft Office PowerPoint</Application>
  <PresentationFormat>On-screen Show (4:3)</PresentationFormat>
  <Paragraphs>532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Courier New</vt:lpstr>
      <vt:lpstr>Wingdings</vt:lpstr>
      <vt:lpstr>Office Theme</vt:lpstr>
      <vt:lpstr>CC5212-1 Procesamiento Masivo de Datos Otoño 2016  Lecture 2: Distributed Systems I</vt:lpstr>
      <vt:lpstr>Massive data needs  DISTRIBUTED SYSTEMS …</vt:lpstr>
      <vt:lpstr>Monolithic vs. Distributed Systems</vt:lpstr>
      <vt:lpstr>Parallel vs. Distributed Systems</vt:lpstr>
      <vt:lpstr>What is a Distributed System?</vt:lpstr>
      <vt:lpstr>What is a Distributed System?</vt:lpstr>
      <vt:lpstr>Disadvantages of Distributed Systems</vt:lpstr>
      <vt:lpstr>WHAT MAKES A GOOD DISTRIBUTED SYSTEM?</vt:lpstr>
      <vt:lpstr>Distributed System Design</vt:lpstr>
      <vt:lpstr>Distributed System Design</vt:lpstr>
      <vt:lpstr>Distributed System Design</vt:lpstr>
      <vt:lpstr>DISTRIBUTED SYSTEMS:  CLIENT–SERVER ARCHITECTURE</vt:lpstr>
      <vt:lpstr>Client–Server Model</vt:lpstr>
      <vt:lpstr>Client–Server: Thin Client</vt:lpstr>
      <vt:lpstr>Client–Server: Fat Client</vt:lpstr>
      <vt:lpstr>Client–Server: Mirror Servers</vt:lpstr>
      <vt:lpstr>Client–Server: Proxy Server</vt:lpstr>
      <vt:lpstr> Client–Server: Three-Tier Server</vt:lpstr>
      <vt:lpstr>Client–Server: n-Tier Server</vt:lpstr>
      <vt:lpstr>DISTRIBUTED SYSTEMS:  PEER-TO-PEER ARCHITECTURE</vt:lpstr>
      <vt:lpstr>Peer-to-Peer (P2P)</vt:lpstr>
      <vt:lpstr>Peer-to-Peer: Unstructured (flooding)</vt:lpstr>
      <vt:lpstr>Peer-to-Peer: Unstructured (flooding)</vt:lpstr>
      <vt:lpstr>Peer-to-Peer: Structured (Central)</vt:lpstr>
      <vt:lpstr>Peer-to-Peer: Structured (Hierarchical)</vt:lpstr>
      <vt:lpstr>Peer-to-Peer: Structured (DHT)</vt:lpstr>
      <vt:lpstr>Peer-to-Peer: Structured (DHT)</vt:lpstr>
      <vt:lpstr>Peer-to-Peer: Structured (DHT)</vt:lpstr>
      <vt:lpstr>Comparison of P2P Systems</vt:lpstr>
      <vt:lpstr>P2P vs. Client–Server</vt:lpstr>
      <vt:lpstr>DISTRIBUTED SYSTEMS:  HYBRID EXAMPLE (BITTORRENT)</vt:lpstr>
      <vt:lpstr>BitTorrent: Search Server</vt:lpstr>
      <vt:lpstr>BitTorrent: Tracker</vt:lpstr>
      <vt:lpstr>BitTorrent: File-Sharing</vt:lpstr>
      <vt:lpstr>BitTorrent: Hybrid</vt:lpstr>
      <vt:lpstr>DISTRIBUTED SYSTEMS:  IN THE REAL WORLD</vt:lpstr>
      <vt:lpstr>Real-World Architectures: Hybrid</vt:lpstr>
      <vt:lpstr>Physical Location: Cluster Computing</vt:lpstr>
      <vt:lpstr>Physical Location: Cluster Computing</vt:lpstr>
      <vt:lpstr>Physical Location: Cloud Computing</vt:lpstr>
      <vt:lpstr>Physical Location: Cloud Computing</vt:lpstr>
      <vt:lpstr>Physical Location: Grid Computing</vt:lpstr>
      <vt:lpstr>Physical Location: Grid Computing</vt:lpstr>
      <vt:lpstr>Physical Location: Grid Computing</vt:lpstr>
      <vt:lpstr>Physical Locations</vt:lpstr>
      <vt:lpstr>LIMITATIONS OF DISTrIBUTED SYSTEMS: EIGHT FALLACIES</vt:lpstr>
      <vt:lpstr>Eight Fallacies</vt:lpstr>
      <vt:lpstr>1. The network is reliable</vt:lpstr>
      <vt:lpstr>2. Latency is zero</vt:lpstr>
      <vt:lpstr>3. Bandwidth is infinite</vt:lpstr>
      <vt:lpstr>4. The network is secure</vt:lpstr>
      <vt:lpstr>5. Topology doesn’t change</vt:lpstr>
      <vt:lpstr>6. There is one administrator</vt:lpstr>
      <vt:lpstr>7. Transport cost is zero</vt:lpstr>
      <vt:lpstr>8. The network is homogeneous</vt:lpstr>
      <vt:lpstr>Eight Fallacies (to avoid)</vt:lpstr>
      <vt:lpstr>Discussed later: Fault Tolerance</vt:lpstr>
      <vt:lpstr>LAB II PREVIEW: JAVA RMI OVERVIEW</vt:lpstr>
      <vt:lpstr>Why is Java RMI Important?</vt:lpstr>
      <vt:lpstr>What is Java RMI?</vt:lpstr>
      <vt:lpstr>What is Java RMI?</vt:lpstr>
      <vt:lpstr>Stub/Skeleton Same Interface!</vt:lpstr>
      <vt:lpstr>Server Implements Skeleton</vt:lpstr>
      <vt:lpstr>Server Registry</vt:lpstr>
      <vt:lpstr>Server Creates/Connects to Registry</vt:lpstr>
      <vt:lpstr>Server Registers Skeleton  Implementation As a Stub</vt:lpstr>
      <vt:lpstr>Client Connecting to Registry</vt:lpstr>
      <vt:lpstr>Client Connecting to Registry</vt:lpstr>
      <vt:lpstr>Client Calls Remote Methods</vt:lpstr>
      <vt:lpstr>Client Calls Remote Methods</vt:lpstr>
      <vt:lpstr>Java RMI: Remember …</vt:lpstr>
      <vt:lpstr>RECAP</vt:lpstr>
      <vt:lpstr>Topics Covered (Lab)</vt:lpstr>
      <vt:lpstr>Topics Covered</vt:lpstr>
      <vt:lpstr>Topics Covered</vt:lpstr>
      <vt:lpstr>Java: Remote Method Invocation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2016</dc:title>
  <dc:creator>Aidan Hogan</dc:creator>
  <cp:lastModifiedBy>ahogan</cp:lastModifiedBy>
  <cp:revision>247</cp:revision>
  <cp:lastPrinted>2016-03-14T19:39:11Z</cp:lastPrinted>
  <dcterms:created xsi:type="dcterms:W3CDTF">2006-08-16T00:00:00Z</dcterms:created>
  <dcterms:modified xsi:type="dcterms:W3CDTF">2016-03-14T19:42:05Z</dcterms:modified>
</cp:coreProperties>
</file>