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528" r:id="rId2"/>
    <p:sldId id="462" r:id="rId3"/>
    <p:sldId id="463" r:id="rId4"/>
    <p:sldId id="464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258" r:id="rId20"/>
    <p:sldId id="260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529" r:id="rId30"/>
    <p:sldId id="270" r:id="rId31"/>
    <p:sldId id="353" r:id="rId32"/>
    <p:sldId id="482" r:id="rId33"/>
    <p:sldId id="483" r:id="rId34"/>
    <p:sldId id="484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510" r:id="rId56"/>
    <p:sldId id="511" r:id="rId57"/>
    <p:sldId id="512" r:id="rId58"/>
    <p:sldId id="448" r:id="rId59"/>
    <p:sldId id="449" r:id="rId60"/>
    <p:sldId id="450" r:id="rId61"/>
    <p:sldId id="451" r:id="rId62"/>
    <p:sldId id="453" r:id="rId63"/>
    <p:sldId id="452" r:id="rId64"/>
    <p:sldId id="454" r:id="rId65"/>
    <p:sldId id="455" r:id="rId66"/>
    <p:sldId id="456" r:id="rId67"/>
    <p:sldId id="457" r:id="rId68"/>
    <p:sldId id="513" r:id="rId69"/>
    <p:sldId id="514" r:id="rId70"/>
    <p:sldId id="515" r:id="rId71"/>
    <p:sldId id="516" r:id="rId72"/>
    <p:sldId id="517" r:id="rId73"/>
    <p:sldId id="518" r:id="rId74"/>
    <p:sldId id="520" r:id="rId75"/>
    <p:sldId id="522" r:id="rId76"/>
    <p:sldId id="523" r:id="rId77"/>
    <p:sldId id="524" r:id="rId78"/>
    <p:sldId id="527" r:id="rId79"/>
    <p:sldId id="52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4660"/>
  </p:normalViewPr>
  <p:slideViewPr>
    <p:cSldViewPr>
      <p:cViewPr varScale="1">
        <p:scale>
          <a:sx n="87" d="100"/>
          <a:sy n="87" d="100"/>
        </p:scale>
        <p:origin x="133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0012-02A5-4B9A-BBBE-ECC937BD1D5A}" type="datetimeFigureOut">
              <a:rPr lang="en-IE" smtClean="0"/>
              <a:t>08/03/2016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google.ie/trends/explore#q=%2Fm%2F0hn87_7%2C%20%2Fm%2F0cp0788%2C%20%2Fm%2F0fql_f0&amp;date=1%2F2013%2012m&amp;cmpt=q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LR1byL0U8M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aidanhogan.com/teaching/cc5212-1-2016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CC5212-1</a:t>
            </a:r>
            <a:br>
              <a:rPr lang="es-ES" b="1" dirty="0" smtClean="0"/>
            </a:br>
            <a:r>
              <a:rPr lang="en-IE" b="1" cap="small" dirty="0" err="1"/>
              <a:t>Procesamiento</a:t>
            </a:r>
            <a:r>
              <a:rPr lang="en-IE" b="1" cap="small" dirty="0"/>
              <a:t> </a:t>
            </a:r>
            <a:r>
              <a:rPr lang="en-IE" b="1" cap="small" dirty="0" err="1"/>
              <a:t>Masivo</a:t>
            </a:r>
            <a:r>
              <a:rPr lang="en-IE" b="1" cap="small" dirty="0"/>
              <a:t> de </a:t>
            </a:r>
            <a:r>
              <a:rPr lang="en-IE" b="1" cap="small" dirty="0" err="1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err="1" smtClean="0"/>
              <a:t>Otoño</a:t>
            </a:r>
            <a:r>
              <a:rPr lang="en-IE" b="1" cap="small" dirty="0" smtClean="0"/>
              <a:t>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err="1" smtClean="0"/>
              <a:t>Lecture</a:t>
            </a:r>
            <a:r>
              <a:rPr lang="es-ES" b="1" dirty="0" smtClean="0"/>
              <a:t> 1: </a:t>
            </a:r>
            <a:r>
              <a:rPr lang="es-ES" b="1" dirty="0" err="1" smtClean="0"/>
              <a:t>Introduction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the data showed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4" descr="http://nmss.edu.au/img/sn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410200" cy="54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debategraph.org/Handler.ashx?path=ROOT/u23/Chol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27" y="2133600"/>
            <a:ext cx="29301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1427" y="2286000"/>
            <a:ext cx="2930148" cy="36576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2119745" y="4191000"/>
            <a:ext cx="609600" cy="4572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Freeform 8"/>
          <p:cNvSpPr/>
          <p:nvPr/>
        </p:nvSpPr>
        <p:spPr>
          <a:xfrm>
            <a:off x="2715491" y="2286000"/>
            <a:ext cx="3158836" cy="3657600"/>
          </a:xfrm>
          <a:custGeom>
            <a:avLst/>
            <a:gdLst>
              <a:gd name="connsiteX0" fmla="*/ 0 w 3158836"/>
              <a:gd name="connsiteY0" fmla="*/ 1911927 h 3657600"/>
              <a:gd name="connsiteX1" fmla="*/ 3144982 w 3158836"/>
              <a:gd name="connsiteY1" fmla="*/ 0 h 3657600"/>
              <a:gd name="connsiteX2" fmla="*/ 3158836 w 3158836"/>
              <a:gd name="connsiteY2" fmla="*/ 3657600 h 3657600"/>
              <a:gd name="connsiteX3" fmla="*/ 13854 w 3158836"/>
              <a:gd name="connsiteY3" fmla="*/ 2369127 h 3657600"/>
              <a:gd name="connsiteX4" fmla="*/ 0 w 3158836"/>
              <a:gd name="connsiteY4" fmla="*/ 191192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836" h="3657600">
                <a:moveTo>
                  <a:pt x="0" y="1911927"/>
                </a:moveTo>
                <a:lnTo>
                  <a:pt x="3144982" y="0"/>
                </a:lnTo>
                <a:lnTo>
                  <a:pt x="3158836" y="3657600"/>
                </a:lnTo>
                <a:lnTo>
                  <a:pt x="13854" y="2369127"/>
                </a:lnTo>
                <a:lnTo>
                  <a:pt x="0" y="1911927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318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the data showed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2290" name="Picture 2" descr="http://blog.rtwilson.com/wp-content/uploads/2012/01/SnowMap_Poi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01436"/>
            <a:ext cx="753746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616 deaths, 8 days later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320" name="Picture 8" descr="http://toilet-guru.com/pictures/cholera-pump-dscf5006-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ph.ucla.edu/epi/snow/johnsnowpubpla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18" y="4038600"/>
            <a:ext cx="2971800" cy="26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4.bp.blogspot.com/_ZGrx2SwpQ4Q/S4RRztY_PEI/AAAAAAAABSU/4Kxeb5cD2oU/s400/jsn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95" y="1517379"/>
            <a:ext cx="294160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Cholera notice ca. 1866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218" name="Picture 2" descr="http://www.westendextra.com/sites/all/files/nj_westend/imagecache/main_img/images/news/john%20snow%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" y="1295400"/>
            <a:ext cx="7391400" cy="51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Thirty years before discovery of </a:t>
            </a:r>
            <a:r>
              <a:rPr lang="en-IE" i="1" dirty="0" smtClean="0"/>
              <a:t>V. </a:t>
            </a:r>
            <a:r>
              <a:rPr lang="en-IE" i="1" dirty="0" err="1"/>
              <a:t>cholerae</a:t>
            </a:r>
            <a:endParaRPr lang="en-IE" i="1" dirty="0"/>
          </a:p>
        </p:txBody>
      </p:sp>
      <p:pic>
        <p:nvPicPr>
          <p:cNvPr id="10242" name="Picture 2" descr="File:Cholera bacteria 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13676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le:Tableau Louis Past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224942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John Snow: Father of Epidemiology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26127"/>
            <a:ext cx="658368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35" y="4114800"/>
            <a:ext cx="3352800" cy="23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Epidemiology’s Success Stories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7412" name="Picture 4" descr="http://www.diseasedetectives.org/files/timeline/timeline_images/smallpox/smallpox_is_d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5287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bioedonline.org/BioEd/assets/Image/hot-topics/Polio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399"/>
            <a:ext cx="5791200" cy="29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thehindu.com/multimedia/dynamic/01577/08THFOGGING_157714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83" y="3352800"/>
            <a:ext cx="4448717" cy="3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hotos.the-scientist.com/legacyArticleImages/2012/06/06122012_chol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34537"/>
            <a:ext cx="3920030" cy="22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Value of data: Not just epidemiology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4" descr="http://notizie.tiscali.it/media/14/07/dna-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7388225" cy="4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weathergraphics.com/tim/af447/NASA_Lightning_Climatolo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7254875" cy="3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2060864"/>
            <a:ext cx="762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http://www.theblaze.com/wp-content/uploads/2012/07/Higgs-Boson_CERN-620x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261138"/>
            <a:ext cx="5905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://www.omnionlinesolutions.com/wp-content/uploads/2013/09/sociology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4726"/>
            <a:ext cx="8851900" cy="25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talkingbiznews.com/wp-content/uploads/2013/10/economic-da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164726"/>
            <a:ext cx="3905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Picture 15" descr="http://upload.wikimedia.org/wikipedia/commons/thumb/d/d8/Leading_presidential_candidate_2012_by_state_Obama_Romney.svg/1024px-Leading_presidential_candidate_2012_by_state_Obama_Romney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90" y="2859160"/>
            <a:ext cx="5340837" cy="31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wininginweb.com/wp-content/uploads/2010/12/Social-Media-SEO-Roadmap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90775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(Paper) notebooks no longer good enough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352800" cy="23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cryptomuseum.com/crypto/bombe/img/us_bombe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09804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punchcardreader.com/images/punch_card.75dpi.rg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24" y="4114800"/>
            <a:ext cx="509321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thumbs.dreamstime.com/z/reel-to-reel-tape-recorder-s-stereo-valve-based-amplifiers-covered-wooden-cabinet-coffee-coloured-bakelite-cover-bakelite-33013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300788" cy="546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GROWTH OF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9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VALUE OF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680000" y="2085041"/>
            <a:ext cx="381642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Wikipedia</a:t>
            </a:r>
          </a:p>
          <a:p>
            <a:r>
              <a:rPr lang="en-IE" sz="2400" dirty="0"/>
              <a:t>≈</a:t>
            </a:r>
            <a:r>
              <a:rPr lang="en-IE" sz="2400" dirty="0" smtClean="0">
                <a:latin typeface="cmss8" pitchFamily="34" charset="0"/>
              </a:rPr>
              <a:t> 5.9 TB of data </a:t>
            </a:r>
          </a:p>
          <a:p>
            <a:pPr algn="ctr"/>
            <a:r>
              <a:rPr lang="en-IE" sz="2400" dirty="0" smtClean="0">
                <a:latin typeface="cmss8" pitchFamily="34" charset="0"/>
              </a:rPr>
              <a:t>(</a:t>
            </a:r>
            <a:r>
              <a:rPr lang="en-IE" sz="2400" i="1" dirty="0" smtClean="0">
                <a:latin typeface="cmss8" pitchFamily="34" charset="0"/>
              </a:rPr>
              <a:t>Jan. 2010 Dump</a:t>
            </a:r>
            <a:r>
              <a:rPr lang="en-IE" sz="2400" dirty="0" smtClean="0">
                <a:latin typeface="cmss8" pitchFamily="34" charset="0"/>
              </a:rPr>
              <a:t>)</a:t>
            </a:r>
          </a:p>
          <a:p>
            <a:pPr algn="ctr"/>
            <a:endParaRPr lang="en-IE" sz="2400" dirty="0">
              <a:latin typeface="cmss8" pitchFamily="34" charset="0"/>
            </a:endParaRPr>
          </a:p>
          <a:p>
            <a:pPr algn="ctr"/>
            <a:r>
              <a:rPr lang="en-IE" sz="2400" dirty="0" smtClean="0">
                <a:latin typeface="cmss8" pitchFamily="34" charset="0"/>
              </a:rPr>
              <a:t>1 Wiki = 1 Wikipedia</a:t>
            </a:r>
          </a:p>
        </p:txBody>
      </p:sp>
      <p:pic>
        <p:nvPicPr>
          <p:cNvPr id="47106" name="Picture 2" descr="http://cache.ohinternet.com/images/6/63/Wikipedi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58752"/>
            <a:ext cx="329193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38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curiouscat.com/travels/graphics/dc/loc2003/2003dcloc457readingroom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7400"/>
            <a:ext cx="3967504" cy="31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4680000" y="2286000"/>
            <a:ext cx="36724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US Library of Congress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235 TB archived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40 Wiki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</p:spTree>
    <p:extLst>
      <p:ext uri="{BB962C8B-B14F-4D97-AF65-F5344CB8AC3E}">
        <p14:creationId xmlns:p14="http://schemas.microsoft.com/office/powerpoint/2010/main" val="5890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4680000" y="2010916"/>
            <a:ext cx="36724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>
                <a:latin typeface="cmss8" pitchFamily="34" charset="0"/>
              </a:rPr>
              <a:t>Sloan Digital Sky </a:t>
            </a:r>
            <a:r>
              <a:rPr lang="en-IE" sz="2400" b="1" dirty="0" smtClean="0">
                <a:latin typeface="cmss8" pitchFamily="34" charset="0"/>
              </a:rPr>
              <a:t>Survey</a:t>
            </a:r>
            <a:endParaRPr lang="en-IE" sz="2400" dirty="0" smtClean="0">
              <a:latin typeface="cmss8" pitchFamily="34" charset="0"/>
            </a:endParaRP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200 GB/day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73 TB/year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12 Wiki/year</a:t>
            </a:r>
          </a:p>
        </p:txBody>
      </p:sp>
      <p:pic>
        <p:nvPicPr>
          <p:cNvPr id="90114" name="Picture 2" descr="http://kicp.uchicago.edu/research/highlights/images/highlight_sdss_2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1200"/>
            <a:ext cx="3882963" cy="31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4680000" y="2054575"/>
            <a:ext cx="468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NASA </a:t>
            </a:r>
            <a:r>
              <a:rPr lang="en-IE" sz="2400" b="1" dirty="0" err="1" smtClean="0">
                <a:latin typeface="cmss8" pitchFamily="34" charset="0"/>
              </a:rPr>
              <a:t>Center</a:t>
            </a:r>
            <a:r>
              <a:rPr lang="en-IE" sz="2400" b="1" dirty="0" smtClean="0">
                <a:latin typeface="cmss8" pitchFamily="34" charset="0"/>
              </a:rPr>
              <a:t> for </a:t>
            </a:r>
          </a:p>
          <a:p>
            <a:r>
              <a:rPr lang="en-IE" sz="2400" b="1" dirty="0" smtClean="0">
                <a:latin typeface="cmss8" pitchFamily="34" charset="0"/>
              </a:rPr>
              <a:t>Climate Simulation</a:t>
            </a:r>
          </a:p>
          <a:p>
            <a:r>
              <a:rPr lang="en-IE" sz="2400" dirty="0"/>
              <a:t>≈</a:t>
            </a:r>
            <a:r>
              <a:rPr lang="en-IE" sz="2400" dirty="0" smtClean="0">
                <a:latin typeface="cmss8" pitchFamily="34" charset="0"/>
              </a:rPr>
              <a:t> 32 PB archived</a:t>
            </a:r>
          </a:p>
          <a:p>
            <a:r>
              <a:rPr lang="en-IE" sz="2400" dirty="0"/>
              <a:t>≈</a:t>
            </a:r>
            <a:r>
              <a:rPr lang="en-IE" sz="2400" dirty="0" smtClean="0">
                <a:latin typeface="cmss8" pitchFamily="34" charset="0"/>
              </a:rPr>
              <a:t> 5,614 Wiki</a:t>
            </a:r>
          </a:p>
        </p:txBody>
      </p:sp>
      <p:pic>
        <p:nvPicPr>
          <p:cNvPr id="84994" name="Picture 2" descr="https://si0.twimg.com/profile_images/1398666885/NASA_NCCS_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3816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4680000" y="2244661"/>
            <a:ext cx="333058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Facebook</a:t>
            </a:r>
          </a:p>
          <a:p>
            <a:r>
              <a:rPr lang="en-IE" sz="2400" dirty="0" smtClean="0">
                <a:latin typeface="cmss8" pitchFamily="34" charset="0"/>
              </a:rPr>
              <a:t>≈ 100 TB/day added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17 Wiki/day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6,186 Wiki/year</a:t>
            </a:r>
          </a:p>
          <a:p>
            <a:pPr algn="ctr"/>
            <a:r>
              <a:rPr lang="en-IE" sz="2400" dirty="0" smtClean="0">
                <a:latin typeface="cmss8" pitchFamily="34" charset="0"/>
              </a:rPr>
              <a:t>(</a:t>
            </a:r>
            <a:r>
              <a:rPr lang="en-IE" sz="2400" i="1" dirty="0" smtClean="0">
                <a:latin typeface="cmss8" pitchFamily="34" charset="0"/>
              </a:rPr>
              <a:t>as of Mar. 2010</a:t>
            </a:r>
            <a:r>
              <a:rPr lang="en-IE" sz="2400" dirty="0" smtClean="0">
                <a:latin typeface="cmss8" pitchFamily="34" charset="0"/>
              </a:rPr>
              <a:t>)</a:t>
            </a:r>
          </a:p>
        </p:txBody>
      </p:sp>
      <p:pic>
        <p:nvPicPr>
          <p:cNvPr id="96258" name="Picture 2" descr="http://www.datacenterknowledge.com/wp-content/uploads/2011/04/prineville-servers-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28290"/>
            <a:ext cx="3976995" cy="26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http://blogs-images.forbes.com/tomiogeron/files/2012/01/facebook_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90416"/>
            <a:ext cx="755501" cy="7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281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 bwMode="auto">
          <a:xfrm>
            <a:off x="4680000" y="2070976"/>
            <a:ext cx="36724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Large Hadron Collider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15 PB/year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2,542 </a:t>
            </a:r>
            <a:r>
              <a:rPr lang="en-IE" sz="2400" dirty="0" err="1" smtClean="0">
                <a:latin typeface="cmss8" pitchFamily="34" charset="0"/>
              </a:rPr>
              <a:t>Wikipedias</a:t>
            </a:r>
            <a:r>
              <a:rPr lang="en-IE" sz="2400" dirty="0" smtClean="0">
                <a:latin typeface="cmss8" pitchFamily="34" charset="0"/>
              </a:rPr>
              <a:t>/year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28311"/>
            <a:ext cx="3816426" cy="340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</p:spTree>
    <p:extLst>
      <p:ext uri="{BB962C8B-B14F-4D97-AF65-F5344CB8AC3E}">
        <p14:creationId xmlns:p14="http://schemas.microsoft.com/office/powerpoint/2010/main" val="29771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4680000" y="2167930"/>
            <a:ext cx="396043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Google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20 PB/day </a:t>
            </a:r>
            <a:r>
              <a:rPr lang="en-IE" sz="2400" u="sng" dirty="0" smtClean="0">
                <a:latin typeface="cmss8" pitchFamily="34" charset="0"/>
              </a:rPr>
              <a:t>processed</a:t>
            </a:r>
          </a:p>
          <a:p>
            <a:r>
              <a:rPr lang="en-IE" sz="2400" dirty="0">
                <a:latin typeface="cmss8" pitchFamily="34" charset="0"/>
              </a:rPr>
              <a:t>≈</a:t>
            </a:r>
            <a:r>
              <a:rPr lang="en-IE" sz="2400" dirty="0" smtClean="0">
                <a:latin typeface="cmss8" pitchFamily="34" charset="0"/>
              </a:rPr>
              <a:t> 3,389 Wiki/day</a:t>
            </a:r>
          </a:p>
          <a:p>
            <a:r>
              <a:rPr lang="en-IE" sz="2400" dirty="0" smtClean="0">
                <a:latin typeface="cmss8" pitchFamily="34" charset="0"/>
              </a:rPr>
              <a:t>≈ 7,300,000 Wiki/year</a:t>
            </a:r>
            <a:endParaRPr lang="en-IE" sz="2400" b="1" dirty="0" smtClean="0">
              <a:latin typeface="cmss8" pitchFamily="34" charset="0"/>
            </a:endParaRPr>
          </a:p>
          <a:p>
            <a:pPr algn="ctr"/>
            <a:r>
              <a:rPr lang="en-IE" sz="2400" i="1" dirty="0" smtClean="0">
                <a:latin typeface="cmss8" pitchFamily="34" charset="0"/>
              </a:rPr>
              <a:t>(Jan. 2010</a:t>
            </a:r>
            <a:r>
              <a:rPr lang="en-IE" sz="2400" dirty="0" smtClean="0">
                <a:latin typeface="cmss8" pitchFamily="34" charset="0"/>
              </a:rPr>
              <a:t>)</a:t>
            </a:r>
          </a:p>
        </p:txBody>
      </p:sp>
      <p:pic>
        <p:nvPicPr>
          <p:cNvPr id="95234" name="Picture 2" descr="http://s.wsj.net/public/resources/images/OB-UZ680_google_G_20121017135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0496"/>
            <a:ext cx="41007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wpromote.com/blog/wp-content/uploads/2012/08/Google-log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83" y="2167930"/>
            <a:ext cx="1319993" cy="5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</p:spTree>
    <p:extLst>
      <p:ext uri="{BB962C8B-B14F-4D97-AF65-F5344CB8AC3E}">
        <p14:creationId xmlns:p14="http://schemas.microsoft.com/office/powerpoint/2010/main" val="29183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techbee.com/wp-content/uploads/internet-service-provid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5" y="2040993"/>
            <a:ext cx="4046699" cy="33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4680000" y="2040993"/>
            <a:ext cx="38884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latin typeface="cmss8" pitchFamily="34" charset="0"/>
              </a:rPr>
              <a:t>Internet (2016)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1.3 ZB/year</a:t>
            </a:r>
          </a:p>
          <a:p>
            <a:r>
              <a:rPr lang="en-IE" sz="2400" dirty="0">
                <a:latin typeface="cmss8" pitchFamily="34" charset="0"/>
              </a:rPr>
              <a:t>≈ </a:t>
            </a:r>
            <a:r>
              <a:rPr lang="en-IE" sz="2400" dirty="0" smtClean="0">
                <a:latin typeface="cmss8" pitchFamily="34" charset="0"/>
              </a:rPr>
              <a:t>220,338,983 Wiki/year</a:t>
            </a:r>
          </a:p>
          <a:p>
            <a:pPr algn="ctr"/>
            <a:r>
              <a:rPr lang="en-IE" sz="2400" dirty="0" smtClean="0">
                <a:latin typeface="cmss8" pitchFamily="34" charset="0"/>
              </a:rPr>
              <a:t> </a:t>
            </a:r>
            <a:r>
              <a:rPr lang="en-IE" sz="2400" i="1" dirty="0" smtClean="0">
                <a:latin typeface="cmss8" pitchFamily="34" charset="0"/>
              </a:rPr>
              <a:t>(2016 IP traffic; Cisco est.</a:t>
            </a:r>
            <a:r>
              <a:rPr lang="en-IE" sz="2400" dirty="0" smtClean="0">
                <a:latin typeface="cmss8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“Big Data”</a:t>
            </a:r>
          </a:p>
        </p:txBody>
      </p:sp>
    </p:spTree>
    <p:extLst>
      <p:ext uri="{BB962C8B-B14F-4D97-AF65-F5344CB8AC3E}">
        <p14:creationId xmlns:p14="http://schemas.microsoft.com/office/powerpoint/2010/main" val="32669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390525" y="203200"/>
            <a:ext cx="8324850" cy="56197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Data: A Modern-day Bottleneck?</a:t>
            </a:r>
            <a:endParaRPr lang="en-IE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4" y="1752600"/>
            <a:ext cx="2844329" cy="400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962221" y="263235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cmss8" pitchFamily="34" charset="0"/>
              </a:rPr>
              <a:t>← </a:t>
            </a:r>
            <a:r>
              <a:rPr lang="en-IE" sz="2400" dirty="0" smtClean="0">
                <a:solidFill>
                  <a:srgbClr val="FF0000"/>
                </a:solidFill>
                <a:latin typeface="cmss8" pitchFamily="34" charset="0"/>
              </a:rPr>
              <a:t>Rate at which data are produced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240360" y="513697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cmss8" pitchFamily="34" charset="0"/>
              </a:rPr>
              <a:t>← </a:t>
            </a:r>
            <a:r>
              <a:rPr lang="en-IE" sz="2400" dirty="0" smtClean="0">
                <a:solidFill>
                  <a:srgbClr val="FF0000"/>
                </a:solidFill>
                <a:latin typeface="cmss8" pitchFamily="34" charset="0"/>
              </a:rPr>
              <a:t>Rate at which data can be understood</a:t>
            </a:r>
          </a:p>
        </p:txBody>
      </p:sp>
    </p:spTree>
    <p:extLst>
      <p:ext uri="{BB962C8B-B14F-4D97-AF65-F5344CB8AC3E}">
        <p14:creationId xmlns:p14="http://schemas.microsoft.com/office/powerpoint/2010/main" val="3891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BIG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3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Soho, London, 1854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pic>
        <p:nvPicPr>
          <p:cNvPr id="3074" name="Picture 2" descr="http://www.victorianlondon.org/punch/winter-52-chole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4983787" cy="34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bc.co.uk/radio4/history/longview/images/longview2003_cholera_pi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09" y="3048000"/>
            <a:ext cx="45872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IE" dirty="0" smtClean="0"/>
              <a:t>A buzz-word: no </a:t>
            </a:r>
            <a:r>
              <a:rPr lang="en-IE" i="1" dirty="0" smtClean="0"/>
              <a:t>precise</a:t>
            </a:r>
            <a:r>
              <a:rPr lang="en-IE" dirty="0" smtClean="0"/>
              <a:t> definition?</a:t>
            </a:r>
          </a:p>
          <a:p>
            <a:r>
              <a:rPr lang="en-IE" dirty="0" smtClean="0"/>
              <a:t>Data that are too big to process by “conventional means”</a:t>
            </a:r>
          </a:p>
          <a:p>
            <a:r>
              <a:rPr lang="en-IE" dirty="0" smtClean="0"/>
              <a:t>A call for Computer Scientists to produce new techniques to crunch even more data</a:t>
            </a:r>
          </a:p>
          <a:p>
            <a:endParaRPr lang="en-IE" dirty="0" smtClean="0"/>
          </a:p>
          <a:p>
            <a:r>
              <a:rPr lang="en-IE" dirty="0" smtClean="0"/>
              <a:t>Storage, processing, querying, analytics, data mining, applications, visualisations …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85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many V’s in “Big Data”?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5991286" cy="4906963"/>
          </a:xfrm>
        </p:spPr>
        <p:txBody>
          <a:bodyPr>
            <a:normAutofit fontScale="47500" lnSpcReduction="2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endParaRPr lang="en-IE" sz="4500" dirty="0" smtClean="0"/>
          </a:p>
          <a:p>
            <a:r>
              <a:rPr lang="en-IE" sz="4500" dirty="0" smtClean="0"/>
              <a:t>Three </a:t>
            </a:r>
            <a:r>
              <a:rPr lang="en-IE" sz="4500" dirty="0"/>
              <a:t>‘</a:t>
            </a:r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’s:</a:t>
            </a:r>
          </a:p>
          <a:p>
            <a:pPr lvl="1"/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olume (large amounts of data)</a:t>
            </a:r>
          </a:p>
          <a:p>
            <a:pPr lvl="1"/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elocity (rapidly changing data)</a:t>
            </a:r>
          </a:p>
          <a:p>
            <a:pPr lvl="1"/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ariety (different data sources and formats)</a:t>
            </a:r>
          </a:p>
          <a:p>
            <a:r>
              <a:rPr lang="en-IE" sz="4500" dirty="0"/>
              <a:t>Maybe more (</a:t>
            </a:r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alue, </a:t>
            </a:r>
            <a:r>
              <a:rPr lang="en-IE" sz="4500" dirty="0">
                <a:solidFill>
                  <a:srgbClr val="0070C0"/>
                </a:solidFill>
              </a:rPr>
              <a:t>V</a:t>
            </a:r>
            <a:r>
              <a:rPr lang="en-IE" sz="4500" dirty="0"/>
              <a:t>eracity)</a:t>
            </a:r>
          </a:p>
        </p:txBody>
      </p:sp>
      <p:pic>
        <p:nvPicPr>
          <p:cNvPr id="26626" name="Picture 2" descr="http://blog.vitria.com/Portals/47881/images/3values-resized-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599"/>
            <a:ext cx="4972175" cy="375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IN ACTION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07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Social Media</a:t>
            </a:r>
            <a:endParaRPr lang="en-IE" sz="1600" dirty="0"/>
          </a:p>
        </p:txBody>
      </p:sp>
      <p:pic>
        <p:nvPicPr>
          <p:cNvPr id="6148" name="Picture 4" descr="http://www.esotech.org/wp-content/uploads/2011/08/SocialMediaLogoColl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82" y="1295400"/>
            <a:ext cx="6705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What’s happening </a:t>
            </a:r>
            <a:r>
              <a:rPr lang="en-IE" dirty="0" smtClean="0"/>
              <a:t>here? (</a:t>
            </a:r>
            <a:r>
              <a:rPr lang="en-IE" dirty="0" err="1" smtClean="0"/>
              <a:t>Trendsmap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5814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 are the hot topics of discussion in an area”</a:t>
            </a:r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Analyse tags of geographical tweets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95" y="2237509"/>
            <a:ext cx="4624078" cy="344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161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data:image/jpeg;base64,/9j/4AAQSkZJRgABAQAAAQABAAD/2wCEAAkGBwgHBgkIBwgKCgkLDRYPDQwMDRsUFRAWIB0iIiAdHx8kKDQsJCYxJx8nLT0tMTU3Ojo8Lys/RD84QzQ0OjcBCgoKDQwNGg8PGjclHyU3Nzc3Nzc3NzI3Nzc3Nzc3Njc3NzQ3NzQ0Nzc0NjQ0NDc0Ny43NTc3MDQ1NzQ0LDcuL//AABEIACAAIAMBEQACEQEDEQH/xAAaAAACAgMAAAAAAAAAAAAAAAAEBQYHAQID/8QAKxAAAgIBAwMBBwUAAAAAAAAAAQIDBBEABRITQXEGMTJTVGGSoRQVISMk/8QAGQEAAwEBAQAAAAAAAAAAAAAAAgMEAQUG/8QAKREAAgIBAgQEBwAAAAAAAAAAAQIAAxEEEhMyQVEUIWFxBTEzobHR8f/aAAwDAQACEQMRAD8AYRmOyizWI1mnlAZ3ccmZjruAADAnk3ZmYkmOJPS1iOsZmp1sqvJohguB40kahCcSk6K8Ln7Z84o6VX5eH7Bp8kyZh+lAjTV0WKaMFkdBgqR7CCNYRkYMJGYMCDOWzSf6qCn4kY/I1lnIfaHV9VfcfmS+3cNH1LZs8OpxcrxJxkEY0KV8TTqsO2/ga57MZ/k1qLtW42EqftCxGXI6kTnkn10FldlSl9/yjab6L7BXwsZ6iQ6+ei9mHmG4F05DvjI09TkAyRl2uV7GA0LQr2K0ze7FIjHwCDrWXKkTUba4Y9CJYlyb9Bvw3DgJq839kbA/w6lex0ioC3T7AcESjUMdNrOMRkH9Q8b1BumaMKz05JwUWaPjlTqdtI9Y3k5xLa/iNdzcJQVJ6+Uqu2GgmngcgvGzISO5Bxq8EEAickqVcqehgNhJq07wTxskkbFWVhgg60EEZE1lKnBjfZvVm5bVAKyiKzVHsgsJyVfHcaU9Csdw8j6SirVPWuwgEdjD5PX1/psKu3UKspGBNHEeS+MnQeGB5mJEZ4zHIgB7yMwia1YWKNHkllbAAGSxOqCQBIwpZvU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5" name="Picture 7" descr="http://www.sweetsformysweet.co.uk/communities/3/004/011/747/883/images/4590105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73" y="205739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What’s the fastest route to get home right now?</a:t>
            </a:r>
            <a:r>
              <a:rPr lang="en-IE" dirty="0" smtClean="0"/>
              <a:t>”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Processes real journeys to build background knowledge</a:t>
            </a:r>
          </a:p>
          <a:p>
            <a:r>
              <a:rPr lang="en-IE" dirty="0" smtClean="0"/>
              <a:t>“Participatory Sensing”</a:t>
            </a:r>
            <a:endParaRPr lang="en-I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0099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What’s the fastest route? (</a:t>
            </a:r>
            <a:r>
              <a:rPr lang="en-IE" dirty="0" err="1" smtClean="0"/>
              <a:t>Waze</a:t>
            </a:r>
            <a:r>
              <a:rPr lang="en-IE" dirty="0" smtClean="0"/>
              <a:t>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55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Christmas Predictions for Stores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 will be the hot items to stock up on this Christmas? We don’t want to sell out!”</a:t>
            </a:r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Analyse product hype on Twitter, Search Engines and Social Networks</a:t>
            </a:r>
          </a:p>
          <a:p>
            <a:r>
              <a:rPr lang="en-IE" dirty="0" smtClean="0"/>
              <a:t>Analyse transaction histories</a:t>
            </a:r>
            <a:endParaRPr lang="en-IE" dirty="0"/>
          </a:p>
        </p:txBody>
      </p:sp>
      <p:grpSp>
        <p:nvGrpSpPr>
          <p:cNvPr id="8" name="Group 7"/>
          <p:cNvGrpSpPr/>
          <p:nvPr/>
        </p:nvGrpSpPr>
        <p:grpSpPr>
          <a:xfrm>
            <a:off x="4099946" y="1676400"/>
            <a:ext cx="4799867" cy="4035196"/>
            <a:chOff x="4099946" y="1676400"/>
            <a:chExt cx="4799867" cy="4035196"/>
          </a:xfrm>
        </p:grpSpPr>
        <p:pic>
          <p:nvPicPr>
            <p:cNvPr id="1027" name="Picture 3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946" y="2600325"/>
              <a:ext cx="4799867" cy="3111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655" y="1676400"/>
              <a:ext cx="990600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1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 Elected President (Narwhal)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Who are the undecided voters and how can I convince them to vote for me?</a:t>
            </a:r>
            <a:r>
              <a:rPr lang="en-IE" dirty="0" smtClean="0"/>
              <a:t>”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User profiles built and integrated from online sources</a:t>
            </a:r>
          </a:p>
          <a:p>
            <a:r>
              <a:rPr lang="en-IE" dirty="0" smtClean="0"/>
              <a:t>Targeted emails sent to voters based on profile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42799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58" y="16002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Predicting Pre-crime (</a:t>
            </a:r>
            <a:r>
              <a:rPr lang="en-IE" dirty="0" err="1" smtClean="0"/>
              <a:t>PredPol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 areas of the city are most need of police patrol at 13:55 on Mondays?”</a:t>
            </a:r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err="1" smtClean="0"/>
              <a:t>PredPol</a:t>
            </a:r>
            <a:r>
              <a:rPr lang="en-IE" dirty="0" smtClean="0"/>
              <a:t> system used by Santa Cruz (US) police to target patrols</a:t>
            </a:r>
          </a:p>
          <a:p>
            <a:r>
              <a:rPr lang="en-IE" dirty="0" smtClean="0"/>
              <a:t>Predictions based on analysis of 8 </a:t>
            </a:r>
            <a:r>
              <a:rPr lang="en-IE" dirty="0"/>
              <a:t>years of </a:t>
            </a:r>
            <a:r>
              <a:rPr lang="en-IE" dirty="0" smtClean="0"/>
              <a:t>historical crime </a:t>
            </a:r>
            <a:r>
              <a:rPr lang="en-IE" dirty="0"/>
              <a:t>data </a:t>
            </a:r>
            <a:endParaRPr lang="en-IE" dirty="0" smtClean="0"/>
          </a:p>
          <a:p>
            <a:r>
              <a:rPr lang="en-IE" dirty="0" smtClean="0"/>
              <a:t>Minority Report!</a:t>
            </a:r>
            <a:endParaRPr lang="en-IE" dirty="0"/>
          </a:p>
        </p:txBody>
      </p:sp>
      <p:pic>
        <p:nvPicPr>
          <p:cNvPr id="4098" name="Picture 2" descr="http://projectholladay.com/predpol/wp-content/uploads/2012/03/f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61" y="2942358"/>
            <a:ext cx="3861089" cy="29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redpol.com/wp-content/uploads/2012/03/predpol_her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41" y="1697250"/>
            <a:ext cx="4197928" cy="12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5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IBM Watson: Jeopardy Winner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814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/>
              <a:t>William Wilkinson's "An Account of the Principalities of Wallachia and Moldavia" inspired this author's most famous novel</a:t>
            </a:r>
            <a:r>
              <a:rPr lang="en-IE" i="1" dirty="0" smtClean="0"/>
              <a:t>.”</a:t>
            </a:r>
          </a:p>
          <a:p>
            <a:pPr marL="0" indent="0">
              <a:buNone/>
            </a:pPr>
            <a:endParaRPr lang="en-IE" i="1" dirty="0"/>
          </a:p>
          <a:p>
            <a:r>
              <a:rPr lang="en-IE" dirty="0" smtClean="0"/>
              <a:t>Indexed 200 </a:t>
            </a:r>
            <a:r>
              <a:rPr lang="en-IE" dirty="0"/>
              <a:t>million pages of structured and unstructured </a:t>
            </a:r>
            <a:r>
              <a:rPr lang="en-IE" dirty="0" smtClean="0"/>
              <a:t>content</a:t>
            </a:r>
          </a:p>
          <a:p>
            <a:r>
              <a:rPr lang="en-IE" dirty="0" smtClean="0"/>
              <a:t>An ensemble of 100 techniques  simulating AI-like behaviour</a:t>
            </a:r>
          </a:p>
          <a:p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54" y="1981200"/>
            <a:ext cx="4680945" cy="317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518647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Check it out on </a:t>
            </a:r>
            <a:r>
              <a:rPr lang="en-IE" dirty="0" smtClean="0">
                <a:hlinkClick r:id="rId3"/>
              </a:rPr>
              <a:t>YouTube</a:t>
            </a:r>
            <a:r>
              <a:rPr lang="en-IE" dirty="0" smtClean="0"/>
              <a:t>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0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mystery of cholera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File:Cholera bacteria 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13676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ile:Tableau Louis Past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224942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needs </a:t>
            </a:r>
            <a:br>
              <a:rPr lang="en-IE" dirty="0" smtClean="0"/>
            </a:br>
            <a:r>
              <a:rPr lang="en-IE" dirty="0" smtClean="0"/>
              <a:t>“MASSIVE DATA PROCESSING”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4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Every Application is Different …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smtClean="0"/>
              <a:t>Data</a:t>
            </a:r>
            <a:r>
              <a:rPr lang="en-IE" dirty="0" smtClean="0"/>
              <a:t> can be</a:t>
            </a:r>
          </a:p>
          <a:p>
            <a:pPr lvl="1"/>
            <a:r>
              <a:rPr lang="en-IE" dirty="0" smtClean="0"/>
              <a:t>Structured data (</a:t>
            </a:r>
            <a:r>
              <a:rPr lang="en-IE" dirty="0" smtClean="0">
                <a:solidFill>
                  <a:srgbClr val="0070C0"/>
                </a:solidFill>
              </a:rPr>
              <a:t>JSON, XML, CSV, Relational Databases, HTML form data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/>
              <a:t>U</a:t>
            </a:r>
            <a:r>
              <a:rPr lang="en-IE" dirty="0" smtClean="0"/>
              <a:t>nstructured data (</a:t>
            </a:r>
            <a:r>
              <a:rPr lang="en-IE" dirty="0" smtClean="0">
                <a:solidFill>
                  <a:srgbClr val="0070C0"/>
                </a:solidFill>
              </a:rPr>
              <a:t>text document, comments, tweets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And everything in-between!</a:t>
            </a:r>
          </a:p>
          <a:p>
            <a:pPr lvl="1"/>
            <a:r>
              <a:rPr lang="en-IE" b="1" dirty="0" smtClean="0"/>
              <a:t>Often a mix!</a:t>
            </a:r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4340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Every Application is Different …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smtClean="0"/>
              <a:t>Processing</a:t>
            </a:r>
            <a:r>
              <a:rPr lang="en-IE" dirty="0" smtClean="0"/>
              <a:t> can involve:</a:t>
            </a:r>
          </a:p>
          <a:p>
            <a:pPr lvl="1"/>
            <a:r>
              <a:rPr lang="en-IE" dirty="0" smtClean="0"/>
              <a:t>Natural Language Processing (</a:t>
            </a:r>
            <a:r>
              <a:rPr lang="en-IE" dirty="0" smtClean="0">
                <a:solidFill>
                  <a:srgbClr val="0070C0"/>
                </a:solidFill>
              </a:rPr>
              <a:t>sentiment analysis, topic extraction, entity recognition, etc.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 smtClean="0"/>
              <a:t>Machine Learning and Statistics (</a:t>
            </a:r>
            <a:r>
              <a:rPr lang="en-IE" dirty="0" smtClean="0">
                <a:solidFill>
                  <a:srgbClr val="0070C0"/>
                </a:solidFill>
              </a:rPr>
              <a:t>pattern recognition, classification, event detection, regression analysis, etc.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Even inference! (</a:t>
            </a:r>
            <a:r>
              <a:rPr lang="en-IE" dirty="0" err="1" smtClean="0">
                <a:solidFill>
                  <a:srgbClr val="0070C0"/>
                </a:solidFill>
              </a:rPr>
              <a:t>Datalog</a:t>
            </a:r>
            <a:r>
              <a:rPr lang="en-IE" dirty="0" smtClean="0">
                <a:solidFill>
                  <a:srgbClr val="0070C0"/>
                </a:solidFill>
              </a:rPr>
              <a:t>, constraint checking, etc.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And everything in-between!</a:t>
            </a:r>
          </a:p>
          <a:p>
            <a:pPr lvl="1"/>
            <a:r>
              <a:rPr lang="en-IE" b="1" dirty="0" smtClean="0"/>
              <a:t>Often a mix!</a:t>
            </a:r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437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5575826" cy="44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IE" dirty="0"/>
              <a:t>Cannot run expensive </a:t>
            </a:r>
            <a:r>
              <a:rPr lang="en-IE" dirty="0" smtClean="0"/>
              <a:t>algorithms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pPr lvl="1"/>
            <a:endParaRPr lang="en-I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199273"/>
            <a:ext cx="2646218" cy="3693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I have an algorithm.</a:t>
            </a:r>
          </a:p>
          <a:p>
            <a:endParaRPr lang="en-IE" i="1" dirty="0" smtClean="0"/>
          </a:p>
          <a:p>
            <a:r>
              <a:rPr lang="en-IE" i="1" dirty="0" smtClean="0"/>
              <a:t>I have a machine that can process 1,000</a:t>
            </a:r>
            <a:r>
              <a:rPr lang="en-IE" i="1" dirty="0">
                <a:solidFill>
                  <a:srgbClr val="00B050"/>
                </a:solidFill>
              </a:rPr>
              <a:t> </a:t>
            </a:r>
            <a:r>
              <a:rPr lang="en-IE" i="1" dirty="0" smtClean="0"/>
              <a:t>input items in an hour.</a:t>
            </a:r>
          </a:p>
          <a:p>
            <a:endParaRPr lang="en-IE" i="1" dirty="0"/>
          </a:p>
          <a:p>
            <a:r>
              <a:rPr lang="en-IE" i="1" dirty="0" smtClean="0"/>
              <a:t>If I buy a machine that is </a:t>
            </a:r>
            <a:r>
              <a:rPr lang="en-IE" i="1" u="sng" dirty="0" smtClean="0"/>
              <a:t>n</a:t>
            </a:r>
            <a:r>
              <a:rPr lang="en-IE" i="1" dirty="0" smtClean="0"/>
              <a:t> times as powerful, how many input items can I process in an hour?</a:t>
            </a:r>
          </a:p>
          <a:p>
            <a:endParaRPr lang="en-IE" i="1" dirty="0"/>
          </a:p>
          <a:p>
            <a:r>
              <a:rPr lang="en-IE" i="1" dirty="0" smtClean="0">
                <a:solidFill>
                  <a:srgbClr val="FF0000"/>
                </a:solidFill>
              </a:rPr>
              <a:t>Depends on algorithm complexity of course!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6345" y="621166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Note: Not the </a:t>
            </a:r>
          </a:p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same machine!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05200" y="5715000"/>
            <a:ext cx="914400" cy="609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12527" y="3810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Quadratic O(n</a:t>
            </a:r>
            <a:r>
              <a:rPr lang="en-IE" b="1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often too much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543801" y="4456331"/>
            <a:ext cx="311726" cy="5728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One machine that’s </a:t>
            </a:r>
            <a:r>
              <a:rPr lang="en-IE" i="1" dirty="0" smtClean="0"/>
              <a:t>n</a:t>
            </a:r>
            <a:r>
              <a:rPr lang="en-IE" dirty="0" smtClean="0"/>
              <a:t> times as powerful?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i="1" dirty="0" smtClean="0"/>
              <a:t>n</a:t>
            </a:r>
            <a:r>
              <a:rPr lang="en-IE" dirty="0" smtClean="0"/>
              <a:t> </a:t>
            </a:r>
            <a:r>
              <a:rPr lang="en-IE" dirty="0"/>
              <a:t>machines that are equally as powerful?</a:t>
            </a:r>
          </a:p>
          <a:p>
            <a:endParaRPr lang="en-IE" dirty="0"/>
          </a:p>
        </p:txBody>
      </p:sp>
      <p:pic>
        <p:nvPicPr>
          <p:cNvPr id="13318" name="Picture 6" descr="http://www.wired.com/images_blogs/photos/uncategorized/2008/09/16/cx1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3047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104358" cy="24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7873" y="1752600"/>
            <a:ext cx="76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i="1" dirty="0" smtClean="0">
                <a:solidFill>
                  <a:srgbClr val="FF0000"/>
                </a:solidFill>
              </a:rPr>
              <a:t>vs.</a:t>
            </a:r>
            <a:endParaRPr lang="en-IE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Data-intensive (our focus!)</a:t>
            </a:r>
          </a:p>
          <a:p>
            <a:pPr lvl="1"/>
            <a:r>
              <a:rPr lang="en-IE" dirty="0" smtClean="0"/>
              <a:t>Inexpensive algorithms / Large inputs</a:t>
            </a:r>
          </a:p>
          <a:p>
            <a:pPr lvl="1"/>
            <a:r>
              <a:rPr lang="en-IE" dirty="0">
                <a:solidFill>
                  <a:srgbClr val="0070C0"/>
                </a:solidFill>
              </a:rPr>
              <a:t>e</a:t>
            </a:r>
            <a:r>
              <a:rPr lang="en-IE" dirty="0" smtClean="0">
                <a:solidFill>
                  <a:srgbClr val="0070C0"/>
                </a:solidFill>
              </a:rPr>
              <a:t>.g., Google, Facebook, Twitter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Compute-intensive (not our focus!)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More expensive algorithms / Smaller inputs</a:t>
            </a:r>
          </a:p>
          <a:p>
            <a:pPr lvl="1"/>
            <a:r>
              <a:rPr lang="en-I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e.g., climate simulations, chess games, </a:t>
            </a:r>
            <a:r>
              <a:rPr lang="en-IE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combinatorials</a:t>
            </a:r>
            <a:endParaRPr lang="en-IE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IE" dirty="0">
              <a:solidFill>
                <a:srgbClr val="0070C0"/>
              </a:solidFill>
            </a:endParaRPr>
          </a:p>
          <a:p>
            <a:r>
              <a:rPr lang="en-IE" dirty="0" smtClean="0"/>
              <a:t>No black and white!</a:t>
            </a:r>
          </a:p>
          <a:p>
            <a:pPr marL="0" indent="0">
              <a:buNone/>
            </a:pPr>
            <a:endParaRPr lang="en-IE" b="1" dirty="0" smtClean="0"/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596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“MASSIVE DATA PROCESSING” NEEDS “DISTRIBUTED COMPUTING”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Distributed Computing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1998: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7172" name="Picture 4" descr="http://farm4.static.flickr.com/3565/3322767346_c97552f7b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886074"/>
            <a:ext cx="5524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ctiverain.com/image_store/uploads/2/4/4/3/0/ar127886441303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21162"/>
            <a:ext cx="2228850" cy="19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2359168"/>
            <a:ext cx="3881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Distributed </a:t>
            </a:r>
            <a:r>
              <a:rPr lang="en-IE" dirty="0" smtClean="0"/>
              <a:t>Computing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2014: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548248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upload.wikimedia.org/wikipedia/commons/thumb/5/51/Google.png/800px-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20" y="2819400"/>
            <a:ext cx="5105400" cy="18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Transport Costs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IE" dirty="0" smtClean="0"/>
              <a:t>Need to divide tasks over many machines</a:t>
            </a:r>
          </a:p>
          <a:p>
            <a:pPr lvl="1"/>
            <a:r>
              <a:rPr lang="en-IE" dirty="0" smtClean="0"/>
              <a:t>Machines need to communicate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… but not too much!</a:t>
            </a:r>
          </a:p>
          <a:p>
            <a:pPr lvl="1"/>
            <a:r>
              <a:rPr lang="en-IE" dirty="0" smtClean="0"/>
              <a:t>Data transport costs (</a:t>
            </a:r>
            <a:r>
              <a:rPr lang="en-IE" i="1" dirty="0" smtClean="0"/>
              <a:t>simplified</a:t>
            </a:r>
            <a:r>
              <a:rPr lang="en-IE" dirty="0" smtClean="0"/>
              <a:t>):</a:t>
            </a:r>
          </a:p>
          <a:p>
            <a:pPr lvl="1"/>
            <a:endParaRPr lang="en-IE" dirty="0"/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pPr lvl="1"/>
            <a:endParaRPr lang="en-IE" dirty="0" smtClean="0"/>
          </a:p>
          <a:p>
            <a:pPr marL="0" indent="0" algn="ctr">
              <a:buNone/>
            </a:pPr>
            <a:r>
              <a:rPr lang="en-IE" b="1" dirty="0" smtClean="0"/>
              <a:t>Need to minimise network costs!</a:t>
            </a:r>
            <a:endParaRPr lang="en-IE" dirty="0"/>
          </a:p>
          <a:p>
            <a:pPr lvl="2"/>
            <a:endParaRPr lang="en-IE" dirty="0" smtClean="0"/>
          </a:p>
          <a:p>
            <a:pPr marL="914400" lvl="2" indent="0">
              <a:buNone/>
            </a:pPr>
            <a:endParaRPr lang="en-IE" dirty="0" smtClean="0"/>
          </a:p>
          <a:p>
            <a:pPr lvl="2"/>
            <a:endParaRPr lang="en-IE" dirty="0" smtClean="0"/>
          </a:p>
          <a:p>
            <a:pPr lvl="1"/>
            <a:endParaRPr lang="en-IE" dirty="0" smtClean="0"/>
          </a:p>
          <a:p>
            <a:endParaRPr lang="en-IE" dirty="0" smtClean="0"/>
          </a:p>
        </p:txBody>
      </p:sp>
      <p:sp>
        <p:nvSpPr>
          <p:cNvPr id="4" name="Flowchart: Process 3"/>
          <p:cNvSpPr/>
          <p:nvPr/>
        </p:nvSpPr>
        <p:spPr>
          <a:xfrm>
            <a:off x="228600" y="4038600"/>
            <a:ext cx="1981200" cy="1600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Main</a:t>
            </a:r>
          </a:p>
          <a:p>
            <a:pPr algn="ctr"/>
            <a:r>
              <a:rPr lang="en-IE" sz="3200" dirty="0" smtClean="0"/>
              <a:t>Memory</a:t>
            </a:r>
            <a:endParaRPr lang="en-IE" sz="3200" dirty="0"/>
          </a:p>
        </p:txBody>
      </p:sp>
      <p:sp>
        <p:nvSpPr>
          <p:cNvPr id="5" name="Flowchart: Process 4"/>
          <p:cNvSpPr/>
          <p:nvPr/>
        </p:nvSpPr>
        <p:spPr>
          <a:xfrm>
            <a:off x="4772891" y="4038600"/>
            <a:ext cx="1981200" cy="1600200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Hard-disk</a:t>
            </a:r>
            <a:endParaRPr lang="en-IE" sz="3200" dirty="0"/>
          </a:p>
        </p:txBody>
      </p:sp>
      <p:sp>
        <p:nvSpPr>
          <p:cNvPr id="6" name="Flowchart: Process 5"/>
          <p:cNvSpPr/>
          <p:nvPr/>
        </p:nvSpPr>
        <p:spPr>
          <a:xfrm>
            <a:off x="2514600" y="4038600"/>
            <a:ext cx="1981200" cy="1600200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Solid-state</a:t>
            </a:r>
          </a:p>
          <a:p>
            <a:pPr algn="ctr"/>
            <a:r>
              <a:rPr lang="en-IE" sz="3200" dirty="0" smtClean="0"/>
              <a:t>Disk</a:t>
            </a:r>
            <a:endParaRPr lang="en-IE" sz="3200" dirty="0"/>
          </a:p>
        </p:txBody>
      </p:sp>
      <p:sp>
        <p:nvSpPr>
          <p:cNvPr id="7" name="Flowchart: Process 6"/>
          <p:cNvSpPr/>
          <p:nvPr/>
        </p:nvSpPr>
        <p:spPr>
          <a:xfrm>
            <a:off x="6975764" y="4038600"/>
            <a:ext cx="1981200" cy="1600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Network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5802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hunt for the invisible cholera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098" name="Picture 2" descr="http://www.sewerhistory.org/grfx/disease/cholera/images/art_1832__dc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29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Placement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3190008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3047999"/>
            <a:ext cx="4585855" cy="3416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I have four machines to run my website. I have 10 million users.</a:t>
            </a:r>
          </a:p>
          <a:p>
            <a:endParaRPr lang="en-IE" i="1" dirty="0"/>
          </a:p>
          <a:p>
            <a:r>
              <a:rPr lang="en-IE" i="1" dirty="0" smtClean="0"/>
              <a:t>Each user has personal profile data, photos, friends and games.</a:t>
            </a:r>
          </a:p>
          <a:p>
            <a:endParaRPr lang="en-IE" i="1" dirty="0"/>
          </a:p>
          <a:p>
            <a:r>
              <a:rPr lang="en-IE" i="1" dirty="0" smtClean="0"/>
              <a:t>How should I split the data up over the machines?</a:t>
            </a:r>
          </a:p>
          <a:p>
            <a:endParaRPr lang="en-IE" i="1" dirty="0"/>
          </a:p>
          <a:p>
            <a:r>
              <a:rPr lang="en-IE" i="1" dirty="0" smtClean="0">
                <a:solidFill>
                  <a:srgbClr val="FF0000"/>
                </a:solidFill>
              </a:rPr>
              <a:t>Depends on application of course!</a:t>
            </a:r>
          </a:p>
          <a:p>
            <a:endParaRPr lang="en-IE" i="1" dirty="0"/>
          </a:p>
          <a:p>
            <a:r>
              <a:rPr lang="en-IE" i="1" dirty="0" smtClean="0"/>
              <a:t>(But good design principles apply universally!)</a:t>
            </a:r>
          </a:p>
        </p:txBody>
      </p:sp>
    </p:spTree>
    <p:extLst>
      <p:ext uri="{BB962C8B-B14F-4D97-AF65-F5344CB8AC3E}">
        <p14:creationId xmlns:p14="http://schemas.microsoft.com/office/powerpoint/2010/main" val="18460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Network/Node Failures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Need to think about failures!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b="1" dirty="0" smtClean="0"/>
              <a:t>Lot of machines: likely one will break!</a:t>
            </a:r>
            <a:endParaRPr lang="en-IE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37" y="2057400"/>
            <a:ext cx="5638800" cy="35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7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Network/Node Failures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(</a:t>
            </a:r>
            <a:r>
              <a:rPr lang="en-IE" dirty="0" smtClean="0">
                <a:solidFill>
                  <a:srgbClr val="FF0000"/>
                </a:solidFill>
              </a:rPr>
              <a:t>even more!</a:t>
            </a:r>
            <a:r>
              <a:rPr lang="en-IE" dirty="0" smtClean="0"/>
              <a:t>)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3190008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3047999"/>
            <a:ext cx="4585855" cy="3416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I have four machines to run my website. I have 10 million users.</a:t>
            </a:r>
          </a:p>
          <a:p>
            <a:endParaRPr lang="en-IE" i="1" dirty="0"/>
          </a:p>
          <a:p>
            <a:r>
              <a:rPr lang="en-IE" i="1" dirty="0" smtClean="0"/>
              <a:t>Each user has a personal profile, photos, friends and apps.</a:t>
            </a:r>
          </a:p>
          <a:p>
            <a:endParaRPr lang="en-IE" i="1" dirty="0"/>
          </a:p>
          <a:p>
            <a:r>
              <a:rPr lang="en-IE" i="1" dirty="0" smtClean="0"/>
              <a:t>How should I split the data up over the machines?</a:t>
            </a:r>
          </a:p>
          <a:p>
            <a:endParaRPr lang="en-IE" i="1" dirty="0"/>
          </a:p>
          <a:p>
            <a:r>
              <a:rPr lang="en-IE" i="1" dirty="0" smtClean="0">
                <a:solidFill>
                  <a:srgbClr val="FF0000"/>
                </a:solidFill>
              </a:rPr>
              <a:t>Depends on application of course!</a:t>
            </a:r>
          </a:p>
          <a:p>
            <a:endParaRPr lang="en-IE" i="1" dirty="0"/>
          </a:p>
          <a:p>
            <a:r>
              <a:rPr lang="en-IE" i="1" dirty="0" smtClean="0"/>
              <a:t>(But good design principles apply universally!)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6" y="3190008"/>
            <a:ext cx="3733800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Human Distributed Computation</a:t>
            </a:r>
            <a:endParaRPr lang="en-IE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00900" cy="48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3800" y="54864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dirty="0" smtClean="0">
                <a:solidFill>
                  <a:schemeClr val="bg1"/>
                </a:solidFill>
              </a:rPr>
              <a:t>Similar Principles!</a:t>
            </a:r>
            <a:endParaRPr lang="en-I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“DISTRIBUTED COMPUTING” </a:t>
            </a:r>
            <a:br>
              <a:rPr lang="en-IE" dirty="0" smtClean="0"/>
            </a:br>
            <a:r>
              <a:rPr lang="en-IE" dirty="0" smtClean="0"/>
              <a:t>LIMITS &amp; CHALLENGES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8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Distribution Not Always Applicable!</a:t>
            </a:r>
            <a:endParaRPr lang="en-I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95400"/>
            <a:ext cx="65151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Distributed Development Difficult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Distributed systems can be complex</a:t>
            </a:r>
          </a:p>
          <a:p>
            <a:r>
              <a:rPr lang="en-IE" dirty="0" smtClean="0"/>
              <a:t>Tasks take a long time!</a:t>
            </a:r>
          </a:p>
          <a:p>
            <a:pPr lvl="1"/>
            <a:r>
              <a:rPr lang="en-IE" dirty="0" smtClean="0"/>
              <a:t>Bugs may not become apparent for hours</a:t>
            </a:r>
          </a:p>
          <a:p>
            <a:pPr lvl="1"/>
            <a:r>
              <a:rPr lang="en-IE" dirty="0" smtClean="0"/>
              <a:t>Lots of data = lots of counter-examples</a:t>
            </a:r>
          </a:p>
          <a:p>
            <a:pPr lvl="1"/>
            <a:r>
              <a:rPr lang="en-IE" b="1" dirty="0" smtClean="0"/>
              <a:t>Need to balance load!</a:t>
            </a:r>
          </a:p>
          <a:p>
            <a:r>
              <a:rPr lang="en-IE" dirty="0" smtClean="0"/>
              <a:t>Multiple machines to take care of</a:t>
            </a:r>
          </a:p>
          <a:p>
            <a:pPr lvl="1"/>
            <a:r>
              <a:rPr lang="en-IE" dirty="0" smtClean="0"/>
              <a:t>Data in different locations</a:t>
            </a:r>
          </a:p>
          <a:p>
            <a:pPr lvl="1"/>
            <a:r>
              <a:rPr lang="en-IE" dirty="0" smtClean="0"/>
              <a:t>Logs and messages in different places</a:t>
            </a:r>
          </a:p>
          <a:p>
            <a:pPr lvl="1"/>
            <a:r>
              <a:rPr lang="en-IE" b="1" dirty="0" smtClean="0"/>
              <a:t>Need to handle failures!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72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Frameworks/Abstractions can Help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Processing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Storage</a:t>
            </a:r>
            <a:endParaRPr lang="en-I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19400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011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10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2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4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76255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5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2998880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46" y="3873426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4857749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80" y="2299971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2370229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5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16" y="5486400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DOES TWITTER WORK?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8130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Based on 2013 slides by Twitter lead</a:t>
            </a:r>
            <a:br>
              <a:rPr lang="en-IE" dirty="0" smtClean="0"/>
            </a:br>
            <a:r>
              <a:rPr lang="en-IE" dirty="0" smtClean="0"/>
              <a:t>architect: </a:t>
            </a:r>
            <a:r>
              <a:rPr lang="en-IE" dirty="0" err="1"/>
              <a:t>Raffi</a:t>
            </a:r>
            <a:r>
              <a:rPr lang="en-IE" dirty="0"/>
              <a:t> </a:t>
            </a:r>
            <a:r>
              <a:rPr lang="en-IE" dirty="0" err="1"/>
              <a:t>Krikorian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“Twitter Timelines at Scale”</a:t>
            </a:r>
            <a:endParaRPr lang="en-IE" dirty="0"/>
          </a:p>
        </p:txBody>
      </p:sp>
      <p:pic>
        <p:nvPicPr>
          <p:cNvPr id="49154" name="Picture 2" descr="http://i.ytimg.com/vi/VttXHNveuw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1112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Cholera: Galen’s miasma theory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146" name="Picture 2" descr="http://nowheremag.com/wp-content/uploads/692px-Cholera-692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5913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Big Data at Twitter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150 million active worldwide users</a:t>
            </a:r>
          </a:p>
          <a:p>
            <a:r>
              <a:rPr lang="en-IE" dirty="0"/>
              <a:t>4</a:t>
            </a:r>
            <a:r>
              <a:rPr lang="en-IE" dirty="0" smtClean="0"/>
              <a:t>00 million tweets per day</a:t>
            </a:r>
          </a:p>
          <a:p>
            <a:pPr lvl="1"/>
            <a:r>
              <a:rPr lang="en-IE" dirty="0"/>
              <a:t>m</a:t>
            </a:r>
            <a:r>
              <a:rPr lang="en-IE" dirty="0" smtClean="0"/>
              <a:t>ean: 4,600 tweets per second</a:t>
            </a:r>
          </a:p>
          <a:p>
            <a:pPr lvl="1"/>
            <a:r>
              <a:rPr lang="en-IE" dirty="0" smtClean="0"/>
              <a:t>max: 143,199 tweets per second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300 thousand queries/sec for user timelines</a:t>
            </a:r>
          </a:p>
          <a:p>
            <a:endParaRPr lang="en-IE" dirty="0" smtClean="0"/>
          </a:p>
          <a:p>
            <a:r>
              <a:rPr lang="en-IE" dirty="0" smtClean="0"/>
              <a:t>6 thousand queries/sec for custom search</a:t>
            </a: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6019800"/>
            <a:ext cx="458585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What should be the priority for optimisation?</a:t>
            </a:r>
          </a:p>
        </p:txBody>
      </p:sp>
    </p:spTree>
    <p:extLst>
      <p:ext uri="{BB962C8B-B14F-4D97-AF65-F5344CB8AC3E}">
        <p14:creationId xmlns:p14="http://schemas.microsoft.com/office/powerpoint/2010/main" val="8982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Supporting </a:t>
            </a:r>
            <a:r>
              <a:rPr lang="en-IE" dirty="0" err="1" smtClean="0"/>
              <a:t>timelines:write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300 thousand queries per second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133600"/>
            <a:ext cx="2828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74818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Callout 3"/>
          <p:cNvSpPr/>
          <p:nvPr/>
        </p:nvSpPr>
        <p:spPr>
          <a:xfrm>
            <a:off x="1047750" y="4724400"/>
            <a:ext cx="4038600" cy="141749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7876"/>
            </a:avLst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82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High-</a:t>
            </a:r>
            <a:r>
              <a:rPr lang="en-IE" dirty="0" err="1" smtClean="0"/>
              <a:t>fanout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581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Supporting timelines: read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300 thousand queries per second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7509"/>
            <a:ext cx="40481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7509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4035" y="5638800"/>
            <a:ext cx="273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B050"/>
                </a:solidFill>
              </a:rPr>
              <a:t>1ms @p50</a:t>
            </a:r>
          </a:p>
          <a:p>
            <a:r>
              <a:rPr lang="en-IE" sz="3200" b="1" dirty="0" smtClean="0">
                <a:solidFill>
                  <a:srgbClr val="00B050"/>
                </a:solidFill>
              </a:rPr>
              <a:t>4ms @p99</a:t>
            </a:r>
            <a:endParaRPr lang="en-IE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Supporting text search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Information retrieval</a:t>
            </a:r>
          </a:p>
          <a:p>
            <a:pPr lvl="1"/>
            <a:r>
              <a:rPr lang="en-IE" dirty="0" err="1" smtClean="0"/>
              <a:t>Earlybird</a:t>
            </a:r>
            <a:r>
              <a:rPr lang="en-IE" dirty="0" smtClean="0"/>
              <a:t>: </a:t>
            </a:r>
            <a:r>
              <a:rPr lang="en-IE" dirty="0" err="1" smtClean="0"/>
              <a:t>Lucene</a:t>
            </a:r>
            <a:r>
              <a:rPr lang="en-IE" dirty="0" smtClean="0"/>
              <a:t> clone</a:t>
            </a:r>
          </a:p>
          <a:p>
            <a:pPr lvl="1"/>
            <a:r>
              <a:rPr lang="en-IE" dirty="0" smtClean="0"/>
              <a:t>Write once</a:t>
            </a:r>
          </a:p>
          <a:p>
            <a:pPr lvl="1"/>
            <a:r>
              <a:rPr lang="en-IE" dirty="0" smtClean="0"/>
              <a:t>Query many</a:t>
            </a:r>
            <a:endParaRPr lang="en-IE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048000" cy="54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Timeline</a:t>
            </a:r>
            <a:r>
              <a:rPr lang="en-IE" dirty="0" smtClean="0"/>
              <a:t> vs.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906963"/>
          </a:xfrm>
        </p:spPr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89693" cy="537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9790" y="1126941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300,000 requests/sec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4,600 requests/sec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788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6,000 requests/sec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1546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/>
              <a:t>4,600 requests/sec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990600"/>
            <a:ext cx="8839200" cy="2838767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52400" y="3829367"/>
            <a:ext cx="8839200" cy="2838767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Twitter: Full Architecture</a:t>
            </a:r>
            <a:endParaRPr lang="en-IE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7685088" cy="57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2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Big Data at Twitter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150 million active worldwide users</a:t>
            </a:r>
          </a:p>
          <a:p>
            <a:r>
              <a:rPr lang="en-IE" dirty="0"/>
              <a:t>4</a:t>
            </a:r>
            <a:r>
              <a:rPr lang="en-IE" dirty="0" smtClean="0"/>
              <a:t>00 million tweets per day</a:t>
            </a:r>
          </a:p>
          <a:p>
            <a:pPr lvl="1"/>
            <a:r>
              <a:rPr lang="en-IE" dirty="0" smtClean="0"/>
              <a:t>4,600 tweets per second</a:t>
            </a:r>
          </a:p>
          <a:p>
            <a:pPr lvl="1"/>
            <a:r>
              <a:rPr lang="en-IE" dirty="0" smtClean="0"/>
              <a:t>max: 143,199 tweets per second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300 thousand queries/sec for user timelines</a:t>
            </a:r>
          </a:p>
          <a:p>
            <a:endParaRPr lang="en-IE" dirty="0" smtClean="0"/>
          </a:p>
          <a:p>
            <a:r>
              <a:rPr lang="en-IE" dirty="0" smtClean="0"/>
              <a:t>6 thousand queries/sec for custom search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56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“</a:t>
            </a:r>
            <a:r>
              <a:rPr lang="en-IE" cap="small" dirty="0" err="1"/>
              <a:t>Procesamiento</a:t>
            </a:r>
            <a:r>
              <a:rPr lang="en-IE" cap="small" dirty="0"/>
              <a:t> </a:t>
            </a:r>
            <a:r>
              <a:rPr lang="en-IE" cap="small" dirty="0" err="1"/>
              <a:t>Masivo</a:t>
            </a:r>
            <a:r>
              <a:rPr lang="en-IE" cap="small" dirty="0"/>
              <a:t> de </a:t>
            </a:r>
            <a:r>
              <a:rPr lang="en-IE" cap="small" dirty="0" err="1" smtClean="0"/>
              <a:t>Datos</a:t>
            </a:r>
            <a:r>
              <a:rPr lang="en-IE" dirty="0" smtClean="0"/>
              <a:t>” </a:t>
            </a:r>
            <a:br>
              <a:rPr lang="en-IE" dirty="0" smtClean="0"/>
            </a:br>
            <a:r>
              <a:rPr lang="en-IE" dirty="0" smtClean="0"/>
              <a:t>About the course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01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the Course Is/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Is Not</a:t>
            </a:r>
            <a:endParaRPr lang="en-IE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Data-intensive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Compute-intensive</a:t>
            </a:r>
          </a:p>
          <a:p>
            <a:endParaRPr lang="en-I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IE" dirty="0" smtClean="0"/>
              <a:t>Distributed tasks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networking</a:t>
            </a:r>
          </a:p>
          <a:p>
            <a:endParaRPr lang="en-IE" dirty="0" smtClean="0"/>
          </a:p>
          <a:p>
            <a:r>
              <a:rPr lang="en-IE" dirty="0" smtClean="0"/>
              <a:t>Commodity hardware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big supercomputers</a:t>
            </a:r>
          </a:p>
          <a:p>
            <a:endParaRPr lang="en-IE" dirty="0" smtClean="0"/>
          </a:p>
          <a:p>
            <a:r>
              <a:rPr lang="en-IE" dirty="0" smtClean="0"/>
              <a:t>General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specific algorithms</a:t>
            </a:r>
          </a:p>
          <a:p>
            <a:endParaRPr lang="en-IE" dirty="0" smtClean="0"/>
          </a:p>
          <a:p>
            <a:r>
              <a:rPr lang="en-IE" dirty="0" smtClean="0"/>
              <a:t>Practical methods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with a little theory</a:t>
            </a:r>
          </a:p>
          <a:p>
            <a:pPr marL="0" indent="0">
              <a:buNone/>
            </a:pP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John Snow: 1813–1858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26127"/>
            <a:ext cx="658368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1.theladbible.com/images/content/53c7cb924f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50547"/>
            <a:ext cx="2629763" cy="20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 rot="16200000">
            <a:off x="6116173" y="5293784"/>
            <a:ext cx="2741816" cy="1120978"/>
          </a:xfrm>
          <a:prstGeom prst="mathMultiply">
            <a:avLst>
              <a:gd name="adj1" fmla="val 110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the Course </a:t>
            </a:r>
            <a:r>
              <a:rPr lang="en-IE" i="1" dirty="0" smtClean="0"/>
              <a:t>Is</a:t>
            </a:r>
            <a:r>
              <a:rPr lang="en-IE" dirty="0" smtClean="0"/>
              <a:t>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>
                <a:solidFill>
                  <a:srgbClr val="FF0000"/>
                </a:solidFill>
              </a:rPr>
              <a:t>Principles of Distributed Computing [2 weeks]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Distributed Processing Frameworks [3 weeks]</a:t>
            </a:r>
          </a:p>
          <a:p>
            <a:r>
              <a:rPr lang="en-IE" dirty="0">
                <a:solidFill>
                  <a:srgbClr val="00B050"/>
                </a:solidFill>
              </a:rPr>
              <a:t>Information Retrieval [3 weeks</a:t>
            </a:r>
            <a:r>
              <a:rPr lang="en-IE" dirty="0" smtClean="0">
                <a:solidFill>
                  <a:srgbClr val="00B050"/>
                </a:solidFill>
              </a:rPr>
              <a:t>]</a:t>
            </a:r>
          </a:p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Principles of Distributed Databases [3 weeks]</a:t>
            </a:r>
          </a:p>
          <a:p>
            <a:r>
              <a:rPr lang="en-IE" dirty="0" smtClean="0"/>
              <a:t>Projects [2 weeks]</a:t>
            </a:r>
          </a:p>
        </p:txBody>
      </p:sp>
    </p:spTree>
    <p:extLst>
      <p:ext uri="{BB962C8B-B14F-4D97-AF65-F5344CB8AC3E}">
        <p14:creationId xmlns:p14="http://schemas.microsoft.com/office/powerpoint/2010/main" val="2225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Course Structure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/>
          <a:lstStyle/>
          <a:p>
            <a:r>
              <a:rPr lang="en-IE" dirty="0" smtClean="0"/>
              <a:t>~1.5 hours of lectures per week [Monday]</a:t>
            </a:r>
          </a:p>
          <a:p>
            <a:r>
              <a:rPr lang="en-IE" dirty="0" smtClean="0"/>
              <a:t>1.5 hours of labs per week [Wednesday]</a:t>
            </a:r>
          </a:p>
          <a:p>
            <a:pPr lvl="1"/>
            <a:r>
              <a:rPr lang="en-IE" dirty="0" smtClean="0"/>
              <a:t>To be turned in by Friday evening</a:t>
            </a:r>
          </a:p>
          <a:p>
            <a:pPr lvl="1"/>
            <a:r>
              <a:rPr lang="en-IE" dirty="0" smtClean="0"/>
              <a:t>Mostly Java</a:t>
            </a:r>
          </a:p>
          <a:p>
            <a:pPr lvl="1"/>
            <a:r>
              <a:rPr lang="en-IE" dirty="0" smtClean="0"/>
              <a:t>In Lab on 3</a:t>
            </a:r>
            <a:r>
              <a:rPr lang="en-IE" baseline="30000" dirty="0" smtClean="0"/>
              <a:t>rd</a:t>
            </a:r>
            <a:r>
              <a:rPr lang="en-IE" dirty="0" smtClean="0"/>
              <a:t> floor, </a:t>
            </a:r>
            <a:r>
              <a:rPr lang="en-IE" dirty="0" err="1" smtClean="0"/>
              <a:t>edificio</a:t>
            </a:r>
            <a:r>
              <a:rPr lang="en-IE" dirty="0" smtClean="0"/>
              <a:t> </a:t>
            </a:r>
            <a:r>
              <a:rPr lang="en-IE" dirty="0" err="1" smtClean="0"/>
              <a:t>norte</a:t>
            </a:r>
            <a:endParaRPr lang="en-IE" dirty="0" smtClean="0"/>
          </a:p>
          <a:p>
            <a:pPr lvl="1"/>
            <a:endParaRPr lang="en-IE" dirty="0"/>
          </a:p>
          <a:p>
            <a:endParaRPr lang="en-IE" sz="2800" dirty="0"/>
          </a:p>
          <a:p>
            <a:pPr marL="0" indent="0" algn="ctr">
              <a:buNone/>
            </a:pPr>
            <a:r>
              <a:rPr lang="en-IE" sz="2800" dirty="0">
                <a:hlinkClick r:id="rId2"/>
              </a:rPr>
              <a:t>http://</a:t>
            </a:r>
            <a:r>
              <a:rPr lang="en-IE" sz="2800" dirty="0" smtClean="0">
                <a:hlinkClick r:id="rId2"/>
              </a:rPr>
              <a:t>aidanhogan.com/teaching/cc5212-1-2016/</a:t>
            </a: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60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Course Marking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45% </a:t>
            </a:r>
            <a:r>
              <a:rPr lang="en-IE" dirty="0"/>
              <a:t>for Weekly Labs (~3% a lab</a:t>
            </a:r>
            <a:r>
              <a:rPr lang="en-IE" dirty="0" smtClean="0"/>
              <a:t>!)</a:t>
            </a:r>
            <a:endParaRPr lang="en-IE" dirty="0"/>
          </a:p>
          <a:p>
            <a:r>
              <a:rPr lang="en-IE" dirty="0" smtClean="0"/>
              <a:t>20</a:t>
            </a:r>
            <a:r>
              <a:rPr lang="en-IE" dirty="0"/>
              <a:t>% for Small Class </a:t>
            </a:r>
            <a:r>
              <a:rPr lang="en-IE" dirty="0" smtClean="0"/>
              <a:t>Project</a:t>
            </a:r>
          </a:p>
          <a:p>
            <a:r>
              <a:rPr lang="en-IE" dirty="0"/>
              <a:t>35% for Final </a:t>
            </a:r>
            <a:r>
              <a:rPr lang="en-IE" dirty="0" smtClean="0"/>
              <a:t>Exam [more challenging]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71850"/>
            <a:ext cx="45148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pic>
        <p:nvPicPr>
          <p:cNvPr id="20482" name="Picture 2" descr="http://www.cpusage.com/blog/wp-content/uploads/2013/11/distributed-compu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09" y="1524000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0364"/>
            <a:ext cx="6289963" cy="392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5852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" y="37511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5" y="4388423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28303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46" y="3751118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3619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64" y="2225852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65" y="1974848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16" y="5597249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pic>
        <p:nvPicPr>
          <p:cNvPr id="5" name="Picture 4" descr="http://www.esotech.org/wp-content/uploads/2011/08/SocialMediaLogoColl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82" y="1295400"/>
            <a:ext cx="6705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pic>
        <p:nvPicPr>
          <p:cNvPr id="19460" name="Picture 4" descr="http://i.imgur.com/L6kf6b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92382"/>
            <a:ext cx="6019800" cy="50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.bp.blogspot.com/_GERRkfRj8rs/S-9lnvEnj5I/AAAAAAAAAa4/giRnxemxu-c/s1600/IMG_0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616980"/>
            <a:ext cx="51562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Outcomes!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172200" cy="411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4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31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Survey of Soho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200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collection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http://coursesa.matrix.msu.edu/~hst425/JPH56-T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1447800"/>
            <a:ext cx="7621865" cy="43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6177</TotalTime>
  <Words>1464</Words>
  <Application>Microsoft Office PowerPoint</Application>
  <PresentationFormat>On-screen Show (4:3)</PresentationFormat>
  <Paragraphs>340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cmss8</vt:lpstr>
      <vt:lpstr>Office Theme</vt:lpstr>
      <vt:lpstr>CC5212-1 Procesamiento Masivo de Datos Otoño 2016  Lecture 1: Introduction</vt:lpstr>
      <vt:lpstr>THE VALUE OF DATA</vt:lpstr>
      <vt:lpstr>Soho, London, 1854</vt:lpstr>
      <vt:lpstr>The mystery of cholera</vt:lpstr>
      <vt:lpstr>The hunt for the invisible cholera</vt:lpstr>
      <vt:lpstr>Cholera: Galen’s miasma theory</vt:lpstr>
      <vt:lpstr>John Snow: 1813–1858</vt:lpstr>
      <vt:lpstr>The Survey of Soho</vt:lpstr>
      <vt:lpstr>Data collection</vt:lpstr>
      <vt:lpstr>What the data showed …</vt:lpstr>
      <vt:lpstr>What the data showed …</vt:lpstr>
      <vt:lpstr>616 deaths, 8 days later …</vt:lpstr>
      <vt:lpstr>Cholera notice ca. 1866 </vt:lpstr>
      <vt:lpstr>Thirty years before discovery of V. cholerae</vt:lpstr>
      <vt:lpstr>John Snow: Father of Epidemiology</vt:lpstr>
      <vt:lpstr>Epidemiology’s Success Stories</vt:lpstr>
      <vt:lpstr>Value of data: Not just epidemiology</vt:lpstr>
      <vt:lpstr>(Paper) notebooks no longer good enough</vt:lpstr>
      <vt:lpstr>THE GROWTH OF DATA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Data: A Modern-day Bottleneck?</vt:lpstr>
      <vt:lpstr>BIG DATA</vt:lpstr>
      <vt:lpstr>“Big Data”</vt:lpstr>
      <vt:lpstr>How many V’s in “Big Data”?</vt:lpstr>
      <vt:lpstr>“BIG DATA” IN ACTION …</vt:lpstr>
      <vt:lpstr>Social Media</vt:lpstr>
      <vt:lpstr>What’s happening here? (Trendsmap)</vt:lpstr>
      <vt:lpstr>What’s the fastest route? (Waze)</vt:lpstr>
      <vt:lpstr>Christmas Predictions for Stores</vt:lpstr>
      <vt:lpstr>Get Elected President (Narwhal)</vt:lpstr>
      <vt:lpstr>Predicting Pre-crime (PredPol)</vt:lpstr>
      <vt:lpstr>IBM Watson: Jeopardy Winner</vt:lpstr>
      <vt:lpstr>“BIG DATA” needs  “MASSIVE DATA PROCESSING” …</vt:lpstr>
      <vt:lpstr>Every Application is Different …</vt:lpstr>
      <vt:lpstr>Every Application is Different …</vt:lpstr>
      <vt:lpstr>Scale is a Common Factor …</vt:lpstr>
      <vt:lpstr>Scale is a Common Factor …</vt:lpstr>
      <vt:lpstr>Scale is a Common Factor …</vt:lpstr>
      <vt:lpstr>“MASSIVE DATA PROCESSING” NEEDS “DISTRIBUTED COMPUTING” …</vt:lpstr>
      <vt:lpstr>Distributed Computing</vt:lpstr>
      <vt:lpstr>Distributed Computing</vt:lpstr>
      <vt:lpstr>Data Transport Costs</vt:lpstr>
      <vt:lpstr>Data Placement</vt:lpstr>
      <vt:lpstr>Network/Node Failures</vt:lpstr>
      <vt:lpstr>Network/Node Failures</vt:lpstr>
      <vt:lpstr>Human Distributed Computation</vt:lpstr>
      <vt:lpstr>“DISTRIBUTED COMPUTING”  LIMITS &amp; CHALLENGES …</vt:lpstr>
      <vt:lpstr>Distribution Not Always Applicable!</vt:lpstr>
      <vt:lpstr>Distributed Development Difficult</vt:lpstr>
      <vt:lpstr>Frameworks/Abstractions can Help</vt:lpstr>
      <vt:lpstr>HOW DOES TWITTER WORK?</vt:lpstr>
      <vt:lpstr>Based on 2013 slides by Twitter lead architect: Raffi Krikorian</vt:lpstr>
      <vt:lpstr>Big Data at Twitter</vt:lpstr>
      <vt:lpstr>Supporting timelines:write</vt:lpstr>
      <vt:lpstr>High-fanout</vt:lpstr>
      <vt:lpstr>Supporting timelines: read</vt:lpstr>
      <vt:lpstr>Supporting text search</vt:lpstr>
      <vt:lpstr>Timeline vs. Search</vt:lpstr>
      <vt:lpstr>Twitter: Full Architecture</vt:lpstr>
      <vt:lpstr>Big Data at Twitter</vt:lpstr>
      <vt:lpstr>“Procesamiento Masivo de Datos”  About the course …</vt:lpstr>
      <vt:lpstr>What the Course Is/Is Not</vt:lpstr>
      <vt:lpstr>What the Course Is!</vt:lpstr>
      <vt:lpstr>Course Structure</vt:lpstr>
      <vt:lpstr>Course Marking</vt:lpstr>
      <vt:lpstr>Outcomes!</vt:lpstr>
      <vt:lpstr>Outcomes!</vt:lpstr>
      <vt:lpstr>Outcomes!</vt:lpstr>
      <vt:lpstr>Outcomes!</vt:lpstr>
      <vt:lpstr>Outcomes!</vt:lpstr>
      <vt:lpstr>Outcomes!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 2016</dc:title>
  <dc:creator>Aidan Hogan</dc:creator>
  <cp:lastModifiedBy>ahogan</cp:lastModifiedBy>
  <cp:revision>211</cp:revision>
  <dcterms:created xsi:type="dcterms:W3CDTF">2006-08-16T00:00:00Z</dcterms:created>
  <dcterms:modified xsi:type="dcterms:W3CDTF">2016-03-08T20:20:26Z</dcterms:modified>
</cp:coreProperties>
</file>