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528" r:id="rId2"/>
    <p:sldId id="529" r:id="rId3"/>
    <p:sldId id="530" r:id="rId4"/>
    <p:sldId id="531" r:id="rId5"/>
    <p:sldId id="534" r:id="rId6"/>
    <p:sldId id="535" r:id="rId7"/>
    <p:sldId id="532" r:id="rId8"/>
    <p:sldId id="584" r:id="rId9"/>
    <p:sldId id="533" r:id="rId10"/>
    <p:sldId id="536" r:id="rId11"/>
    <p:sldId id="539" r:id="rId12"/>
    <p:sldId id="537" r:id="rId13"/>
    <p:sldId id="538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79" r:id="rId22"/>
    <p:sldId id="580" r:id="rId23"/>
    <p:sldId id="583" r:id="rId24"/>
    <p:sldId id="582" r:id="rId25"/>
    <p:sldId id="578" r:id="rId26"/>
    <p:sldId id="587" r:id="rId27"/>
    <p:sldId id="552" r:id="rId28"/>
    <p:sldId id="586" r:id="rId29"/>
    <p:sldId id="547" r:id="rId30"/>
    <p:sldId id="548" r:id="rId31"/>
    <p:sldId id="549" r:id="rId32"/>
    <p:sldId id="550" r:id="rId33"/>
    <p:sldId id="553" r:id="rId34"/>
    <p:sldId id="551" r:id="rId35"/>
    <p:sldId id="554" r:id="rId36"/>
    <p:sldId id="555" r:id="rId37"/>
    <p:sldId id="556" r:id="rId38"/>
    <p:sldId id="557" r:id="rId39"/>
    <p:sldId id="558" r:id="rId40"/>
    <p:sldId id="559" r:id="rId41"/>
    <p:sldId id="560" r:id="rId42"/>
    <p:sldId id="561" r:id="rId43"/>
    <p:sldId id="562" r:id="rId44"/>
    <p:sldId id="588" r:id="rId45"/>
    <p:sldId id="591" r:id="rId46"/>
    <p:sldId id="563" r:id="rId47"/>
    <p:sldId id="564" r:id="rId48"/>
    <p:sldId id="565" r:id="rId49"/>
    <p:sldId id="589" r:id="rId50"/>
    <p:sldId id="590" r:id="rId51"/>
    <p:sldId id="566" r:id="rId52"/>
    <p:sldId id="567" r:id="rId53"/>
    <p:sldId id="568" r:id="rId54"/>
    <p:sldId id="569" r:id="rId55"/>
    <p:sldId id="570" r:id="rId56"/>
    <p:sldId id="571" r:id="rId57"/>
    <p:sldId id="572" r:id="rId58"/>
    <p:sldId id="573" r:id="rId59"/>
    <p:sldId id="585" r:id="rId60"/>
    <p:sldId id="574" r:id="rId61"/>
    <p:sldId id="575" r:id="rId62"/>
    <p:sldId id="576" r:id="rId63"/>
    <p:sldId id="57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25/05/2015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00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2015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Lecture</a:t>
            </a:r>
            <a:r>
              <a:rPr lang="es-ES" b="1" dirty="0" smtClean="0"/>
              <a:t> </a:t>
            </a:r>
            <a:r>
              <a:rPr lang="es-ES" b="1" dirty="0" smtClean="0"/>
              <a:t>9: </a:t>
            </a:r>
            <a:r>
              <a:rPr lang="es-ES" b="1" dirty="0" err="1" smtClean="0"/>
              <a:t>NoSQL</a:t>
            </a:r>
            <a:r>
              <a:rPr lang="es-ES" b="1" dirty="0" smtClean="0"/>
              <a:t> I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ALTERNATIVES TO RELATIONAL DATABASES FOR querying big structured data?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70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4" name="Picture 2" descr="http://t1.gstatic.com/images?q=tbn:ANd9GcSq5FOVat3VL2H3uAAS1WSiNELKHHeDkawWsdP-frDfO8KMq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49" y="1245355"/>
            <a:ext cx="2898419" cy="26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53835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53910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1787715" y="1211210"/>
            <a:ext cx="2772066" cy="2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829856"/>
            <a:ext cx="304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do you guys know about NoSQL?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4058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2400"/>
            <a:ext cx="71342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</p:spTree>
    <p:extLst>
      <p:ext uri="{BB962C8B-B14F-4D97-AF65-F5344CB8AC3E}">
        <p14:creationId xmlns:p14="http://schemas.microsoft.com/office/powerpoint/2010/main" val="16016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4" name="Content Placeholder 3" descr="four_category.png"/>
          <p:cNvPicPr>
            <a:picLocks noGrp="1" noChangeAspect="1"/>
          </p:cNvPicPr>
          <p:nvPr/>
        </p:nvPicPr>
        <p:blipFill>
          <a:blip r:embed="rId2" cstate="print"/>
          <a:srcRect t="4545"/>
          <a:stretch>
            <a:fillRect/>
          </a:stretch>
        </p:blipFill>
        <p:spPr>
          <a:xfrm>
            <a:off x="477955" y="1447800"/>
            <a:ext cx="813728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880682" y="1600200"/>
            <a:ext cx="3543960" cy="3222301"/>
            <a:chOff x="2224314" y="1219200"/>
            <a:chExt cx="4862286" cy="4495800"/>
          </a:xfrm>
        </p:grpSpPr>
        <p:sp>
          <p:nvSpPr>
            <p:cNvPr id="4" name="Oval 3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0070C0"/>
                  </a:solidFill>
                </a:rPr>
                <a:t>C</a:t>
              </a:r>
              <a:endParaRPr lang="en-IE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n-IE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endParaRPr lang="en-IE" sz="5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24642" y="4049420"/>
            <a:ext cx="29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(No intersection)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3285" y="1097189"/>
            <a:ext cx="3033486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2400" dirty="0" smtClean="0"/>
              <a:t>: </a:t>
            </a:r>
            <a:r>
              <a:rPr lang="en-IE" dirty="0" smtClean="0"/>
              <a:t>Guarantees to give a correct response but only while network works fine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Centralised / Traditional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970987" y="1097189"/>
            <a:ext cx="3028561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Guarantees responses are correct even if there are network failures, but response may fail (</a:t>
            </a:r>
            <a:r>
              <a:rPr lang="en-IE" i="1" dirty="0" smtClean="0"/>
              <a:t>Weak availability</a:t>
            </a:r>
            <a:r>
              <a:rPr lang="en-IE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2909" y="5127041"/>
            <a:ext cx="2975429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Always provides a “best-effort” response even in presence of network failures (</a:t>
            </a:r>
            <a:r>
              <a:rPr lang="en-IE" i="1" dirty="0" smtClean="0"/>
              <a:t>Eventual consistency</a:t>
            </a:r>
            <a:r>
              <a:rPr lang="en-IE" dirty="0" smtClean="0"/>
              <a:t>)</a:t>
            </a:r>
            <a:endParaRPr lang="en-IE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52662" y="40386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96771" y="2512961"/>
            <a:ext cx="994230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7300" y="2512961"/>
            <a:ext cx="903687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E" dirty="0" smtClean="0"/>
              <a:t>NoSQL: CAP (not ACID)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23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Distributed</a:t>
            </a:r>
            <a:r>
              <a:rPr lang="en-IE" b="1" dirty="0" smtClean="0"/>
              <a:t>!</a:t>
            </a:r>
          </a:p>
          <a:p>
            <a:pPr lvl="1"/>
            <a:r>
              <a:rPr lang="en-IE" dirty="0" err="1" smtClean="0"/>
              <a:t>Sharding</a:t>
            </a:r>
            <a:r>
              <a:rPr lang="en-IE" dirty="0" smtClean="0"/>
              <a:t>: splitting data over servers “horizontally”</a:t>
            </a:r>
          </a:p>
          <a:p>
            <a:pPr lvl="1"/>
            <a:r>
              <a:rPr lang="en-IE" dirty="0" smtClean="0"/>
              <a:t>Replication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Lower-level</a:t>
            </a:r>
            <a:r>
              <a:rPr lang="en-IE" dirty="0" smtClean="0"/>
              <a:t> than RDBMS/SQL</a:t>
            </a:r>
          </a:p>
          <a:p>
            <a:pPr lvl="1"/>
            <a:r>
              <a:rPr lang="en-IE" dirty="0" smtClean="0"/>
              <a:t>Simpler ad hoc APIs</a:t>
            </a:r>
          </a:p>
          <a:p>
            <a:pPr lvl="1"/>
            <a:r>
              <a:rPr lang="en-IE" dirty="0" smtClean="0"/>
              <a:t>But you build the application (programming not querying)</a:t>
            </a:r>
          </a:p>
          <a:p>
            <a:pPr lvl="1"/>
            <a:r>
              <a:rPr lang="en-IE" dirty="0" smtClean="0"/>
              <a:t>Operations simple and cheap</a:t>
            </a:r>
          </a:p>
          <a:p>
            <a:pPr lvl="1"/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Different flavours </a:t>
            </a:r>
            <a:r>
              <a:rPr lang="en-IE" dirty="0" smtClean="0"/>
              <a:t>(for different scenarios)</a:t>
            </a:r>
          </a:p>
          <a:p>
            <a:pPr lvl="1"/>
            <a:r>
              <a:rPr lang="en-IE" dirty="0" smtClean="0"/>
              <a:t>Different CAP emphasis</a:t>
            </a:r>
          </a:p>
          <a:p>
            <a:pPr lvl="1"/>
            <a:r>
              <a:rPr lang="en-IE" dirty="0" smtClean="0"/>
              <a:t>Different scalability profiles</a:t>
            </a:r>
          </a:p>
          <a:p>
            <a:pPr lvl="1"/>
            <a:r>
              <a:rPr lang="en-IE" dirty="0" smtClean="0"/>
              <a:t>Different query functionality</a:t>
            </a:r>
          </a:p>
          <a:p>
            <a:pPr lvl="1"/>
            <a:r>
              <a:rPr lang="en-IE" dirty="0" smtClean="0"/>
              <a:t>Different data models</a:t>
            </a:r>
          </a:p>
        </p:txBody>
      </p:sp>
    </p:spTree>
    <p:extLst>
      <p:ext uri="{BB962C8B-B14F-4D97-AF65-F5344CB8AC3E}">
        <p14:creationId xmlns:p14="http://schemas.microsoft.com/office/powerpoint/2010/main" val="37058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KEY–VALUE STORE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20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057400" y="4306481"/>
            <a:ext cx="990600" cy="1393934"/>
          </a:xfrm>
          <a:prstGeom prst="roundRect">
            <a:avLst/>
          </a:prstGeom>
          <a:solidFill>
            <a:srgbClr val="35CA1C">
              <a:alpha val="22000"/>
            </a:srgbClr>
          </a:solidFill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0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25" grpId="0" animBg="1"/>
      <p:bldP spid="29" grpId="0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 Model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32502"/>
              </p:ext>
            </p:extLst>
          </p:nvPr>
        </p:nvGraphicFramePr>
        <p:xfrm>
          <a:off x="469900" y="3543300"/>
          <a:ext cx="8229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 marL="176349" marR="176349"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 marL="176349" marR="1763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Algeria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Algiers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Andorra la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Vella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Andorra la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Vella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Angola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Luanda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Antigua and Barbuda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St.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John’s</a:t>
                      </a: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….</a:t>
                      </a:r>
                    </a:p>
                  </a:txBody>
                  <a:tcPr marL="176349" marR="176349" anchor="ctr"/>
                </a:tc>
              </a:tr>
            </a:tbl>
          </a:graphicData>
        </a:graphic>
      </p:graphicFrame>
      <p:sp>
        <p:nvSpPr>
          <p:cNvPr id="7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/>
              <a:t>It’s just a Map / Associate Array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</a:t>
            </a:r>
            <a:r>
              <a:rPr lang="en-I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key,value</a:t>
            </a:r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delete(key)</a:t>
            </a:r>
          </a:p>
        </p:txBody>
      </p:sp>
    </p:spTree>
    <p:extLst>
      <p:ext uri="{BB962C8B-B14F-4D97-AF65-F5344CB8AC3E}">
        <p14:creationId xmlns:p14="http://schemas.microsoft.com/office/powerpoint/2010/main" val="3159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Storing Unstructured Information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73723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You Can Do a Lot With a Map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699363"/>
              </p:ext>
            </p:extLst>
          </p:nvPr>
        </p:nvGraphicFramePr>
        <p:xfrm>
          <a:off x="457200" y="1828800"/>
          <a:ext cx="84582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country:Albania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user:10239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basedIn@city:Tirana,post</a:t>
                      </a:r>
                      <a:r>
                        <a:rPr lang="en-IE" dirty="0" smtClean="0">
                          <a:effectLst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/>
              <a:t>… actually you can model any data in a map (but possibly with a lot of redundancy and inefficient lookups if unsorted).</a:t>
            </a:r>
            <a:endParaRPr lang="en-IE" sz="2400" i="1" dirty="0"/>
          </a:p>
        </p:txBody>
      </p:sp>
    </p:spTree>
    <p:extLst>
      <p:ext uri="{BB962C8B-B14F-4D97-AF65-F5344CB8AC3E}">
        <p14:creationId xmlns:p14="http://schemas.microsoft.com/office/powerpoint/2010/main" val="28778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CASE OF AMAZON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1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5257800" cy="36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393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Products Listings: prices, details, stock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3393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Customer info: shopping cart, account,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://media.smashingmagazine.com/wp-content/uploads/images/ui-patterns/amazon_shopping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3933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Recommendations, etc.: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digital-warriors.com/wp-content/uploads/2014/05/ecommerce_recommendation_algorit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05000"/>
            <a:ext cx="6438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Amazon customers: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" y="2133600"/>
            <a:ext cx="7589236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4063"/>
            <a:ext cx="762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/>
              <a:t>Databases struggling </a:t>
            </a:r>
            <a:r>
              <a:rPr lang="en-IE" b="1" dirty="0" smtClean="0"/>
              <a:t>…</a:t>
            </a:r>
          </a:p>
          <a:p>
            <a:pPr marL="0" indent="0">
              <a:buNone/>
            </a:pPr>
            <a:r>
              <a:rPr lang="en-IE" b="1" dirty="0" smtClean="0"/>
              <a:t> 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But many Amazon services don’t need: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SQL</a:t>
            </a:r>
            <a:r>
              <a:rPr lang="en-IE" dirty="0" smtClean="0">
                <a:solidFill>
                  <a:srgbClr val="00B0F0"/>
                </a:solidFill>
              </a:rPr>
              <a:t> </a:t>
            </a:r>
            <a:r>
              <a:rPr lang="en-IE" dirty="0" smtClean="0"/>
              <a:t>(a simple map often enough)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or even: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transactions, strong consistency, etc.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Amazon Dynamo(DB)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/>
              <a:t>Goals: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Scalability</a:t>
            </a:r>
            <a:r>
              <a:rPr lang="en-IE" dirty="0" smtClean="0"/>
              <a:t> </a:t>
            </a:r>
            <a:r>
              <a:rPr lang="en-IE" dirty="0"/>
              <a:t>(able to grow) </a:t>
            </a:r>
            <a:endParaRPr lang="en-IE" b="1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High availability </a:t>
            </a:r>
            <a:r>
              <a:rPr lang="en-IE" dirty="0" smtClean="0"/>
              <a:t>(reliable)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P</a:t>
            </a:r>
            <a:r>
              <a:rPr lang="en-IE" dirty="0" smtClean="0">
                <a:solidFill>
                  <a:srgbClr val="00B0F0"/>
                </a:solidFill>
              </a:rPr>
              <a:t>erformance</a:t>
            </a:r>
            <a:r>
              <a:rPr lang="en-IE" dirty="0" smtClean="0"/>
              <a:t> (fast)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/>
              <a:t>Don’t need full SQL, don’t need full ACID</a:t>
            </a:r>
            <a:endParaRPr lang="en-IE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7855"/>
            <a:ext cx="4581525" cy="19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4" y="1066799"/>
            <a:ext cx="3681890" cy="2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9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Store: Distribution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46759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How might </a:t>
            </a:r>
            <a:r>
              <a:rPr lang="en-IE" sz="2400" dirty="0"/>
              <a:t>a </a:t>
            </a:r>
            <a:r>
              <a:rPr lang="en-IE" sz="2400" dirty="0" smtClean="0"/>
              <a:t>key–value store be distributed over multiple machines?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5191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BIG DATA: </a:t>
            </a:r>
            <a:br>
              <a:rPr lang="en-IE" dirty="0" smtClean="0"/>
            </a:br>
            <a:r>
              <a:rPr lang="en-IE" dirty="0" smtClean="0"/>
              <a:t>STORING STRUCTURED INFORMATION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46759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What happens if a machine joins or leaves half way through?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662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46759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How can we solve this?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1196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Consistent Hashing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Avoid re-hashing everything</a:t>
            </a:r>
          </a:p>
          <a:p>
            <a:r>
              <a:rPr lang="en-IE" sz="2400" dirty="0" smtClean="0"/>
              <a:t>Hash using a ring</a:t>
            </a:r>
          </a:p>
          <a:p>
            <a:r>
              <a:rPr lang="en-IE" sz="2400" dirty="0" smtClean="0"/>
              <a:t>Each machine picks </a:t>
            </a:r>
            <a:r>
              <a:rPr lang="en-IE" sz="2400" i="1" dirty="0" smtClean="0"/>
              <a:t>n </a:t>
            </a:r>
            <a:r>
              <a:rPr lang="en-IE" sz="2400" dirty="0" err="1" smtClean="0"/>
              <a:t>psuedo</a:t>
            </a:r>
            <a:r>
              <a:rPr lang="en-IE" sz="2400" dirty="0" smtClean="0"/>
              <a:t>-random points </a:t>
            </a:r>
            <a:r>
              <a:rPr lang="en-IE" sz="2400" u="sng" dirty="0" smtClean="0"/>
              <a:t>on</a:t>
            </a:r>
            <a:r>
              <a:rPr lang="en-IE" sz="2400" dirty="0" smtClean="0"/>
              <a:t> the ring</a:t>
            </a:r>
          </a:p>
          <a:p>
            <a:r>
              <a:rPr lang="en-IE" sz="2400" dirty="0" smtClean="0"/>
              <a:t>Machine responsible for arc after its point</a:t>
            </a:r>
          </a:p>
          <a:p>
            <a:r>
              <a:rPr lang="en-IE" sz="2400" dirty="0" smtClean="0"/>
              <a:t>If a machine leaves, its range moves to previous machine</a:t>
            </a:r>
          </a:p>
          <a:p>
            <a:r>
              <a:rPr lang="en-IE" sz="2400" dirty="0" smtClean="0"/>
              <a:t>If machine joins, it picks new points</a:t>
            </a:r>
          </a:p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en-IE" sz="2400" dirty="0" smtClean="0"/>
              <a:t> mapped to ring </a:t>
            </a:r>
            <a:r>
              <a:rPr lang="en-IE" sz="2400" dirty="0" smtClean="0">
                <a:sym typeface="Wingdings" panose="05000000000000000000" pitchFamily="2" charset="2"/>
              </a:rPr>
              <a:t></a:t>
            </a:r>
            <a:endParaRPr lang="en-IE" sz="2400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9392"/>
            <a:ext cx="3514725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4793672"/>
            <a:ext cx="434339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How many keys (on average) need to be moved if a machine joins or leaves?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10349" y="375285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8763000" y="467260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8762999" y="55626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5924546" y="58674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6386511" y="6376987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848600" y="653891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8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Hashing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Consistent Hashing (128-bit MD5)</a:t>
            </a:r>
          </a:p>
          <a:p>
            <a:endParaRPr lang="en-IE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35" y="228601"/>
            <a:ext cx="14528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Replication</a:t>
            </a:r>
            <a:endParaRPr lang="en-IE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6643" y="1066800"/>
            <a:ext cx="8229600" cy="4876800"/>
          </a:xfrm>
        </p:spPr>
        <p:txBody>
          <a:bodyPr/>
          <a:lstStyle/>
          <a:p>
            <a:r>
              <a:rPr lang="en-IE" dirty="0" smtClean="0"/>
              <a:t>A set replication factor (here 3)</a:t>
            </a:r>
          </a:p>
          <a:p>
            <a:r>
              <a:rPr lang="en-IE" dirty="0" smtClean="0"/>
              <a:t>Commonly primary / secondary replicas</a:t>
            </a:r>
          </a:p>
          <a:p>
            <a:pPr lvl="1"/>
            <a:r>
              <a:rPr lang="en-IE" dirty="0" smtClean="0"/>
              <a:t>Primary replica elected from secondary replicas in the case of failure of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09942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789836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51441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1908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019" y="52472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8909" y="5247263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90818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k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7900710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v</a:t>
            </a:r>
            <a:endParaRPr lang="en-IE" dirty="0"/>
          </a:p>
        </p:txBody>
      </p:sp>
      <p:sp>
        <p:nvSpPr>
          <p:cNvPr id="36" name="TextBox 50"/>
          <p:cNvSpPr txBox="1"/>
          <p:nvPr/>
        </p:nvSpPr>
        <p:spPr>
          <a:xfrm>
            <a:off x="84618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7" name="TextBox 52"/>
          <p:cNvSpPr txBox="1"/>
          <p:nvPr/>
        </p:nvSpPr>
        <p:spPr>
          <a:xfrm>
            <a:off x="250490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8" name="TextBox 53"/>
          <p:cNvSpPr txBox="1"/>
          <p:nvPr/>
        </p:nvSpPr>
        <p:spPr>
          <a:xfrm>
            <a:off x="4239703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9" name="TextBox 54"/>
          <p:cNvSpPr txBox="1"/>
          <p:nvPr/>
        </p:nvSpPr>
        <p:spPr>
          <a:xfrm>
            <a:off x="596428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40" name="TextBox 55"/>
          <p:cNvSpPr txBox="1"/>
          <p:nvPr/>
        </p:nvSpPr>
        <p:spPr>
          <a:xfrm>
            <a:off x="764068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sp>
        <p:nvSpPr>
          <p:cNvPr id="58" name="Rectangle 57"/>
          <p:cNvSpPr/>
          <p:nvPr/>
        </p:nvSpPr>
        <p:spPr>
          <a:xfrm>
            <a:off x="2099428" y="58461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783919" y="58461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v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14418" y="53889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24308" y="53889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v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89833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k</a:t>
            </a:r>
            <a:endParaRPr lang="en-IE" i="1" dirty="0"/>
          </a:p>
        </p:txBody>
      </p:sp>
      <p:sp>
        <p:nvSpPr>
          <p:cNvPr id="65" name="Rectangle 64"/>
          <p:cNvSpPr/>
          <p:nvPr/>
        </p:nvSpPr>
        <p:spPr>
          <a:xfrm>
            <a:off x="4499725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v</a:t>
            </a:r>
            <a:endParaRPr lang="en-IE" i="1" dirty="0"/>
          </a:p>
        </p:txBody>
      </p:sp>
      <p:sp>
        <p:nvSpPr>
          <p:cNvPr id="66" name="Rectangle 65"/>
          <p:cNvSpPr/>
          <p:nvPr/>
        </p:nvSpPr>
        <p:spPr>
          <a:xfrm>
            <a:off x="5514418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k</a:t>
            </a:r>
            <a:endParaRPr lang="en-IE" i="1" dirty="0"/>
          </a:p>
        </p:txBody>
      </p:sp>
      <p:sp>
        <p:nvSpPr>
          <p:cNvPr id="67" name="Rectangle 66"/>
          <p:cNvSpPr/>
          <p:nvPr/>
        </p:nvSpPr>
        <p:spPr>
          <a:xfrm>
            <a:off x="6224310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v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1618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Replication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Replication factor of </a:t>
            </a:r>
            <a:r>
              <a:rPr lang="en-IE" i="1" dirty="0" smtClean="0"/>
              <a:t>n</a:t>
            </a:r>
            <a:endParaRPr lang="en-IE" dirty="0"/>
          </a:p>
          <a:p>
            <a:pPr lvl="1"/>
            <a:r>
              <a:rPr lang="en-IE" dirty="0" smtClean="0"/>
              <a:t>Easy: pick </a:t>
            </a:r>
            <a:r>
              <a:rPr lang="en-IE" i="1" dirty="0" smtClean="0"/>
              <a:t>n</a:t>
            </a:r>
            <a:r>
              <a:rPr lang="en-IE" dirty="0" smtClean="0"/>
              <a:t> next buckets (different machines!)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DELETE</a:t>
            </a:r>
            <a:r>
              <a:rPr lang="en-IE" dirty="0" smtClean="0"/>
              <a:t> doesn’t wipe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 </a:t>
            </a:r>
            <a:r>
              <a:rPr lang="en-IE" dirty="0" smtClean="0"/>
              <a:t>will return not found</a:t>
            </a:r>
          </a:p>
        </p:txBody>
      </p:sp>
      <p:pic>
        <p:nvPicPr>
          <p:cNvPr id="10254" name="Picture 14" descr="http://docs.aws.amazon.com/AmazonS3/latest/dev/images/versioning_DELETE_versioningEnab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905250" cy="2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6200"/>
            <a:ext cx="2724150" cy="2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 </a:t>
            </a:r>
            <a:r>
              <a:rPr lang="en-IE" dirty="0" smtClean="0"/>
              <a:t>by version</a:t>
            </a:r>
          </a:p>
        </p:txBody>
      </p:sp>
      <p:pic>
        <p:nvPicPr>
          <p:cNvPr id="15362" name="Picture 2" descr="http://docs.aws.amazon.com/AmazonS3/latest/dev/images/versioning_GET_Versio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629400" cy="30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PERMANENT DELETE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by version … wiped</a:t>
            </a:r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16386" name="Picture 2" descr="http://docs.aws.amazon.com/AmazonS3/latest/dev/images/versioning_DELETE_versioningEnab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282"/>
            <a:ext cx="4276725" cy="31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Relational Databases</a:t>
            </a:r>
            <a:endParaRPr lang="en-IE" dirty="0"/>
          </a:p>
        </p:txBody>
      </p:sp>
      <p:pic>
        <p:nvPicPr>
          <p:cNvPr id="6" name="Picture 2" descr="http://thedecorologist.com/wp-content/uploads/2012/02/filing-cabinets-via-ssa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5" y="1227269"/>
            <a:ext cx="5891389" cy="4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002820"/>
              </p:ext>
            </p:extLst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Named table with primary key and a value</a:t>
            </a:r>
          </a:p>
          <a:p>
            <a:r>
              <a:rPr lang="en-IE" dirty="0" smtClean="0"/>
              <a:t>Primary key is hashed / unordered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83853"/>
              </p:ext>
            </p:extLst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Cities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9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Model</a:t>
            </a:r>
            <a:endParaRPr lang="en-IE" dirty="0"/>
          </a:p>
        </p:txBody>
      </p:sp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Dual primary key also available:</a:t>
            </a:r>
          </a:p>
          <a:p>
            <a:pPr lvl="1"/>
            <a:r>
              <a:rPr lang="en-IE" dirty="0" smtClean="0"/>
              <a:t>Hash: unordered</a:t>
            </a:r>
          </a:p>
          <a:p>
            <a:pPr lvl="1"/>
            <a:r>
              <a:rPr lang="en-IE" dirty="0" smtClean="0"/>
              <a:t>Range: 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72260"/>
              </p:ext>
            </p:extLst>
          </p:nvPr>
        </p:nvGraphicFramePr>
        <p:xfrm>
          <a:off x="456643" y="3479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699"/>
                <a:gridCol w="1929699"/>
                <a:gridCol w="43702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Hash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Range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Vatican City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capital:Vatican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City,continent:Europe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Nauru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capital:Yaren,continent:Oceania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CAP</a:t>
            </a:r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19450"/>
            <a:ext cx="41125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Two options for each table:</a:t>
            </a:r>
          </a:p>
          <a:p>
            <a:endParaRPr lang="en-IE" b="1" dirty="0" smtClean="0">
              <a:solidFill>
                <a:srgbClr val="0070C0"/>
              </a:solidFill>
            </a:endParaRP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Eventual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8000"/>
                </a:solidFill>
              </a:rPr>
              <a:t>High availability </a:t>
            </a:r>
            <a:endParaRPr lang="en-IE" dirty="0" smtClean="0"/>
          </a:p>
          <a:p>
            <a:endParaRPr lang="en-I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8000"/>
                </a:solidFill>
              </a:rPr>
              <a:t>Strong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FF0000"/>
                </a:solidFill>
              </a:rPr>
              <a:t>Lower 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3528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What’s a CP system again?</a:t>
            </a:r>
            <a:endParaRPr lang="en-IE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07686" y="58674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What’s an AP system again?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965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Gossiping</a:t>
            </a:r>
          </a:p>
          <a:p>
            <a:pPr lvl="1"/>
            <a:r>
              <a:rPr lang="en-IE" dirty="0" smtClean="0"/>
              <a:t>Keep alive messages sent between nodes with state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Quorums:</a:t>
            </a:r>
          </a:p>
          <a:p>
            <a:pPr lvl="1"/>
            <a:r>
              <a:rPr lang="en-IE" i="1" dirty="0" smtClean="0"/>
              <a:t>N </a:t>
            </a:r>
            <a:r>
              <a:rPr lang="en-IE" dirty="0" smtClean="0"/>
              <a:t>nodes responsible for a read write</a:t>
            </a:r>
          </a:p>
          <a:p>
            <a:pPr lvl="1"/>
            <a:r>
              <a:rPr lang="en-IE" dirty="0" smtClean="0"/>
              <a:t>Multiple nodes acknowledge read/write for success</a:t>
            </a:r>
          </a:p>
          <a:p>
            <a:pPr lvl="1"/>
            <a:r>
              <a:rPr lang="en-IE" dirty="0" smtClean="0"/>
              <a:t>At the cost of availability!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Hinted Handoff</a:t>
            </a:r>
          </a:p>
          <a:p>
            <a:pPr lvl="1"/>
            <a:r>
              <a:rPr lang="en-IE" dirty="0" smtClean="0"/>
              <a:t>For transient failures </a:t>
            </a:r>
          </a:p>
          <a:p>
            <a:pPr lvl="1"/>
            <a:r>
              <a:rPr lang="en-IE" dirty="0" smtClean="0"/>
              <a:t>A node “covers” for another node while its down</a:t>
            </a:r>
          </a:p>
        </p:txBody>
      </p:sp>
    </p:spTree>
    <p:extLst>
      <p:ext uri="{BB962C8B-B14F-4D97-AF65-F5344CB8AC3E}">
        <p14:creationId xmlns:p14="http://schemas.microsoft.com/office/powerpoint/2010/main" val="1704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Two versions of one shopping cart: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3873"/>
            <a:ext cx="3602388" cy="24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6876"/>
            <a:ext cx="3602388" cy="24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814508"/>
            <a:ext cx="7772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How best to handle multiple conflicting versions of a value (knowing as </a:t>
            </a:r>
            <a:r>
              <a:rPr lang="en-IE" sz="2400" u="sng" dirty="0" smtClean="0"/>
              <a:t>reconciliation</a:t>
            </a:r>
            <a:r>
              <a:rPr lang="en-IE" sz="2400" dirty="0" smtClean="0"/>
              <a:t>)?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5664055"/>
            <a:ext cx="8229600" cy="88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rgbClr val="0070C0"/>
                </a:solidFill>
              </a:rPr>
              <a:t>Application knows best </a:t>
            </a:r>
            <a:r>
              <a:rPr lang="en-IE" sz="1900" dirty="0" smtClean="0"/>
              <a:t>(… and must support multiple versions being returned)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37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213264"/>
            <a:ext cx="40862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Vector Clocks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Vector Clock: A list of pairs indicating a node (i.e., a server) and a time stamp</a:t>
            </a:r>
          </a:p>
          <a:p>
            <a:r>
              <a:rPr lang="en-IE" dirty="0" smtClean="0"/>
              <a:t>Used to track/order versions</a:t>
            </a:r>
          </a:p>
        </p:txBody>
      </p:sp>
    </p:spTree>
    <p:extLst>
      <p:ext uri="{BB962C8B-B14F-4D97-AF65-F5344CB8AC3E}">
        <p14:creationId xmlns:p14="http://schemas.microsoft.com/office/powerpoint/2010/main" val="40945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Eventual Consistency using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Merkle</a:t>
            </a:r>
            <a:r>
              <a:rPr lang="en-IE" dirty="0" smtClean="0">
                <a:solidFill>
                  <a:srgbClr val="0070C0"/>
                </a:solidFill>
              </a:rPr>
              <a:t> tree </a:t>
            </a:r>
            <a:r>
              <a:rPr lang="en-IE" dirty="0" smtClean="0"/>
              <a:t>is a hash tree</a:t>
            </a:r>
          </a:p>
          <a:p>
            <a:r>
              <a:rPr lang="en-IE" dirty="0" smtClean="0"/>
              <a:t>Nodes have hashes of their children</a:t>
            </a:r>
          </a:p>
          <a:p>
            <a:r>
              <a:rPr lang="en-IE" dirty="0" smtClean="0"/>
              <a:t>Leaf node hashes from data: keys or ranges</a:t>
            </a:r>
            <a:endParaRPr lang="en-I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440780"/>
            <a:ext cx="7086600" cy="33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Eventual Consistency using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Easy to verify regions of the Map</a:t>
            </a:r>
          </a:p>
          <a:p>
            <a:r>
              <a:rPr lang="en-IE" dirty="0" smtClean="0"/>
              <a:t>Can compare level-at-a-time</a:t>
            </a:r>
            <a:endParaRPr lang="en-I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440780"/>
            <a:ext cx="7086600" cy="33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</a:t>
            </a:r>
            <a:r>
              <a:rPr lang="en-IE" dirty="0" smtClean="0"/>
              <a:t>Dynamo: </a:t>
            </a:r>
            <a:r>
              <a:rPr lang="en-IE" dirty="0" smtClean="0"/>
              <a:t>Budgeting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Assign throughput per table: allocate resources</a:t>
            </a:r>
          </a:p>
          <a:p>
            <a:r>
              <a:rPr lang="en-IE" dirty="0" smtClean="0"/>
              <a:t>Reads (4 KB resolution):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Writes (1 KB resolution)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4826"/>
            <a:ext cx="7648575" cy="15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24475"/>
            <a:ext cx="6724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200400"/>
            <a:ext cx="80713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Relational Databases: </a:t>
            </a:r>
            <a:br>
              <a:rPr lang="en-IE" dirty="0" smtClean="0"/>
            </a:br>
            <a:r>
              <a:rPr lang="en-IE" dirty="0" smtClean="0"/>
              <a:t>One Size Fits All?</a:t>
            </a:r>
            <a:endParaRPr lang="en-IE" dirty="0"/>
          </a:p>
        </p:txBody>
      </p:sp>
      <p:pic>
        <p:nvPicPr>
          <p:cNvPr id="2050" name="Picture 2" descr="http://media.boreme.com/post_media/2012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5" y="1371599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43000"/>
            <a:ext cx="75819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ichael Stonebrake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26240"/>
            <a:ext cx="1762125" cy="11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ites.google.com/a/brown.edu/ugur-cetintemel/_/rsrc/1369019324935/home/ugur-head2.jpg?height=200&amp;width=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5" y="1875302"/>
            <a:ext cx="1261820" cy="16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KEY–VALUE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52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1599"/>
            <a:ext cx="501315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AT&amp;T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2" y="4152900"/>
            <a:ext cx="703481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AO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72125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AskLogoNew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305425"/>
            <a:ext cx="1285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Best Buy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92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oeing-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68642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cas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23862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The Symante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24350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5604" name="Picture 4" descr="https://investor.twitterinc.com/images/ios_homescree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35" y="5434128"/>
            <a:ext cx="618871" cy="6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66056"/>
            <a:ext cx="1066987" cy="10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droid-life.com/wp-content/uploads/2014/01/Stack_Exchang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4" y="3674041"/>
            <a:ext cx="3030136" cy="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1279006"/>
            <a:ext cx="5677651" cy="18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www.wakanda.org/sites/default/files/blog/blog-gith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187912"/>
            <a:ext cx="1943239" cy="7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http://imgs.sfgate.com/blogs/images/sfgate/ybenjamin/2010/08/06/digg-logo-heart-l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99" y="4888809"/>
            <a:ext cx="1366837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www.bucksmore.com/wp-content/uploads/flickr-ic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3" y="3868955"/>
            <a:ext cx="839763" cy="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DOCUMENT STORE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93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647950" y="3695705"/>
            <a:ext cx="990600" cy="1192763"/>
          </a:xfrm>
          <a:prstGeom prst="roundRect">
            <a:avLst/>
          </a:prstGeom>
          <a:solidFill>
            <a:srgbClr val="35CA1C">
              <a:alpha val="22000"/>
            </a:srgbClr>
          </a:solidFill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0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25" grpId="0" animBg="1"/>
      <p:bldP spid="29" grpId="0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Stores: Values are Documents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Document-type depends on store</a:t>
            </a:r>
          </a:p>
          <a:p>
            <a:pPr lvl="1"/>
            <a:r>
              <a:rPr lang="en-IE" dirty="0" smtClean="0"/>
              <a:t>XML, JSON, Blobs, Natural language</a:t>
            </a:r>
            <a:endParaRPr lang="en-IE" dirty="0"/>
          </a:p>
          <a:p>
            <a:r>
              <a:rPr lang="en-IE" dirty="0"/>
              <a:t>Operators for documents</a:t>
            </a:r>
          </a:p>
          <a:p>
            <a:pPr lvl="1"/>
            <a:r>
              <a:rPr lang="en-IE" dirty="0" smtClean="0"/>
              <a:t>e.g., filtering, inv. indexing, XML/JSON querying, etc.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905125"/>
              </p:ext>
            </p:extLst>
          </p:nvPr>
        </p:nvGraphicFramePr>
        <p:xfrm>
          <a:off x="381000" y="1219200"/>
          <a:ext cx="8458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&lt;country&gt;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&lt;capital&gt;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city:Kabul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&lt;/capital&gt;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continent&gt;Asia&lt;/continent&gt;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&lt;population&gt;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&lt;value&gt;31108077&lt;/value&gt;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&lt;year&gt;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2011&lt;/year&gt;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&lt;/population&gt;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&lt;/country&gt;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MongoDB</a:t>
            </a:r>
            <a:r>
              <a:rPr lang="en-IE" dirty="0" smtClean="0"/>
              <a:t>: JSON Based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o</a:t>
            </a:r>
          </a:p>
          <a:p>
            <a:endParaRPr lang="en-IE" dirty="0"/>
          </a:p>
          <a:p>
            <a:r>
              <a:rPr lang="en-IE" dirty="0" smtClean="0"/>
              <a:t>Can invoke </a:t>
            </a:r>
            <a:r>
              <a:rPr lang="en-IE" dirty="0" err="1" smtClean="0"/>
              <a:t>Javascript</a:t>
            </a:r>
            <a:r>
              <a:rPr lang="en-IE" dirty="0" smtClean="0"/>
              <a:t> over the JSON objects</a:t>
            </a:r>
          </a:p>
          <a:p>
            <a:r>
              <a:rPr lang="en-IE" dirty="0" smtClean="0"/>
              <a:t>Document fields can be indexed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740022"/>
              </p:ext>
            </p:extLst>
          </p:nvPr>
        </p:nvGraphicFramePr>
        <p:xfrm>
          <a:off x="381000" y="1066800"/>
          <a:ext cx="8458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 (Document)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6ads786a5a9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{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“_id” : </a:t>
                      </a:r>
                      <a:r>
                        <a:rPr lang="en-IE" b="1" u="none" strike="noStrike" baseline="0" dirty="0" err="1" smtClean="0">
                          <a:solidFill>
                            <a:srgbClr val="0B0080"/>
                          </a:solidFill>
                          <a:effectLst/>
                        </a:rPr>
                        <a:t>ObjectId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(“6ads786a5a9”)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“name” : “Afghanistan”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capital”: “Kabul”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“continent” :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Asia” ,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“population”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{</a:t>
                      </a:r>
                      <a:endParaRPr lang="en-IE" u="none" strike="noStrike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“value”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31108077,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“year”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}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}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8674" name="Picture 2" descr="http://jeffsayre.com/wp-content/uploads/2012/02/mongoDB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003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Document Stores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1746" name="Picture 2" descr="http://upload.wikimedia.org/wikipedia/en/archive/6/67/20130321214116!Couchbase,_Inc._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4.bp.blogspot.com/-Y27tjnq3BLw/TxPvSHvtMPI/AAAAAAAAEkM/timXKQrA-ks/s1600/couch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1.prweb.com/prfiles/2013/11/08/11316449/mongo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73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http://www.wininginweb.com/wp-content/uploads/2010/12/Social-Media-SEO-Road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Relational Databases don’t solve everything</a:t>
            </a:r>
          </a:p>
          <a:p>
            <a:pPr lvl="1"/>
            <a:r>
              <a:rPr lang="en-IE" dirty="0" smtClean="0"/>
              <a:t>SQL and ACID add overhead</a:t>
            </a:r>
          </a:p>
          <a:p>
            <a:pPr lvl="1"/>
            <a:r>
              <a:rPr lang="en-IE" dirty="0" smtClean="0"/>
              <a:t>Distribution not so easy</a:t>
            </a:r>
          </a:p>
          <a:p>
            <a:pPr lvl="1"/>
            <a:endParaRPr lang="en-IE" dirty="0"/>
          </a:p>
          <a:p>
            <a:r>
              <a:rPr lang="en-IE" dirty="0" smtClean="0"/>
              <a:t>NoSQL: what if you don’t need SQL or ACID?</a:t>
            </a:r>
          </a:p>
          <a:p>
            <a:pPr lvl="1"/>
            <a:r>
              <a:rPr lang="en-IE" dirty="0" smtClean="0"/>
              <a:t>Something simpler</a:t>
            </a:r>
          </a:p>
          <a:p>
            <a:pPr lvl="1"/>
            <a:r>
              <a:rPr lang="en-IE" dirty="0" smtClean="0"/>
              <a:t>Something more scalable</a:t>
            </a:r>
          </a:p>
          <a:p>
            <a:pPr lvl="1"/>
            <a:r>
              <a:rPr lang="en-IE" dirty="0" smtClean="0"/>
              <a:t>Trade efficiency against guarantees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pic>
        <p:nvPicPr>
          <p:cNvPr id="4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Key</a:t>
            </a:r>
            <a:r>
              <a:rPr lang="en-IE" sz="2800" dirty="0">
                <a:solidFill>
                  <a:srgbClr val="0070C0"/>
                </a:solidFill>
              </a:rPr>
              <a:t>–</a:t>
            </a:r>
            <a:r>
              <a:rPr lang="en-IE" sz="2800" dirty="0" smtClean="0">
                <a:solidFill>
                  <a:srgbClr val="0070C0"/>
                </a:solidFill>
              </a:rPr>
              <a:t>value stores </a:t>
            </a:r>
            <a:r>
              <a:rPr lang="en-IE" sz="2800" dirty="0" smtClean="0"/>
              <a:t>inspired by Amazon Dynamo</a:t>
            </a:r>
          </a:p>
          <a:p>
            <a:pPr lvl="1"/>
            <a:r>
              <a:rPr lang="en-IE" sz="2400" dirty="0" smtClean="0"/>
              <a:t>Distributed maps</a:t>
            </a:r>
          </a:p>
          <a:p>
            <a:pPr lvl="1"/>
            <a:r>
              <a:rPr lang="en-IE" sz="2400" dirty="0" smtClean="0"/>
              <a:t>Hash keys and range keys</a:t>
            </a:r>
          </a:p>
          <a:p>
            <a:pPr lvl="1"/>
            <a:r>
              <a:rPr lang="en-IE" sz="2400" dirty="0" smtClean="0"/>
              <a:t>Table names</a:t>
            </a:r>
          </a:p>
          <a:p>
            <a:pPr lvl="1"/>
            <a:r>
              <a:rPr lang="en-IE" sz="2400" dirty="0" smtClean="0"/>
              <a:t>Consistent hashing</a:t>
            </a:r>
          </a:p>
          <a:p>
            <a:pPr lvl="1"/>
            <a:r>
              <a:rPr lang="en-IE" sz="2400" dirty="0" smtClean="0"/>
              <a:t>Replication</a:t>
            </a:r>
          </a:p>
          <a:p>
            <a:pPr lvl="1"/>
            <a:r>
              <a:rPr lang="en-IE" sz="2400" dirty="0" smtClean="0"/>
              <a:t>Object </a:t>
            </a:r>
            <a:r>
              <a:rPr lang="en-IE" sz="2400" dirty="0" smtClean="0"/>
              <a:t>versioning / </a:t>
            </a:r>
            <a:r>
              <a:rPr lang="en-IE" sz="2400" smtClean="0"/>
              <a:t>vector clocks</a:t>
            </a:r>
            <a:endParaRPr lang="en-IE" sz="2400" dirty="0" smtClean="0"/>
          </a:p>
          <a:p>
            <a:pPr lvl="1"/>
            <a:r>
              <a:rPr lang="en-IE" sz="2400" dirty="0" smtClean="0"/>
              <a:t>Gossiping / Quorums / Hinted Hand-offs</a:t>
            </a:r>
          </a:p>
          <a:p>
            <a:pPr lvl="1"/>
            <a:r>
              <a:rPr lang="en-IE" sz="2400" dirty="0" err="1" smtClean="0"/>
              <a:t>Merkle</a:t>
            </a:r>
            <a:r>
              <a:rPr lang="en-IE" sz="2400" dirty="0" smtClean="0"/>
              <a:t> trees</a:t>
            </a:r>
          </a:p>
          <a:p>
            <a:pPr lvl="1"/>
            <a:r>
              <a:rPr lang="en-IE" sz="2400" dirty="0" smtClean="0"/>
              <a:t>Budgeting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Document stores: </a:t>
            </a:r>
            <a:r>
              <a:rPr lang="en-IE" dirty="0" smtClean="0"/>
              <a:t>documents as values</a:t>
            </a:r>
          </a:p>
          <a:p>
            <a:pPr lvl="1"/>
            <a:r>
              <a:rPr lang="en-IE" dirty="0" smtClean="0"/>
              <a:t>Support for JSON, XML values, field indexing, etc.</a:t>
            </a:r>
          </a:p>
          <a:p>
            <a:pPr lvl="1"/>
            <a:endParaRPr lang="en-IE" sz="2400" dirty="0" smtClean="0"/>
          </a:p>
          <a:p>
            <a:endParaRPr lang="en-IE" sz="2800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0"/>
            <a:ext cx="26981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0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Performance Overheads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IE" sz="2800" dirty="0" smtClean="0"/>
              <a:t>Structured Query Language (SQL):</a:t>
            </a:r>
          </a:p>
          <a:p>
            <a:pPr lvl="1"/>
            <a:r>
              <a:rPr lang="en-IE" dirty="0" smtClean="0">
                <a:solidFill>
                  <a:srgbClr val="35CA1C"/>
                </a:solidFill>
              </a:rPr>
              <a:t>Declarative Language</a:t>
            </a:r>
          </a:p>
          <a:p>
            <a:pPr lvl="1"/>
            <a:r>
              <a:rPr lang="en-IE" dirty="0" smtClean="0">
                <a:solidFill>
                  <a:srgbClr val="35CA1C"/>
                </a:solidFill>
              </a:rPr>
              <a:t>Lots of Rich Features</a:t>
            </a:r>
          </a:p>
          <a:p>
            <a:pPr lvl="1"/>
            <a:r>
              <a:rPr lang="en-IE" b="1" dirty="0" smtClean="0">
                <a:solidFill>
                  <a:srgbClr val="FF0000"/>
                </a:solidFill>
              </a:rPr>
              <a:t>Difficult to Optimise!</a:t>
            </a:r>
            <a:endParaRPr lang="en-IE" dirty="0"/>
          </a:p>
          <a:p>
            <a:r>
              <a:rPr lang="en-IE" sz="2800" dirty="0"/>
              <a:t>Atomicity, </a:t>
            </a:r>
            <a:r>
              <a:rPr lang="en-IE" sz="2800" dirty="0" smtClean="0"/>
              <a:t>Consistency</a:t>
            </a:r>
            <a:r>
              <a:rPr lang="en-IE" sz="2800" dirty="0"/>
              <a:t>, Isolation, </a:t>
            </a:r>
            <a:r>
              <a:rPr lang="en-IE" sz="2800" dirty="0" smtClean="0"/>
              <a:t>Durability (ACID):</a:t>
            </a:r>
          </a:p>
          <a:p>
            <a:pPr lvl="1"/>
            <a:r>
              <a:rPr lang="en-IE" sz="2400" dirty="0" smtClean="0">
                <a:solidFill>
                  <a:srgbClr val="35CA1C"/>
                </a:solidFill>
              </a:rPr>
              <a:t>Makes sure your database stays correct</a:t>
            </a:r>
          </a:p>
          <a:p>
            <a:pPr lvl="2"/>
            <a:r>
              <a:rPr lang="en-IE" sz="2000" dirty="0" smtClean="0">
                <a:solidFill>
                  <a:srgbClr val="35CA1C"/>
                </a:solidFill>
              </a:rPr>
              <a:t>Even if there’s a lot of traffic!</a:t>
            </a:r>
          </a:p>
          <a:p>
            <a:pPr lvl="1"/>
            <a:r>
              <a:rPr lang="en-IE" sz="2400" b="1" dirty="0" smtClean="0">
                <a:solidFill>
                  <a:srgbClr val="FF0000"/>
                </a:solidFill>
              </a:rPr>
              <a:t>Transactions incur a lot of overhead</a:t>
            </a:r>
          </a:p>
          <a:p>
            <a:pPr lvl="2"/>
            <a:r>
              <a:rPr lang="en-IE" sz="2000" b="1" dirty="0" smtClean="0">
                <a:solidFill>
                  <a:srgbClr val="FF0000"/>
                </a:solidFill>
              </a:rPr>
              <a:t>Multi-phase locks, multi-versioning, write ahead logging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Distribution not straightforward</a:t>
            </a:r>
          </a:p>
        </p:txBody>
      </p:sp>
    </p:spTree>
    <p:extLst>
      <p:ext uri="{BB962C8B-B14F-4D97-AF65-F5344CB8AC3E}">
        <p14:creationId xmlns:p14="http://schemas.microsoft.com/office/powerpoint/2010/main" val="15403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Transactional overhead: the cost of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72449" y="1524001"/>
            <a:ext cx="4323457" cy="2133599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640 </a:t>
            </a:r>
            <a:r>
              <a:rPr lang="en-IE" dirty="0" err="1" smtClean="0"/>
              <a:t>tps</a:t>
            </a:r>
            <a:r>
              <a:rPr lang="en-IE" dirty="0" smtClean="0"/>
              <a:t> for system with transactional support</a:t>
            </a:r>
          </a:p>
          <a:p>
            <a:r>
              <a:rPr lang="en-IE" dirty="0" smtClean="0"/>
              <a:t>12,700 </a:t>
            </a:r>
            <a:r>
              <a:rPr lang="en-IE" dirty="0" err="1" smtClean="0"/>
              <a:t>tps</a:t>
            </a:r>
            <a:r>
              <a:rPr lang="en-IE" dirty="0" smtClean="0"/>
              <a:t> for system without logs, transactions or lock scheduling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3" y="4270952"/>
            <a:ext cx="4899260" cy="25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3" y="1219200"/>
            <a:ext cx="3905250" cy="28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Complexity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4" name="Picture 4" descr="http://www.matillion.com/uploads/2013/02/ERD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6143625" cy="6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1430</Words>
  <Application>Microsoft Office PowerPoint</Application>
  <PresentationFormat>On-screen Show (4:3)</PresentationFormat>
  <Paragraphs>404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CC5212-1 Procesamiento Masivo de Datos Otoño 2015  Lecture 9: NoSQL I</vt:lpstr>
      <vt:lpstr>Information Retrieval: Storing Unstructured Information</vt:lpstr>
      <vt:lpstr>BIG DATA:  STORING STRUCTURED INFORMATION</vt:lpstr>
      <vt:lpstr>Relational Databases</vt:lpstr>
      <vt:lpstr>Relational Databases:  One Size Fits All?</vt:lpstr>
      <vt:lpstr>PowerPoint Presentation</vt:lpstr>
      <vt:lpstr>RDBMS: Performance Overheads</vt:lpstr>
      <vt:lpstr>Transactional overhead: the cost of ACID</vt:lpstr>
      <vt:lpstr>RDBMS: Complexity</vt:lpstr>
      <vt:lpstr>ALTERNATIVES TO RELATIONAL DATABASES FOR querying big structured data?</vt:lpstr>
      <vt:lpstr>NoSQL</vt:lpstr>
      <vt:lpstr>The Database Landscape</vt:lpstr>
      <vt:lpstr>PowerPoint Presentation</vt:lpstr>
      <vt:lpstr>NoSQL</vt:lpstr>
      <vt:lpstr>NoSQL: CAP (not ACID)</vt:lpstr>
      <vt:lpstr>NoSQL</vt:lpstr>
      <vt:lpstr>NoSQL: KEY–VALUE STORE</vt:lpstr>
      <vt:lpstr>The Database Landscape</vt:lpstr>
      <vt:lpstr>Key–Value Store Model</vt:lpstr>
      <vt:lpstr>But You Can Do a Lot With a Map</vt:lpstr>
      <vt:lpstr>THE CASE OF AMAZON</vt:lpstr>
      <vt:lpstr>The Amazon Scenario</vt:lpstr>
      <vt:lpstr>The Amazon Scenario</vt:lpstr>
      <vt:lpstr>The Amazon Scenario</vt:lpstr>
      <vt:lpstr>The Amazon Scenario</vt:lpstr>
      <vt:lpstr>The Amazon Scenario</vt:lpstr>
      <vt:lpstr>The Amazon Scenario</vt:lpstr>
      <vt:lpstr>Key–Value Store: Amazon Dynamo(DB)</vt:lpstr>
      <vt:lpstr>Key–Value Store: Distribution</vt:lpstr>
      <vt:lpstr>Key–Value Store: Distribution</vt:lpstr>
      <vt:lpstr>Key–Value Store: Distribution</vt:lpstr>
      <vt:lpstr>Consistent Hashing</vt:lpstr>
      <vt:lpstr>Amazon Dynamo: Hashing</vt:lpstr>
      <vt:lpstr>Key–Value Store: Replication</vt:lpstr>
      <vt:lpstr>Amazon Dynamo: Replication</vt:lpstr>
      <vt:lpstr>Amazon Dynamo: Object Versioning</vt:lpstr>
      <vt:lpstr>Amazon Dynamo: Object Versioning</vt:lpstr>
      <vt:lpstr>Amazon Dynamo: Object Versioning</vt:lpstr>
      <vt:lpstr>Amazon Dynamo: Object Versioning</vt:lpstr>
      <vt:lpstr>Amazon Dynamo: Model</vt:lpstr>
      <vt:lpstr>Amazon Dynamo: Model</vt:lpstr>
      <vt:lpstr>Amazon Dynamo: CAP</vt:lpstr>
      <vt:lpstr>Amazon Dynamo: Consistency</vt:lpstr>
      <vt:lpstr>Amazon Dynamo: Consistency</vt:lpstr>
      <vt:lpstr>Amazon Dynamo: Vector Clocks</vt:lpstr>
      <vt:lpstr>Amazon Dynamo:  Eventual Consistency using Merkle Trees</vt:lpstr>
      <vt:lpstr>Amazon Dynamo:  Eventual Consistency using Merkle Trees</vt:lpstr>
      <vt:lpstr>Amazon Dynamo: Budgeting</vt:lpstr>
      <vt:lpstr>Read More …</vt:lpstr>
      <vt:lpstr>OTHER KEY–VALUE STORES</vt:lpstr>
      <vt:lpstr>Other Key–Value Stores</vt:lpstr>
      <vt:lpstr>Other Key–Value Stores</vt:lpstr>
      <vt:lpstr>Other Key–Value Stores</vt:lpstr>
      <vt:lpstr>NoSQL: DOCUMENT STORE</vt:lpstr>
      <vt:lpstr>The Database Landscape</vt:lpstr>
      <vt:lpstr>Key–Value Stores: Values are Documents</vt:lpstr>
      <vt:lpstr>MongoDB: JSON Based</vt:lpstr>
      <vt:lpstr>Document Stores</vt:lpstr>
      <vt:lpstr>RECAP</vt:lpstr>
      <vt:lpstr>Recap</vt:lpstr>
      <vt:lpstr>Recap</vt:lpstr>
      <vt:lpstr>Recap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502</cp:revision>
  <dcterms:created xsi:type="dcterms:W3CDTF">2006-08-16T00:00:00Z</dcterms:created>
  <dcterms:modified xsi:type="dcterms:W3CDTF">2015-05-25T17:26:22Z</dcterms:modified>
</cp:coreProperties>
</file>