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760" r:id="rId3"/>
    <p:sldId id="675" r:id="rId4"/>
    <p:sldId id="792" r:id="rId5"/>
    <p:sldId id="794" r:id="rId6"/>
    <p:sldId id="799" r:id="rId7"/>
    <p:sldId id="793" r:id="rId8"/>
    <p:sldId id="800" r:id="rId9"/>
    <p:sldId id="795" r:id="rId10"/>
    <p:sldId id="797" r:id="rId11"/>
    <p:sldId id="831" r:id="rId12"/>
    <p:sldId id="796" r:id="rId13"/>
    <p:sldId id="829" r:id="rId14"/>
    <p:sldId id="807" r:id="rId15"/>
    <p:sldId id="803" r:id="rId16"/>
    <p:sldId id="798" r:id="rId17"/>
    <p:sldId id="821" r:id="rId18"/>
    <p:sldId id="801" r:id="rId19"/>
    <p:sldId id="802" r:id="rId20"/>
    <p:sldId id="808" r:id="rId21"/>
    <p:sldId id="811" r:id="rId22"/>
    <p:sldId id="837" r:id="rId23"/>
    <p:sldId id="810" r:id="rId24"/>
    <p:sldId id="809" r:id="rId25"/>
    <p:sldId id="804" r:id="rId26"/>
    <p:sldId id="812" r:id="rId27"/>
    <p:sldId id="822" r:id="rId28"/>
    <p:sldId id="814" r:id="rId29"/>
    <p:sldId id="813" r:id="rId30"/>
    <p:sldId id="815" r:id="rId31"/>
    <p:sldId id="816" r:id="rId32"/>
    <p:sldId id="817" r:id="rId33"/>
    <p:sldId id="820" r:id="rId34"/>
    <p:sldId id="818" r:id="rId35"/>
    <p:sldId id="824" r:id="rId36"/>
    <p:sldId id="827" r:id="rId37"/>
    <p:sldId id="828" r:id="rId38"/>
    <p:sldId id="819" r:id="rId39"/>
    <p:sldId id="823" r:id="rId40"/>
    <p:sldId id="825" r:id="rId41"/>
    <p:sldId id="826" r:id="rId42"/>
    <p:sldId id="805" r:id="rId43"/>
    <p:sldId id="835" r:id="rId44"/>
    <p:sldId id="806" r:id="rId45"/>
    <p:sldId id="830" r:id="rId46"/>
    <p:sldId id="832" r:id="rId47"/>
    <p:sldId id="833" r:id="rId48"/>
    <p:sldId id="834" r:id="rId49"/>
    <p:sldId id="836" r:id="rId50"/>
    <p:sldId id="52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760"/>
            <p14:sldId id="675"/>
            <p14:sldId id="792"/>
            <p14:sldId id="794"/>
            <p14:sldId id="799"/>
            <p14:sldId id="793"/>
            <p14:sldId id="800"/>
            <p14:sldId id="795"/>
            <p14:sldId id="797"/>
            <p14:sldId id="831"/>
            <p14:sldId id="796"/>
            <p14:sldId id="829"/>
            <p14:sldId id="807"/>
            <p14:sldId id="803"/>
            <p14:sldId id="798"/>
            <p14:sldId id="821"/>
            <p14:sldId id="801"/>
            <p14:sldId id="802"/>
            <p14:sldId id="808"/>
            <p14:sldId id="811"/>
            <p14:sldId id="837"/>
            <p14:sldId id="810"/>
            <p14:sldId id="809"/>
            <p14:sldId id="804"/>
            <p14:sldId id="812"/>
            <p14:sldId id="822"/>
            <p14:sldId id="814"/>
            <p14:sldId id="813"/>
            <p14:sldId id="815"/>
            <p14:sldId id="816"/>
            <p14:sldId id="817"/>
            <p14:sldId id="820"/>
            <p14:sldId id="818"/>
            <p14:sldId id="824"/>
            <p14:sldId id="827"/>
            <p14:sldId id="828"/>
            <p14:sldId id="819"/>
            <p14:sldId id="823"/>
            <p14:sldId id="825"/>
            <p14:sldId id="826"/>
            <p14:sldId id="805"/>
            <p14:sldId id="835"/>
            <p14:sldId id="806"/>
            <p14:sldId id="830"/>
            <p14:sldId id="832"/>
            <p14:sldId id="833"/>
            <p14:sldId id="834"/>
            <p14:sldId id="836"/>
            <p14:sldId id="5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A1C"/>
    <a:srgbClr val="008000"/>
    <a:srgbClr val="94F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75" autoAdjust="0"/>
    <p:restoredTop sz="91815" autoAdjust="0"/>
  </p:normalViewPr>
  <p:slideViewPr>
    <p:cSldViewPr>
      <p:cViewPr>
        <p:scale>
          <a:sx n="75" d="100"/>
          <a:sy n="75" d="100"/>
        </p:scale>
        <p:origin x="-3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12/05/2014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00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</a:t>
            </a:r>
            <a:r>
              <a:rPr lang="en-IE" dirty="0" smtClean="0"/>
              <a:t>X</a:t>
            </a:r>
            <a:r>
              <a:rPr lang="en-IE" dirty="0" smtClean="0"/>
              <a:t>: </a:t>
            </a:r>
            <a:r>
              <a:rPr lang="en-IE" dirty="0" smtClean="0"/>
              <a:t>2014/05/12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"/>
            <a:ext cx="7134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</p:spTree>
    <p:extLst>
      <p:ext uri="{BB962C8B-B14F-4D97-AF65-F5344CB8AC3E}">
        <p14:creationId xmlns:p14="http://schemas.microsoft.com/office/powerpoint/2010/main" val="2429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4" name="Picture 2" descr="http://t1.gstatic.com/images?q=tbn:ANd9GcSq5FOVat3VL2H3uAAS1WSiNELKHHeDkawWsdP-frDfO8KMq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9" y="1411045"/>
            <a:ext cx="2898419" cy="26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9525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3235515" y="1376900"/>
            <a:ext cx="2772066" cy="2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4" name="Content Placeholder 3" descr="four_category.png"/>
          <p:cNvPicPr>
            <a:picLocks noGrp="1" noChangeAspect="1"/>
          </p:cNvPicPr>
          <p:nvPr/>
        </p:nvPicPr>
        <p:blipFill>
          <a:blip r:embed="rId2" cstate="print"/>
          <a:srcRect t="4545"/>
          <a:stretch>
            <a:fillRect/>
          </a:stretch>
        </p:blipFill>
        <p:spPr>
          <a:xfrm>
            <a:off x="477955" y="1447800"/>
            <a:ext cx="81372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</a:rPr>
                <a:t>C</a:t>
              </a:r>
              <a:endParaRPr lang="en-IE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4642" y="4049420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(No intersection)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2400" dirty="0" smtClean="0"/>
              <a:t>: </a:t>
            </a:r>
            <a:r>
              <a:rPr lang="en-IE" dirty="0" smtClean="0"/>
              <a:t>Guarantees to give a correct response but only while network works fine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Centralised / Traditional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Guarantees responses are correct even if there are network failures, but response may fail (</a:t>
            </a:r>
            <a:r>
              <a:rPr lang="en-IE" i="1" dirty="0" smtClean="0"/>
              <a:t>Weak availability</a:t>
            </a:r>
            <a:r>
              <a:rPr lang="en-IE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909" y="5127041"/>
            <a:ext cx="2975429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Always provides a “best-effort” response even in presence of network failures (</a:t>
            </a:r>
            <a:r>
              <a:rPr lang="en-IE" i="1" dirty="0" smtClean="0"/>
              <a:t>Eventual consistency</a:t>
            </a:r>
            <a:r>
              <a:rPr lang="en-IE" dirty="0" smtClean="0"/>
              <a:t>)</a:t>
            </a:r>
            <a:endParaRPr lang="en-IE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E" dirty="0" smtClean="0"/>
              <a:t>NoSQL: CAP (not ACID)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65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Distributed</a:t>
            </a:r>
            <a:r>
              <a:rPr lang="en-IE" b="1" dirty="0" smtClean="0"/>
              <a:t>!</a:t>
            </a:r>
          </a:p>
          <a:p>
            <a:pPr lvl="1"/>
            <a:r>
              <a:rPr lang="en-IE" dirty="0" err="1" smtClean="0"/>
              <a:t>Sharding</a:t>
            </a:r>
            <a:r>
              <a:rPr lang="en-IE" dirty="0" smtClean="0"/>
              <a:t>: splitting data over servers “horizontally”</a:t>
            </a:r>
          </a:p>
          <a:p>
            <a:pPr lvl="1"/>
            <a:r>
              <a:rPr lang="en-IE" dirty="0" smtClean="0"/>
              <a:t>Replication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Lower-level</a:t>
            </a:r>
            <a:r>
              <a:rPr lang="en-IE" dirty="0" smtClean="0"/>
              <a:t> than RDBMS/SQL</a:t>
            </a:r>
          </a:p>
          <a:p>
            <a:pPr lvl="1"/>
            <a:r>
              <a:rPr lang="en-IE" dirty="0" smtClean="0"/>
              <a:t>Simpler ad hoc APIs</a:t>
            </a:r>
          </a:p>
          <a:p>
            <a:pPr lvl="1"/>
            <a:r>
              <a:rPr lang="en-IE" dirty="0" smtClean="0"/>
              <a:t>But you build the application (programming not querying)</a:t>
            </a:r>
          </a:p>
          <a:p>
            <a:pPr lvl="1"/>
            <a:r>
              <a:rPr lang="en-IE" dirty="0" smtClean="0"/>
              <a:t>Operations simple and cheap</a:t>
            </a:r>
          </a:p>
          <a:p>
            <a:pPr lvl="1"/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Different flavours </a:t>
            </a:r>
            <a:r>
              <a:rPr lang="en-IE" dirty="0" smtClean="0"/>
              <a:t>(for different scenarios)</a:t>
            </a:r>
          </a:p>
          <a:p>
            <a:pPr lvl="1"/>
            <a:r>
              <a:rPr lang="en-IE" dirty="0" smtClean="0"/>
              <a:t>Different CAP emphasis</a:t>
            </a:r>
          </a:p>
          <a:p>
            <a:pPr lvl="1"/>
            <a:r>
              <a:rPr lang="en-IE" dirty="0" smtClean="0"/>
              <a:t>Different scalability profiles</a:t>
            </a:r>
          </a:p>
          <a:p>
            <a:pPr lvl="1"/>
            <a:r>
              <a:rPr lang="en-IE" dirty="0" smtClean="0"/>
              <a:t>Different query functionality</a:t>
            </a:r>
          </a:p>
          <a:p>
            <a:pPr lvl="1"/>
            <a:r>
              <a:rPr lang="en-IE" dirty="0" smtClean="0"/>
              <a:t>Different data models</a:t>
            </a:r>
          </a:p>
        </p:txBody>
      </p:sp>
    </p:spTree>
    <p:extLst>
      <p:ext uri="{BB962C8B-B14F-4D97-AF65-F5344CB8AC3E}">
        <p14:creationId xmlns:p14="http://schemas.microsoft.com/office/powerpoint/2010/main" val="40948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KEY–VALUE STORE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057400" y="4306481"/>
            <a:ext cx="990600" cy="1393934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 Model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98507"/>
              </p:ext>
            </p:extLst>
          </p:nvPr>
        </p:nvGraphicFramePr>
        <p:xfrm>
          <a:off x="469900" y="3543300"/>
          <a:ext cx="8229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Algeria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Algiers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Angola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Luanda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Antigua and Barbuda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St.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John’s</a:t>
                      </a: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….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/>
              <a:t>It’s just a Map / Associate Array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</a:t>
            </a:r>
            <a:r>
              <a:rPr lang="en-I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key,value</a:t>
            </a:r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delete(key)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You Can Do a Lot With a Map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78825"/>
              </p:ext>
            </p:extLst>
          </p:nvPr>
        </p:nvGraphicFramePr>
        <p:xfrm>
          <a:off x="457200" y="1828800"/>
          <a:ext cx="84582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country:Albania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user:10239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basedIn@city:Tirana,post</a:t>
                      </a:r>
                      <a:r>
                        <a:rPr lang="en-IE" dirty="0" smtClean="0">
                          <a:effectLst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/>
              <a:t>… actually you can model any data in a map (but possibly with a lot of redundancy and inefficient lookups if unsorted).</a:t>
            </a:r>
            <a:endParaRPr lang="en-IE" sz="2400" i="1" dirty="0"/>
          </a:p>
        </p:txBody>
      </p:sp>
    </p:spTree>
    <p:extLst>
      <p:ext uri="{BB962C8B-B14F-4D97-AF65-F5344CB8AC3E}">
        <p14:creationId xmlns:p14="http://schemas.microsoft.com/office/powerpoint/2010/main" val="27172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Storing Unstructured Information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73723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Store: Distribution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might </a:t>
            </a:r>
            <a:r>
              <a:rPr lang="en-IE" sz="2400" dirty="0"/>
              <a:t>a </a:t>
            </a:r>
            <a:r>
              <a:rPr lang="en-IE" sz="2400" dirty="0" smtClean="0"/>
              <a:t>key–value store be distributed over multiple machines?</a:t>
            </a:r>
            <a:endParaRPr lang="en-IE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5499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What happ</a:t>
            </a:r>
            <a:r>
              <a:rPr lang="en-IE" sz="2400" dirty="0" smtClean="0">
                <a:solidFill>
                  <a:srgbClr val="FF0000"/>
                </a:solidFill>
              </a:rPr>
              <a:t>ens if a machine joins or leaves half way through?</a:t>
            </a:r>
            <a:endParaRPr lang="en-IE" sz="2400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465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4675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How can we solve this?</a:t>
            </a:r>
            <a:endParaRPr lang="en-IE" sz="2400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8331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Consistent Hashing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Avoid re-hashing everything</a:t>
            </a:r>
          </a:p>
          <a:p>
            <a:r>
              <a:rPr lang="en-IE" sz="2400" dirty="0" smtClean="0"/>
              <a:t>Hash using a ring</a:t>
            </a:r>
          </a:p>
          <a:p>
            <a:r>
              <a:rPr lang="en-IE" sz="2400" dirty="0" smtClean="0"/>
              <a:t>Each machine picks </a:t>
            </a:r>
            <a:r>
              <a:rPr lang="en-IE" sz="2400" i="1" dirty="0" smtClean="0"/>
              <a:t>n </a:t>
            </a:r>
            <a:r>
              <a:rPr lang="en-IE" sz="2400" dirty="0" err="1" smtClean="0"/>
              <a:t>psuedo</a:t>
            </a:r>
            <a:r>
              <a:rPr lang="en-IE" sz="2400" dirty="0" smtClean="0"/>
              <a:t>-random points </a:t>
            </a:r>
            <a:r>
              <a:rPr lang="en-IE" sz="2400" u="sng" dirty="0" smtClean="0"/>
              <a:t>on</a:t>
            </a:r>
            <a:r>
              <a:rPr lang="en-IE" sz="2400" dirty="0" smtClean="0"/>
              <a:t> the ring</a:t>
            </a:r>
          </a:p>
          <a:p>
            <a:r>
              <a:rPr lang="en-IE" sz="2400" dirty="0" smtClean="0"/>
              <a:t>Machine responsible for arc after its point</a:t>
            </a:r>
          </a:p>
          <a:p>
            <a:r>
              <a:rPr lang="en-IE" sz="2400" dirty="0" smtClean="0"/>
              <a:t>If a machine leaves, its range moves to previous machine</a:t>
            </a:r>
          </a:p>
          <a:p>
            <a:r>
              <a:rPr lang="en-IE" sz="2400" dirty="0" smtClean="0"/>
              <a:t>If machine joins, it picks new points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en-IE" sz="2400" dirty="0" smtClean="0"/>
              <a:t> mapped to ring </a:t>
            </a:r>
            <a:r>
              <a:rPr lang="en-IE" sz="2400" dirty="0" smtClean="0">
                <a:sym typeface="Wingdings" panose="05000000000000000000" pitchFamily="2" charset="2"/>
              </a:rPr>
              <a:t></a:t>
            </a:r>
            <a:endParaRPr lang="en-IE" sz="2400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9392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4793672"/>
            <a:ext cx="434339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many keys (on average) need to be moved if a machine joins or leaves?</a:t>
            </a:r>
            <a:endParaRPr lang="en-I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0349" y="375285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8763000" y="467260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8762999" y="55626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5924546" y="58674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386511" y="6376987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848600" y="653891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Replication</a:t>
            </a:r>
            <a:endParaRPr lang="en-IE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n-IE" dirty="0" smtClean="0"/>
              <a:t>A set replication factor (here 3)</a:t>
            </a:r>
          </a:p>
          <a:p>
            <a:r>
              <a:rPr lang="en-IE" dirty="0" smtClean="0"/>
              <a:t>Commonly primary / secondary replicas</a:t>
            </a:r>
          </a:p>
          <a:p>
            <a:pPr lvl="1"/>
            <a:r>
              <a:rPr lang="en-IE" dirty="0" smtClean="0"/>
              <a:t>Primary replica elected from secondary replicas in the case of failure of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k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v</a:t>
            </a:r>
            <a:endParaRPr lang="en-IE" dirty="0"/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k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v</a:t>
            </a:r>
            <a:endParaRPr lang="en-IE" dirty="0"/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  <a:endParaRPr lang="en-IE" i="1" dirty="0"/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  <a:endParaRPr lang="en-IE" i="1" dirty="0"/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  <a:endParaRPr lang="en-IE" i="1" dirty="0"/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  <a:endParaRPr lang="en-IE" i="1" dirty="0"/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3528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Amazon Dynamo(DB)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The “inspiration”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High availability, scalability, performance</a:t>
            </a:r>
            <a:endParaRPr lang="en-IE" dirty="0"/>
          </a:p>
        </p:txBody>
      </p:sp>
      <p:pic>
        <p:nvPicPr>
          <p:cNvPr id="7170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333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81200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Dynamo(DB): Hashing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Consistent Hashing (128-bit MD5)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6668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6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Dynamo(DB): Replication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Replication factor of </a:t>
            </a:r>
            <a:r>
              <a:rPr lang="en-IE" i="1" dirty="0" smtClean="0"/>
              <a:t>n</a:t>
            </a:r>
            <a:endParaRPr lang="en-IE" dirty="0"/>
          </a:p>
          <a:p>
            <a:pPr lvl="1"/>
            <a:r>
              <a:rPr lang="en-IE" dirty="0" smtClean="0"/>
              <a:t>Easy: pick </a:t>
            </a:r>
            <a:r>
              <a:rPr lang="en-IE" i="1" dirty="0" smtClean="0"/>
              <a:t>n</a:t>
            </a:r>
            <a:r>
              <a:rPr lang="en-IE" dirty="0" smtClean="0"/>
              <a:t> next buckets (different machines!)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6668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Amazon Dynamo(DB):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Dynamo(DB): 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DELETE</a:t>
            </a:r>
            <a:r>
              <a:rPr lang="en-IE" dirty="0" smtClean="0"/>
              <a:t> doesn’t wipe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will return not found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BIG DATA</a:t>
            </a:r>
            <a:r>
              <a:rPr lang="en-IE" dirty="0" smtClean="0"/>
              <a:t>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STORING STRUCTURED INFORMATION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Dynamo(DB): 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by version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Dynamo(DB): 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PERMANENT DELETE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by version … wiped</a:t>
            </a:r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>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039032"/>
              </p:ext>
            </p:extLst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Named table with primary key and a value</a:t>
            </a:r>
          </a:p>
          <a:p>
            <a:r>
              <a:rPr lang="en-IE" dirty="0" smtClean="0"/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140242"/>
              </p:ext>
            </p:extLst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Cities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>Model</a:t>
            </a:r>
            <a:endParaRPr lang="en-IE" dirty="0"/>
          </a:p>
        </p:txBody>
      </p:sp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Dual primary key also available:</a:t>
            </a:r>
          </a:p>
          <a:p>
            <a:pPr lvl="1"/>
            <a:r>
              <a:rPr lang="en-IE" dirty="0" smtClean="0"/>
              <a:t>Hash: unordered</a:t>
            </a:r>
          </a:p>
          <a:p>
            <a:pPr lvl="1"/>
            <a:r>
              <a:rPr lang="en-IE" dirty="0" smtClean="0"/>
              <a:t>Range: 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592263"/>
              </p:ext>
            </p:extLst>
          </p:nvPr>
        </p:nvGraphicFramePr>
        <p:xfrm>
          <a:off x="456643" y="3479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699"/>
                <a:gridCol w="1929699"/>
                <a:gridCol w="43702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Hash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Range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Vatican City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capital:Vatican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City,continent:Europe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Nauru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capital:Yaren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,continent:Oceania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5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Dynamo(DB</a:t>
            </a:r>
            <a:r>
              <a:rPr lang="en-IE" dirty="0" smtClean="0"/>
              <a:t>): CAP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19450"/>
            <a:ext cx="41125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Two options for each table:</a:t>
            </a: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  <a:p>
            <a:endParaRPr lang="en-I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8000"/>
                </a:solidFill>
              </a:rPr>
              <a:t>Strong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FF0000"/>
                </a:solidFill>
              </a:rPr>
              <a:t>Lower availability</a:t>
            </a:r>
          </a:p>
        </p:txBody>
      </p:sp>
    </p:spTree>
    <p:extLst>
      <p:ext uri="{BB962C8B-B14F-4D97-AF65-F5344CB8AC3E}">
        <p14:creationId xmlns:p14="http://schemas.microsoft.com/office/powerpoint/2010/main" val="41830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Dynamo(DB): </a:t>
            </a:r>
            <a:r>
              <a:rPr lang="en-IE" dirty="0" smtClean="0"/>
              <a:t>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Gossiping</a:t>
            </a:r>
          </a:p>
          <a:p>
            <a:pPr lvl="1"/>
            <a:r>
              <a:rPr lang="en-IE" dirty="0" smtClean="0"/>
              <a:t>Keep alive messages sent between nodes with state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Quorums:</a:t>
            </a:r>
          </a:p>
          <a:p>
            <a:pPr lvl="1"/>
            <a:r>
              <a:rPr lang="en-IE" i="1" dirty="0" smtClean="0"/>
              <a:t>N </a:t>
            </a:r>
            <a:r>
              <a:rPr lang="en-IE" dirty="0" smtClean="0"/>
              <a:t>nodes responsible for a read write</a:t>
            </a:r>
          </a:p>
          <a:p>
            <a:pPr lvl="1"/>
            <a:r>
              <a:rPr lang="en-IE" dirty="0" smtClean="0"/>
              <a:t>Multiple nodes acknowledge read/write for success</a:t>
            </a:r>
          </a:p>
          <a:p>
            <a:pPr lvl="1"/>
            <a:r>
              <a:rPr lang="en-IE" dirty="0" smtClean="0"/>
              <a:t>At the cost of availability!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Hinted Handoff</a:t>
            </a:r>
          </a:p>
          <a:p>
            <a:pPr lvl="1"/>
            <a:r>
              <a:rPr lang="en-IE" dirty="0" smtClean="0"/>
              <a:t>For transient failures </a:t>
            </a:r>
          </a:p>
          <a:p>
            <a:pPr lvl="1"/>
            <a:r>
              <a:rPr lang="en-IE" dirty="0" smtClean="0"/>
              <a:t>A node “covers” for another node while its down</a:t>
            </a:r>
          </a:p>
        </p:txBody>
      </p:sp>
    </p:spTree>
    <p:extLst>
      <p:ext uri="{BB962C8B-B14F-4D97-AF65-F5344CB8AC3E}">
        <p14:creationId xmlns:p14="http://schemas.microsoft.com/office/powerpoint/2010/main" val="21215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Eventual Consistency using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 </a:t>
            </a:r>
            <a:r>
              <a:rPr lang="en-IE" dirty="0" smtClean="0"/>
              <a:t>is a hash tree</a:t>
            </a:r>
          </a:p>
          <a:p>
            <a:r>
              <a:rPr lang="en-IE" dirty="0" smtClean="0"/>
              <a:t>Nodes have hashes of their children</a:t>
            </a:r>
          </a:p>
          <a:p>
            <a:r>
              <a:rPr lang="en-IE" dirty="0" smtClean="0"/>
              <a:t>Leaf node hashes from data: keys or ranges</a:t>
            </a:r>
            <a:endParaRPr lang="en-I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40780"/>
            <a:ext cx="7086600" cy="33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Eventual Consistency using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Easy to verify regions of the Map</a:t>
            </a:r>
          </a:p>
          <a:p>
            <a:r>
              <a:rPr lang="en-IE" dirty="0" smtClean="0"/>
              <a:t>Can compare level-at-a-time</a:t>
            </a:r>
            <a:endParaRPr lang="en-I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40780"/>
            <a:ext cx="7086600" cy="33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Dynamo(DB): Budgeting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Assign throughput per table: allocate resources</a:t>
            </a:r>
          </a:p>
          <a:p>
            <a:r>
              <a:rPr lang="en-IE" dirty="0" smtClean="0"/>
              <a:t>Reads (4 KB resolution):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Writes (1 KB resolution)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4826"/>
            <a:ext cx="7648575" cy="15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4475"/>
            <a:ext cx="6724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endParaRPr lang="en-IE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DOCUMENT STORE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45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647950" y="3695705"/>
            <a:ext cx="990600" cy="1192763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43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Key–Value Stores: Values are Documents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Document-type depends on store</a:t>
            </a:r>
          </a:p>
          <a:p>
            <a:pPr lvl="1"/>
            <a:r>
              <a:rPr lang="en-IE" dirty="0" smtClean="0"/>
              <a:t>XML, JSON, Blobs, Natural language</a:t>
            </a:r>
            <a:endParaRPr lang="en-IE" dirty="0"/>
          </a:p>
          <a:p>
            <a:r>
              <a:rPr lang="en-IE" dirty="0"/>
              <a:t>Operators for documents</a:t>
            </a:r>
          </a:p>
          <a:p>
            <a:pPr lvl="1"/>
            <a:r>
              <a:rPr lang="en-IE" dirty="0" smtClean="0"/>
              <a:t>e.g., filtering, inv. indexing, XML/JSON querying, etc.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994736"/>
              </p:ext>
            </p:extLst>
          </p:nvPr>
        </p:nvGraphicFramePr>
        <p:xfrm>
          <a:off x="381000" y="1219200"/>
          <a:ext cx="8458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&lt;country&gt;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&lt;capital&gt;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city:Kabul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&lt;/capital&gt;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continent&gt;Asia&lt;/continent&gt;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&lt;population&gt;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&lt;value&gt;31108077&lt;/value&gt;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&lt;year&gt;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2011&lt;/year&gt;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&lt;/population&gt;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&lt;/country&gt;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MongoDB</a:t>
            </a:r>
            <a:r>
              <a:rPr lang="en-IE" dirty="0" smtClean="0"/>
              <a:t>: JSON Based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o</a:t>
            </a:r>
          </a:p>
          <a:p>
            <a:endParaRPr lang="en-IE" dirty="0"/>
          </a:p>
          <a:p>
            <a:r>
              <a:rPr lang="en-IE" dirty="0" smtClean="0"/>
              <a:t>Can invoke </a:t>
            </a:r>
            <a:r>
              <a:rPr lang="en-IE" dirty="0" err="1" smtClean="0"/>
              <a:t>Javascript</a:t>
            </a:r>
            <a:r>
              <a:rPr lang="en-IE" dirty="0" smtClean="0"/>
              <a:t> over the JSON objects</a:t>
            </a:r>
          </a:p>
          <a:p>
            <a:r>
              <a:rPr lang="en-IE" dirty="0" smtClean="0"/>
              <a:t>Document fields can be indexed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91220"/>
              </p:ext>
            </p:extLst>
          </p:nvPr>
        </p:nvGraphicFramePr>
        <p:xfrm>
          <a:off x="381000" y="1066800"/>
          <a:ext cx="8458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 (Document)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6ads786a5a9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{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“_id” : </a:t>
                      </a:r>
                      <a:r>
                        <a:rPr lang="en-IE" b="1" u="none" strike="noStrike" baseline="0" dirty="0" err="1" smtClean="0">
                          <a:solidFill>
                            <a:srgbClr val="0B0080"/>
                          </a:solidFill>
                          <a:effectLst/>
                        </a:rPr>
                        <a:t>ObjectId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(“6ads786a5a9”)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“name” : “Afghanistan”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capital”: “Kabul”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“continent” :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Asia” ,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“population”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{</a:t>
                      </a:r>
                      <a:endParaRPr lang="en-IE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“value”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31108077,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“year”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}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}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674" name="Picture 2" descr="http://jeffsayre.com/wp-content/uploads/2012/02/mongoD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00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1746" name="Picture 2" descr="http://upload.wikimedia.org/wikipedia/en/archive/6/67/20130321214116!Couchbase,_Inc._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4.bp.blogspot.com/-Y27tjnq3BLw/TxPvSHvtMPI/AAAAAAAAEkM/timXKQrA-ks/s1600/couch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1.prweb.com/prfiles/2013/11/08/11316449/mongo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Relational Databases don’t solve everything</a:t>
            </a:r>
          </a:p>
          <a:p>
            <a:pPr lvl="1"/>
            <a:r>
              <a:rPr lang="en-IE" dirty="0" smtClean="0"/>
              <a:t>SQL and ACID add overhead</a:t>
            </a:r>
          </a:p>
          <a:p>
            <a:pPr lvl="1"/>
            <a:r>
              <a:rPr lang="en-IE" dirty="0" smtClean="0"/>
              <a:t>Distribution not so easy</a:t>
            </a:r>
          </a:p>
          <a:p>
            <a:pPr lvl="1"/>
            <a:endParaRPr lang="en-IE" dirty="0"/>
          </a:p>
          <a:p>
            <a:r>
              <a:rPr lang="en-IE" dirty="0" smtClean="0"/>
              <a:t>NoSQL: what if you don’t need SQL or ACID?</a:t>
            </a:r>
          </a:p>
          <a:p>
            <a:pPr lvl="1"/>
            <a:r>
              <a:rPr lang="en-IE" dirty="0" smtClean="0"/>
              <a:t>Something simpler</a:t>
            </a:r>
          </a:p>
          <a:p>
            <a:pPr lvl="1"/>
            <a:r>
              <a:rPr lang="en-IE" dirty="0" smtClean="0"/>
              <a:t>Something more scalable</a:t>
            </a:r>
          </a:p>
          <a:p>
            <a:pPr lvl="1"/>
            <a:r>
              <a:rPr lang="en-IE" dirty="0" smtClean="0"/>
              <a:t>Trade efficiency against guarantees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43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pic>
        <p:nvPicPr>
          <p:cNvPr id="4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Key</a:t>
            </a:r>
            <a:r>
              <a:rPr lang="en-IE" sz="2800" dirty="0">
                <a:solidFill>
                  <a:srgbClr val="0070C0"/>
                </a:solidFill>
              </a:rPr>
              <a:t>–</a:t>
            </a:r>
            <a:r>
              <a:rPr lang="en-IE" sz="2800" dirty="0" smtClean="0">
                <a:solidFill>
                  <a:srgbClr val="0070C0"/>
                </a:solidFill>
              </a:rPr>
              <a:t>value stores </a:t>
            </a:r>
            <a:r>
              <a:rPr lang="en-IE" sz="2800" dirty="0" smtClean="0"/>
              <a:t>inspired by Amazon Dynamo</a:t>
            </a:r>
          </a:p>
          <a:p>
            <a:pPr lvl="1"/>
            <a:r>
              <a:rPr lang="en-IE" sz="2400" dirty="0" smtClean="0"/>
              <a:t>Distributed maps</a:t>
            </a:r>
          </a:p>
          <a:p>
            <a:pPr lvl="1"/>
            <a:r>
              <a:rPr lang="en-IE" sz="2400" dirty="0" smtClean="0"/>
              <a:t>Hash keys and range keys</a:t>
            </a:r>
          </a:p>
          <a:p>
            <a:pPr lvl="1"/>
            <a:r>
              <a:rPr lang="en-IE" sz="2400" dirty="0" smtClean="0"/>
              <a:t>Table names</a:t>
            </a:r>
          </a:p>
          <a:p>
            <a:pPr lvl="1"/>
            <a:r>
              <a:rPr lang="en-IE" sz="2400" dirty="0" smtClean="0"/>
              <a:t>Consistent hashing</a:t>
            </a:r>
          </a:p>
          <a:p>
            <a:pPr lvl="1"/>
            <a:r>
              <a:rPr lang="en-IE" sz="2400" dirty="0" smtClean="0"/>
              <a:t>Replication</a:t>
            </a:r>
          </a:p>
          <a:p>
            <a:pPr lvl="1"/>
            <a:r>
              <a:rPr lang="en-IE" sz="2400" dirty="0" smtClean="0"/>
              <a:t>Object versioning</a:t>
            </a:r>
          </a:p>
          <a:p>
            <a:pPr lvl="1"/>
            <a:r>
              <a:rPr lang="en-IE" sz="2400" dirty="0" smtClean="0"/>
              <a:t>Gossiping / Quorums / Hinted Hand-offs</a:t>
            </a:r>
          </a:p>
          <a:p>
            <a:pPr lvl="1"/>
            <a:r>
              <a:rPr lang="en-IE" sz="2400" dirty="0" err="1" smtClean="0"/>
              <a:t>Merkle</a:t>
            </a:r>
            <a:r>
              <a:rPr lang="en-IE" sz="2400" dirty="0" smtClean="0"/>
              <a:t> trees</a:t>
            </a:r>
          </a:p>
          <a:p>
            <a:pPr lvl="1"/>
            <a:r>
              <a:rPr lang="en-IE" sz="2400" dirty="0" smtClean="0"/>
              <a:t>Budgeting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Document stores: </a:t>
            </a:r>
            <a:r>
              <a:rPr lang="en-IE" dirty="0" smtClean="0"/>
              <a:t>documents as values</a:t>
            </a:r>
          </a:p>
          <a:p>
            <a:pPr lvl="1"/>
            <a:r>
              <a:rPr lang="en-IE" dirty="0" smtClean="0"/>
              <a:t>Support for JSON, XML values, field indexing, etc.</a:t>
            </a:r>
          </a:p>
          <a:p>
            <a:pPr lvl="1"/>
            <a:endParaRPr lang="en-IE" sz="2400" dirty="0" smtClean="0"/>
          </a:p>
          <a:p>
            <a:endParaRPr lang="en-IE" sz="2800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Performance Overheads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IE" sz="2800" dirty="0" smtClean="0"/>
              <a:t>Structured Query Language (SQL):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Declarative Language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Lots of Rich Features</a:t>
            </a:r>
          </a:p>
          <a:p>
            <a:pPr lvl="1"/>
            <a:r>
              <a:rPr lang="en-IE" b="1" dirty="0" smtClean="0">
                <a:solidFill>
                  <a:srgbClr val="FF0000"/>
                </a:solidFill>
              </a:rPr>
              <a:t>Difficult to Optimise!</a:t>
            </a:r>
            <a:endParaRPr lang="en-IE" dirty="0"/>
          </a:p>
          <a:p>
            <a:r>
              <a:rPr lang="en-IE" sz="2800" dirty="0"/>
              <a:t>Atomicity, </a:t>
            </a:r>
            <a:r>
              <a:rPr lang="en-IE" sz="2800" dirty="0" smtClean="0"/>
              <a:t>Consistency</a:t>
            </a:r>
            <a:r>
              <a:rPr lang="en-IE" sz="2800" dirty="0"/>
              <a:t>, Isolation, </a:t>
            </a:r>
            <a:r>
              <a:rPr lang="en-IE" sz="2800" dirty="0" smtClean="0"/>
              <a:t>Durability (ACID):</a:t>
            </a:r>
          </a:p>
          <a:p>
            <a:pPr lvl="1"/>
            <a:r>
              <a:rPr lang="en-IE" sz="2400" dirty="0" smtClean="0">
                <a:solidFill>
                  <a:srgbClr val="35CA1C"/>
                </a:solidFill>
              </a:rPr>
              <a:t>Makes sure your database stays correct</a:t>
            </a:r>
          </a:p>
          <a:p>
            <a:pPr lvl="2"/>
            <a:r>
              <a:rPr lang="en-IE" sz="2000" dirty="0" smtClean="0">
                <a:solidFill>
                  <a:srgbClr val="35CA1C"/>
                </a:solidFill>
              </a:rPr>
              <a:t>Even if there’s a lot of traffic!</a:t>
            </a:r>
          </a:p>
          <a:p>
            <a:pPr lvl="1"/>
            <a:r>
              <a:rPr lang="en-IE" sz="2400" b="1" dirty="0" smtClean="0">
                <a:solidFill>
                  <a:srgbClr val="FF0000"/>
                </a:solidFill>
              </a:rPr>
              <a:t>Transactions incur a lot of overhead</a:t>
            </a:r>
          </a:p>
          <a:p>
            <a:pPr lvl="2"/>
            <a:r>
              <a:rPr lang="en-IE" sz="2000" b="1" dirty="0" smtClean="0">
                <a:solidFill>
                  <a:srgbClr val="FF0000"/>
                </a:solidFill>
              </a:rPr>
              <a:t>Multi-phase locks, multi-versioning, write ahead logging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Distribution not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15927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Complexity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Relational Databases: </a:t>
            </a:r>
            <a:br>
              <a:rPr lang="en-IE" dirty="0" smtClean="0"/>
            </a:br>
            <a:r>
              <a:rPr lang="en-IE" dirty="0" smtClean="0"/>
              <a:t>One Size Fits All?</a:t>
            </a:r>
            <a:endParaRPr lang="en-IE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43000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ichael Stonebrak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26240"/>
            <a:ext cx="1762125" cy="11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ites.google.com/a/brown.edu/ugur-cetintemel/_/rsrc/1369019324935/home/ugur-head2.jpg?height=200&amp;width=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5" y="1875302"/>
            <a:ext cx="1261820" cy="16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ALTERNATIVES TO RELATIONAL DATABASES FOR querying big structured data?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18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22090</TotalTime>
  <Words>1220</Words>
  <Application>Microsoft Office PowerPoint</Application>
  <PresentationFormat>On-screen Show (4:3)</PresentationFormat>
  <Paragraphs>359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CC5212-1 Procesamiento Masivo de Datos Otoño 2014</vt:lpstr>
      <vt:lpstr>Information Retrieval: Storing Unstructured Information</vt:lpstr>
      <vt:lpstr>BIG DATA:  STORING STRUCTURED INFORMATION</vt:lpstr>
      <vt:lpstr>Relational Databases</vt:lpstr>
      <vt:lpstr>RDBMS: Performance Overheads</vt:lpstr>
      <vt:lpstr>RDBMS: Complexity</vt:lpstr>
      <vt:lpstr>Relational Databases:  One Size Fits All?</vt:lpstr>
      <vt:lpstr>PowerPoint Presentation</vt:lpstr>
      <vt:lpstr>ALTERNATIVES TO RELATIONAL DATABASES FOR querying big structured data?</vt:lpstr>
      <vt:lpstr>The Database Landscape</vt:lpstr>
      <vt:lpstr>PowerPoint Presentation</vt:lpstr>
      <vt:lpstr>NoSQL</vt:lpstr>
      <vt:lpstr>NoSQL</vt:lpstr>
      <vt:lpstr>NoSQL: CAP (not ACID)</vt:lpstr>
      <vt:lpstr>NoSQL</vt:lpstr>
      <vt:lpstr>NoSQL: KEY–VALUE STORE</vt:lpstr>
      <vt:lpstr>The Database Landscape</vt:lpstr>
      <vt:lpstr>Key–Value Store Model</vt:lpstr>
      <vt:lpstr>But You Can Do a Lot With a Map</vt:lpstr>
      <vt:lpstr>Key–Value Store: Distribution</vt:lpstr>
      <vt:lpstr>Key–Value Store: Distribution</vt:lpstr>
      <vt:lpstr>Key–Value Store: Distribution</vt:lpstr>
      <vt:lpstr>Consistent Hashing</vt:lpstr>
      <vt:lpstr>Key–Value Store: Replication</vt:lpstr>
      <vt:lpstr>Key–Value Store: Amazon Dynamo(DB)</vt:lpstr>
      <vt:lpstr>Amazon Dynamo(DB): Hashing</vt:lpstr>
      <vt:lpstr>Amazon Dynamo(DB): Replication</vt:lpstr>
      <vt:lpstr>Amazon Dynamo(DB): Object Versioning</vt:lpstr>
      <vt:lpstr>Amazon Dynamo(DB): Object Versioning</vt:lpstr>
      <vt:lpstr>Amazon Dynamo(DB): Object Versioning</vt:lpstr>
      <vt:lpstr>Amazon Dynamo(DB): Object Versioning</vt:lpstr>
      <vt:lpstr>Amazon Dynamo(DB): Model</vt:lpstr>
      <vt:lpstr>Amazon Dynamo(DB): Model</vt:lpstr>
      <vt:lpstr>Amazon Dynamo(DB): CAP</vt:lpstr>
      <vt:lpstr>Amazon Dynamo(DB): Consistency</vt:lpstr>
      <vt:lpstr>Amazon Dynamo(DB):  Eventual Consistency using Merkle Trees</vt:lpstr>
      <vt:lpstr>Amazon Dynamo(DB):  Eventual Consistency using Merkle Trees</vt:lpstr>
      <vt:lpstr>Amazon Dynamo(DB): Budgeting</vt:lpstr>
      <vt:lpstr>Other Key–Value Stores</vt:lpstr>
      <vt:lpstr>Other Key–Value Stores</vt:lpstr>
      <vt:lpstr>Other Key–Value Stores</vt:lpstr>
      <vt:lpstr>NoSQL: DOCUMENT STORE</vt:lpstr>
      <vt:lpstr>The Database Landscape</vt:lpstr>
      <vt:lpstr>Key–Value Stores: Values are Documents</vt:lpstr>
      <vt:lpstr>MongoDB: JSON Based</vt:lpstr>
      <vt:lpstr>Document Stores</vt:lpstr>
      <vt:lpstr>Recap</vt:lpstr>
      <vt:lpstr>Recap</vt:lpstr>
      <vt:lpstr>Recap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1842</cp:revision>
  <dcterms:created xsi:type="dcterms:W3CDTF">2006-08-16T00:00:00Z</dcterms:created>
  <dcterms:modified xsi:type="dcterms:W3CDTF">2014-05-12T20:03:14Z</dcterms:modified>
</cp:coreProperties>
</file>