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760" r:id="rId3"/>
    <p:sldId id="759" r:id="rId4"/>
    <p:sldId id="675" r:id="rId5"/>
    <p:sldId id="676" r:id="rId6"/>
    <p:sldId id="729" r:id="rId7"/>
    <p:sldId id="730" r:id="rId8"/>
    <p:sldId id="677" r:id="rId9"/>
    <p:sldId id="731" r:id="rId10"/>
    <p:sldId id="733" r:id="rId11"/>
    <p:sldId id="734" r:id="rId12"/>
    <p:sldId id="735" r:id="rId13"/>
    <p:sldId id="732" r:id="rId14"/>
    <p:sldId id="736" r:id="rId15"/>
    <p:sldId id="737" r:id="rId16"/>
    <p:sldId id="738" r:id="rId17"/>
    <p:sldId id="739" r:id="rId18"/>
    <p:sldId id="742" r:id="rId19"/>
    <p:sldId id="744" r:id="rId20"/>
    <p:sldId id="748" r:id="rId21"/>
    <p:sldId id="745" r:id="rId22"/>
    <p:sldId id="746" r:id="rId23"/>
    <p:sldId id="747" r:id="rId24"/>
    <p:sldId id="743" r:id="rId25"/>
    <p:sldId id="749" r:id="rId26"/>
    <p:sldId id="750" r:id="rId27"/>
    <p:sldId id="751" r:id="rId28"/>
    <p:sldId id="752" r:id="rId29"/>
    <p:sldId id="753" r:id="rId30"/>
    <p:sldId id="755" r:id="rId31"/>
    <p:sldId id="756" r:id="rId32"/>
    <p:sldId id="762" r:id="rId33"/>
    <p:sldId id="761" r:id="rId34"/>
    <p:sldId id="754" r:id="rId35"/>
    <p:sldId id="757" r:id="rId36"/>
    <p:sldId id="758" r:id="rId37"/>
    <p:sldId id="763" r:id="rId38"/>
    <p:sldId id="764" r:id="rId39"/>
    <p:sldId id="765" r:id="rId40"/>
    <p:sldId id="766" r:id="rId41"/>
    <p:sldId id="791" r:id="rId42"/>
    <p:sldId id="767" r:id="rId43"/>
    <p:sldId id="768" r:id="rId44"/>
    <p:sldId id="769" r:id="rId45"/>
    <p:sldId id="773" r:id="rId46"/>
    <p:sldId id="774" r:id="rId47"/>
    <p:sldId id="776" r:id="rId48"/>
    <p:sldId id="772" r:id="rId49"/>
    <p:sldId id="778" r:id="rId50"/>
    <p:sldId id="777" r:id="rId51"/>
    <p:sldId id="783" r:id="rId52"/>
    <p:sldId id="782" r:id="rId53"/>
    <p:sldId id="780" r:id="rId54"/>
    <p:sldId id="781" r:id="rId55"/>
    <p:sldId id="784" r:id="rId56"/>
    <p:sldId id="785" r:id="rId57"/>
    <p:sldId id="786" r:id="rId58"/>
    <p:sldId id="787" r:id="rId59"/>
    <p:sldId id="788" r:id="rId60"/>
    <p:sldId id="790" r:id="rId61"/>
    <p:sldId id="789" r:id="rId62"/>
    <p:sldId id="526" r:id="rId63"/>
    <p:sldId id="77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CD0C29-CF8D-4509-87FA-52B4B6A02EBA}">
          <p14:sldIdLst>
            <p14:sldId id="256"/>
            <p14:sldId id="760"/>
            <p14:sldId id="759"/>
            <p14:sldId id="675"/>
            <p14:sldId id="676"/>
            <p14:sldId id="729"/>
            <p14:sldId id="730"/>
            <p14:sldId id="677"/>
            <p14:sldId id="731"/>
            <p14:sldId id="733"/>
            <p14:sldId id="734"/>
            <p14:sldId id="735"/>
            <p14:sldId id="732"/>
            <p14:sldId id="736"/>
            <p14:sldId id="737"/>
            <p14:sldId id="738"/>
            <p14:sldId id="739"/>
            <p14:sldId id="742"/>
            <p14:sldId id="744"/>
            <p14:sldId id="748"/>
            <p14:sldId id="745"/>
            <p14:sldId id="746"/>
            <p14:sldId id="747"/>
            <p14:sldId id="743"/>
            <p14:sldId id="749"/>
            <p14:sldId id="750"/>
            <p14:sldId id="751"/>
            <p14:sldId id="752"/>
            <p14:sldId id="753"/>
            <p14:sldId id="755"/>
            <p14:sldId id="756"/>
            <p14:sldId id="762"/>
            <p14:sldId id="761"/>
            <p14:sldId id="754"/>
            <p14:sldId id="757"/>
            <p14:sldId id="758"/>
            <p14:sldId id="763"/>
            <p14:sldId id="764"/>
            <p14:sldId id="765"/>
            <p14:sldId id="766"/>
            <p14:sldId id="791"/>
            <p14:sldId id="767"/>
            <p14:sldId id="768"/>
            <p14:sldId id="769"/>
            <p14:sldId id="773"/>
            <p14:sldId id="774"/>
            <p14:sldId id="776"/>
            <p14:sldId id="772"/>
            <p14:sldId id="778"/>
            <p14:sldId id="777"/>
            <p14:sldId id="783"/>
            <p14:sldId id="782"/>
            <p14:sldId id="780"/>
            <p14:sldId id="781"/>
            <p14:sldId id="784"/>
            <p14:sldId id="785"/>
            <p14:sldId id="786"/>
            <p14:sldId id="787"/>
            <p14:sldId id="788"/>
            <p14:sldId id="790"/>
            <p14:sldId id="789"/>
            <p14:sldId id="526"/>
            <p14:sldId id="7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5CA1C"/>
    <a:srgbClr val="94F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175" autoAdjust="0"/>
    <p:restoredTop sz="91815" autoAdjust="0"/>
  </p:normalViewPr>
  <p:slideViewPr>
    <p:cSldViewPr>
      <p:cViewPr>
        <p:scale>
          <a:sx n="89" d="100"/>
          <a:sy n="89" d="100"/>
        </p:scale>
        <p:origin x="15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3235E-DCAB-4EFA-B4C3-7A92D61CD129}" type="datetimeFigureOut">
              <a:rPr lang="en-IE" smtClean="0"/>
              <a:t>05/05/2014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B71E-15F9-45CD-9B78-DE80BE17D5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099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800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dho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5.xml"/><Relationship Id="rId10" Type="http://schemas.openxmlformats.org/officeDocument/2006/relationships/image" Target="../media/image27.png"/><Relationship Id="rId4" Type="http://schemas.openxmlformats.org/officeDocument/2006/relationships/tags" Target="../tags/tag4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3.xml"/><Relationship Id="rId7" Type="http://schemas.openxmlformats.org/officeDocument/2006/relationships/image" Target="../media/image3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4" Type="http://schemas.openxmlformats.org/officeDocument/2006/relationships/tags" Target="../tags/tag14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7.xml"/><Relationship Id="rId7" Type="http://schemas.openxmlformats.org/officeDocument/2006/relationships/image" Target="../media/image3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4" Type="http://schemas.openxmlformats.org/officeDocument/2006/relationships/tags" Target="../tags/tag18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tags" Target="../tags/tag21.xml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37.png"/><Relationship Id="rId5" Type="http://schemas.openxmlformats.org/officeDocument/2006/relationships/tags" Target="../tags/tag23.xml"/><Relationship Id="rId10" Type="http://schemas.openxmlformats.org/officeDocument/2006/relationships/image" Target="../media/image31.png"/><Relationship Id="rId4" Type="http://schemas.openxmlformats.org/officeDocument/2006/relationships/tags" Target="../tags/tag22.xml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tags" Target="../tags/tag26.xml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37.png"/><Relationship Id="rId5" Type="http://schemas.openxmlformats.org/officeDocument/2006/relationships/tags" Target="../tags/tag28.xml"/><Relationship Id="rId10" Type="http://schemas.openxmlformats.org/officeDocument/2006/relationships/image" Target="../media/image31.png"/><Relationship Id="rId4" Type="http://schemas.openxmlformats.org/officeDocument/2006/relationships/tags" Target="../tags/tag27.xml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1.xml"/><Relationship Id="rId7" Type="http://schemas.openxmlformats.org/officeDocument/2006/relationships/image" Target="../media/image3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4" Type="http://schemas.openxmlformats.org/officeDocument/2006/relationships/tags" Target="../tags/tag32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5.xml"/><Relationship Id="rId7" Type="http://schemas.openxmlformats.org/officeDocument/2006/relationships/image" Target="../media/image3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4" Type="http://schemas.openxmlformats.org/officeDocument/2006/relationships/tags" Target="../tags/tag36.xml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3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1.png"/><Relationship Id="rId5" Type="http://schemas.openxmlformats.org/officeDocument/2006/relationships/tags" Target="../tags/tag41.xml"/><Relationship Id="rId15" Type="http://schemas.openxmlformats.org/officeDocument/2006/relationships/image" Target="../media/image43.png"/><Relationship Id="rId10" Type="http://schemas.openxmlformats.org/officeDocument/2006/relationships/image" Target="../media/image41.png"/><Relationship Id="rId4" Type="http://schemas.openxmlformats.org/officeDocument/2006/relationships/tags" Target="../tags/tag40.xml"/><Relationship Id="rId9" Type="http://schemas.openxmlformats.org/officeDocument/2006/relationships/image" Target="../media/image35.pn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5.xml"/><Relationship Id="rId7" Type="http://schemas.openxmlformats.org/officeDocument/2006/relationships/image" Target="../media/image4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9.xml"/><Relationship Id="rId7" Type="http://schemas.openxmlformats.org/officeDocument/2006/relationships/image" Target="../media/image4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tags" Target="../tags/tag51.xml"/><Relationship Id="rId10" Type="http://schemas.openxmlformats.org/officeDocument/2006/relationships/image" Target="../media/image46.png"/><Relationship Id="rId4" Type="http://schemas.openxmlformats.org/officeDocument/2006/relationships/tags" Target="../tags/tag50.xml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44.png"/><Relationship Id="rId5" Type="http://schemas.openxmlformats.org/officeDocument/2006/relationships/tags" Target="../tags/tag56.xml"/><Relationship Id="rId10" Type="http://schemas.openxmlformats.org/officeDocument/2006/relationships/image" Target="../media/image47.png"/><Relationship Id="rId4" Type="http://schemas.openxmlformats.org/officeDocument/2006/relationships/tags" Target="../tags/tag55.xml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45.png"/><Relationship Id="rId18" Type="http://schemas.openxmlformats.org/officeDocument/2006/relationships/image" Target="../media/image51.png"/><Relationship Id="rId3" Type="http://schemas.openxmlformats.org/officeDocument/2006/relationships/tags" Target="../tags/tag60.xml"/><Relationship Id="rId21" Type="http://schemas.openxmlformats.org/officeDocument/2006/relationships/image" Target="../media/image54.png"/><Relationship Id="rId7" Type="http://schemas.openxmlformats.org/officeDocument/2006/relationships/tags" Target="../tags/tag64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50.png"/><Relationship Id="rId2" Type="http://schemas.openxmlformats.org/officeDocument/2006/relationships/tags" Target="../tags/tag59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image" Target="../media/image47.png"/><Relationship Id="rId23" Type="http://schemas.openxmlformats.org/officeDocument/2006/relationships/image" Target="../media/image56.png"/><Relationship Id="rId10" Type="http://schemas.openxmlformats.org/officeDocument/2006/relationships/tags" Target="../tags/tag67.xml"/><Relationship Id="rId19" Type="http://schemas.openxmlformats.org/officeDocument/2006/relationships/image" Target="../media/image52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46.png"/><Relationship Id="rId22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en.wikipedia.org/wiki/Ryan_Coogl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rama_fil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7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74.xml"/><Relationship Id="rId7" Type="http://schemas.openxmlformats.org/officeDocument/2006/relationships/image" Target="../media/image69.png"/><Relationship Id="rId12" Type="http://schemas.openxmlformats.org/officeDocument/2006/relationships/image" Target="../media/image76.gif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5" Type="http://schemas.openxmlformats.org/officeDocument/2006/relationships/tags" Target="../tags/tag76.xml"/><Relationship Id="rId10" Type="http://schemas.openxmlformats.org/officeDocument/2006/relationships/image" Target="../media/image74.png"/><Relationship Id="rId4" Type="http://schemas.openxmlformats.org/officeDocument/2006/relationships/tags" Target="../tags/tag75.xml"/><Relationship Id="rId9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72.png"/><Relationship Id="rId18" Type="http://schemas.openxmlformats.org/officeDocument/2006/relationships/image" Target="../media/image78.png"/><Relationship Id="rId3" Type="http://schemas.openxmlformats.org/officeDocument/2006/relationships/tags" Target="../tags/tag79.xml"/><Relationship Id="rId21" Type="http://schemas.openxmlformats.org/officeDocument/2006/relationships/image" Target="../media/image81.png"/><Relationship Id="rId7" Type="http://schemas.openxmlformats.org/officeDocument/2006/relationships/tags" Target="../tags/tag83.xml"/><Relationship Id="rId12" Type="http://schemas.openxmlformats.org/officeDocument/2006/relationships/image" Target="../media/image69.png"/><Relationship Id="rId17" Type="http://schemas.openxmlformats.org/officeDocument/2006/relationships/image" Target="../media/image77.png"/><Relationship Id="rId2" Type="http://schemas.openxmlformats.org/officeDocument/2006/relationships/tags" Target="../tags/tag78.xml"/><Relationship Id="rId16" Type="http://schemas.openxmlformats.org/officeDocument/2006/relationships/image" Target="../media/image75.png"/><Relationship Id="rId20" Type="http://schemas.openxmlformats.org/officeDocument/2006/relationships/image" Target="../media/image80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15" Type="http://schemas.openxmlformats.org/officeDocument/2006/relationships/image" Target="../media/image74.png"/><Relationship Id="rId10" Type="http://schemas.openxmlformats.org/officeDocument/2006/relationships/tags" Target="../tags/tag86.xml"/><Relationship Id="rId19" Type="http://schemas.openxmlformats.org/officeDocument/2006/relationships/image" Target="../media/image79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2.png"/><Relationship Id="rId3" Type="http://schemas.openxmlformats.org/officeDocument/2006/relationships/tags" Target="../tags/tag89.xml"/><Relationship Id="rId21" Type="http://schemas.openxmlformats.org/officeDocument/2006/relationships/image" Target="../media/image73.png"/><Relationship Id="rId34" Type="http://schemas.openxmlformats.org/officeDocument/2006/relationships/image" Target="../media/image87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image" Target="../media/image81.png"/><Relationship Id="rId33" Type="http://schemas.openxmlformats.org/officeDocument/2006/relationships/image" Target="../media/image86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image" Target="../media/image72.png"/><Relationship Id="rId29" Type="http://schemas.openxmlformats.org/officeDocument/2006/relationships/image" Target="../media/image80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77.png"/><Relationship Id="rId32" Type="http://schemas.openxmlformats.org/officeDocument/2006/relationships/image" Target="../media/image79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image" Target="../media/image75.png"/><Relationship Id="rId28" Type="http://schemas.openxmlformats.org/officeDocument/2006/relationships/image" Target="../media/image78.png"/><Relationship Id="rId10" Type="http://schemas.openxmlformats.org/officeDocument/2006/relationships/tags" Target="../tags/tag96.xml"/><Relationship Id="rId19" Type="http://schemas.openxmlformats.org/officeDocument/2006/relationships/image" Target="../media/image69.png"/><Relationship Id="rId31" Type="http://schemas.openxmlformats.org/officeDocument/2006/relationships/image" Target="../media/image85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image" Target="../media/image74.png"/><Relationship Id="rId27" Type="http://schemas.openxmlformats.org/officeDocument/2006/relationships/image" Target="../media/image83.png"/><Relationship Id="rId30" Type="http://schemas.openxmlformats.org/officeDocument/2006/relationships/image" Target="../media/image84.png"/><Relationship Id="rId35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73.png"/><Relationship Id="rId18" Type="http://schemas.openxmlformats.org/officeDocument/2006/relationships/image" Target="../media/image95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72.png"/><Relationship Id="rId17" Type="http://schemas.openxmlformats.org/officeDocument/2006/relationships/image" Target="../media/image94.png"/><Relationship Id="rId2" Type="http://schemas.openxmlformats.org/officeDocument/2006/relationships/tags" Target="../tags/tag105.xml"/><Relationship Id="rId16" Type="http://schemas.openxmlformats.org/officeDocument/2006/relationships/image" Target="../media/image93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69.png"/><Relationship Id="rId5" Type="http://schemas.openxmlformats.org/officeDocument/2006/relationships/tags" Target="../tags/tag108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6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2014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>
                <a:hlinkClick r:id="rId2"/>
              </a:rPr>
              <a:t>aidhog@gmail.com</a:t>
            </a:r>
            <a:endParaRPr lang="en-IE" dirty="0" smtClean="0"/>
          </a:p>
          <a:p>
            <a:r>
              <a:rPr lang="en-IE" dirty="0" smtClean="0"/>
              <a:t>Lecture </a:t>
            </a:r>
            <a:r>
              <a:rPr lang="en-IE" dirty="0" smtClean="0"/>
              <a:t>IX: 2014/05/05</a:t>
            </a:r>
            <a:endParaRPr lang="en-I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7053263" cy="545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67200" y="1219200"/>
            <a:ext cx="2225566" cy="2418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7281862" y="1741354"/>
            <a:ext cx="189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</a:rPr>
              <a:t>7 occurrences</a:t>
            </a:r>
          </a:p>
        </p:txBody>
      </p:sp>
    </p:spTree>
    <p:extLst>
      <p:ext uri="{BB962C8B-B14F-4D97-AF65-F5344CB8AC3E}">
        <p14:creationId xmlns:p14="http://schemas.microsoft.com/office/powerpoint/2010/main" val="28779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914400"/>
            <a:ext cx="7093458" cy="547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7200" y="1219200"/>
            <a:ext cx="2225566" cy="24420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7281862" y="1741354"/>
            <a:ext cx="189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</a:rPr>
              <a:t>7 occurrences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1862" y="3429000"/>
            <a:ext cx="189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16 occurrences</a:t>
            </a:r>
          </a:p>
        </p:txBody>
      </p:sp>
    </p:spTree>
    <p:extLst>
      <p:ext uri="{BB962C8B-B14F-4D97-AF65-F5344CB8AC3E}">
        <p14:creationId xmlns:p14="http://schemas.microsoft.com/office/powerpoint/2010/main" val="12421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7093458" cy="548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1219200"/>
            <a:ext cx="2225566" cy="24420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7281862" y="1741354"/>
            <a:ext cx="189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</a:rPr>
              <a:t>7 occurrences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1862" y="3429000"/>
            <a:ext cx="189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16 occurrences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1547" y="5257800"/>
            <a:ext cx="189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B050"/>
                </a:solidFill>
              </a:rPr>
              <a:t>wallace</a:t>
            </a:r>
            <a:endParaRPr lang="en-IE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</a:rPr>
              <a:t>88 occurrences</a:t>
            </a:r>
          </a:p>
        </p:txBody>
      </p:sp>
    </p:spTree>
    <p:extLst>
      <p:ext uri="{BB962C8B-B14F-4D97-AF65-F5344CB8AC3E}">
        <p14:creationId xmlns:p14="http://schemas.microsoft.com/office/powerpoint/2010/main" val="12421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4477"/>
            <a:ext cx="7715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Usefulness of Words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2402399" y="1378223"/>
            <a:ext cx="763200" cy="22197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3165599" y="1378223"/>
            <a:ext cx="720000" cy="22197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5334000" y="235258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</a:rPr>
              <a:t>occurs very frequently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398403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occurs frequently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567591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B050"/>
                </a:solidFill>
              </a:rPr>
              <a:t>wallace</a:t>
            </a:r>
            <a:endParaRPr lang="en-IE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</a:rPr>
              <a:t>occurs </a:t>
            </a:r>
            <a:r>
              <a:rPr lang="en-IE" dirty="0" err="1" smtClean="0">
                <a:solidFill>
                  <a:srgbClr val="00B050"/>
                </a:solidFill>
              </a:rPr>
              <a:t>occassionally</a:t>
            </a:r>
            <a:endParaRPr lang="en-IE" dirty="0" smtClean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1378223"/>
            <a:ext cx="573600" cy="221977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33600"/>
            <a:ext cx="4953001" cy="136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748252"/>
            <a:ext cx="4953001" cy="138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279634" y="3257637"/>
            <a:ext cx="2225566" cy="2418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279634" y="4861198"/>
            <a:ext cx="2225566" cy="24420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292560"/>
            <a:ext cx="4953001" cy="14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79634" y="6444400"/>
            <a:ext cx="2225566" cy="24420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45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/>
      <p:bldP spid="13" grpId="0"/>
      <p:bldP spid="2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Estimating Relevance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Rare words more important than common words</a:t>
            </a:r>
          </a:p>
          <a:p>
            <a:pPr lvl="1"/>
            <a:r>
              <a:rPr lang="en-IE" sz="2500" dirty="0" err="1" smtClean="0">
                <a:solidFill>
                  <a:srgbClr val="00B050"/>
                </a:solidFill>
              </a:rPr>
              <a:t>wallace</a:t>
            </a:r>
            <a:r>
              <a:rPr lang="en-IE" sz="2500" dirty="0" smtClean="0">
                <a:solidFill>
                  <a:srgbClr val="00B050"/>
                </a:solidFill>
              </a:rPr>
              <a:t>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(49M)</a:t>
            </a:r>
            <a:r>
              <a:rPr lang="en-IE" sz="2500" dirty="0" smtClean="0"/>
              <a:t> more important than </a:t>
            </a:r>
            <a:r>
              <a:rPr lang="en-IE" sz="2500" dirty="0" smtClean="0">
                <a:solidFill>
                  <a:schemeClr val="accent6">
                    <a:lumMod val="75000"/>
                  </a:schemeClr>
                </a:solidFill>
              </a:rPr>
              <a:t>freedom</a:t>
            </a:r>
            <a:r>
              <a:rPr lang="en-IE" sz="2500" dirty="0" smtClean="0"/>
              <a:t>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(198M)</a:t>
            </a:r>
            <a:r>
              <a:rPr lang="en-IE" sz="2500" dirty="0" smtClean="0"/>
              <a:t> more important than </a:t>
            </a:r>
            <a:r>
              <a:rPr lang="en-IE" sz="2500" dirty="0" smtClean="0">
                <a:solidFill>
                  <a:srgbClr val="FF0000"/>
                </a:solidFill>
              </a:rPr>
              <a:t>movie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(835M)</a:t>
            </a:r>
          </a:p>
          <a:p>
            <a:endParaRPr lang="en-IE" dirty="0"/>
          </a:p>
          <a:p>
            <a:r>
              <a:rPr lang="en-IE" dirty="0" smtClean="0"/>
              <a:t>Words occurring more frequently in a document indicate higher relevance</a:t>
            </a:r>
          </a:p>
          <a:p>
            <a:pPr lvl="1"/>
            <a:r>
              <a:rPr lang="en-IE" sz="2500" dirty="0" err="1" smtClean="0">
                <a:solidFill>
                  <a:srgbClr val="00B050"/>
                </a:solidFill>
              </a:rPr>
              <a:t>wallace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(88) </a:t>
            </a:r>
            <a:r>
              <a:rPr lang="en-IE" sz="2500" dirty="0" smtClean="0"/>
              <a:t>more matches than </a:t>
            </a:r>
            <a:r>
              <a:rPr lang="en-IE" sz="2500" dirty="0" smtClean="0">
                <a:solidFill>
                  <a:schemeClr val="accent6">
                    <a:lumMod val="75000"/>
                  </a:schemeClr>
                </a:solidFill>
              </a:rPr>
              <a:t>movie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(16) </a:t>
            </a:r>
            <a:r>
              <a:rPr lang="en-IE" sz="2500" dirty="0" smtClean="0"/>
              <a:t>more matches than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2500" dirty="0" smtClean="0">
                <a:solidFill>
                  <a:srgbClr val="FF0000"/>
                </a:solidFill>
              </a:rPr>
              <a:t>freedom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(7)</a:t>
            </a:r>
            <a:endParaRPr lang="en-IE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Relevance Measure: </a:t>
            </a:r>
            <a:r>
              <a:rPr lang="en-IE" dirty="0" smtClean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TF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0070C0"/>
                </a:solidFill>
              </a:rPr>
              <a:t> T</a:t>
            </a:r>
            <a:r>
              <a:rPr lang="en-IE" dirty="0" smtClean="0"/>
              <a:t>erm</a:t>
            </a:r>
            <a:r>
              <a:rPr lang="en-IE" dirty="0" smtClean="0">
                <a:solidFill>
                  <a:srgbClr val="0070C0"/>
                </a:solidFill>
              </a:rPr>
              <a:t> F</a:t>
            </a:r>
            <a:r>
              <a:rPr lang="en-IE" dirty="0" smtClean="0"/>
              <a:t>requency</a:t>
            </a:r>
          </a:p>
          <a:p>
            <a:pPr lvl="1"/>
            <a:r>
              <a:rPr lang="en-IE" sz="2700" i="1" dirty="0" smtClean="0"/>
              <a:t>Measures occurrences of a </a:t>
            </a:r>
            <a:r>
              <a:rPr lang="en-IE" sz="2700" i="1" dirty="0" smtClean="0"/>
              <a:t>term </a:t>
            </a:r>
            <a:r>
              <a:rPr lang="en-IE" sz="2700" i="1" dirty="0" smtClean="0"/>
              <a:t>in a </a:t>
            </a:r>
            <a:r>
              <a:rPr lang="en-IE" sz="2700" i="1" dirty="0" smtClean="0"/>
              <a:t>document</a:t>
            </a:r>
            <a:endParaRPr lang="en-IE" sz="270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IE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</a:t>
            </a:r>
            <a:r>
              <a:rPr lang="en-IE" sz="2700" dirty="0" smtClean="0">
                <a:ea typeface="Cambria Math" panose="02040503050406030204" pitchFamily="18" charset="0"/>
              </a:rPr>
              <a:t> … </a:t>
            </a:r>
            <a:r>
              <a:rPr lang="en-IE" sz="2700" dirty="0" smtClean="0">
                <a:ea typeface="Cambria Math" panose="02040503050406030204" pitchFamily="18" charset="0"/>
              </a:rPr>
              <a:t>various options</a:t>
            </a:r>
            <a:endParaRPr lang="en-IE" sz="2700" dirty="0" smtClean="0">
              <a:ea typeface="Cambria Math" panose="02040503050406030204" pitchFamily="18" charset="0"/>
            </a:endParaRPr>
          </a:p>
          <a:p>
            <a:pPr lvl="2"/>
            <a:r>
              <a:rPr lang="en-IE" sz="2300" dirty="0" smtClean="0"/>
              <a:t>Raw count of occurrences </a:t>
            </a:r>
          </a:p>
          <a:p>
            <a:pPr marL="1371600" lvl="3" indent="0">
              <a:buNone/>
            </a:pPr>
            <a:endParaRPr lang="en-IE" sz="19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IE" sz="2300" dirty="0" smtClean="0"/>
              <a:t>Logarithmically </a:t>
            </a:r>
            <a:r>
              <a:rPr lang="en-IE" sz="2300" dirty="0" smtClean="0"/>
              <a:t>scaled </a:t>
            </a:r>
            <a:endParaRPr lang="en-IE" sz="2300" dirty="0" smtClean="0"/>
          </a:p>
          <a:p>
            <a:pPr marL="914400" lvl="2" indent="0">
              <a:buNone/>
            </a:pPr>
            <a:endParaRPr lang="en-IE" sz="2300" dirty="0" smtClean="0"/>
          </a:p>
          <a:p>
            <a:pPr lvl="2"/>
            <a:r>
              <a:rPr lang="en-IE" sz="2300" dirty="0" smtClean="0"/>
              <a:t>Normalised </a:t>
            </a:r>
            <a:r>
              <a:rPr lang="en-IE" sz="2300" dirty="0" smtClean="0"/>
              <a:t>by document </a:t>
            </a:r>
            <a:r>
              <a:rPr lang="en-IE" sz="2300" dirty="0" smtClean="0"/>
              <a:t>length</a:t>
            </a:r>
          </a:p>
          <a:p>
            <a:pPr lvl="2"/>
            <a:endParaRPr lang="en-IE" sz="2300" dirty="0" smtClean="0"/>
          </a:p>
          <a:p>
            <a:pPr lvl="2"/>
            <a:endParaRPr lang="en-IE" sz="2300" dirty="0"/>
          </a:p>
          <a:p>
            <a:pPr lvl="2"/>
            <a:endParaRPr lang="en-IE" sz="2300" dirty="0" smtClean="0"/>
          </a:p>
          <a:p>
            <a:pPr lvl="2"/>
            <a:r>
              <a:rPr lang="en-IE" sz="2300" dirty="0" smtClean="0"/>
              <a:t>A combination / something else </a:t>
            </a:r>
            <a:r>
              <a:rPr lang="en-IE" sz="2300" dirty="0" smtClean="0">
                <a:sym typeface="Wingdings" panose="05000000000000000000" pitchFamily="2" charset="2"/>
              </a:rPr>
              <a:t></a:t>
            </a:r>
            <a:endParaRPr lang="en-IE" sz="2300" dirty="0" smtClean="0"/>
          </a:p>
          <a:p>
            <a:pPr marL="914400" lvl="2" indent="0">
              <a:buNone/>
            </a:pPr>
            <a:endParaRPr lang="en-IE" sz="2300" dirty="0" smtClean="0"/>
          </a:p>
          <a:p>
            <a:pPr marL="1371600" lvl="3" indent="0">
              <a:buNone/>
            </a:pPr>
            <a:endParaRPr lang="en-I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5" y="2540001"/>
            <a:ext cx="908875" cy="331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352800"/>
            <a:ext cx="2399347" cy="28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3455479" cy="280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953000"/>
            <a:ext cx="2927413" cy="458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5564314"/>
            <a:ext cx="3384232" cy="4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Relevance Measure: </a:t>
            </a:r>
            <a:r>
              <a:rPr lang="en-IE" dirty="0" smtClean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IE" dirty="0" smtClean="0"/>
              <a:t>nverse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IE" dirty="0" smtClean="0"/>
              <a:t>ocument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IE" dirty="0" smtClean="0"/>
              <a:t>requency</a:t>
            </a:r>
            <a:endParaRPr lang="en-IE" dirty="0" smtClean="0"/>
          </a:p>
          <a:p>
            <a:pPr lvl="1"/>
            <a:r>
              <a:rPr lang="en-IE" sz="2700" i="1" dirty="0" smtClean="0"/>
              <a:t>Measures </a:t>
            </a:r>
            <a:r>
              <a:rPr lang="en-IE" sz="2700" i="1" dirty="0" smtClean="0"/>
              <a:t>how rare/common a term is across </a:t>
            </a:r>
            <a:r>
              <a:rPr lang="en-IE" sz="2700" b="1" i="1" dirty="0" smtClean="0"/>
              <a:t>all </a:t>
            </a:r>
            <a:r>
              <a:rPr lang="en-IE" sz="2700" i="1" dirty="0" smtClean="0"/>
              <a:t>documents</a:t>
            </a:r>
            <a:endParaRPr lang="en-IE" sz="270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IE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</a:t>
            </a:r>
            <a:r>
              <a:rPr lang="en-IE" sz="2700" dirty="0" smtClean="0">
                <a:ea typeface="Cambria Math" panose="02040503050406030204" pitchFamily="18" charset="0"/>
              </a:rPr>
              <a:t>  …</a:t>
            </a:r>
            <a:endParaRPr lang="en-IE" sz="2700" dirty="0" smtClean="0">
              <a:ea typeface="Cambria Math" panose="02040503050406030204" pitchFamily="18" charset="0"/>
            </a:endParaRPr>
          </a:p>
          <a:p>
            <a:pPr lvl="2"/>
            <a:r>
              <a:rPr lang="en-IE" sz="2300" dirty="0" smtClean="0"/>
              <a:t>Logarithmically scaled document occurrences</a:t>
            </a:r>
          </a:p>
          <a:p>
            <a:pPr marL="914400" lvl="2" indent="0">
              <a:buNone/>
            </a:pPr>
            <a:endParaRPr lang="en-IE" sz="2300" dirty="0" smtClean="0"/>
          </a:p>
          <a:p>
            <a:pPr marL="914400" lvl="2" indent="0">
              <a:buNone/>
            </a:pPr>
            <a:endParaRPr lang="en-IE" sz="2300" dirty="0" smtClean="0"/>
          </a:p>
          <a:p>
            <a:pPr marL="1371600" lvl="3" indent="0">
              <a:buNone/>
            </a:pPr>
            <a:endParaRPr lang="en-I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8" y="2958275"/>
            <a:ext cx="1161478" cy="331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30" y="3962400"/>
            <a:ext cx="382847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Relevance Measure: </a:t>
            </a:r>
            <a:r>
              <a:rPr lang="en-IE" dirty="0" smtClean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TF</a:t>
            </a:r>
            <a:r>
              <a:rPr lang="en-IE" sz="2800" b="1" dirty="0" smtClean="0"/>
              <a:t>–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sz="2800" dirty="0" smtClean="0"/>
              <a:t>: Combine Term Frequency and Inverse Document Frequency:</a:t>
            </a:r>
          </a:p>
          <a:p>
            <a:endParaRPr lang="en-IE" sz="2800" dirty="0"/>
          </a:p>
          <a:p>
            <a:endParaRPr lang="en-IE" sz="2800" dirty="0" smtClean="0"/>
          </a:p>
          <a:p>
            <a:r>
              <a:rPr lang="en-IE" sz="2800" dirty="0" smtClean="0"/>
              <a:t>Score for a query</a:t>
            </a:r>
          </a:p>
          <a:p>
            <a:pPr lvl="1"/>
            <a:r>
              <a:rPr lang="en-IE" sz="2400" dirty="0" smtClean="0"/>
              <a:t>Let query</a:t>
            </a:r>
          </a:p>
          <a:p>
            <a:pPr lvl="1"/>
            <a:r>
              <a:rPr lang="en-IE" sz="2400" dirty="0" smtClean="0"/>
              <a:t>Score for a query: </a:t>
            </a:r>
          </a:p>
          <a:p>
            <a:pPr lvl="1"/>
            <a:endParaRPr lang="en-IE" sz="2400" dirty="0" smtClean="0"/>
          </a:p>
          <a:p>
            <a:pPr marL="457200" lvl="1" indent="0">
              <a:buNone/>
            </a:pPr>
            <a:endParaRPr lang="en-IE" sz="2400" dirty="0" smtClean="0"/>
          </a:p>
          <a:p>
            <a:pPr marL="457200" lvl="1" indent="0">
              <a:buNone/>
            </a:pPr>
            <a:r>
              <a:rPr lang="en-IE" sz="24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24046"/>
            <a:ext cx="3732085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3934800"/>
            <a:ext cx="1781175" cy="28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65" y="4391216"/>
            <a:ext cx="3530917" cy="3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7"/>
            <a:ext cx="2874264" cy="365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3581400"/>
            <a:ext cx="64221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08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7"/>
            <a:ext cx="2874264" cy="365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575" y="3581400"/>
            <a:ext cx="4337165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1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does Google </a:t>
            </a:r>
            <a:r>
              <a:rPr lang="en-IE" dirty="0" smtClean="0"/>
              <a:t>crawl the </a:t>
            </a:r>
            <a:r>
              <a:rPr lang="en-IE" dirty="0" smtClean="0"/>
              <a:t>Web?</a:t>
            </a:r>
            <a:endParaRPr lang="en-IE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1905000"/>
            <a:ext cx="9124406" cy="39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00400"/>
            <a:ext cx="603706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7"/>
            <a:ext cx="2874264" cy="365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4579234" y="4114800"/>
            <a:ext cx="253594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7"/>
            <a:ext cx="2874264" cy="365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76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7"/>
            <a:ext cx="2874264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3581400"/>
            <a:ext cx="1600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06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7"/>
            <a:ext cx="2874264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89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7"/>
            <a:ext cx="2874264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94" y="5706092"/>
            <a:ext cx="3491103" cy="3331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7" y="6167610"/>
            <a:ext cx="8425086" cy="3093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3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514600" y="2209800"/>
            <a:ext cx="2112587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172200" y="16764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72200" y="43434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953000" y="43434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594272"/>
            <a:ext cx="649605" cy="1906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5175199"/>
            <a:ext cx="903160" cy="19907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4592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581400" y="2209800"/>
            <a:ext cx="1045787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72200" y="16764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72200" y="43434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53000" y="43434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594272"/>
            <a:ext cx="649605" cy="190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5175199"/>
            <a:ext cx="903160" cy="1990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4592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6764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3434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3434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5942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51751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4592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3354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5748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3573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870216"/>
            <a:ext cx="2793301" cy="28079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6172200" y="2356580"/>
            <a:ext cx="755366" cy="1986820"/>
          </a:xfrm>
          <a:prstGeom prst="straightConnector1">
            <a:avLst/>
          </a:prstGeom>
          <a:ln w="635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Vector Space Model (a mention)</a:t>
            </a:r>
            <a:endParaRPr lang="en-IE" sz="4000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Cosine Similarity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smtClean="0"/>
              <a:t>Note: </a:t>
            </a:r>
          </a:p>
          <a:p>
            <a:pPr marL="0" indent="0">
              <a:buNone/>
            </a:pPr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6764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3434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3434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5942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51751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4592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3354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5748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3573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72200" y="2356580"/>
            <a:ext cx="755366" cy="1986820"/>
          </a:xfrm>
          <a:prstGeom prst="straightConnector1">
            <a:avLst/>
          </a:prstGeom>
          <a:ln w="635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24452" y="4363006"/>
            <a:ext cx="1408170" cy="3651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09636" y="4728125"/>
            <a:ext cx="980713" cy="12916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1828" y="5373962"/>
            <a:ext cx="0" cy="66409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72200" y="4363006"/>
            <a:ext cx="449628" cy="1010956"/>
          </a:xfrm>
          <a:prstGeom prst="straightConnector1">
            <a:avLst/>
          </a:prstGeom>
          <a:ln w="63500"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870216"/>
            <a:ext cx="2793301" cy="2807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16" y="6097088"/>
            <a:ext cx="2870835" cy="280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75936"/>
            <a:ext cx="2755582" cy="280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2767"/>
            <a:ext cx="3505200" cy="12458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76664"/>
            <a:ext cx="1980247" cy="280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0" y="5772142"/>
            <a:ext cx="2229612" cy="2807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0" y="6254522"/>
            <a:ext cx="3048952" cy="28079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015195" y="3227191"/>
            <a:ext cx="794806" cy="9314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Rectangle 55"/>
          <p:cNvSpPr/>
          <p:nvPr/>
        </p:nvSpPr>
        <p:spPr>
          <a:xfrm>
            <a:off x="2475959" y="4411077"/>
            <a:ext cx="539236" cy="38671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8" name="Picture 5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02" y="4084305"/>
            <a:ext cx="264033" cy="2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Relevance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24125"/>
            <a:ext cx="70770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≠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</a:t>
            </a:r>
            <a:r>
              <a:rPr lang="en-IE" dirty="0" smtClean="0"/>
              <a:t>Indexing</a:t>
            </a:r>
            <a:endParaRPr lang="en-I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22062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384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Term</a:t>
                      </a:r>
                      <a:r>
                        <a:rPr lang="en-IE" baseline="0" dirty="0" smtClean="0"/>
                        <a:t> List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Posting</a:t>
                      </a:r>
                      <a:r>
                        <a:rPr lang="en-IE" baseline="0" dirty="0" smtClean="0"/>
                        <a:t> Lists</a:t>
                      </a:r>
                      <a:endParaRPr lang="en-IE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103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american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123</a:t>
                      </a:r>
                      <a:r>
                        <a:rPr lang="en-IE" baseline="0" dirty="0" smtClean="0"/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and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139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157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directed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212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drama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87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/>
              <a:t>Inverted index:</a:t>
            </a:r>
            <a:endParaRPr lang="en-IE" sz="2800" u="sng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65217"/>
            <a:ext cx="6766560" cy="42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77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8" y="908050"/>
            <a:ext cx="1743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305800" y="90805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8000"/>
                </a:solidFill>
              </a:rPr>
              <a:t>1</a:t>
            </a:r>
            <a:endParaRPr lang="en-IE" sz="3600" b="1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4137" y="3080266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Fruitvale Station</a:t>
            </a:r>
            <a:r>
              <a:rPr lang="en-IE" dirty="0"/>
              <a:t> is a 2013 American </a:t>
            </a:r>
            <a:r>
              <a:rPr lang="en-IE" dirty="0">
                <a:hlinkClick r:id="rId6" tooltip="Drama film"/>
              </a:rPr>
              <a:t>drama film</a:t>
            </a:r>
            <a:r>
              <a:rPr lang="en-IE" dirty="0"/>
              <a:t> written and directed by </a:t>
            </a:r>
            <a:r>
              <a:rPr lang="en-IE" dirty="0">
                <a:hlinkClick r:id="rId7" tooltip="Ryan Coogler"/>
              </a:rPr>
              <a:t>Ryan </a:t>
            </a:r>
            <a:r>
              <a:rPr lang="en-IE" dirty="0" err="1">
                <a:hlinkClick r:id="rId7" tooltip="Ryan Coogler"/>
              </a:rPr>
              <a:t>Coogler</a:t>
            </a:r>
            <a:r>
              <a:rPr lang="en-IE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2819400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7030A0"/>
                </a:solidFill>
              </a:rPr>
              <a:t>1                10         18 21 23   28             37        43   47          55   59           68 71     76</a:t>
            </a:r>
            <a:endParaRPr lang="en-IE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Field-Based Boosting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all text is equal: titles, headers, etc.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6" y="2209800"/>
            <a:ext cx="7815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34318"/>
            <a:ext cx="7183438" cy="32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1200" y="3048000"/>
            <a:ext cx="58674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438400" y="4267200"/>
            <a:ext cx="1529857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18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Anchor Text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See how the Web views/tags a page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22899"/>
            <a:ext cx="8522503" cy="2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3500" y="4294991"/>
            <a:ext cx="3009900" cy="1524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4495800" y="4294991"/>
            <a:ext cx="4114800" cy="152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33400" y="4447391"/>
            <a:ext cx="4114800" cy="1524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75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 &amp; Relevance</a:t>
            </a:r>
            <a:endParaRPr lang="en-IE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97106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6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to the rescue again!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b="1" dirty="0" err="1" smtClean="0"/>
              <a:t>Lucene</a:t>
            </a:r>
            <a:r>
              <a:rPr lang="en-IE" b="1" dirty="0" smtClean="0"/>
              <a:t>: An Inverted Index Engine</a:t>
            </a:r>
          </a:p>
          <a:p>
            <a:r>
              <a:rPr lang="en-IE" dirty="0" smtClean="0"/>
              <a:t>Open Source Java Project</a:t>
            </a:r>
          </a:p>
          <a:p>
            <a:r>
              <a:rPr lang="en-IE" dirty="0" smtClean="0"/>
              <a:t>Will play with it in the labs</a:t>
            </a:r>
            <a:endParaRPr lang="en-IE" dirty="0"/>
          </a:p>
        </p:txBody>
      </p:sp>
      <p:pic>
        <p:nvPicPr>
          <p:cNvPr id="16386" name="Picture 2" descr="http://francescocorti.files.wordpress.com/2013/04/lucene_apa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1805178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RANKING:</a:t>
            </a:r>
            <a:br>
              <a:rPr lang="en-IE" dirty="0" smtClean="0"/>
            </a:br>
            <a:r>
              <a:rPr lang="en-IE" dirty="0" err="1" smtClean="0"/>
              <a:t>IMPORtANCE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67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Link Analysis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126404" y="1447800"/>
            <a:ext cx="6858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Which will have more links:</a:t>
            </a:r>
          </a:p>
          <a:p>
            <a:pPr algn="ctr"/>
            <a:r>
              <a:rPr lang="en-IE" sz="2400" dirty="0" smtClean="0"/>
              <a:t>Barack Obama’s Wikipedia Page or</a:t>
            </a:r>
          </a:p>
          <a:p>
            <a:pPr algn="ctr"/>
            <a:r>
              <a:rPr lang="en-IE" sz="2400" dirty="0" smtClean="0"/>
              <a:t>Mount Obama’s Wikipedia Page?</a:t>
            </a:r>
          </a:p>
        </p:txBody>
      </p:sp>
      <p:pic>
        <p:nvPicPr>
          <p:cNvPr id="18434" name="Picture 2" descr="http://3.bp.blogspot.com/-DWpvqZeh5sE/Ua-BvmOIG2I/AAAAAAAAAc8/_mxtTE7TMYw/s400/AppropriateCorrectRight+Video+Size+For+Video+Con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Link Analysis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91200"/>
          </a:xfrm>
        </p:spPr>
        <p:txBody>
          <a:bodyPr/>
          <a:lstStyle/>
          <a:p>
            <a:r>
              <a:rPr lang="en-IE" dirty="0" smtClean="0"/>
              <a:t>Consider links as votes of confidence in a page</a:t>
            </a:r>
          </a:p>
          <a:p>
            <a:r>
              <a:rPr lang="en-IE" dirty="0" smtClean="0"/>
              <a:t>A hyperlink is the open Web’s version of …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pPr marL="0" indent="0" algn="r">
              <a:buNone/>
            </a:pPr>
            <a:r>
              <a:rPr lang="en-IE" sz="2400" dirty="0" smtClean="0"/>
              <a:t> </a:t>
            </a:r>
            <a:r>
              <a:rPr lang="en-IE" sz="2000" dirty="0" smtClean="0"/>
              <a:t>(… even if the page is linked in a negative way.)</a:t>
            </a: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9458" name="Picture 2" descr="http://uthmag.com/wp-content/uploads/2012/07/Facebook-like-butt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743199"/>
            <a:ext cx="81724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Link Analysis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126404" y="1447799"/>
            <a:ext cx="6858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So if we just count the number of </a:t>
            </a:r>
            <a:r>
              <a:rPr lang="en-IE" sz="2400" dirty="0" err="1" smtClean="0"/>
              <a:t>inlinks</a:t>
            </a:r>
            <a:r>
              <a:rPr lang="en-IE" sz="2400" dirty="0" smtClean="0"/>
              <a:t> a web-page receives we know its importance, right?</a:t>
            </a:r>
            <a:endParaRPr lang="en-IE" sz="2400" dirty="0" smtClean="0"/>
          </a:p>
        </p:txBody>
      </p:sp>
      <p:pic>
        <p:nvPicPr>
          <p:cNvPr id="20482" name="Picture 2" descr="http://blogs.adobe.com/captivate/files/2013/10/Incorrect-feed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63152"/>
            <a:ext cx="4428204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Link Spamming</a:t>
            </a:r>
            <a:endParaRPr lang="en-IE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295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 descr="http://www.seobook.com/images/spam-lin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879409" cy="50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INFORMATIOn</a:t>
            </a:r>
            <a:r>
              <a:rPr lang="en-IE" dirty="0" smtClean="0"/>
              <a:t> RETRIEVAL: </a:t>
            </a:r>
            <a:br>
              <a:rPr lang="en-IE" dirty="0" smtClean="0"/>
            </a:br>
            <a:r>
              <a:rPr lang="en-IE" dirty="0" smtClean="0"/>
              <a:t>RANKING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1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Link Importance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1126404" y="1447799"/>
            <a:ext cx="6858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Which is more important: a link from Barack Obama’s Wikipedia page or a link from buyv1agra</a:t>
            </a:r>
            <a:r>
              <a:rPr lang="en-IE" sz="2400" dirty="0" smtClean="0"/>
              <a:t>.com?</a:t>
            </a:r>
            <a:endParaRPr lang="en-IE" sz="2400" dirty="0" smtClean="0"/>
          </a:p>
        </p:txBody>
      </p:sp>
      <p:pic>
        <p:nvPicPr>
          <p:cNvPr id="5" name="Picture 2" descr="http://3.bp.blogspot.com/-DWpvqZeh5sE/Ua-BvmOIG2I/AAAAAAAAAc8/_mxtTE7TMYw/s400/AppropriateCorrectRight+Video+Size+For+Video+Con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</a:t>
            </a:r>
            <a:endParaRPr lang="en-IE" dirty="0"/>
          </a:p>
        </p:txBody>
      </p:sp>
      <p:pic>
        <p:nvPicPr>
          <p:cNvPr id="4" name="Picture 2" descr="http://www.skadate.com/blog/wp-content/uploads/2013/08/Increase-Page-Rank-Faster-In-Less-Then-2-Month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33637"/>
            <a:ext cx="5715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just a count of </a:t>
            </a:r>
            <a:r>
              <a:rPr lang="en-IE" dirty="0" err="1" smtClean="0"/>
              <a:t>inlinks</a:t>
            </a:r>
            <a:endParaRPr lang="en-IE" dirty="0" smtClean="0"/>
          </a:p>
          <a:p>
            <a:pPr lvl="1"/>
            <a:r>
              <a:rPr lang="en-IE" dirty="0" smtClean="0"/>
              <a:t>A link from a more important page is more important</a:t>
            </a:r>
          </a:p>
          <a:p>
            <a:pPr lvl="1"/>
            <a:r>
              <a:rPr lang="en-IE" dirty="0" smtClean="0"/>
              <a:t>A link from a page with fewer links is more important</a:t>
            </a:r>
          </a:p>
          <a:p>
            <a:pPr marL="457200" lvl="1" indent="0">
              <a:buNone/>
            </a:pPr>
            <a:r>
              <a:rPr lang="en-IE" dirty="0" smtClean="0"/>
              <a:t>∴ A page with lots of </a:t>
            </a:r>
            <a:r>
              <a:rPr lang="en-IE" dirty="0" err="1" smtClean="0"/>
              <a:t>inlinks</a:t>
            </a:r>
            <a:r>
              <a:rPr lang="en-IE" dirty="0" smtClean="0"/>
              <a:t> from important pages         	(which have few </a:t>
            </a:r>
            <a:r>
              <a:rPr lang="en-IE" dirty="0" err="1" smtClean="0"/>
              <a:t>outlinks</a:t>
            </a:r>
            <a:r>
              <a:rPr lang="en-IE" dirty="0" smtClean="0"/>
              <a:t>) is more important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21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 is Recursive</a:t>
            </a:r>
            <a:endParaRPr lang="en-IE" dirty="0"/>
          </a:p>
        </p:txBody>
      </p:sp>
      <p:pic>
        <p:nvPicPr>
          <p:cNvPr id="4" name="Picture 2" descr="http://www.ontakingpictures.com/postImages/0e6aba8ab30ae74ecf63f70bab277f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1" y="1383254"/>
            <a:ext cx="7467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" y="6082950"/>
            <a:ext cx="2286190" cy="2787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" y="6441086"/>
            <a:ext cx="8903779" cy="28079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8111" y="6023165"/>
            <a:ext cx="2456489" cy="37763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Rectangle 63"/>
          <p:cNvSpPr/>
          <p:nvPr/>
        </p:nvSpPr>
        <p:spPr>
          <a:xfrm>
            <a:off x="58111" y="6400800"/>
            <a:ext cx="8925664" cy="321083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TextBox 64"/>
          <p:cNvSpPr txBox="1"/>
          <p:nvPr/>
        </p:nvSpPr>
        <p:spPr>
          <a:xfrm>
            <a:off x="5199925" y="3956004"/>
            <a:ext cx="357502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Which is the most “important” vertex?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65462" y="2057400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0.265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28905" y="2065784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0.225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9600" y="3251339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0.138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12581" y="3279591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0.127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40881" y="5263098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0.074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28954" y="5259235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0.172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26626" name="Picture 2" descr="http://artist911.com/wp-content/uploads/2013/05/HUH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" y="5310651"/>
            <a:ext cx="1404618" cy="15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 Model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 Model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28" name="Straight Arrow Connector 27"/>
          <p:cNvCxnSpPr>
            <a:stCxn id="27" idx="7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268459"/>
            <a:ext cx="1175576" cy="263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664838"/>
            <a:ext cx="1044416" cy="2169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16" y="3259294"/>
            <a:ext cx="673608" cy="263938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58" y="2730946"/>
            <a:ext cx="3168872" cy="263938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53" y="6365462"/>
            <a:ext cx="1977104" cy="2639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53" y="6035791"/>
            <a:ext cx="1575530" cy="26393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4156557"/>
            <a:ext cx="1172337" cy="2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22" name="Oval 21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24" name="Oval 23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25" name="Oval 24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27" name="Oval 26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28" name="Straight Arrow Connector 27"/>
          <p:cNvCxnSpPr>
            <a:stCxn id="24" idx="6"/>
            <a:endCxn id="25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22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4"/>
            <a:endCxn id="26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24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22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2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7"/>
            <a:endCxn id="23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6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7"/>
            <a:endCxn id="25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8" y="3561305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</p:txBody>
      </p:sp>
    </p:spTree>
    <p:extLst>
      <p:ext uri="{BB962C8B-B14F-4D97-AF65-F5344CB8AC3E}">
        <p14:creationId xmlns:p14="http://schemas.microsoft.com/office/powerpoint/2010/main" val="14827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65" y="219614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13" y="2116008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0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12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73" y="4558966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68" y="453522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3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</p:txBody>
      </p:sp>
    </p:spTree>
    <p:extLst>
      <p:ext uri="{BB962C8B-B14F-4D97-AF65-F5344CB8AC3E}">
        <p14:creationId xmlns:p14="http://schemas.microsoft.com/office/powerpoint/2010/main" val="17466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4712"/>
            <a:ext cx="5848350" cy="103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How Does Google Get Such Good Results?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2225566" cy="1656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4" y="2935953"/>
            <a:ext cx="7239000" cy="285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4566" y="3069072"/>
            <a:ext cx="4724400" cy="25908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1" name="Picture 5" descr="http://www.clipartbest.com/cliparts/Kcn/Ezn/KcnEznnc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46929"/>
            <a:ext cx="1143000" cy="11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What would happen with </a:t>
            </a:r>
            <a:r>
              <a:rPr lang="en-IE" sz="2000" dirty="0" smtClean="0">
                <a:solidFill>
                  <a:srgbClr val="FF0000"/>
                </a:solidFill>
              </a:rPr>
              <a:t>g</a:t>
            </a:r>
          </a:p>
          <a:p>
            <a:pPr algn="ctr"/>
            <a:r>
              <a:rPr lang="en-IE" sz="2000" dirty="0" smtClean="0"/>
              <a:t>over time</a:t>
            </a:r>
            <a:r>
              <a:rPr lang="en-IE" sz="2000" dirty="0" smtClean="0"/>
              <a:t>?</a:t>
            </a: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69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than many hops</a:t>
            </a: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1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If the surfer reaches a page without links, the surfer randomly jumps to another page</a:t>
            </a:r>
          </a:p>
        </p:txBody>
      </p:sp>
    </p:spTree>
    <p:extLst>
      <p:ext uri="{BB962C8B-B14F-4D97-AF65-F5344CB8AC3E}">
        <p14:creationId xmlns:p14="http://schemas.microsoft.com/office/powerpoint/2010/main" val="35758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i</a:t>
            </a:r>
            <a:endParaRPr lang="en-IE" i="1" dirty="0"/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If the surfer reaches a page without links, the surfer randomly jumps to another page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What would happen with </a:t>
            </a:r>
            <a:r>
              <a:rPr lang="en-IE" sz="2000" dirty="0" smtClean="0">
                <a:solidFill>
                  <a:srgbClr val="FF0000"/>
                </a:solidFill>
              </a:rPr>
              <a:t>g </a:t>
            </a:r>
            <a:r>
              <a:rPr lang="en-IE" sz="2000" dirty="0" smtClean="0"/>
              <a:t>and </a:t>
            </a:r>
            <a:r>
              <a:rPr lang="en-IE" sz="2000" dirty="0" err="1" smtClean="0">
                <a:solidFill>
                  <a:srgbClr val="FF0000"/>
                </a:solidFill>
              </a:rPr>
              <a:t>i</a:t>
            </a:r>
            <a:r>
              <a:rPr lang="en-IE" sz="2000" dirty="0" smtClean="0">
                <a:solidFill>
                  <a:srgbClr val="FF0000"/>
                </a:solidFill>
              </a:rPr>
              <a:t> </a:t>
            </a:r>
            <a:r>
              <a:rPr lang="en-IE" sz="2000" dirty="0" smtClean="0"/>
              <a:t>over time</a:t>
            </a:r>
            <a:r>
              <a:rPr lang="en-IE" sz="2000" dirty="0" smtClean="0"/>
              <a:t>?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2" y="604962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i</a:t>
            </a:r>
            <a:endParaRPr lang="en-IE" i="1" dirty="0"/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What would happen with </a:t>
            </a:r>
            <a:r>
              <a:rPr lang="en-IE" sz="2000" dirty="0" smtClean="0">
                <a:solidFill>
                  <a:srgbClr val="FF0000"/>
                </a:solidFill>
              </a:rPr>
              <a:t>g </a:t>
            </a:r>
            <a:r>
              <a:rPr lang="en-IE" sz="2000" dirty="0" smtClean="0"/>
              <a:t>and </a:t>
            </a:r>
            <a:r>
              <a:rPr lang="en-IE" sz="2000" dirty="0" err="1" smtClean="0">
                <a:solidFill>
                  <a:srgbClr val="FF0000"/>
                </a:solidFill>
              </a:rPr>
              <a:t>i</a:t>
            </a:r>
            <a:r>
              <a:rPr lang="en-IE" sz="2000" dirty="0" smtClean="0">
                <a:solidFill>
                  <a:srgbClr val="FF0000"/>
                </a:solidFill>
              </a:rPr>
              <a:t> </a:t>
            </a:r>
            <a:r>
              <a:rPr lang="en-IE" sz="2000" dirty="0" smtClean="0"/>
              <a:t>over time</a:t>
            </a:r>
            <a:r>
              <a:rPr lang="en-IE" sz="2000" dirty="0" smtClean="0"/>
              <a:t>?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If the surfer reaches a page without links, the surfer randomly jumps to another page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91" y="3613503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84" y="2325505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42" y="233718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5" y="3653286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16" y="494352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06" y="5785985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09" y="5813147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8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 someone surfing the web, clicking links randomly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ontent Placeholder 5"/>
          <p:cNvSpPr txBox="1">
            <a:spLocks/>
          </p:cNvSpPr>
          <p:nvPr/>
        </p:nvSpPr>
        <p:spPr>
          <a:xfrm>
            <a:off x="4800600" y="1222648"/>
            <a:ext cx="4038600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000" dirty="0" smtClean="0"/>
              <a:t>What is the probability of being at page </a:t>
            </a:r>
            <a:r>
              <a:rPr lang="en-IE" sz="2000" i="1" dirty="0" smtClean="0"/>
              <a:t>x</a:t>
            </a:r>
            <a:r>
              <a:rPr lang="en-IE" sz="2000" dirty="0" smtClean="0"/>
              <a:t> after </a:t>
            </a:r>
            <a:r>
              <a:rPr lang="en-IE" sz="2000" i="1" dirty="0" smtClean="0"/>
              <a:t>n </a:t>
            </a:r>
            <a:r>
              <a:rPr lang="en-IE" sz="2000" dirty="0" smtClean="0"/>
              <a:t>hops?</a:t>
            </a:r>
          </a:p>
          <a:p>
            <a:r>
              <a:rPr lang="en-IE" sz="2000" i="1" dirty="0" smtClean="0"/>
              <a:t>Initial state: </a:t>
            </a:r>
            <a:r>
              <a:rPr lang="en-IE" sz="2000" dirty="0" smtClean="0"/>
              <a:t>surfer equally likely to start at any node</a:t>
            </a:r>
          </a:p>
          <a:p>
            <a:r>
              <a:rPr lang="en-IE" sz="2000" dirty="0" smtClean="0"/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If the surfer reaches a page without links, the surfer randomly jumps to another page</a:t>
            </a:r>
          </a:p>
          <a:p>
            <a:r>
              <a:rPr lang="en-IE" sz="2000" dirty="0" smtClean="0">
                <a:solidFill>
                  <a:srgbClr val="008000"/>
                </a:solidFill>
              </a:rPr>
              <a:t>The surfer will jump to a random page at any time with a probability </a:t>
            </a:r>
            <a:r>
              <a:rPr lang="en-IE" sz="2000" i="1" dirty="0" smtClean="0">
                <a:solidFill>
                  <a:srgbClr val="008000"/>
                </a:solidFill>
              </a:rPr>
              <a:t>d … this ensures convergence!</a:t>
            </a:r>
            <a:endParaRPr lang="en-IE" sz="2000" i="1" dirty="0">
              <a:solidFill>
                <a:srgbClr val="008000"/>
              </a:solidFill>
            </a:endParaRPr>
          </a:p>
        </p:txBody>
      </p:sp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g</a:t>
            </a:r>
            <a:endParaRPr lang="en-IE" i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i</a:t>
            </a:r>
            <a:endParaRPr lang="en-IE" i="1" dirty="0"/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2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6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 Model: Final Version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Vertices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pages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Edges</a:t>
            </a:r>
          </a:p>
          <a:p>
            <a:r>
              <a:rPr lang="en-IE" dirty="0" smtClean="0"/>
              <a:t>(</a:t>
            </a:r>
            <a:r>
              <a:rPr lang="en-IE" i="1" dirty="0" smtClean="0"/>
              <a:t>links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a</a:t>
            </a:r>
            <a:endParaRPr lang="en-IE" i="1" dirty="0"/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/>
              <a:t>c</a:t>
            </a:r>
            <a:endParaRPr lang="en-IE" i="1" dirty="0"/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281940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305175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14572"/>
            <a:ext cx="1779079" cy="3855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9" y="6251961"/>
            <a:ext cx="6735075" cy="557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371975"/>
            <a:ext cx="3319272" cy="280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4862636"/>
            <a:ext cx="3382137" cy="2807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1" y="5410201"/>
            <a:ext cx="3116008" cy="25565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638800" y="6211668"/>
            <a:ext cx="2331797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</a:t>
            </a:r>
            <a:endParaRPr lang="en-IE" dirty="0"/>
          </a:p>
        </p:txBody>
      </p:sp>
      <p:sp>
        <p:nvSpPr>
          <p:cNvPr id="52" name="Rectangle 51"/>
          <p:cNvSpPr/>
          <p:nvPr/>
        </p:nvSpPr>
        <p:spPr>
          <a:xfrm>
            <a:off x="2094736" y="6200683"/>
            <a:ext cx="1791464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Rectangle 52"/>
          <p:cNvSpPr/>
          <p:nvPr/>
        </p:nvSpPr>
        <p:spPr>
          <a:xfrm>
            <a:off x="4061606" y="6211668"/>
            <a:ext cx="1424794" cy="59746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44" y="5714675"/>
            <a:ext cx="2332291" cy="2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Benefits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More robust than a simple link count</a:t>
            </a:r>
          </a:p>
          <a:p>
            <a:r>
              <a:rPr lang="en-IE" dirty="0" smtClean="0"/>
              <a:t>Scalable to approximate (for sparse graphs)</a:t>
            </a:r>
          </a:p>
          <a:p>
            <a:r>
              <a:rPr lang="en-IE" dirty="0" smtClean="0"/>
              <a:t>Convergence guaranteed</a:t>
            </a:r>
            <a:endParaRPr lang="en-IE" dirty="0"/>
          </a:p>
        </p:txBody>
      </p:sp>
      <p:pic>
        <p:nvPicPr>
          <p:cNvPr id="32770" name="Picture 2" descr="http://www.skadate.com/blog/wp-content/uploads/2013/08/Increase-Page-Rank-Faster-In-Less-Then-2-Mont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5715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INFORMATIOn</a:t>
            </a:r>
            <a:r>
              <a:rPr lang="en-IE" dirty="0" smtClean="0"/>
              <a:t> RETRIEVAL: </a:t>
            </a:r>
            <a:br>
              <a:rPr lang="en-IE" dirty="0" smtClean="0"/>
            </a:br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39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4712"/>
            <a:ext cx="5848350" cy="103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How Does Google Get Such Good Results?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2225566" cy="1656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4" y="2935953"/>
            <a:ext cx="7239000" cy="285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4566" y="3069072"/>
            <a:ext cx="4724400" cy="25908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1" name="Picture 5" descr="http://www.clipartbest.com/cliparts/Kcn/Ezn/KcnEznnc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46929"/>
            <a:ext cx="1143000" cy="11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Relevance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24125"/>
            <a:ext cx="70770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≠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Ranking in Information Retrieval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Relevance</a:t>
            </a:r>
            <a:r>
              <a:rPr lang="en-IE" dirty="0" smtClean="0"/>
              <a:t>: Is the document relevant for the query?</a:t>
            </a:r>
          </a:p>
          <a:p>
            <a:pPr lvl="1"/>
            <a:r>
              <a:rPr lang="en-IE" dirty="0" smtClean="0"/>
              <a:t>Term Frequency * Inverse Document Frequency</a:t>
            </a:r>
          </a:p>
          <a:p>
            <a:pPr lvl="1"/>
            <a:r>
              <a:rPr lang="en-IE" dirty="0" smtClean="0"/>
              <a:t>Touched on Cosine similarity</a:t>
            </a:r>
          </a:p>
          <a:p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Importance</a:t>
            </a:r>
            <a:r>
              <a:rPr lang="en-IE" dirty="0" smtClean="0"/>
              <a:t>: Is the document an important/prominent one?</a:t>
            </a:r>
          </a:p>
          <a:p>
            <a:pPr lvl="1"/>
            <a:r>
              <a:rPr lang="en-IE" dirty="0" smtClean="0"/>
              <a:t>Links analysis</a:t>
            </a:r>
          </a:p>
          <a:p>
            <a:pPr lvl="1"/>
            <a:r>
              <a:rPr lang="en-IE" dirty="0" smtClean="0"/>
              <a:t>PageRank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40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 &amp; Relevance</a:t>
            </a:r>
            <a:endParaRPr lang="en-IE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97106"/>
            <a:ext cx="66675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1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503074" y="671691"/>
            <a:ext cx="253787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7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 Lab This Week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smtClean="0"/>
              <a:t>Last week’s lab due on Wednesday</a:t>
            </a:r>
            <a:endParaRPr lang="en-IE" dirty="0"/>
          </a:p>
        </p:txBody>
      </p:sp>
      <p:pic>
        <p:nvPicPr>
          <p:cNvPr id="24578" name="Picture 2" descr="Microsoft Research Latin American Faculty Summit 2014, Viña del Mar, Chile | May 7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2387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RANKING:</a:t>
            </a:r>
            <a:br>
              <a:rPr lang="en-IE" dirty="0" smtClean="0"/>
            </a:br>
            <a:r>
              <a:rPr lang="en-IE" dirty="0" smtClean="0"/>
              <a:t>RELEVANCE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89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Example Query</a:t>
            </a:r>
            <a:endParaRPr lang="en-IE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4477"/>
            <a:ext cx="7715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" y="1990725"/>
            <a:ext cx="76581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4572000"/>
            <a:ext cx="6096000" cy="9906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03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$&#10;\end{document}"/>
  <p:tag name="IGUANATEXSIZE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score(q,d) = \sum_{t\in q} \mathrm{tf\text{-}idf}(t,d)$&#10;\end{document}"/>
  <p:tag name="IGUANATEXSIZE" val="2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\color{blue}&#10;$\mathrm{rank}_2(c) = \frac{1}{6} \times \frac{1}{3} \times \frac{1}{3}$&#10;\end{document}"/>
  <p:tag name="IGUANATEXSIZE" val="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c) = \frac{1}{6} \times \frac{1}{3}$&#10;\end{document}"/>
  <p:tag name="IGUANATEXSIZE" val="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e) = 0$&#10;\end{document}"/>
  <p:tag name="IGUANATEXSIZE" val="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\mathrm{rank}_i(v) :\!= d \times \sum_{u \in \mathrm{in}(v)}\frac{\mathrm{rank}_{i-1}(u)}{|\mathrm{out}(u)|} + \sum_{v' \in V'} \frac{\mathrm{rank_{i-1}(v')}}{|V|} + (1-d) \times \sum_{v'' \in V''} \frac{\mathrm{rank_{i-1}(v'')}}{|V|} $$&#10;\end{document}"/>
  <p:tag name="IGUANATEXSIZE" val="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 :\!= \{ v \in V : |\mathrm{out}(v)|=0\}$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' :\!= \{ v \in V : |\mathrm{out}(v)|\neq0\}$&#10;\end{document}"/>
  <p:tag name="IGUANATEXSIZE" val="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d$ is the dampening factor&#10;\end{document}"/>
  <p:tag name="IGUANATEXSIZE" val="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typically ($d = 0.85$)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 = \mathrm{log}_2\Big(\frac{|D|}{|\{d'\in D\,:\,t \in d'\}| + 1}\Big)$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 = \mathrm{log}_2\Big(\frac{|D|}{|\{d'\in D\,:\,t \in d'\}| + 1}\Big)$&#10;\end{document}"/>
  <p:tag name="IGUANATEXSIZE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 = \mathrm{log}_2\Big(\frac{|D|}{|\{d'\in D\,:\,t \in d'\}| + 1}\Big)$&#10;\end{document}"/>
  <p:tag name="IGUANATEXSIZE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 = \mathrm{log}_2\Big(\frac{|D|}{|\{d'\in D\,:\,t \in d'\}| + 1}\Big)$&#10;\end{document}"/>
  <p:tag name="IGUANATEXSIZE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log}(\mathrm{count}(t,d)+1)$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 = \mathrm{log}_2\Big(\frac{|D|}{|\{d'\in D\,:\,t \in d'\}| + 1}\Big)$&#10;\end{document}"/>
  <p:tag name="IGUANATEXSIZE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 = \mathrm{log}_2\Big(\frac{|D|}{|\{d'\in D\,:\,t \in d'\}| + 1}\Big)$&#10;\end{document}"/>
  <p:tag name="IGUANATEXSIZE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 = \mathrm{log}_2\Big(\frac{|D|}{|\{d'\in D\,:\,t \in d'\}| + 1}\Big)$&#10;\end{document}"/>
  <p:tag name="IGUANATEXSIZE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frac{\mathrm{count}(t,d)}{\sum_{t' \in d}\mathrm{count}(t',d)}$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(q,d) = \sum_{t\in q} \mathrm{tf\text{-}idf}(t,d)$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\big((\text{\textsf{movie}},\text{\textsf{freedom}},\text{\textsf{wallace}}),\text{\textsf{http://en.wikipedia.org/Braveheart}}\big) \approx 439.17$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frac{\mathrm{count}(t,d)}{\mathrm{max}\{\mathrm{count}(t',d) \mid t' \in d\}}$&#10;\end{document}"/>
  <p:tag name="IGUANATEXSIZE" val="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$&#10;\end{document}"/>
  <p:tag name="IGUANATEXSIZE" val="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') = (0.49,0.82,0.30)$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= \vec{v}(d) \cdot \vec{v}(d')$&#10;\end{document}"/>
  <p:tag name="IGUANATEXSIZE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vec{v}(d)$ &amp; $\vec{v}(d')$ &amp; $\times$ \\\hline&#10;\textsf{movie} &amp; 0.34 &amp; 0.49 &amp; 0.17\\&#10;\textsf{freedom} &amp; 0.15 &amp; 0.82 &amp; 0.12\\&#10;\textsf{wallace} &amp; 0.93 &amp; 0.30 &amp; 0.28\\\hline&#10;\end{tabular}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\approx 0.57$&#10;\end{document}"/>
  <p:tag name="IGUANATEXSIZE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\vec{v}(d)| = |\vec{v}(d')| = 1$&#10;\end{document}"/>
  <p:tag name="IGUANATEXSIZE" val="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bf{a}\cdot\mathbf{b} = |\mathbf{a}|\,|\mathbf{b}|\,\mathrm{cos}(\angle(\mathbf{a},\mathbf{b}))$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sum$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 = \mathrm{log}\Big(\frac{|D|}{|\{d'\in D\,:\,t \in d'\}| + 1}\Big)$&#10;\end{document}"/>
  <p:tag name="IGUANATEXSIZE" val="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V = \{ a, b, c, d, e, f \}$&#10;\end{document}"/>
  <p:tag name="IGUANATEXSIZE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E = \{ (a,e), (a,f), (b,d), (c,b), (d,a), (d,c), (d,f), (e,b), (e,d), (e,f), (f,a)\}$&#10;\end{document}"/>
  <p:tag name="IGUANATEXSIZE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q =  (t_1, \ldots, t_n)$&#10;\end{document}"/>
  <p:tag name="IGUANATEXSIZE" val="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c) = \frac{1}{6}$&#10;\end{document}"/>
  <p:tag name="IGUANATEXSIZE" val="1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c)| = 1$&#10;\end{document}"/>
  <p:tag name="IGUANATEXSIZE" val="1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$+\, 1 \times \frac{1}{6}$&#10;\end{document}"/>
  <p:tag name="IGUANATEXSIZE" val="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\color{blue}&#10;$\mathrm{rank}_2(a) = \frac{1}{6} \times \frac{1}{3} \times 1 + \frac{1}{6} \times \frac{1}{3} \times \frac{1}{3}$&#10;\end{document}"/>
  <p:tag name="IGUANATEXSIZE" val="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21172</TotalTime>
  <Words>1330</Words>
  <Application>Microsoft Office PowerPoint</Application>
  <PresentationFormat>On-screen Show (4:3)</PresentationFormat>
  <Paragraphs>371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CC5212-1 Procesamiento Masivo de Datos Otoño 2014</vt:lpstr>
      <vt:lpstr>How does Google crawl the Web?</vt:lpstr>
      <vt:lpstr>Inverted Indexing</vt:lpstr>
      <vt:lpstr>INFORMATIOn RETRIEVAL:  RANKING</vt:lpstr>
      <vt:lpstr>How Does Google Get Such Good Results?</vt:lpstr>
      <vt:lpstr>Two Sides to Ranking: Relevance</vt:lpstr>
      <vt:lpstr>Two Sides to Ranking: Importance</vt:lpstr>
      <vt:lpstr>RANKING: RELEVANCE</vt:lpstr>
      <vt:lpstr>Example Query</vt:lpstr>
      <vt:lpstr>Matches in a Document</vt:lpstr>
      <vt:lpstr>Matches in a Document</vt:lpstr>
      <vt:lpstr>Matches in a Document</vt:lpstr>
      <vt:lpstr>Usefulness of Words</vt:lpstr>
      <vt:lpstr>Estimating Relevance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Vector Space Model (a mention)</vt:lpstr>
      <vt:lpstr>Vector Space Model (a mention)</vt:lpstr>
      <vt:lpstr>Vector Space Model (a mention)</vt:lpstr>
      <vt:lpstr>Vector Space Model (a mention)</vt:lpstr>
      <vt:lpstr>Two Sides to Ranking: Relevance</vt:lpstr>
      <vt:lpstr>Field-Based Boosting</vt:lpstr>
      <vt:lpstr>Anchor Text</vt:lpstr>
      <vt:lpstr>Information Retrieval &amp; Relevance</vt:lpstr>
      <vt:lpstr>Apache to the rescue again!</vt:lpstr>
      <vt:lpstr>RANKING: IMPORtANCE</vt:lpstr>
      <vt:lpstr>Two Sides to Ranking: Importance</vt:lpstr>
      <vt:lpstr>Link Analysis</vt:lpstr>
      <vt:lpstr>Link Analysis</vt:lpstr>
      <vt:lpstr>Link Analysis</vt:lpstr>
      <vt:lpstr>Link Spamming</vt:lpstr>
      <vt:lpstr>Link Importance</vt:lpstr>
      <vt:lpstr>PageRank</vt:lpstr>
      <vt:lpstr>PageRank</vt:lpstr>
      <vt:lpstr>PageRank is Recursive</vt:lpstr>
      <vt:lpstr>PageRank Model</vt:lpstr>
      <vt:lpstr>PageRank Model</vt:lpstr>
      <vt:lpstr>PageRank Model</vt:lpstr>
      <vt:lpstr>PageRank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 Model: Final Version</vt:lpstr>
      <vt:lpstr>PageRank: Benefits</vt:lpstr>
      <vt:lpstr>Two Sides to Ranking: Importance</vt:lpstr>
      <vt:lpstr>INFORMATIOn RETRIEVAL:  RECAP</vt:lpstr>
      <vt:lpstr>How Does Google Get Such Good Results?</vt:lpstr>
      <vt:lpstr>Ranking in Information Retrieval</vt:lpstr>
      <vt:lpstr>Information Retrieval &amp; Relevance</vt:lpstr>
      <vt:lpstr>Questions</vt:lpstr>
      <vt:lpstr>No Lab This Week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2014</dc:title>
  <dc:creator>Aidan Hogan</dc:creator>
  <cp:lastModifiedBy>Aidan Hogan</cp:lastModifiedBy>
  <cp:revision>1695</cp:revision>
  <dcterms:created xsi:type="dcterms:W3CDTF">2006-08-16T00:00:00Z</dcterms:created>
  <dcterms:modified xsi:type="dcterms:W3CDTF">2014-05-06T18:21:46Z</dcterms:modified>
</cp:coreProperties>
</file>