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675" r:id="rId3"/>
    <p:sldId id="676" r:id="rId4"/>
    <p:sldId id="677" r:id="rId5"/>
    <p:sldId id="696" r:id="rId6"/>
    <p:sldId id="698" r:id="rId7"/>
    <p:sldId id="714" r:id="rId8"/>
    <p:sldId id="715" r:id="rId9"/>
    <p:sldId id="697" r:id="rId10"/>
    <p:sldId id="699" r:id="rId11"/>
    <p:sldId id="700" r:id="rId12"/>
    <p:sldId id="702" r:id="rId13"/>
    <p:sldId id="695" r:id="rId14"/>
    <p:sldId id="679" r:id="rId15"/>
    <p:sldId id="680" r:id="rId16"/>
    <p:sldId id="678" r:id="rId17"/>
    <p:sldId id="705" r:id="rId18"/>
    <p:sldId id="681" r:id="rId19"/>
    <p:sldId id="683" r:id="rId20"/>
    <p:sldId id="682" r:id="rId21"/>
    <p:sldId id="684" r:id="rId22"/>
    <p:sldId id="685" r:id="rId23"/>
    <p:sldId id="686" r:id="rId24"/>
    <p:sldId id="687" r:id="rId25"/>
    <p:sldId id="689" r:id="rId26"/>
    <p:sldId id="690" r:id="rId27"/>
    <p:sldId id="688" r:id="rId28"/>
    <p:sldId id="691" r:id="rId29"/>
    <p:sldId id="693" r:id="rId30"/>
    <p:sldId id="694" r:id="rId31"/>
    <p:sldId id="692" r:id="rId32"/>
    <p:sldId id="727" r:id="rId33"/>
    <p:sldId id="728" r:id="rId34"/>
    <p:sldId id="706" r:id="rId35"/>
    <p:sldId id="704" r:id="rId36"/>
    <p:sldId id="703" r:id="rId37"/>
    <p:sldId id="707" r:id="rId38"/>
    <p:sldId id="717" r:id="rId39"/>
    <p:sldId id="710" r:id="rId40"/>
    <p:sldId id="708" r:id="rId41"/>
    <p:sldId id="709" r:id="rId42"/>
    <p:sldId id="711" r:id="rId43"/>
    <p:sldId id="712" r:id="rId44"/>
    <p:sldId id="713" r:id="rId45"/>
    <p:sldId id="718" r:id="rId46"/>
    <p:sldId id="719" r:id="rId47"/>
    <p:sldId id="720" r:id="rId48"/>
    <p:sldId id="721" r:id="rId49"/>
    <p:sldId id="722" r:id="rId50"/>
    <p:sldId id="723" r:id="rId51"/>
    <p:sldId id="724" r:id="rId52"/>
    <p:sldId id="725" r:id="rId53"/>
    <p:sldId id="726" r:id="rId54"/>
    <p:sldId id="526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CD0C29-CF8D-4509-87FA-52B4B6A02EBA}">
          <p14:sldIdLst>
            <p14:sldId id="256"/>
            <p14:sldId id="675"/>
            <p14:sldId id="676"/>
            <p14:sldId id="677"/>
            <p14:sldId id="696"/>
            <p14:sldId id="698"/>
            <p14:sldId id="714"/>
            <p14:sldId id="715"/>
            <p14:sldId id="697"/>
            <p14:sldId id="699"/>
            <p14:sldId id="700"/>
            <p14:sldId id="702"/>
            <p14:sldId id="695"/>
            <p14:sldId id="679"/>
            <p14:sldId id="680"/>
            <p14:sldId id="678"/>
            <p14:sldId id="705"/>
            <p14:sldId id="681"/>
            <p14:sldId id="683"/>
            <p14:sldId id="682"/>
            <p14:sldId id="684"/>
            <p14:sldId id="685"/>
            <p14:sldId id="686"/>
            <p14:sldId id="687"/>
            <p14:sldId id="689"/>
            <p14:sldId id="690"/>
            <p14:sldId id="688"/>
            <p14:sldId id="691"/>
            <p14:sldId id="693"/>
            <p14:sldId id="694"/>
            <p14:sldId id="692"/>
            <p14:sldId id="727"/>
            <p14:sldId id="728"/>
            <p14:sldId id="706"/>
            <p14:sldId id="704"/>
            <p14:sldId id="703"/>
            <p14:sldId id="707"/>
            <p14:sldId id="717"/>
            <p14:sldId id="710"/>
            <p14:sldId id="708"/>
            <p14:sldId id="709"/>
            <p14:sldId id="711"/>
            <p14:sldId id="712"/>
            <p14:sldId id="713"/>
            <p14:sldId id="718"/>
            <p14:sldId id="719"/>
            <p14:sldId id="720"/>
            <p14:sldId id="721"/>
            <p14:sldId id="722"/>
            <p14:sldId id="723"/>
            <p14:sldId id="724"/>
            <p14:sldId id="725"/>
            <p14:sldId id="726"/>
            <p14:sldId id="52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94F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3" autoAdjust="0"/>
    <p:restoredTop sz="91815" autoAdjust="0"/>
  </p:normalViewPr>
  <p:slideViewPr>
    <p:cSldViewPr>
      <p:cViewPr>
        <p:scale>
          <a:sx n="91" d="100"/>
          <a:sy n="91" d="100"/>
        </p:scale>
        <p:origin x="-1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3235E-DCAB-4EFA-B4C3-7A92D61CD129}" type="datetimeFigureOut">
              <a:rPr lang="en-IE" smtClean="0"/>
              <a:t>28/04/2014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8B71E-15F9-45CD-9B78-DE80BE17D5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0099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37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800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8B71E-15F9-45CD-9B78-DE80BE17D555}" type="slidenum">
              <a:rPr lang="en-IE" smtClean="0"/>
              <a:t>38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6800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idhog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hyperlink" Target="https://nutch.apach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hyperlink" Target="http://en.wikipedia.org/wiki/Ryan_Coogl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rama_film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yan_Coogler" TargetMode="External"/><Relationship Id="rId2" Type="http://schemas.openxmlformats.org/officeDocument/2006/relationships/hyperlink" Target="http://en.wikipedia.org/wiki/Drama_film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CC5212-1</a:t>
            </a:r>
            <a:br>
              <a:rPr lang="es-ES" b="1" dirty="0" smtClean="0"/>
            </a:br>
            <a:r>
              <a:rPr lang="en-IE" b="1" cap="small" dirty="0" err="1"/>
              <a:t>Procesamiento</a:t>
            </a:r>
            <a:r>
              <a:rPr lang="en-IE" b="1" cap="small" dirty="0"/>
              <a:t> </a:t>
            </a:r>
            <a:r>
              <a:rPr lang="en-IE" b="1" cap="small" dirty="0" err="1"/>
              <a:t>Masivo</a:t>
            </a:r>
            <a:r>
              <a:rPr lang="en-IE" b="1" cap="small" dirty="0"/>
              <a:t> de </a:t>
            </a:r>
            <a:r>
              <a:rPr lang="en-IE" b="1" cap="small" dirty="0" err="1"/>
              <a:t>Datos</a:t>
            </a:r>
            <a:r>
              <a:rPr lang="en-IE" b="1" cap="small" dirty="0"/>
              <a:t/>
            </a:r>
            <a:br>
              <a:rPr lang="en-IE" b="1" cap="small" dirty="0"/>
            </a:br>
            <a:r>
              <a:rPr lang="en-IE" b="1" cap="small" dirty="0" err="1" smtClean="0"/>
              <a:t>Otoño</a:t>
            </a:r>
            <a:r>
              <a:rPr lang="en-IE" b="1" cap="small" dirty="0" smtClean="0"/>
              <a:t> </a:t>
            </a:r>
            <a:r>
              <a:rPr lang="es-ES" b="1" dirty="0" smtClean="0"/>
              <a:t>2014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/>
          <a:lstStyle/>
          <a:p>
            <a:r>
              <a:rPr lang="en-IE" dirty="0" smtClean="0"/>
              <a:t>Aidan Hogan</a:t>
            </a:r>
          </a:p>
          <a:p>
            <a:r>
              <a:rPr lang="en-IE" dirty="0" smtClean="0">
                <a:hlinkClick r:id="rId2"/>
              </a:rPr>
              <a:t>aidhog@gmail.com</a:t>
            </a:r>
            <a:endParaRPr lang="en-IE" dirty="0" smtClean="0"/>
          </a:p>
          <a:p>
            <a:r>
              <a:rPr lang="en-IE" dirty="0" smtClean="0"/>
              <a:t>Lecture VIII: 2014/04/28</a:t>
            </a:r>
            <a:endParaRPr lang="en-IE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Retrieval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IE" dirty="0" smtClean="0"/>
              <a:t>Machine has a bunch of information resources of some sort (let’s call it a set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IE" dirty="0" smtClean="0"/>
              <a:t>)</a:t>
            </a:r>
          </a:p>
          <a:p>
            <a:pPr lvl="1"/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e.g., documents, movie pages, actor descriptions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A user search wants to find some subset of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</a:p>
          <a:p>
            <a:pPr lvl="1"/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e.g., Irish actors, documents about Hadoop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User expresses search criteria as a query </a:t>
            </a:r>
            <a:r>
              <a:rPr lang="en-IE" dirty="0" smtClean="0">
                <a:solidFill>
                  <a:srgbClr val="00B050"/>
                </a:solidFill>
              </a:rPr>
              <a:t>Q</a:t>
            </a:r>
          </a:p>
          <a:p>
            <a:pPr lvl="1"/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e.g., “</a:t>
            </a:r>
            <a:r>
              <a:rPr lang="en-IE" dirty="0" err="1" smtClean="0">
                <a:solidFill>
                  <a:schemeClr val="bg1">
                    <a:lumMod val="50000"/>
                  </a:schemeClr>
                </a:solidFill>
              </a:rPr>
              <a:t>irish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 actors”, “</a:t>
            </a:r>
            <a:r>
              <a:rPr lang="en-IE" dirty="0" err="1" smtClean="0">
                <a:solidFill>
                  <a:schemeClr val="bg1">
                    <a:lumMod val="50000"/>
                  </a:schemeClr>
                </a:solidFill>
              </a:rPr>
              <a:t>hadoop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”, “SELECT ?movie …”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Retrieval engine returns results: </a:t>
            </a:r>
            <a:r>
              <a:rPr lang="en-IE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</a:t>
            </a:r>
            <a:r>
              <a:rPr lang="en-IE" dirty="0" smtClean="0"/>
              <a:t> is a minimal subset of 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IE" dirty="0" smtClean="0"/>
              <a:t> relevant to </a:t>
            </a:r>
            <a:r>
              <a:rPr lang="en-IE" dirty="0" smtClean="0">
                <a:solidFill>
                  <a:srgbClr val="00B050"/>
                </a:solidFill>
              </a:rPr>
              <a:t>Q</a:t>
            </a:r>
          </a:p>
          <a:p>
            <a:pPr marL="514350" indent="-514350">
              <a:buFont typeface="+mj-lt"/>
              <a:buAutoNum type="arabicPeriod"/>
            </a:pPr>
            <a:r>
              <a:rPr lang="en-IE" dirty="0" smtClean="0"/>
              <a:t>Results </a:t>
            </a:r>
            <a:r>
              <a:rPr lang="en-IE" dirty="0" smtClean="0">
                <a:solidFill>
                  <a:srgbClr val="0070C0"/>
                </a:solidFill>
              </a:rPr>
              <a:t>R </a:t>
            </a:r>
            <a:r>
              <a:rPr lang="en-IE" dirty="0" smtClean="0"/>
              <a:t>may be ordered by a ranking</a:t>
            </a:r>
          </a:p>
          <a:p>
            <a:pPr lvl="1"/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e.g., by most famous Irish actors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2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Data Retrieval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038600" cy="4876800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Retrieval over “structured data”</a:t>
            </a:r>
          </a:p>
          <a:p>
            <a:endParaRPr lang="en-IE" dirty="0" smtClean="0"/>
          </a:p>
          <a:p>
            <a:r>
              <a:rPr lang="en-IE" dirty="0" smtClean="0"/>
              <a:t>Typical of databases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n-IE" dirty="0" smtClean="0"/>
              <a:t>is a dataset, e.g., a set of relations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Q</a:t>
            </a:r>
            <a:r>
              <a:rPr lang="en-IE" dirty="0" smtClean="0"/>
              <a:t> is a structured query, e.g., SQL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R </a:t>
            </a:r>
            <a:r>
              <a:rPr lang="en-IE" dirty="0" smtClean="0"/>
              <a:t>is a list of tuples, possibly ordered</a:t>
            </a:r>
            <a:endParaRPr lang="en-IE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6248400"/>
            <a:ext cx="82296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SELECT * FROM actor WHERE country = “Ireland” ORDER BY earnings;</a:t>
            </a:r>
          </a:p>
        </p:txBody>
      </p:sp>
      <p:pic>
        <p:nvPicPr>
          <p:cNvPr id="15362" name="Picture 2" descr="http://www.fishingforcustomers.com/wp-content/uploads/2011/07/databa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72762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7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Information Retrieval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038600" cy="5105400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Retrieval over “unstructured data” or textual data</a:t>
            </a:r>
          </a:p>
          <a:p>
            <a:endParaRPr lang="en-IE" dirty="0" smtClean="0"/>
          </a:p>
          <a:p>
            <a:r>
              <a:rPr lang="en-IE" dirty="0" smtClean="0"/>
              <a:t>Typical of web search</a:t>
            </a:r>
          </a:p>
          <a:p>
            <a:pPr lvl="1"/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I </a:t>
            </a:r>
            <a:r>
              <a:rPr lang="en-IE" dirty="0" smtClean="0"/>
              <a:t>is a set of text documents, e.g., web pages</a:t>
            </a:r>
          </a:p>
          <a:p>
            <a:pPr lvl="1"/>
            <a:r>
              <a:rPr lang="en-IE" dirty="0" smtClean="0">
                <a:solidFill>
                  <a:srgbClr val="00B050"/>
                </a:solidFill>
              </a:rPr>
              <a:t>Q</a:t>
            </a:r>
            <a:r>
              <a:rPr lang="en-IE" dirty="0" smtClean="0"/>
              <a:t> is a keyword query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R </a:t>
            </a:r>
            <a:r>
              <a:rPr lang="en-IE" dirty="0" smtClean="0"/>
              <a:t>is a list of documents, e.g., relevant pages</a:t>
            </a:r>
            <a:endParaRPr lang="en-IE" dirty="0"/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828800"/>
            <a:ext cx="476250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6248400"/>
            <a:ext cx="82296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“most famous Irish actors”</a:t>
            </a:r>
          </a:p>
        </p:txBody>
      </p:sp>
    </p:spTree>
    <p:extLst>
      <p:ext uri="{BB962C8B-B14F-4D97-AF65-F5344CB8AC3E}">
        <p14:creationId xmlns:p14="http://schemas.microsoft.com/office/powerpoint/2010/main" val="108695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WEB SEARCH/RETRIEVAL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201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Inside Google</a:t>
            </a:r>
            <a:endParaRPr lang="en-IE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43" y="1292923"/>
            <a:ext cx="7315257" cy="487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cdn0.tnwcdn.com/wp-content/blogs.dir/1/files/2013/03/google_no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3" y="1295400"/>
            <a:ext cx="897130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Google Architecture (ca. 1998)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E" b="1" u="sng" dirty="0" smtClean="0">
                <a:solidFill>
                  <a:srgbClr val="0070C0"/>
                </a:solidFill>
              </a:rPr>
              <a:t>Information Retrieval</a:t>
            </a:r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Crawling</a:t>
            </a:r>
          </a:p>
          <a:p>
            <a:r>
              <a:rPr lang="en-IE" dirty="0" smtClean="0"/>
              <a:t>Inverted indexing</a:t>
            </a:r>
          </a:p>
          <a:p>
            <a:r>
              <a:rPr lang="en-IE" dirty="0" smtClean="0"/>
              <a:t>PageRank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IE"/>
          </a:p>
        </p:txBody>
      </p:sp>
      <p:pic>
        <p:nvPicPr>
          <p:cNvPr id="4" name="Picture 2" descr="http://infolab.stanford.edu/~backrub/ov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6" y="1524000"/>
            <a:ext cx="4226277" cy="469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INFORMATION RETRIEVAL:</a:t>
            </a:r>
            <a:br>
              <a:rPr lang="en-IE" dirty="0" smtClean="0"/>
            </a:br>
            <a:r>
              <a:rPr lang="en-IE" dirty="0" smtClean="0"/>
              <a:t>CRAWLING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332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How does Google know about the Web?</a:t>
            </a:r>
            <a:endParaRPr lang="en-IE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" y="1905000"/>
            <a:ext cx="9124406" cy="398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3200400"/>
            <a:ext cx="6037068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87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493939" y="2362200"/>
            <a:ext cx="8229600" cy="434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crawl(</a:t>
            </a:r>
            <a:r>
              <a:rPr lang="en-IE" sz="2200" b="1" dirty="0">
                <a:solidFill>
                  <a:schemeClr val="bg1"/>
                </a:solidFill>
                <a:sym typeface="Wingdings" panose="05000000000000000000" pitchFamily="2" charset="2"/>
              </a:rPr>
              <a:t>list</a:t>
            </a: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IE" sz="2200" dirty="0" err="1">
                <a:solidFill>
                  <a:schemeClr val="bg1"/>
                </a:solidFill>
                <a:sym typeface="Wingdings" panose="05000000000000000000" pitchFamily="2" charset="2"/>
              </a:rPr>
              <a:t>seedUrls</a:t>
            </a: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= 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seedUrls</a:t>
            </a:r>
            <a:endParaRPr lang="en-IE" sz="1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while(!</a:t>
            </a: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.</a:t>
            </a: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isEmpty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())</a:t>
            </a:r>
            <a:endParaRPr lang="en-IE" sz="1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new </a:t>
            </a:r>
            <a:r>
              <a:rPr lang="en-IE" sz="1800" b="1" dirty="0">
                <a:solidFill>
                  <a:schemeClr val="bg1"/>
                </a:solidFill>
                <a:sym typeface="Wingdings" panose="05000000000000000000" pitchFamily="2" charset="2"/>
              </a:rPr>
              <a:t>list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 frontier_i+1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for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 : 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frontier_i</a:t>
            </a:r>
            <a:endParaRPr lang="en-IE" sz="1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	page 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= 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downloadPage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seedUrl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frontier_i+1.addAll(</a:t>
            </a: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extractUrls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(page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))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store(page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i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++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>
            <a:normAutofit/>
          </a:bodyPr>
          <a:lstStyle/>
          <a:p>
            <a:r>
              <a:rPr lang="en-IE" dirty="0" smtClean="0"/>
              <a:t>Download the Web.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Crawling</a:t>
            </a:r>
            <a:endParaRPr lang="en-IE" dirty="0"/>
          </a:p>
        </p:txBody>
      </p:sp>
      <p:pic>
        <p:nvPicPr>
          <p:cNvPr id="1026" name="Picture 2" descr="http://arraymultimedia.in/blog/wp-content/uploads/2013/04/Tips-to-Get-Your-Website-Crawled-Fa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05" y="381001"/>
            <a:ext cx="15561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66800" y="6061982"/>
            <a:ext cx="6858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What’s missing from this code?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0533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4"/>
          <p:cNvSpPr txBox="1">
            <a:spLocks/>
          </p:cNvSpPr>
          <p:nvPr/>
        </p:nvSpPr>
        <p:spPr>
          <a:xfrm>
            <a:off x="493939" y="2362200"/>
            <a:ext cx="8229600" cy="4343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crawl(</a:t>
            </a:r>
            <a:r>
              <a:rPr lang="en-IE" sz="2200" b="1" dirty="0">
                <a:solidFill>
                  <a:schemeClr val="bg1"/>
                </a:solidFill>
                <a:sym typeface="Wingdings" panose="05000000000000000000" pitchFamily="2" charset="2"/>
              </a:rPr>
              <a:t>list</a:t>
            </a: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IE" sz="2200" dirty="0" err="1">
                <a:solidFill>
                  <a:schemeClr val="bg1"/>
                </a:solidFill>
                <a:sym typeface="Wingdings" panose="05000000000000000000" pitchFamily="2" charset="2"/>
              </a:rPr>
              <a:t>seedUrls</a:t>
            </a: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seedUrls</a:t>
            </a:r>
            <a:endParaRPr lang="en-IE" sz="18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new set 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urlsSeen</a:t>
            </a:r>
            <a:endParaRPr lang="en-IE" sz="1800" dirty="0" smtClean="0">
              <a:solidFill>
                <a:schemeClr val="tx2">
                  <a:lumMod val="40000"/>
                  <a:lumOff val="60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while(!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frontier_i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 .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isEmpty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())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new </a:t>
            </a:r>
            <a:r>
              <a:rPr lang="en-IE" sz="1800" b="1" dirty="0">
                <a:solidFill>
                  <a:schemeClr val="bg1"/>
                </a:solidFill>
                <a:sym typeface="Wingdings" panose="05000000000000000000" pitchFamily="2" charset="2"/>
              </a:rPr>
              <a:t>list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 frontier_i+1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for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 : 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frontier_i</a:t>
            </a:r>
            <a:endParaRPr lang="en-IE" sz="1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	page 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downloadPage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u</a:t>
            </a: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rl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urlsSeen.add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url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)</a:t>
            </a:r>
            <a:endParaRPr lang="en-IE" sz="1800" dirty="0">
              <a:solidFill>
                <a:schemeClr val="tx2">
                  <a:lumMod val="40000"/>
                  <a:lumOff val="60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frontier_i+1.addAll(</a:t>
            </a: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extractUrls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(page) 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.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removeAll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urlsSeen</a:t>
            </a:r>
            <a:r>
              <a:rPr lang="en-IE" sz="1800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)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  <a:endParaRPr lang="en-IE" sz="1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	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store(page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i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++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990600"/>
          </a:xfrm>
        </p:spPr>
        <p:txBody>
          <a:bodyPr>
            <a:normAutofit/>
          </a:bodyPr>
          <a:lstStyle/>
          <a:p>
            <a:r>
              <a:rPr lang="en-IE" dirty="0" smtClean="0"/>
              <a:t>Download the Web.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Crawling: Avoid Cycles</a:t>
            </a:r>
            <a:endParaRPr lang="en-IE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6061982"/>
            <a:ext cx="6858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What about the performance of this code?</a:t>
            </a:r>
            <a:endParaRPr lang="en-IE" sz="2400" dirty="0"/>
          </a:p>
        </p:txBody>
      </p:sp>
      <p:pic>
        <p:nvPicPr>
          <p:cNvPr id="7" name="Picture 2" descr="http://arraymultimedia.in/blog/wp-content/uploads/2013/04/Tips-to-Get-Your-Website-Crawled-Fa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305" y="381001"/>
            <a:ext cx="155612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03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HALF WAY MARK …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6419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Crawling: Catering for Slow Network</a:t>
            </a:r>
            <a:endParaRPr lang="en-IE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81000" y="1638300"/>
            <a:ext cx="82296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page </a:t>
            </a:r>
            <a:r>
              <a:rPr lang="en-IE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= </a:t>
            </a:r>
            <a:r>
              <a:rPr lang="en-IE" sz="1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downloadPage</a:t>
            </a:r>
            <a:r>
              <a:rPr lang="en-IE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en-IE" sz="18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u</a:t>
            </a:r>
            <a:r>
              <a:rPr lang="en-IE" sz="18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rl</a:t>
            </a:r>
            <a:r>
              <a:rPr lang="en-IE" sz="18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6325872" cy="223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95800" y="3429000"/>
            <a:ext cx="533400" cy="658018"/>
          </a:xfrm>
          <a:prstGeom prst="rect">
            <a:avLst/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TextBox 7"/>
          <p:cNvSpPr txBox="1"/>
          <p:nvPr/>
        </p:nvSpPr>
        <p:spPr>
          <a:xfrm>
            <a:off x="190500" y="54102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smtClean="0">
                <a:solidFill>
                  <a:srgbClr val="FF0000"/>
                </a:solidFill>
              </a:rPr>
              <a:t>Majority of the time spent  will be spent waiting for connection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smtClean="0">
                <a:solidFill>
                  <a:srgbClr val="FF0000"/>
                </a:solidFill>
              </a:rPr>
              <a:t>Disk and CPU of crawling machine barely occupied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smtClean="0">
                <a:solidFill>
                  <a:srgbClr val="FF0000"/>
                </a:solidFill>
              </a:rPr>
              <a:t>Bandwidth will not be maximised (stop / start)</a:t>
            </a:r>
            <a:endParaRPr lang="en-IE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4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Crawling: Multi-threading Important</a:t>
            </a:r>
            <a:endParaRPr lang="en-IE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87407" y="1143000"/>
            <a:ext cx="82296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crawl(</a:t>
            </a:r>
            <a:r>
              <a:rPr lang="en-IE" sz="2200" b="1" dirty="0">
                <a:solidFill>
                  <a:schemeClr val="bg1"/>
                </a:solidFill>
                <a:sym typeface="Wingdings" panose="05000000000000000000" pitchFamily="2" charset="2"/>
              </a:rPr>
              <a:t>list</a:t>
            </a: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IE" sz="2200" dirty="0" err="1">
                <a:solidFill>
                  <a:schemeClr val="bg1"/>
                </a:solidFill>
                <a:sym typeface="Wingdings" panose="05000000000000000000" pitchFamily="2" charset="2"/>
              </a:rPr>
              <a:t>seedUrls</a:t>
            </a: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seedUrls</a:t>
            </a:r>
            <a:endParaRPr lang="en-IE" sz="18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new set 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urlsSeen</a:t>
            </a:r>
            <a:endParaRPr lang="en-IE" sz="1800" dirty="0" smtClean="0">
              <a:solidFill>
                <a:schemeClr val="tx2">
                  <a:lumMod val="40000"/>
                  <a:lumOff val="60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while(!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frontier_i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 .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isEmpty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())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new </a:t>
            </a:r>
            <a:r>
              <a:rPr lang="en-IE" sz="1800" b="1" dirty="0">
                <a:solidFill>
                  <a:schemeClr val="bg1"/>
                </a:solidFill>
                <a:sym typeface="Wingdings" panose="05000000000000000000" pitchFamily="2" charset="2"/>
              </a:rPr>
              <a:t>list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frontier_i+1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new list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threads</a:t>
            </a:r>
            <a:endParaRPr lang="en-IE" sz="1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for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 : 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frontier_i</a:t>
            </a:r>
            <a:endParaRPr lang="en-IE" sz="1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thread = new 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DownloadPageThread.run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(url,urlsSeen,fronter_i+1)</a:t>
            </a:r>
          </a:p>
          <a:p>
            <a:pPr marL="457200" lvl="1" indent="0">
              <a:buNone/>
            </a:pP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		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threads.add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(thread)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threads.poll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i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++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</a:t>
            </a:r>
            <a:r>
              <a:rPr lang="en-IE" sz="2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DownloadPageThread</a:t>
            </a:r>
            <a:r>
              <a:rPr lang="en-IE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: run(url,urlsSeen,frontier_i+1)</a:t>
            </a:r>
          </a:p>
          <a:p>
            <a:pPr marL="457200" lvl="1" indent="0">
              <a:buNone/>
            </a:pP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page 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= </a:t>
            </a:r>
            <a:r>
              <a:rPr lang="en-IE" sz="1800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downloadPage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synchronised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urlsSeen.add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synchronised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: frontier_i+1.addAll(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extractUrls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(page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) .</a:t>
            </a:r>
            <a:r>
              <a:rPr lang="en-IE" sz="1800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removeAll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urlsSeen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))</a:t>
            </a: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synchronised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: store(page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marL="57150" indent="0">
              <a:buNone/>
            </a:pPr>
            <a:endParaRPr lang="en-IE" sz="22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217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Crawling: Multi-threading Important</a:t>
            </a:r>
            <a:endParaRPr lang="en-IE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523999"/>
            <a:ext cx="4452211" cy="434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11" y="1484398"/>
            <a:ext cx="4413069" cy="442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0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Crawling: Important to be Polite!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3545" y="1219200"/>
            <a:ext cx="8229600" cy="4876800"/>
          </a:xfrm>
        </p:spPr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(Distributed) Denial of Server Attack: (D)</a:t>
            </a:r>
            <a:r>
              <a:rPr lang="en-IE" dirty="0" err="1" smtClean="0">
                <a:solidFill>
                  <a:srgbClr val="FF0000"/>
                </a:solidFill>
              </a:rPr>
              <a:t>DoS</a:t>
            </a:r>
            <a:endParaRPr lang="en-IE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upload.wikimedia.org/wikipedia/commons/c/c1/Print_creens_low_orbit_ion_cann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313511" cy="4308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Crawling: Avoid (D)</a:t>
            </a:r>
            <a:r>
              <a:rPr lang="en-IE" dirty="0" err="1" smtClean="0"/>
              <a:t>DoSing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But more likely your IP range will be banned by the web-site (</a:t>
            </a:r>
            <a:r>
              <a:rPr lang="en-IE" dirty="0" err="1" smtClean="0"/>
              <a:t>DoS</a:t>
            </a:r>
            <a:r>
              <a:rPr lang="en-IE" dirty="0"/>
              <a:t> </a:t>
            </a:r>
            <a:r>
              <a:rPr lang="en-IE" dirty="0" smtClean="0"/>
              <a:t>attack)</a:t>
            </a:r>
            <a:endParaRPr lang="en-IE" dirty="0"/>
          </a:p>
        </p:txBody>
      </p:sp>
      <p:pic>
        <p:nvPicPr>
          <p:cNvPr id="7172" name="Picture 4" descr="Christopher Weather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9125"/>
            <a:ext cx="5295900" cy="331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169125"/>
            <a:ext cx="45148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62593" y="2546519"/>
            <a:ext cx="2895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b="1" dirty="0">
                <a:solidFill>
                  <a:srgbClr val="FF0000"/>
                </a:solidFill>
                <a:effectLst>
                  <a:outerShdw blurRad="50800" dist="38100" dir="2700000" sx="101000" sy="101000" algn="tl" rotWithShape="0">
                    <a:schemeClr val="bg1">
                      <a:alpha val="80000"/>
                    </a:schemeClr>
                  </a:outerShdw>
                </a:effectLst>
              </a:rPr>
              <a:t> Christopher </a:t>
            </a:r>
            <a:r>
              <a:rPr lang="en-IE" sz="2400" b="1" dirty="0" err="1" smtClean="0">
                <a:solidFill>
                  <a:srgbClr val="FF0000"/>
                </a:solidFill>
                <a:effectLst>
                  <a:outerShdw blurRad="50800" dist="38100" dir="2700000" sx="101000" sy="101000" algn="tl" rotWithShape="0">
                    <a:schemeClr val="bg1">
                      <a:alpha val="80000"/>
                    </a:schemeClr>
                  </a:outerShdw>
                </a:effectLst>
              </a:rPr>
              <a:t>Weatherhead</a:t>
            </a:r>
            <a:endParaRPr lang="en-IE" sz="2400" b="1" dirty="0" smtClean="0">
              <a:solidFill>
                <a:srgbClr val="FF0000"/>
              </a:solidFill>
              <a:effectLst>
                <a:outerShdw blurRad="50800" dist="38100" dir="2700000" sx="101000" sy="101000" algn="tl" rotWithShape="0">
                  <a:schemeClr val="bg1">
                    <a:alpha val="80000"/>
                  </a:schemeClr>
                </a:outerShdw>
              </a:effectLst>
            </a:endParaRPr>
          </a:p>
          <a:p>
            <a:pPr algn="ctr"/>
            <a:endParaRPr lang="en-IE" sz="2400" b="1" dirty="0" smtClean="0">
              <a:solidFill>
                <a:srgbClr val="FF0000"/>
              </a:solidFill>
              <a:effectLst>
                <a:outerShdw blurRad="50800" dist="38100" dir="2700000" sx="101000" sy="101000" algn="tl" rotWithShape="0">
                  <a:schemeClr val="bg1">
                    <a:alpha val="80000"/>
                  </a:schemeClr>
                </a:outerShdw>
              </a:effectLst>
            </a:endParaRPr>
          </a:p>
          <a:p>
            <a:pPr algn="ctr"/>
            <a:r>
              <a:rPr lang="en-IE" sz="2400" b="1" dirty="0" smtClean="0">
                <a:solidFill>
                  <a:srgbClr val="FF0000"/>
                </a:solidFill>
                <a:effectLst>
                  <a:outerShdw blurRad="50800" dist="38100" dir="2700000" sx="101000" sy="101000" algn="tl" rotWithShape="0">
                    <a:schemeClr val="bg1">
                      <a:alpha val="80000"/>
                    </a:schemeClr>
                  </a:outerShdw>
                </a:effectLst>
              </a:rPr>
              <a:t>Imprisoned for 18 months!</a:t>
            </a:r>
          </a:p>
        </p:txBody>
      </p:sp>
    </p:spTree>
    <p:extLst>
      <p:ext uri="{BB962C8B-B14F-4D97-AF65-F5344CB8AC3E}">
        <p14:creationId xmlns:p14="http://schemas.microsoft.com/office/powerpoint/2010/main" val="363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Crawling: Web-site Scheduler</a:t>
            </a:r>
            <a:endParaRPr lang="en-IE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87407" y="1143000"/>
            <a:ext cx="8229600" cy="5562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crawl(</a:t>
            </a:r>
            <a:r>
              <a:rPr lang="en-IE" sz="2200" b="1" dirty="0">
                <a:solidFill>
                  <a:schemeClr val="bg1"/>
                </a:solidFill>
                <a:sym typeface="Wingdings" panose="05000000000000000000" pitchFamily="2" charset="2"/>
              </a:rPr>
              <a:t>list</a:t>
            </a: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IE" sz="2200" dirty="0" err="1">
                <a:solidFill>
                  <a:schemeClr val="bg1"/>
                </a:solidFill>
                <a:sym typeface="Wingdings" panose="05000000000000000000" pitchFamily="2" charset="2"/>
              </a:rPr>
              <a:t>seedUrls</a:t>
            </a: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= </a:t>
            </a: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seedUrls</a:t>
            </a:r>
            <a:endParaRPr lang="en-IE" sz="18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new set </a:t>
            </a:r>
            <a:r>
              <a:rPr lang="en-IE" sz="1800" dirty="0" err="1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urlsSeen</a:t>
            </a:r>
            <a:endParaRPr lang="en-IE" sz="1800" dirty="0" smtClean="0">
              <a:solidFill>
                <a:schemeClr val="tx2">
                  <a:lumMod val="40000"/>
                  <a:lumOff val="60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while(!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frontier_i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 .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isEmpty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())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new </a:t>
            </a:r>
            <a:r>
              <a:rPr lang="en-IE" sz="1800" b="1" dirty="0">
                <a:solidFill>
                  <a:schemeClr val="bg1"/>
                </a:solidFill>
                <a:sym typeface="Wingdings" panose="05000000000000000000" pitchFamily="2" charset="2"/>
              </a:rPr>
              <a:t>list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frontier_i+1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new list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threads</a:t>
            </a:r>
            <a:endParaRPr lang="en-IE" sz="18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for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IE" sz="1800" dirty="0" err="1">
                <a:solidFill>
                  <a:schemeClr val="bg1"/>
                </a:solidFill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 : </a:t>
            </a: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schedule(</a:t>
            </a: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frontier_i</a:t>
            </a:r>
            <a:r>
              <a:rPr lang="en-IE" sz="1800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)</a:t>
            </a:r>
            <a:endParaRPr lang="en-IE" sz="1800" dirty="0">
              <a:solidFill>
                <a:schemeClr val="accent6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thread = new 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DownloadPageThread.run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(url,urlsSeen,fronter_i+1)</a:t>
            </a:r>
          </a:p>
          <a:p>
            <a:pPr marL="457200" lvl="1" indent="0">
              <a:buNone/>
            </a:pP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		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threads.add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(thread)</a:t>
            </a: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threads.poll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()</a:t>
            </a:r>
          </a:p>
          <a:p>
            <a:pPr marL="457200" lvl="1" indent="0">
              <a:buNone/>
            </a:pPr>
            <a:r>
              <a:rPr lang="en-IE" sz="18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18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i</a:t>
            </a:r>
            <a:r>
              <a:rPr lang="en-IE" sz="1800" dirty="0" smtClean="0">
                <a:solidFill>
                  <a:schemeClr val="bg1"/>
                </a:solidFill>
                <a:sym typeface="Wingdings" panose="05000000000000000000" pitchFamily="2" charset="2"/>
              </a:rPr>
              <a:t>++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</a:t>
            </a:r>
            <a:r>
              <a:rPr lang="en-IE" sz="22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DownloadPageThread</a:t>
            </a:r>
            <a:r>
              <a:rPr lang="en-IE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: run(url,urlsSeen,frontier_i+1)</a:t>
            </a:r>
          </a:p>
          <a:p>
            <a:pPr marL="457200" lvl="1" indent="0">
              <a:buNone/>
            </a:pP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page 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= </a:t>
            </a:r>
            <a:r>
              <a:rPr lang="en-IE" sz="1800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downloadPage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synchronised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: 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urlsSeen.add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url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synchronised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: frontier_i+1.addAll(</a:t>
            </a:r>
            <a:r>
              <a:rPr lang="en-IE" sz="1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extractUrls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(page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) .</a:t>
            </a:r>
            <a:r>
              <a:rPr lang="en-IE" sz="1800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removeAll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IE" sz="1800" dirty="0" err="1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urlsSeen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))</a:t>
            </a:r>
          </a:p>
          <a:p>
            <a:pPr marL="457200" lvl="1" indent="0">
              <a:buNone/>
            </a:pPr>
            <a:r>
              <a:rPr lang="en-IE" sz="1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 synchronised</a:t>
            </a:r>
            <a:r>
              <a:rPr lang="en-IE" sz="1800" dirty="0" smtClean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: store(page</a:t>
            </a:r>
            <a:r>
              <a:rPr lang="en-IE" sz="1800" dirty="0">
                <a:solidFill>
                  <a:schemeClr val="accent3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)</a:t>
            </a:r>
          </a:p>
          <a:p>
            <a:pPr marL="57150" indent="0">
              <a:buNone/>
            </a:pPr>
            <a:endParaRPr lang="en-IE" sz="22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721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Robots Exclusion Protocol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 smtClean="0"/>
              <a:t>http://</a:t>
            </a:r>
            <a:r>
              <a:rPr lang="en-I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website.com</a:t>
            </a:r>
            <a:r>
              <a:rPr lang="en-IE" dirty="0" smtClean="0"/>
              <a:t>/robots.txt</a:t>
            </a:r>
          </a:p>
          <a:p>
            <a:pPr marL="0" indent="0">
              <a:buNone/>
            </a:pPr>
            <a:endParaRPr lang="en-IE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3400" y="2057400"/>
            <a:ext cx="8229600" cy="838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User-agent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: *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Disallow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: /</a:t>
            </a:r>
            <a:endParaRPr lang="en-IE" sz="22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0200" y="2895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No bots allowed on the website.</a:t>
            </a:r>
            <a:endParaRPr lang="en-IE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33400" y="3505200"/>
            <a:ext cx="8229600" cy="12954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User-agent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: *</a:t>
            </a:r>
          </a:p>
          <a:p>
            <a:pPr marL="57150" indent="0">
              <a:buNone/>
            </a:pPr>
            <a:r>
              <a:rPr lang="en-IE" sz="2200" dirty="0">
                <a:solidFill>
                  <a:srgbClr val="FF0000"/>
                </a:solidFill>
                <a:sym typeface="Wingdings" panose="05000000000000000000" pitchFamily="2" charset="2"/>
              </a:rPr>
              <a:t>Disallow: 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/user/</a:t>
            </a:r>
            <a:endParaRPr lang="en-IE" sz="22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57150" indent="0">
              <a:buNone/>
            </a:pPr>
            <a:r>
              <a:rPr lang="en-IE" sz="2200" dirty="0">
                <a:solidFill>
                  <a:srgbClr val="FF0000"/>
                </a:solidFill>
                <a:sym typeface="Wingdings" panose="05000000000000000000" pitchFamily="2" charset="2"/>
              </a:rPr>
              <a:t>Disallow: 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/main/login.html</a:t>
            </a:r>
            <a:endParaRPr lang="en-IE" sz="22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4953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No bots allowed in /user/ sub-folder or login page.</a:t>
            </a:r>
            <a:endParaRPr lang="en-IE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20337" y="5562600"/>
            <a:ext cx="8229600" cy="838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User-agent</a:t>
            </a: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en-IE" sz="2200" dirty="0" err="1">
                <a:solidFill>
                  <a:schemeClr val="bg1"/>
                </a:solidFill>
                <a:sym typeface="Wingdings" panose="05000000000000000000" pitchFamily="2" charset="2"/>
              </a:rPr>
              <a:t>googlebot</a:t>
            </a:r>
            <a:endParaRPr lang="en-IE" sz="22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57150" indent="0">
              <a:buNone/>
            </a:pPr>
            <a:r>
              <a:rPr lang="en-IE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Disallow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: /</a:t>
            </a:r>
            <a:endParaRPr lang="en-IE" sz="22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7137" y="6400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Ban only the bot with “user-agent” </a:t>
            </a:r>
            <a:r>
              <a:rPr lang="en-IE" dirty="0" err="1" smtClean="0"/>
              <a:t>googlebot</a:t>
            </a:r>
            <a:r>
              <a:rPr lang="en-IE" dirty="0" smtClean="0"/>
              <a:t>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740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Robots Exclusion Protocol (non-standard)</a:t>
            </a:r>
            <a:endParaRPr lang="en-IE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33400" y="1219200"/>
            <a:ext cx="8229600" cy="8382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User-agent</a:t>
            </a: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en-IE" sz="2200" dirty="0" err="1">
                <a:solidFill>
                  <a:schemeClr val="bg1"/>
                </a:solidFill>
                <a:sym typeface="Wingdings" panose="05000000000000000000" pitchFamily="2" charset="2"/>
              </a:rPr>
              <a:t>googlebot</a:t>
            </a:r>
            <a:endParaRPr lang="en-IE" sz="22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57150" indent="0">
              <a:buNone/>
            </a:pPr>
            <a:r>
              <a:rPr lang="en-IE" sz="2200" dirty="0" smtClean="0">
                <a:solidFill>
                  <a:srgbClr val="0070C0"/>
                </a:solidFill>
                <a:sym typeface="Wingdings" panose="05000000000000000000" pitchFamily="2" charset="2"/>
              </a:rPr>
              <a:t>Crawl-delay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: 10</a:t>
            </a:r>
            <a:endParaRPr lang="en-IE" sz="22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057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Tell the </a:t>
            </a:r>
            <a:r>
              <a:rPr lang="en-IE" dirty="0" err="1" smtClean="0"/>
              <a:t>googlebot</a:t>
            </a:r>
            <a:r>
              <a:rPr lang="en-IE" dirty="0" smtClean="0"/>
              <a:t> to only crawl a page from this host no more than once every 10 seconds.</a:t>
            </a:r>
            <a:endParaRPr lang="en-IE" dirty="0"/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533400" y="3059668"/>
            <a:ext cx="8229600" cy="13716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User-agent</a:t>
            </a: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*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Disallow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: /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rgbClr val="92D050"/>
                </a:solidFill>
                <a:sym typeface="Wingdings" panose="05000000000000000000" pitchFamily="2" charset="2"/>
              </a:rPr>
              <a:t>Allow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: /public/</a:t>
            </a:r>
            <a:endParaRPr lang="en-IE" sz="22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4312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Ban everything but the /public/ folder for all agents</a:t>
            </a:r>
            <a:endParaRPr lang="en-IE" dirty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526869" y="5257800"/>
            <a:ext cx="8229600" cy="8667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User-agent</a:t>
            </a: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: 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*</a:t>
            </a:r>
          </a:p>
          <a:p>
            <a:pPr marL="57150" indent="0">
              <a:buNone/>
            </a:pPr>
            <a:r>
              <a:rPr lang="en-IE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Sitemap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: http://example.com/main/sitemap.xml</a:t>
            </a:r>
            <a:endParaRPr lang="en-IE" sz="22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6248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Tell user-agents about your </a:t>
            </a:r>
            <a:r>
              <a:rPr lang="en-IE" i="1" dirty="0" smtClean="0"/>
              <a:t>site-map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23572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Site-Map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1392238"/>
            <a:ext cx="6629401" cy="4730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0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Crawling: Important Points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Seed-list</a:t>
            </a:r>
            <a:r>
              <a:rPr lang="en-IE" dirty="0" smtClean="0"/>
              <a:t>: Entry point for crawling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Frontier</a:t>
            </a:r>
            <a:r>
              <a:rPr lang="en-IE" dirty="0" smtClean="0"/>
              <a:t>: Extract links from current pages for next round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Threading</a:t>
            </a:r>
            <a:r>
              <a:rPr lang="en-IE" dirty="0" smtClean="0"/>
              <a:t>: Keep machines busy; mitigate waits for connection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Seen-list</a:t>
            </a:r>
            <a:r>
              <a:rPr lang="en-IE" dirty="0" smtClean="0"/>
              <a:t>: Avoid cycles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Politeness</a:t>
            </a:r>
            <a:r>
              <a:rPr lang="en-IE" dirty="0" smtClean="0"/>
              <a:t>: Don’t annoy web-sites</a:t>
            </a:r>
          </a:p>
          <a:p>
            <a:pPr lvl="1"/>
            <a:r>
              <a:rPr lang="en-IE" dirty="0" smtClean="0"/>
              <a:t>Set a </a:t>
            </a:r>
            <a:r>
              <a:rPr lang="en-IE" i="1" dirty="0" smtClean="0"/>
              <a:t>politeness delay</a:t>
            </a:r>
            <a:r>
              <a:rPr lang="en-IE" dirty="0" smtClean="0"/>
              <a:t> between crawling pages on the same web-site</a:t>
            </a:r>
          </a:p>
          <a:p>
            <a:pPr lvl="1"/>
            <a:r>
              <a:rPr lang="en-IE" dirty="0" smtClean="0"/>
              <a:t>Stick to what’s stated in the robots.txt file</a:t>
            </a:r>
          </a:p>
          <a:p>
            <a:pPr lvl="1"/>
            <a:r>
              <a:rPr lang="en-IE" dirty="0" smtClean="0"/>
              <a:t>Check for a site-map</a:t>
            </a:r>
          </a:p>
        </p:txBody>
      </p:sp>
    </p:spTree>
    <p:extLst>
      <p:ext uri="{BB962C8B-B14F-4D97-AF65-F5344CB8AC3E}">
        <p14:creationId xmlns:p14="http://schemas.microsoft.com/office/powerpoint/2010/main" val="1155726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Course Marking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45% </a:t>
            </a:r>
            <a:r>
              <a:rPr lang="en-IE" dirty="0"/>
              <a:t>for Weekly Labs (~3% a lab!)</a:t>
            </a:r>
          </a:p>
          <a:p>
            <a:r>
              <a:rPr lang="en-IE" dirty="0"/>
              <a:t>35% for Final Exam</a:t>
            </a:r>
          </a:p>
          <a:p>
            <a:r>
              <a:rPr lang="en-IE" dirty="0"/>
              <a:t>20% for Small Class Project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56709"/>
            <a:ext cx="451485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19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Crawling: Distribution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IE" dirty="0" smtClean="0"/>
              <a:t>Similar benefits to multi-threading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r>
              <a:rPr lang="en-IE" dirty="0" smtClean="0">
                <a:solidFill>
                  <a:srgbClr val="008000"/>
                </a:solidFill>
              </a:rPr>
              <a:t>Local frontier and seen-URL list!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7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778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178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87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8" y="4267200"/>
            <a:ext cx="1419781" cy="83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42545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1</a:t>
            </a:r>
            <a:endParaRPr lang="en-IE" dirty="0"/>
          </a:p>
        </p:txBody>
      </p:sp>
      <p:sp>
        <p:nvSpPr>
          <p:cNvPr id="10" name="TextBox 9"/>
          <p:cNvSpPr txBox="1"/>
          <p:nvPr/>
        </p:nvSpPr>
        <p:spPr>
          <a:xfrm>
            <a:off x="2601266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2</a:t>
            </a:r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4336062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60646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37044" y="4354980"/>
            <a:ext cx="5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63159" y="2209800"/>
            <a:ext cx="6858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How might we implement a distributed crawler?</a:t>
            </a:r>
            <a:endParaRPr lang="en-IE" sz="2400" dirty="0"/>
          </a:p>
        </p:txBody>
      </p:sp>
      <p:sp>
        <p:nvSpPr>
          <p:cNvPr id="17" name="Content Placeholder 4"/>
          <p:cNvSpPr txBox="1">
            <a:spLocks/>
          </p:cNvSpPr>
          <p:nvPr/>
        </p:nvSpPr>
        <p:spPr>
          <a:xfrm>
            <a:off x="477359" y="3095617"/>
            <a:ext cx="8229600" cy="866783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for </a:t>
            </a:r>
            <a:r>
              <a:rPr lang="en-IE" sz="2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url</a:t>
            </a:r>
            <a:r>
              <a:rPr lang="en-IE" sz="2200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 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: frontier_i-1</a:t>
            </a:r>
          </a:p>
          <a:p>
            <a:pPr marL="57150" indent="0">
              <a:buNone/>
            </a:pPr>
            <a:r>
              <a:rPr lang="en-IE" sz="2200" dirty="0">
                <a:solidFill>
                  <a:schemeClr val="bg1"/>
                </a:solidFill>
                <a:sym typeface="Wingdings" panose="05000000000000000000" pitchFamily="2" charset="2"/>
              </a:rPr>
              <a:t>	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map(</a:t>
            </a:r>
            <a:r>
              <a:rPr lang="en-IE" sz="2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url,count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3159" y="6172200"/>
            <a:ext cx="68580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What will be the bottleneck as machines increase?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12099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5" grpId="0" animBg="1"/>
      <p:bldP spid="17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Crawling: Other Options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0070C0"/>
                </a:solidFill>
              </a:rPr>
              <a:t>Breadth-first</a:t>
            </a:r>
            <a:r>
              <a:rPr lang="en-IE" dirty="0" smtClean="0"/>
              <a:t>: </a:t>
            </a:r>
            <a:r>
              <a:rPr lang="en-IE" b="1" dirty="0" smtClean="0"/>
              <a:t>As per the pseudo-code, crawl in rounds</a:t>
            </a:r>
          </a:p>
          <a:p>
            <a:pPr lvl="1"/>
            <a:r>
              <a:rPr lang="en-IE" b="1" dirty="0" smtClean="0"/>
              <a:t>Extract one-hop from seed URLs …</a:t>
            </a:r>
          </a:p>
          <a:p>
            <a:pPr lvl="1"/>
            <a:r>
              <a:rPr lang="en-IE" b="1" dirty="0" smtClean="0"/>
              <a:t>Extract n-hop from seed URLs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Depth-first</a:t>
            </a:r>
            <a:r>
              <a:rPr lang="en-IE" dirty="0" smtClean="0"/>
              <a:t>: 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Follow first link in first page, first link in second page, etc.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Best/topic-first</a:t>
            </a:r>
            <a:r>
              <a:rPr lang="en-IE" dirty="0" smtClean="0"/>
              <a:t>: 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Rank the URLs according to topic, number of in-links, etc.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Hybrid</a:t>
            </a:r>
            <a:r>
              <a:rPr lang="en-IE" dirty="0" smtClean="0"/>
              <a:t>: 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A mix of strategies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02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Crawling: Inaccessible (Bow-Tie)</a:t>
            </a:r>
            <a:endParaRPr lang="en-IE" dirty="0"/>
          </a:p>
        </p:txBody>
      </p:sp>
      <p:pic>
        <p:nvPicPr>
          <p:cNvPr id="10242" name="Picture 2" descr="http://www9.org/w9cdrom/160/tem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014" y="1066800"/>
            <a:ext cx="6096000" cy="460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0960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/>
              <a:t>A. </a:t>
            </a:r>
            <a:r>
              <a:rPr lang="en-IE" dirty="0" err="1"/>
              <a:t>Broder</a:t>
            </a:r>
            <a:r>
              <a:rPr lang="en-IE" dirty="0"/>
              <a:t>, R. Kumar, F. </a:t>
            </a:r>
            <a:r>
              <a:rPr lang="en-IE" dirty="0" err="1"/>
              <a:t>Maghoul</a:t>
            </a:r>
            <a:r>
              <a:rPr lang="en-IE" dirty="0"/>
              <a:t>, P. </a:t>
            </a:r>
            <a:r>
              <a:rPr lang="en-IE" dirty="0" err="1"/>
              <a:t>Raghavan</a:t>
            </a:r>
            <a:r>
              <a:rPr lang="en-IE" dirty="0"/>
              <a:t>, S. </a:t>
            </a:r>
            <a:r>
              <a:rPr lang="en-IE" dirty="0" err="1"/>
              <a:t>Rajagopalan</a:t>
            </a:r>
            <a:r>
              <a:rPr lang="en-IE" dirty="0"/>
              <a:t>, R. </a:t>
            </a:r>
            <a:r>
              <a:rPr lang="en-IE" dirty="0" smtClean="0"/>
              <a:t>Stata, A</a:t>
            </a:r>
            <a:r>
              <a:rPr lang="en-IE" dirty="0"/>
              <a:t>. Tomkins, and </a:t>
            </a:r>
            <a:r>
              <a:rPr lang="en-IE" dirty="0" smtClean="0"/>
              <a:t>J. Wiener</a:t>
            </a:r>
            <a:r>
              <a:rPr lang="en-IE" dirty="0"/>
              <a:t>, “Graph structure in the web,” </a:t>
            </a:r>
            <a:r>
              <a:rPr lang="en-IE" dirty="0" err="1" smtClean="0"/>
              <a:t>Comput</a:t>
            </a:r>
            <a:r>
              <a:rPr lang="en-IE" dirty="0" smtClean="0"/>
              <a:t>. Networks</a:t>
            </a:r>
            <a:r>
              <a:rPr lang="en-IE" dirty="0"/>
              <a:t>, vol. 33, no. 1-6, pp. </a:t>
            </a:r>
            <a:r>
              <a:rPr lang="en-IE" dirty="0" smtClean="0"/>
              <a:t>309–320, 2000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0218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Crawling: Inaccessible (Deep-Web)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Deep-web</a:t>
            </a:r>
            <a:r>
              <a:rPr lang="en-IE" dirty="0" smtClean="0"/>
              <a:t>: </a:t>
            </a:r>
          </a:p>
          <a:p>
            <a:pPr lvl="1"/>
            <a:r>
              <a:rPr lang="en-IE" dirty="0" smtClean="0"/>
              <a:t>Dynamically-generated content</a:t>
            </a:r>
          </a:p>
          <a:p>
            <a:pPr lvl="1"/>
            <a:r>
              <a:rPr lang="en-IE" dirty="0" smtClean="0"/>
              <a:t>Password protected / firewalled</a:t>
            </a:r>
          </a:p>
          <a:p>
            <a:pPr lvl="1"/>
            <a:r>
              <a:rPr lang="en-IE" dirty="0" smtClean="0"/>
              <a:t>Dark Web</a:t>
            </a:r>
            <a:endParaRPr lang="en-IE" dirty="0"/>
          </a:p>
        </p:txBody>
      </p:sp>
      <p:pic>
        <p:nvPicPr>
          <p:cNvPr id="14338" name="Picture 2" descr="The Deep W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924174"/>
            <a:ext cx="45720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4834" y="6532159"/>
            <a:ext cx="815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 smtClean="0"/>
              <a:t>Image from http</a:t>
            </a:r>
            <a:r>
              <a:rPr lang="en-IE" sz="1400" dirty="0"/>
              <a:t>://www.legaltechnology.com/wp-content/uploads/2013/07/OpenText-EIM-Summary.pdf</a:t>
            </a:r>
          </a:p>
        </p:txBody>
      </p:sp>
    </p:spTree>
    <p:extLst>
      <p:ext uri="{BB962C8B-B14F-4D97-AF65-F5344CB8AC3E}">
        <p14:creationId xmlns:p14="http://schemas.microsoft.com/office/powerpoint/2010/main" val="219547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Apache </a:t>
            </a:r>
            <a:r>
              <a:rPr lang="en-IE" dirty="0" err="1" smtClean="0"/>
              <a:t>Nuche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Open-source crawling framework!</a:t>
            </a:r>
          </a:p>
          <a:p>
            <a:r>
              <a:rPr lang="en-IE" dirty="0" smtClean="0"/>
              <a:t>Compatible with Hadoop!</a:t>
            </a:r>
            <a:endParaRPr lang="en-IE" dirty="0"/>
          </a:p>
        </p:txBody>
      </p:sp>
      <p:sp>
        <p:nvSpPr>
          <p:cNvPr id="4" name="TextBox 3"/>
          <p:cNvSpPr txBox="1"/>
          <p:nvPr/>
        </p:nvSpPr>
        <p:spPr>
          <a:xfrm>
            <a:off x="1438275" y="55626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600" dirty="0">
                <a:hlinkClick r:id="rId2"/>
              </a:rPr>
              <a:t>https://nutch.apache.org</a:t>
            </a:r>
            <a:r>
              <a:rPr lang="en-IE" sz="3600" dirty="0" smtClean="0">
                <a:hlinkClick r:id="rId2"/>
              </a:rPr>
              <a:t>/</a:t>
            </a:r>
            <a:endParaRPr lang="en-IE" sz="3600" dirty="0"/>
          </a:p>
        </p:txBody>
      </p:sp>
      <p:pic>
        <p:nvPicPr>
          <p:cNvPr id="18434" name="Picture 2" descr="https://wiki.apache.org/nutch/FrontPage?action=AttachFile&amp;do=get&amp;target=nutch_logo_me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8612"/>
            <a:ext cx="28575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Apach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255237"/>
            <a:ext cx="193357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5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INFORMATION RETRIEVAL:</a:t>
            </a:r>
            <a:br>
              <a:rPr lang="en-IE" dirty="0" smtClean="0"/>
            </a:br>
            <a:r>
              <a:rPr lang="en-IE" dirty="0" smtClean="0"/>
              <a:t>INVERTED-INDEXING</a:t>
            </a:r>
            <a:endParaRPr lang="en-I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034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Inverted Index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IE" dirty="0" smtClean="0">
                <a:solidFill>
                  <a:srgbClr val="0070C0"/>
                </a:solidFill>
              </a:rPr>
              <a:t>Inverted Index</a:t>
            </a:r>
            <a:r>
              <a:rPr lang="en-IE" dirty="0" smtClean="0"/>
              <a:t>: A map from words to documents</a:t>
            </a:r>
          </a:p>
          <a:p>
            <a:pPr lvl="1"/>
            <a:r>
              <a:rPr lang="en-IE" sz="2400" dirty="0" smtClean="0"/>
              <a:t>“Inverted” because usually documents map to words</a:t>
            </a:r>
          </a:p>
          <a:p>
            <a:pPr lvl="1"/>
            <a:r>
              <a:rPr lang="en-IE" sz="2400" dirty="0" smtClean="0"/>
              <a:t>At the core of all keyword search applications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2" y="3337560"/>
            <a:ext cx="3810000" cy="139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5" y="5016269"/>
            <a:ext cx="4495800" cy="32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2911"/>
            <a:ext cx="3048844" cy="26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553" y="3337560"/>
            <a:ext cx="4733109" cy="5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4" y="5791200"/>
            <a:ext cx="46005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09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Inverted Index: </a:t>
            </a:r>
            <a:r>
              <a:rPr lang="en-IE" dirty="0" smtClean="0"/>
              <a:t>Example</a:t>
            </a:r>
            <a:endParaRPr lang="en-I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581028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50"/>
                <a:gridCol w="283845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Term</a:t>
                      </a:r>
                      <a:r>
                        <a:rPr lang="en-IE" baseline="0" dirty="0" smtClean="0"/>
                        <a:t> List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Posting</a:t>
                      </a:r>
                      <a:r>
                        <a:rPr lang="en-IE" baseline="0" dirty="0" smtClean="0"/>
                        <a:t> Lists</a:t>
                      </a:r>
                      <a:endParaRPr lang="en-IE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103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american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123</a:t>
                      </a:r>
                      <a:r>
                        <a:rPr lang="en-IE" baseline="0" dirty="0" smtClean="0"/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and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57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139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by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70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157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directed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61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212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drama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38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87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/>
              <a:t>Inverted index:</a:t>
            </a:r>
            <a:endParaRPr lang="en-IE" sz="2800" u="sng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65217"/>
            <a:ext cx="6766560" cy="42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577215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88" y="908050"/>
            <a:ext cx="17430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8305800" y="90805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rgbClr val="008000"/>
                </a:solidFill>
              </a:rPr>
              <a:t>1</a:t>
            </a:r>
            <a:endParaRPr lang="en-IE" sz="3600" b="1" dirty="0">
              <a:solidFill>
                <a:srgbClr val="008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4137" y="3080266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/>
              <a:t>Fruitvale Station</a:t>
            </a:r>
            <a:r>
              <a:rPr lang="en-IE" dirty="0"/>
              <a:t> is a 2013 American </a:t>
            </a:r>
            <a:r>
              <a:rPr lang="en-IE" dirty="0">
                <a:hlinkClick r:id="rId6" tooltip="Drama film"/>
              </a:rPr>
              <a:t>drama film</a:t>
            </a:r>
            <a:r>
              <a:rPr lang="en-IE" dirty="0"/>
              <a:t> written and directed by </a:t>
            </a:r>
            <a:r>
              <a:rPr lang="en-IE" dirty="0">
                <a:hlinkClick r:id="rId7" tooltip="Ryan Coogler"/>
              </a:rPr>
              <a:t>Ryan </a:t>
            </a:r>
            <a:r>
              <a:rPr lang="en-IE" dirty="0" err="1">
                <a:hlinkClick r:id="rId7" tooltip="Ryan Coogler"/>
              </a:rPr>
              <a:t>Coogler</a:t>
            </a:r>
            <a:r>
              <a:rPr lang="en-IE" dirty="0"/>
              <a:t>.</a:t>
            </a:r>
            <a:endParaRPr lang="en-IE" dirty="0"/>
          </a:p>
        </p:txBody>
      </p:sp>
      <p:sp>
        <p:nvSpPr>
          <p:cNvPr id="28" name="TextBox 27"/>
          <p:cNvSpPr txBox="1"/>
          <p:nvPr/>
        </p:nvSpPr>
        <p:spPr>
          <a:xfrm>
            <a:off x="381000" y="2819400"/>
            <a:ext cx="8267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rgbClr val="7030A0"/>
                </a:solidFill>
              </a:rPr>
              <a:t>1                10         18 21 23   28             37        43   47          55   59           68 71     76</a:t>
            </a:r>
            <a:endParaRPr lang="en-IE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92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Inverted Index: </a:t>
            </a:r>
            <a:r>
              <a:rPr lang="en-IE" dirty="0" smtClean="0"/>
              <a:t>Example Search</a:t>
            </a:r>
            <a:endParaRPr lang="en-IE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386809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50"/>
                <a:gridCol w="283845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Word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Posting</a:t>
                      </a:r>
                      <a:r>
                        <a:rPr lang="en-IE" baseline="0" dirty="0" smtClean="0"/>
                        <a:t> Lists</a:t>
                      </a:r>
                      <a:endParaRPr lang="en-IE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103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/>
                        <a:t>american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123</a:t>
                      </a:r>
                      <a:r>
                        <a:rPr lang="en-IE" baseline="0" dirty="0" smtClean="0"/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and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57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139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by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70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157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directed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61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212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drama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38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87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/>
              <a:t>Inverted index:</a:t>
            </a:r>
            <a:endParaRPr lang="en-IE" sz="2800" u="sng" dirty="0"/>
          </a:p>
        </p:txBody>
      </p:sp>
      <p:sp>
        <p:nvSpPr>
          <p:cNvPr id="24" name="Content Placeholder 2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AND</a:t>
            </a:r>
            <a:r>
              <a:rPr lang="en-IE" dirty="0" smtClean="0"/>
              <a:t>: Posting lists intersected (optimised!)</a:t>
            </a:r>
          </a:p>
          <a:p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OR</a:t>
            </a:r>
            <a:r>
              <a:rPr lang="en-IE" dirty="0" smtClean="0"/>
              <a:t>: Posting lists </a:t>
            </a:r>
            <a:r>
              <a:rPr lang="en-IE" dirty="0" err="1" smtClean="0"/>
              <a:t>unioned</a:t>
            </a:r>
            <a:endParaRPr lang="en-IE" dirty="0" smtClean="0"/>
          </a:p>
          <a:p>
            <a:r>
              <a:rPr lang="en-IE" dirty="0" smtClean="0">
                <a:solidFill>
                  <a:schemeClr val="accent3">
                    <a:lumMod val="75000"/>
                  </a:schemeClr>
                </a:solidFill>
              </a:rPr>
              <a:t>PHRASE</a:t>
            </a:r>
            <a:r>
              <a:rPr lang="en-IE" dirty="0" smtClean="0"/>
              <a:t>: </a:t>
            </a:r>
            <a:r>
              <a:rPr lang="en-IE" dirty="0" smtClean="0">
                <a:solidFill>
                  <a:srgbClr val="0070C0"/>
                </a:solidFill>
              </a:rPr>
              <a:t>AND</a:t>
            </a:r>
            <a:r>
              <a:rPr lang="en-IE" dirty="0" smtClean="0"/>
              <a:t> + check locations</a:t>
            </a:r>
            <a:endParaRPr lang="en-IE" dirty="0"/>
          </a:p>
        </p:txBody>
      </p:sp>
      <p:sp>
        <p:nvSpPr>
          <p:cNvPr id="32" name="Content Placeholder 4"/>
          <p:cNvSpPr txBox="1">
            <a:spLocks/>
          </p:cNvSpPr>
          <p:nvPr/>
        </p:nvSpPr>
        <p:spPr>
          <a:xfrm>
            <a:off x="3200400" y="1181100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american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drama</a:t>
            </a:r>
            <a:endParaRPr lang="en-IE" sz="22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814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Inverted Index Flavours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E" dirty="0" smtClean="0"/>
          </a:p>
          <a:p>
            <a:r>
              <a:rPr lang="en-IE" dirty="0" smtClean="0">
                <a:solidFill>
                  <a:srgbClr val="0070C0"/>
                </a:solidFill>
              </a:rPr>
              <a:t>Record-level </a:t>
            </a:r>
            <a:r>
              <a:rPr lang="en-IE" dirty="0">
                <a:solidFill>
                  <a:srgbClr val="0070C0"/>
                </a:solidFill>
              </a:rPr>
              <a:t>inverted </a:t>
            </a:r>
            <a:r>
              <a:rPr lang="en-IE" dirty="0" smtClean="0">
                <a:solidFill>
                  <a:srgbClr val="0070C0"/>
                </a:solidFill>
              </a:rPr>
              <a:t>index</a:t>
            </a:r>
            <a:r>
              <a:rPr lang="en-IE" dirty="0" smtClean="0">
                <a:solidFill>
                  <a:schemeClr val="bg1">
                    <a:lumMod val="50000"/>
                  </a:schemeClr>
                </a:solidFill>
              </a:rPr>
              <a:t>: Maps words to documents without positional information</a:t>
            </a:r>
          </a:p>
          <a:p>
            <a:endParaRPr lang="en-IE" dirty="0"/>
          </a:p>
          <a:p>
            <a:r>
              <a:rPr lang="en-IE" b="1" dirty="0" smtClean="0">
                <a:solidFill>
                  <a:srgbClr val="0070C0"/>
                </a:solidFill>
              </a:rPr>
              <a:t>Word-level </a:t>
            </a:r>
            <a:r>
              <a:rPr lang="en-IE" b="1" dirty="0">
                <a:solidFill>
                  <a:srgbClr val="0070C0"/>
                </a:solidFill>
              </a:rPr>
              <a:t>inverted index</a:t>
            </a:r>
            <a:r>
              <a:rPr lang="en-IE" b="1" dirty="0"/>
              <a:t>: </a:t>
            </a:r>
            <a:r>
              <a:rPr lang="en-IE" b="1" dirty="0" smtClean="0"/>
              <a:t>Additionally maps </a:t>
            </a:r>
            <a:r>
              <a:rPr lang="en-IE" b="1" dirty="0"/>
              <a:t>words </a:t>
            </a:r>
            <a:r>
              <a:rPr lang="en-IE" b="1" dirty="0" smtClean="0"/>
              <a:t>with </a:t>
            </a:r>
            <a:r>
              <a:rPr lang="en-IE" b="1" dirty="0"/>
              <a:t>positional information</a:t>
            </a:r>
          </a:p>
          <a:p>
            <a:pPr marL="0" indent="0">
              <a:buNone/>
            </a:pPr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27441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BIG DATA NEEDS SEARCH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89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Inverted Index: Word Normalisation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r>
              <a:rPr lang="en-IE" dirty="0" smtClean="0"/>
              <a:t>Word normalisation: grammar removal, case, lemmatisation, accents, etc.</a:t>
            </a:r>
          </a:p>
          <a:p>
            <a:r>
              <a:rPr lang="en-IE" dirty="0" smtClean="0"/>
              <a:t>Query side and/or index side</a:t>
            </a:r>
            <a:endParaRPr lang="en-IE" dirty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3200400" y="1181100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drama </a:t>
            </a:r>
            <a:r>
              <a:rPr lang="en-IE" sz="22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america</a:t>
            </a:r>
            <a:endParaRPr lang="en-IE" sz="22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517661"/>
              </p:ext>
            </p:extLst>
          </p:nvPr>
        </p:nvGraphicFramePr>
        <p:xfrm>
          <a:off x="3237955" y="3931920"/>
          <a:ext cx="5676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50"/>
                <a:gridCol w="283845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Term</a:t>
                      </a:r>
                      <a:r>
                        <a:rPr lang="en-IE" baseline="0" dirty="0" smtClean="0"/>
                        <a:t> List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Posting</a:t>
                      </a:r>
                      <a:r>
                        <a:rPr lang="en-IE" baseline="0" dirty="0" smtClean="0"/>
                        <a:t> Lists</a:t>
                      </a:r>
                      <a:endParaRPr lang="en-IE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21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96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103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rgbClr val="FF0000"/>
                          </a:solidFill>
                        </a:rPr>
                        <a:t>american</a:t>
                      </a:r>
                      <a:endParaRPr lang="en-I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28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123</a:t>
                      </a:r>
                      <a:r>
                        <a:rPr lang="en-IE" baseline="0" dirty="0" smtClean="0"/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and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57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139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by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70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157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directed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61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212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drama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7030A0"/>
                          </a:solidFill>
                        </a:rPr>
                        <a:t>38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87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16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4922520"/>
            <a:ext cx="2668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u="sng" dirty="0" smtClean="0"/>
              <a:t>Inverted index:</a:t>
            </a:r>
            <a:endParaRPr lang="en-IE" sz="2800" u="sng" dirty="0"/>
          </a:p>
        </p:txBody>
      </p:sp>
    </p:spTree>
    <p:extLst>
      <p:ext uri="{BB962C8B-B14F-4D97-AF65-F5344CB8AC3E}">
        <p14:creationId xmlns:p14="http://schemas.microsoft.com/office/powerpoint/2010/main" val="236075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Inverted Index: Space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391" y="1333501"/>
            <a:ext cx="8074409" cy="4876800"/>
          </a:xfrm>
        </p:spPr>
        <p:txBody>
          <a:bodyPr/>
          <a:lstStyle/>
          <a:p>
            <a:r>
              <a:rPr lang="en-IE" dirty="0" smtClean="0"/>
              <a:t>Not so many unique words …</a:t>
            </a:r>
          </a:p>
          <a:p>
            <a:pPr lvl="1"/>
            <a:r>
              <a:rPr lang="en-IE" dirty="0" smtClean="0"/>
              <a:t>but lots of new proper nouns</a:t>
            </a:r>
          </a:p>
          <a:p>
            <a:pPr lvl="1"/>
            <a:r>
              <a:rPr lang="en-IE" dirty="0" smtClean="0"/>
              <a:t>Heap’s law:</a:t>
            </a:r>
          </a:p>
          <a:p>
            <a:pPr lvl="1"/>
            <a:r>
              <a:rPr lang="en-IE" dirty="0" smtClean="0"/>
              <a:t>UW(</a:t>
            </a:r>
            <a:r>
              <a:rPr lang="en-IE" i="1" dirty="0" smtClean="0"/>
              <a:t>n</a:t>
            </a:r>
            <a:r>
              <a:rPr lang="en-IE" dirty="0" smtClean="0"/>
              <a:t>) ≈ </a:t>
            </a:r>
            <a:r>
              <a:rPr lang="en-IE" dirty="0" err="1" smtClean="0"/>
              <a:t>K</a:t>
            </a:r>
            <a:r>
              <a:rPr lang="en-IE" i="1" dirty="0" err="1" smtClean="0"/>
              <a:t>n</a:t>
            </a:r>
            <a:r>
              <a:rPr lang="el-GR" baseline="30000" dirty="0" smtClean="0"/>
              <a:t>β</a:t>
            </a:r>
            <a:endParaRPr lang="en-IE" baseline="30000" dirty="0" smtClean="0"/>
          </a:p>
          <a:p>
            <a:pPr lvl="1"/>
            <a:r>
              <a:rPr lang="en-IE" dirty="0" smtClean="0"/>
              <a:t>English text</a:t>
            </a:r>
          </a:p>
          <a:p>
            <a:pPr lvl="2"/>
            <a:r>
              <a:rPr lang="en-IE" dirty="0" smtClean="0"/>
              <a:t>K ≈ 10</a:t>
            </a:r>
          </a:p>
          <a:p>
            <a:pPr lvl="2"/>
            <a:r>
              <a:rPr lang="el-GR" dirty="0" smtClean="0"/>
              <a:t>β</a:t>
            </a:r>
            <a:r>
              <a:rPr lang="en-IE" dirty="0" smtClean="0"/>
              <a:t> ≈ 0.6</a:t>
            </a:r>
            <a:endParaRPr lang="en-IE" baseline="30000" dirty="0" smtClean="0"/>
          </a:p>
          <a:p>
            <a:pPr marL="457200" lvl="1" indent="0">
              <a:buNone/>
            </a:pPr>
            <a:endParaRPr lang="en-IE" i="1" baseline="30000" dirty="0" smtClean="0"/>
          </a:p>
          <a:p>
            <a:pPr lvl="1"/>
            <a:endParaRPr lang="en-IE" dirty="0"/>
          </a:p>
          <a:p>
            <a:pPr lvl="1"/>
            <a:endParaRPr lang="en-IE" dirty="0"/>
          </a:p>
        </p:txBody>
      </p:sp>
      <p:pic>
        <p:nvPicPr>
          <p:cNvPr id="2050" name="Picture 2" descr="File:Heaps law 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460" y="2743200"/>
            <a:ext cx="493441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05400" y="6324599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Number of words in text</a:t>
            </a:r>
            <a:endParaRPr lang="en-IE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2257921" y="4158734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Number of unique words in text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658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Inverted Index: Space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As text size grows (n words) …</a:t>
            </a:r>
          </a:p>
          <a:p>
            <a:endParaRPr lang="en-IE" dirty="0">
              <a:solidFill>
                <a:srgbClr val="0070C0"/>
              </a:solidFill>
            </a:endParaRP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Unique words</a:t>
            </a:r>
            <a:r>
              <a:rPr lang="en-IE" dirty="0" smtClean="0"/>
              <a:t> (i.e., inverted index keys) grow sub-linearly: O(</a:t>
            </a:r>
            <a:r>
              <a:rPr lang="en-IE" i="1" dirty="0" smtClean="0"/>
              <a:t>n</a:t>
            </a:r>
            <a:r>
              <a:rPr lang="el-GR" baseline="30000" dirty="0" smtClean="0"/>
              <a:t>β</a:t>
            </a:r>
            <a:r>
              <a:rPr lang="en-IE" dirty="0" smtClean="0"/>
              <a:t>) for </a:t>
            </a:r>
            <a:r>
              <a:rPr lang="el-GR" dirty="0"/>
              <a:t>β</a:t>
            </a:r>
            <a:r>
              <a:rPr lang="en-IE" dirty="0"/>
              <a:t> ≈ 0.6</a:t>
            </a:r>
            <a:endParaRPr lang="en-IE" baseline="30000" dirty="0"/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Positional occurrences </a:t>
            </a:r>
            <a:r>
              <a:rPr lang="en-IE" dirty="0" smtClean="0"/>
              <a:t>grows linearly O(n)</a:t>
            </a:r>
            <a:endParaRPr lang="en-IE" baseline="30000" dirty="0"/>
          </a:p>
        </p:txBody>
      </p:sp>
    </p:spTree>
    <p:extLst>
      <p:ext uri="{BB962C8B-B14F-4D97-AF65-F5344CB8AC3E}">
        <p14:creationId xmlns:p14="http://schemas.microsoft.com/office/powerpoint/2010/main" val="352128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Inverted Index: Common Words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134100" cy="4876800"/>
          </a:xfrm>
        </p:spPr>
        <p:txBody>
          <a:bodyPr/>
          <a:lstStyle/>
          <a:p>
            <a:r>
              <a:rPr lang="en-IE" dirty="0" smtClean="0"/>
              <a:t>Many occurrences of few words</a:t>
            </a:r>
          </a:p>
          <a:p>
            <a:pPr lvl="1"/>
            <a:r>
              <a:rPr lang="en-IE" dirty="0" smtClean="0"/>
              <a:t>Few occurrences of many words</a:t>
            </a:r>
          </a:p>
        </p:txBody>
      </p:sp>
      <p:pic>
        <p:nvPicPr>
          <p:cNvPr id="4098" name="Picture 2" descr="http://www.qualitydigest.com/IQedit/Images/Articles_and_Columns/2012/Oct_2012/Mini/Mini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166" y="2285999"/>
            <a:ext cx="48006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133600"/>
            <a:ext cx="3733800" cy="3429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IE" dirty="0" err="1" smtClean="0">
                <a:solidFill>
                  <a:schemeClr val="accent6">
                    <a:lumMod val="75000"/>
                  </a:schemeClr>
                </a:solidFill>
              </a:rPr>
              <a:t>Zipf’s</a:t>
            </a:r>
            <a:r>
              <a:rPr lang="en-IE" dirty="0" smtClean="0">
                <a:solidFill>
                  <a:schemeClr val="accent6">
                    <a:lumMod val="75000"/>
                  </a:schemeClr>
                </a:solidFill>
              </a:rPr>
              <a:t> law</a:t>
            </a:r>
          </a:p>
          <a:p>
            <a:pPr lvl="1"/>
            <a:r>
              <a:rPr lang="en-IE" dirty="0" smtClean="0"/>
              <a:t>In English text:</a:t>
            </a:r>
          </a:p>
          <a:p>
            <a:pPr lvl="2"/>
            <a:r>
              <a:rPr lang="en-IE" dirty="0" smtClean="0"/>
              <a:t>“the” 7%</a:t>
            </a:r>
          </a:p>
          <a:p>
            <a:pPr lvl="2"/>
            <a:r>
              <a:rPr lang="en-IE" dirty="0" smtClean="0"/>
              <a:t>“of” 3.5%</a:t>
            </a:r>
          </a:p>
          <a:p>
            <a:pPr lvl="2"/>
            <a:r>
              <a:rPr lang="en-IE" dirty="0" smtClean="0"/>
              <a:t>“and” 2.7%</a:t>
            </a:r>
          </a:p>
          <a:p>
            <a:pPr lvl="2"/>
            <a:r>
              <a:rPr lang="en-IE" dirty="0" smtClean="0"/>
              <a:t>135 words cover half of all occurrences</a:t>
            </a:r>
            <a:endParaRPr lang="en-IE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" y="57150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 err="1" smtClean="0">
                <a:solidFill>
                  <a:schemeClr val="accent6">
                    <a:lumMod val="75000"/>
                  </a:schemeClr>
                </a:solidFill>
              </a:rPr>
              <a:t>Zipf’s</a:t>
            </a:r>
            <a:r>
              <a:rPr lang="en-IE" b="1" dirty="0" smtClean="0">
                <a:solidFill>
                  <a:schemeClr val="accent6">
                    <a:lumMod val="75000"/>
                  </a:schemeClr>
                </a:solidFill>
              </a:rPr>
              <a:t> law</a:t>
            </a:r>
            <a:r>
              <a:rPr lang="en-IE" b="1" dirty="0" smtClean="0"/>
              <a:t>: </a:t>
            </a:r>
            <a:r>
              <a:rPr lang="en-IE" b="1" i="1" dirty="0" smtClean="0"/>
              <a:t>the most popular word will occur twice as often as the second most popular word, thrice as often as the third most popular word, n times as often as the n-most popular word.</a:t>
            </a:r>
            <a:endParaRPr lang="en-IE" b="1" i="1" dirty="0"/>
          </a:p>
        </p:txBody>
      </p:sp>
    </p:spTree>
    <p:extLst>
      <p:ext uri="{BB962C8B-B14F-4D97-AF65-F5344CB8AC3E}">
        <p14:creationId xmlns:p14="http://schemas.microsoft.com/office/powerpoint/2010/main" val="159796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Inverted Index: Common Words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Expect </a:t>
            </a:r>
            <a:r>
              <a:rPr lang="en-IE" dirty="0" smtClean="0">
                <a:solidFill>
                  <a:srgbClr val="FF0000"/>
                </a:solidFill>
              </a:rPr>
              <a:t>long</a:t>
            </a:r>
            <a:r>
              <a:rPr lang="en-IE" dirty="0" smtClean="0"/>
              <a:t> posting lists for common words</a:t>
            </a:r>
          </a:p>
          <a:p>
            <a:r>
              <a:rPr lang="en-IE" dirty="0" smtClean="0"/>
              <a:t>Also expect </a:t>
            </a:r>
            <a:r>
              <a:rPr lang="en-IE" dirty="0" smtClean="0">
                <a:solidFill>
                  <a:srgbClr val="FF0000"/>
                </a:solidFill>
              </a:rPr>
              <a:t>more queries </a:t>
            </a:r>
            <a:r>
              <a:rPr lang="en-IE" dirty="0" smtClean="0"/>
              <a:t>for common words</a:t>
            </a:r>
          </a:p>
          <a:p>
            <a:pPr lvl="1"/>
            <a:endParaRPr lang="en-IE" dirty="0" smtClean="0"/>
          </a:p>
          <a:p>
            <a:pPr lvl="1"/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35396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Inverted Index: Common Words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Perhaps implement </a:t>
            </a:r>
            <a:r>
              <a:rPr lang="en-IE" dirty="0" smtClean="0">
                <a:solidFill>
                  <a:srgbClr val="008000"/>
                </a:solidFill>
              </a:rPr>
              <a:t>stop-words</a:t>
            </a:r>
            <a:r>
              <a:rPr lang="en-IE" dirty="0" smtClean="0"/>
              <a:t>?</a:t>
            </a:r>
          </a:p>
          <a:p>
            <a:pPr lvl="2"/>
            <a:r>
              <a:rPr lang="en-IE" dirty="0" smtClean="0"/>
              <a:t>Most common words contain least information</a:t>
            </a:r>
          </a:p>
          <a:p>
            <a:pPr lvl="1"/>
            <a:endParaRPr lang="en-IE" dirty="0"/>
          </a:p>
          <a:p>
            <a:r>
              <a:rPr lang="en-IE" dirty="0" smtClean="0"/>
              <a:t>Perhaps implement </a:t>
            </a:r>
            <a:r>
              <a:rPr lang="en-IE" dirty="0" smtClean="0">
                <a:solidFill>
                  <a:srgbClr val="008000"/>
                </a:solidFill>
              </a:rPr>
              <a:t>block-addressing</a:t>
            </a:r>
            <a:r>
              <a:rPr lang="en-IE" dirty="0" smtClean="0"/>
              <a:t>?</a:t>
            </a:r>
          </a:p>
          <a:p>
            <a:pPr lvl="2"/>
            <a:endParaRPr lang="en-IE" dirty="0"/>
          </a:p>
          <a:p>
            <a:pPr lvl="1"/>
            <a:endParaRPr lang="en-IE" dirty="0" smtClean="0"/>
          </a:p>
          <a:p>
            <a:pPr marL="457200" lvl="1" indent="0">
              <a:buNone/>
            </a:pPr>
            <a:endParaRPr lang="en-IE" dirty="0" smtClean="0"/>
          </a:p>
          <a:p>
            <a:pPr lvl="1"/>
            <a:endParaRPr lang="en-IE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2895600" y="2400300"/>
            <a:ext cx="3124200" cy="41910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 algn="ctr">
              <a:buNone/>
            </a:pPr>
            <a:r>
              <a:rPr lang="en-IE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drama </a:t>
            </a:r>
            <a:r>
              <a:rPr lang="en-IE" sz="22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in</a:t>
            </a:r>
            <a:r>
              <a:rPr lang="en-IE" sz="2200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IE" sz="2200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america</a:t>
            </a:r>
            <a:endParaRPr lang="en-IE" sz="2200" dirty="0" smtClean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137" y="3657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i="1" dirty="0"/>
              <a:t>Fruitvale Station</a:t>
            </a:r>
            <a:r>
              <a:rPr lang="en-IE" dirty="0"/>
              <a:t> is a 2013 American </a:t>
            </a:r>
            <a:r>
              <a:rPr lang="en-IE" dirty="0">
                <a:hlinkClick r:id="rId2" tooltip="Drama film"/>
              </a:rPr>
              <a:t>drama film</a:t>
            </a:r>
            <a:r>
              <a:rPr lang="en-IE" dirty="0"/>
              <a:t> written and directed by </a:t>
            </a:r>
            <a:r>
              <a:rPr lang="en-IE" dirty="0">
                <a:hlinkClick r:id="rId3" tooltip="Ryan Coogler"/>
              </a:rPr>
              <a:t>Ryan </a:t>
            </a:r>
            <a:r>
              <a:rPr lang="en-IE" dirty="0" err="1">
                <a:hlinkClick r:id="rId3" tooltip="Ryan Coogler"/>
              </a:rPr>
              <a:t>Coogler</a:t>
            </a:r>
            <a:r>
              <a:rPr lang="en-IE" dirty="0"/>
              <a:t>.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444137" y="3657600"/>
            <a:ext cx="4585063" cy="369332"/>
          </a:xfrm>
          <a:prstGeom prst="rect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5029200" y="3657600"/>
            <a:ext cx="3581400" cy="369332"/>
          </a:xfrm>
          <a:prstGeom prst="rect">
            <a:avLst/>
          </a:prstGeom>
          <a:solidFill>
            <a:schemeClr val="accent6">
              <a:lumMod val="75000"/>
              <a:alpha val="3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310614"/>
              </p:ext>
            </p:extLst>
          </p:nvPr>
        </p:nvGraphicFramePr>
        <p:xfrm>
          <a:off x="3181350" y="4644543"/>
          <a:ext cx="56769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8450"/>
                <a:gridCol w="283845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Term</a:t>
                      </a:r>
                      <a:r>
                        <a:rPr lang="en-IE" baseline="0" dirty="0" smtClean="0"/>
                        <a:t> List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Posting</a:t>
                      </a:r>
                      <a:r>
                        <a:rPr lang="en-IE" baseline="0" dirty="0" smtClean="0"/>
                        <a:t> Lists</a:t>
                      </a:r>
                      <a:endParaRPr lang="en-IE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a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IE" baseline="0" dirty="0" smtClean="0"/>
                        <a:t>,…]),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err="1" smtClean="0">
                          <a:solidFill>
                            <a:schemeClr val="tx1"/>
                          </a:solidFill>
                        </a:rPr>
                        <a:t>american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,…</a:t>
                      </a:r>
                      <a:r>
                        <a:rPr lang="en-IE" baseline="0" dirty="0" smtClean="0"/>
                        <a:t>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and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IE" baseline="0" dirty="0" smtClean="0"/>
                        <a:t>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by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dirty="0" smtClean="0"/>
                        <a:t>,[</a:t>
                      </a:r>
                      <a:r>
                        <a:rPr lang="en-I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</a:t>
                      </a: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n-IE" baseline="0" dirty="0" smtClean="0"/>
                        <a:t>…]),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,[</a:t>
                      </a:r>
                      <a:r>
                        <a:rPr lang="en-IE" baseline="0" dirty="0" smtClean="0">
                          <a:solidFill>
                            <a:srgbClr val="7030A0"/>
                          </a:solidFill>
                        </a:rPr>
                        <a:t>…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]),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4136" y="4033645"/>
            <a:ext cx="207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rgbClr val="0070C0"/>
                </a:solidFill>
              </a:rPr>
              <a:t>Block 1</a:t>
            </a:r>
            <a:endParaRPr lang="en-IE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141" y="4026932"/>
            <a:ext cx="2070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accent6">
                    <a:lumMod val="75000"/>
                  </a:schemeClr>
                </a:solidFill>
              </a:rPr>
              <a:t>Block </a:t>
            </a:r>
            <a:r>
              <a:rPr lang="en-IE" sz="3600" b="1" dirty="0">
                <a:solidFill>
                  <a:schemeClr val="accent6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257800"/>
            <a:ext cx="2133600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What is the effect on phrase search?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3234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9" grpId="0"/>
      <p:bldP spid="10" grpId="0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Search Implementation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Vocabulary keys: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Hashing</a:t>
            </a:r>
            <a:r>
              <a:rPr lang="en-IE" dirty="0" smtClean="0"/>
              <a:t>: O(1) lookups</a:t>
            </a:r>
          </a:p>
          <a:p>
            <a:pPr lvl="2"/>
            <a:r>
              <a:rPr lang="en-IE" dirty="0" smtClean="0">
                <a:solidFill>
                  <a:srgbClr val="FF0000"/>
                </a:solidFill>
              </a:rPr>
              <a:t>no range queries</a:t>
            </a:r>
          </a:p>
          <a:p>
            <a:pPr lvl="2"/>
            <a:r>
              <a:rPr lang="en-IE" dirty="0" smtClean="0">
                <a:solidFill>
                  <a:srgbClr val="008000"/>
                </a:solidFill>
              </a:rPr>
              <a:t>relatively easy to update </a:t>
            </a:r>
            <a:r>
              <a:rPr lang="en-IE" dirty="0" smtClean="0"/>
              <a:t>(though rehashing expensive!)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Sorting/B-Tree</a:t>
            </a:r>
            <a:r>
              <a:rPr lang="en-IE" dirty="0" smtClean="0"/>
              <a:t>: O(log(</a:t>
            </a:r>
            <a:r>
              <a:rPr lang="en-IE" i="1" dirty="0" smtClean="0"/>
              <a:t>u</a:t>
            </a:r>
            <a:r>
              <a:rPr lang="en-IE" dirty="0" smtClean="0"/>
              <a:t>)) lookups, </a:t>
            </a:r>
            <a:r>
              <a:rPr lang="en-IE" i="1" dirty="0" smtClean="0"/>
              <a:t>u </a:t>
            </a:r>
            <a:r>
              <a:rPr lang="en-IE" dirty="0" smtClean="0"/>
              <a:t>unique words</a:t>
            </a:r>
          </a:p>
          <a:p>
            <a:pPr lvl="2"/>
            <a:r>
              <a:rPr lang="en-IE" dirty="0" smtClean="0">
                <a:solidFill>
                  <a:srgbClr val="008000"/>
                </a:solidFill>
              </a:rPr>
              <a:t>range queries</a:t>
            </a:r>
          </a:p>
          <a:p>
            <a:pPr lvl="2"/>
            <a:r>
              <a:rPr lang="en-IE" dirty="0" smtClean="0">
                <a:solidFill>
                  <a:srgbClr val="FF0000"/>
                </a:solidFill>
              </a:rPr>
              <a:t>tricky to update </a:t>
            </a:r>
            <a:r>
              <a:rPr lang="en-IE" dirty="0" smtClean="0"/>
              <a:t>(standard methods for B-trees)</a:t>
            </a:r>
          </a:p>
          <a:p>
            <a:pPr lvl="1"/>
            <a:r>
              <a:rPr lang="en-IE" dirty="0" smtClean="0">
                <a:solidFill>
                  <a:srgbClr val="0070C0"/>
                </a:solidFill>
              </a:rPr>
              <a:t>Tries</a:t>
            </a:r>
            <a:r>
              <a:rPr lang="en-IE" dirty="0" smtClean="0"/>
              <a:t>: O(</a:t>
            </a:r>
            <a:r>
              <a:rPr lang="en-IE" i="1" dirty="0" smtClean="0"/>
              <a:t>l</a:t>
            </a:r>
            <a:r>
              <a:rPr lang="en-IE" dirty="0" smtClean="0"/>
              <a:t>) lookups, </a:t>
            </a:r>
            <a:r>
              <a:rPr lang="en-IE" i="1" dirty="0" smtClean="0"/>
              <a:t>l </a:t>
            </a:r>
            <a:r>
              <a:rPr lang="en-IE" dirty="0" smtClean="0"/>
              <a:t>length of the word</a:t>
            </a:r>
          </a:p>
          <a:p>
            <a:pPr lvl="2"/>
            <a:r>
              <a:rPr lang="en-IE" dirty="0" smtClean="0">
                <a:solidFill>
                  <a:srgbClr val="008000"/>
                </a:solidFill>
              </a:rPr>
              <a:t>range queries, compressed, auto-completion!</a:t>
            </a:r>
          </a:p>
          <a:p>
            <a:pPr lvl="2"/>
            <a:r>
              <a:rPr lang="en-IE" dirty="0" smtClean="0">
                <a:solidFill>
                  <a:srgbClr val="FF0000"/>
                </a:solidFill>
              </a:rPr>
              <a:t>referencing becomes tricky (esp. on disk)</a:t>
            </a:r>
          </a:p>
          <a:p>
            <a:pPr lvl="1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9647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Memory Sizes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Vocabulary keys:</a:t>
            </a:r>
          </a:p>
          <a:p>
            <a:pPr lvl="1"/>
            <a:r>
              <a:rPr lang="en-IE" dirty="0" smtClean="0"/>
              <a:t>Often will fit in memory!</a:t>
            </a:r>
          </a:p>
          <a:p>
            <a:pPr lvl="1"/>
            <a:r>
              <a:rPr lang="en-IE" dirty="0" smtClean="0"/>
              <a:t>Posting lists may be kept on disk </a:t>
            </a:r>
          </a:p>
          <a:p>
            <a:pPr lvl="2"/>
            <a:r>
              <a:rPr lang="en-IE" dirty="0" smtClean="0"/>
              <a:t>(hot regions </a:t>
            </a:r>
            <a:r>
              <a:rPr lang="en-IE" u="sng" dirty="0" smtClean="0"/>
              <a:t>cached</a:t>
            </a:r>
            <a:r>
              <a:rPr lang="en-IE" dirty="0" smtClean="0"/>
              <a:t>)</a:t>
            </a:r>
          </a:p>
          <a:p>
            <a:pPr lvl="1"/>
            <a:endParaRPr lang="en-IE" dirty="0"/>
          </a:p>
          <a:p>
            <a:r>
              <a:rPr lang="en-IE" dirty="0" smtClean="0"/>
              <a:t>The long-tail of search:</a:t>
            </a:r>
            <a:endParaRPr lang="en-IE" dirty="0"/>
          </a:p>
        </p:txBody>
      </p:sp>
      <p:pic>
        <p:nvPicPr>
          <p:cNvPr id="6148" name="Picture 4" descr="http://www.distinctseo.com/images/blog/long-ta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283" y="4648200"/>
            <a:ext cx="5355167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19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Compression techniques: High Level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Interval indexing</a:t>
            </a:r>
          </a:p>
          <a:p>
            <a:pPr lvl="1"/>
            <a:r>
              <a:rPr lang="en-IE" dirty="0" smtClean="0"/>
              <a:t>Example for record-level indexing</a:t>
            </a:r>
          </a:p>
          <a:p>
            <a:pPr lvl="1"/>
            <a:r>
              <a:rPr lang="en-IE" dirty="0"/>
              <a:t>C</a:t>
            </a:r>
            <a:r>
              <a:rPr lang="en-IE" dirty="0" smtClean="0"/>
              <a:t>ould be applied for block-level indexing</a:t>
            </a:r>
            <a:endParaRPr lang="en-IE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436915"/>
              </p:ext>
            </p:extLst>
          </p:nvPr>
        </p:nvGraphicFramePr>
        <p:xfrm>
          <a:off x="1866900" y="3322320"/>
          <a:ext cx="56769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445770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Term</a:t>
                      </a:r>
                      <a:r>
                        <a:rPr lang="en-IE" baseline="0" dirty="0" smtClean="0"/>
                        <a:t> List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Posting</a:t>
                      </a:r>
                      <a:r>
                        <a:rPr lang="en-IE" baseline="0" dirty="0" smtClean="0"/>
                        <a:t> Lists</a:t>
                      </a:r>
                      <a:endParaRPr lang="en-IE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country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baseline="0" dirty="0" smtClean="0"/>
                        <a:t>), 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2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en-IE" baseline="0" dirty="0" smtClean="0"/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3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en-IE" baseline="0" dirty="0" smtClean="0"/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en-IE" baseline="0" dirty="0" smtClean="0"/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6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en-IE" baseline="0" dirty="0" smtClean="0"/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7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), …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868290"/>
              </p:ext>
            </p:extLst>
          </p:nvPr>
        </p:nvGraphicFramePr>
        <p:xfrm>
          <a:off x="1905000" y="5257800"/>
          <a:ext cx="56769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4457700"/>
              </a:tblGrid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Term</a:t>
                      </a:r>
                      <a:r>
                        <a:rPr lang="en-IE" baseline="0" dirty="0" smtClean="0"/>
                        <a:t> List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Posting</a:t>
                      </a:r>
                      <a:r>
                        <a:rPr lang="en-IE" baseline="0" dirty="0" smtClean="0"/>
                        <a:t> Lists</a:t>
                      </a:r>
                      <a:endParaRPr lang="en-IE" dirty="0"/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country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dirty="0" smtClean="0"/>
                        <a:t>(</a:t>
                      </a:r>
                      <a:r>
                        <a:rPr lang="en-IE" dirty="0" smtClean="0">
                          <a:solidFill>
                            <a:srgbClr val="008000"/>
                          </a:solidFill>
                        </a:rPr>
                        <a:t>1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–4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r>
                        <a:rPr lang="en-IE" baseline="0" dirty="0" smtClean="0"/>
                        <a:t>(</a:t>
                      </a:r>
                      <a:r>
                        <a:rPr lang="en-IE" baseline="0" dirty="0" smtClean="0">
                          <a:solidFill>
                            <a:srgbClr val="008000"/>
                          </a:solidFill>
                        </a:rPr>
                        <a:t>6–7</a:t>
                      </a:r>
                      <a:r>
                        <a:rPr lang="en-IE" baseline="0" dirty="0" smtClean="0">
                          <a:solidFill>
                            <a:schemeClr val="tx1"/>
                          </a:solidFill>
                        </a:rPr>
                        <a:t>), </a:t>
                      </a:r>
                      <a:endParaRPr lang="en-IE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r>
                        <a:rPr lang="en-IE" dirty="0" smtClean="0"/>
                        <a:t>…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…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43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Compression techniques: Low Level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IE" sz="2800" dirty="0" smtClean="0"/>
              <a:t>Variable length coding: bit-level techniques </a:t>
            </a:r>
          </a:p>
          <a:p>
            <a:r>
              <a:rPr lang="en-IE" sz="2800" dirty="0" smtClean="0"/>
              <a:t>For example, Elias encoding</a:t>
            </a:r>
          </a:p>
          <a:p>
            <a:pPr lvl="1"/>
            <a:r>
              <a:rPr lang="en-IE" sz="2400" dirty="0" smtClean="0"/>
              <a:t>Assumes many small numbers </a:t>
            </a:r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04519"/>
              </p:ext>
            </p:extLst>
          </p:nvPr>
        </p:nvGraphicFramePr>
        <p:xfrm>
          <a:off x="838200" y="2590800"/>
          <a:ext cx="7696200" cy="3810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39240"/>
                <a:gridCol w="1539240"/>
                <a:gridCol w="1539240"/>
                <a:gridCol w="1539240"/>
                <a:gridCol w="1539240"/>
              </a:tblGrid>
              <a:tr h="494670">
                <a:tc>
                  <a:txBody>
                    <a:bodyPr/>
                    <a:lstStyle/>
                    <a:p>
                      <a:r>
                        <a:rPr lang="en-IE" sz="1400" b="0" i="1" dirty="0" smtClean="0"/>
                        <a:t>z: integer to encode</a:t>
                      </a:r>
                      <a:endParaRPr lang="en-IE" sz="1400" b="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0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IE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= ⌊log</a:t>
                      </a:r>
                      <a:r>
                        <a:rPr lang="en-IE" sz="1400" b="0" i="0" kern="1200" baseline="-250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IE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IE" sz="1400" b="0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r>
                        <a:rPr lang="en-IE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)⌋ coded in unary</a:t>
                      </a:r>
                      <a:endParaRPr lang="en-I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0" dirty="0" smtClean="0"/>
                        <a:t>a zero marker</a:t>
                      </a:r>
                      <a:endParaRPr lang="en-I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0" dirty="0" smtClean="0"/>
                        <a:t>next </a:t>
                      </a:r>
                      <a:r>
                        <a:rPr lang="en-IE" sz="1400" b="0" i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n-IE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binary </a:t>
                      </a:r>
                      <a:r>
                        <a:rPr lang="en-IE" sz="1400" b="0" dirty="0" smtClean="0"/>
                        <a:t>numbers</a:t>
                      </a:r>
                      <a:endParaRPr lang="en-IE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400" b="0" dirty="0" smtClean="0"/>
                        <a:t>final Elias code</a:t>
                      </a:r>
                      <a:endParaRPr lang="en-IE" sz="1400" b="0" dirty="0"/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/>
                        <a:t>1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E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/>
                        <a:t>2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/>
                        <a:t>3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101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/>
                        <a:t>4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11000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/>
                        <a:t>5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01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11001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/>
                        <a:t>6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11010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/>
                        <a:t>7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11011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/>
                        <a:t>8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111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000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1110000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49179">
                <a:tc>
                  <a:txBody>
                    <a:bodyPr/>
                    <a:lstStyle/>
                    <a:p>
                      <a:r>
                        <a:rPr lang="en-IE" b="1" dirty="0" smtClean="0"/>
                        <a:t>…</a:t>
                      </a:r>
                      <a:endParaRPr lang="en-I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…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…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…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rgbClr val="0070C0"/>
                          </a:solidFill>
                        </a:rPr>
                        <a:t>…</a:t>
                      </a:r>
                      <a:endParaRPr lang="en-I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64770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dirty="0" smtClean="0"/>
              <a:t>For example, “01000011000111000011001” = &lt;1,2,1,1,4,8,5&gt;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809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Information Overload</a:t>
            </a:r>
            <a:endParaRPr lang="en-IE" dirty="0"/>
          </a:p>
        </p:txBody>
      </p:sp>
      <p:pic>
        <p:nvPicPr>
          <p:cNvPr id="9218" name="Picture 2" descr="http://www.terminally-incoherent.com/blog/wp-content/uploads/2013/05/information_over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5829300" cy="32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5257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Generalised form: </a:t>
            </a:r>
          </a:p>
          <a:p>
            <a:r>
              <a:rPr lang="en-IE" dirty="0"/>
              <a:t>	</a:t>
            </a:r>
            <a:r>
              <a:rPr lang="en-IE" i="1" dirty="0" smtClean="0"/>
              <a:t>Getting information from Big Data is like taking a drink from a fire hydrant.</a:t>
            </a:r>
            <a:endParaRPr lang="en-IE" i="1" dirty="0"/>
          </a:p>
        </p:txBody>
      </p:sp>
    </p:spTree>
    <p:extLst>
      <p:ext uri="{BB962C8B-B14F-4D97-AF65-F5344CB8AC3E}">
        <p14:creationId xmlns:p14="http://schemas.microsoft.com/office/powerpoint/2010/main" val="22063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Optimisations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>
            <a:normAutofit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Top-Doc</a:t>
            </a:r>
            <a:r>
              <a:rPr lang="en-IE" dirty="0" smtClean="0"/>
              <a:t>: Order posting lists to give likely “top documents” first: good for top-</a:t>
            </a:r>
            <a:r>
              <a:rPr lang="en-IE" i="1" dirty="0" smtClean="0"/>
              <a:t>k</a:t>
            </a:r>
            <a:r>
              <a:rPr lang="en-IE" dirty="0" smtClean="0"/>
              <a:t> results</a:t>
            </a:r>
          </a:p>
          <a:p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Selectivity</a:t>
            </a:r>
            <a:r>
              <a:rPr lang="en-IE" dirty="0" smtClean="0"/>
              <a:t>: Load the posting lists for the most rare keywords first; apply thresholds</a:t>
            </a:r>
          </a:p>
          <a:p>
            <a:endParaRPr lang="en-IE" dirty="0"/>
          </a:p>
          <a:p>
            <a:r>
              <a:rPr lang="en-IE" dirty="0" err="1" smtClean="0">
                <a:solidFill>
                  <a:srgbClr val="0070C0"/>
                </a:solidFill>
              </a:rPr>
              <a:t>Sharding</a:t>
            </a:r>
            <a:r>
              <a:rPr lang="en-IE" dirty="0" smtClean="0"/>
              <a:t>: Distribute an index over multiple machines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973155"/>
            <a:ext cx="80772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400" dirty="0" smtClean="0"/>
              <a:t>How might an inverted index be split over multiple machines?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22065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Extremely Scalable/Efficient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When engineered correctly </a:t>
            </a:r>
            <a:r>
              <a:rPr lang="en-IE" dirty="0" smtClean="0">
                <a:sym typeface="Wingdings" panose="05000000000000000000" pitchFamily="2" charset="2"/>
              </a:rPr>
              <a:t></a:t>
            </a:r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7" y="2590800"/>
            <a:ext cx="3810000" cy="139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31" y="4306694"/>
            <a:ext cx="4495800" cy="32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439778"/>
            <a:ext cx="3048844" cy="2649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063" y="2480165"/>
            <a:ext cx="4733109" cy="53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87" y="5334000"/>
            <a:ext cx="46005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5637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solidFill>
                  <a:srgbClr val="FF0000"/>
                </a:solidFill>
              </a:rPr>
              <a:t>Information overload in Big Data</a:t>
            </a:r>
          </a:p>
          <a:p>
            <a:endParaRPr lang="en-IE" dirty="0"/>
          </a:p>
          <a:p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Search</a:t>
            </a:r>
            <a:r>
              <a:rPr lang="en-IE" dirty="0" smtClean="0"/>
              <a:t>: user intent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Query</a:t>
            </a:r>
            <a:r>
              <a:rPr lang="en-IE" dirty="0" smtClean="0"/>
              <a:t>: user expression of search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Retrieval</a:t>
            </a:r>
            <a:r>
              <a:rPr lang="en-IE" dirty="0" smtClean="0"/>
              <a:t>: machine methods to execute search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23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Recap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E" dirty="0" smtClean="0">
                <a:solidFill>
                  <a:srgbClr val="0070C0"/>
                </a:solidFill>
              </a:rPr>
              <a:t>Crawling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/>
              <a:t>Avoid cycles, multi-threading, politeness, </a:t>
            </a:r>
            <a:r>
              <a:rPr lang="en-IE" strike="sngStrike" dirty="0" err="1" smtClean="0"/>
              <a:t>DDoS</a:t>
            </a:r>
            <a:r>
              <a:rPr lang="en-IE" dirty="0" smtClean="0"/>
              <a:t>, robots exclusion, sitemaps, distribution, breadth-first, topical crawlers, deep web</a:t>
            </a:r>
          </a:p>
          <a:p>
            <a:pPr marL="457200" lvl="1" indent="0">
              <a:buNone/>
            </a:pPr>
            <a:endParaRPr lang="en-IE" dirty="0"/>
          </a:p>
          <a:p>
            <a:r>
              <a:rPr lang="en-IE" dirty="0" smtClean="0">
                <a:solidFill>
                  <a:srgbClr val="0070C0"/>
                </a:solidFill>
              </a:rPr>
              <a:t>Inverted Indexing</a:t>
            </a:r>
            <a:r>
              <a:rPr lang="en-IE" dirty="0" smtClean="0"/>
              <a:t>:</a:t>
            </a:r>
          </a:p>
          <a:p>
            <a:pPr lvl="1"/>
            <a:r>
              <a:rPr lang="en-IE" dirty="0" err="1" smtClean="0"/>
              <a:t>boolean</a:t>
            </a:r>
            <a:r>
              <a:rPr lang="en-IE" dirty="0" smtClean="0"/>
              <a:t> queries, record-level vs. word-level vs. block-level, word normalisation, lemmatisation, space, Heap’s law, </a:t>
            </a:r>
            <a:r>
              <a:rPr lang="en-IE" dirty="0" err="1" smtClean="0"/>
              <a:t>Zipf’s</a:t>
            </a:r>
            <a:r>
              <a:rPr lang="en-IE" dirty="0" smtClean="0"/>
              <a:t> law, stop-words, tries, hashing, long tail, compression, interval coding, variable length encoding, Elias encoding, top </a:t>
            </a:r>
            <a:r>
              <a:rPr lang="en-IE" dirty="0"/>
              <a:t>d</a:t>
            </a:r>
            <a:r>
              <a:rPr lang="en-IE" dirty="0" smtClean="0"/>
              <a:t>oc, </a:t>
            </a:r>
            <a:r>
              <a:rPr lang="en-IE" dirty="0" err="1" smtClean="0"/>
              <a:t>sharding</a:t>
            </a:r>
            <a:r>
              <a:rPr lang="en-IE" dirty="0" smtClean="0"/>
              <a:t>, selectivity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0061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Questions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3503074" y="671691"/>
            <a:ext cx="2537874" cy="618630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9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?</a:t>
            </a:r>
            <a:endParaRPr lang="en-US" sz="39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170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Where would we be without search?</a:t>
            </a:r>
            <a:endParaRPr lang="en-IE" dirty="0"/>
          </a:p>
        </p:txBody>
      </p:sp>
      <p:pic>
        <p:nvPicPr>
          <p:cNvPr id="14338" name="Picture 2" descr="http://jhham.files.wordpress.com/2013/06/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49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43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All Information = No Information</a:t>
            </a:r>
            <a:endParaRPr lang="en-IE" dirty="0"/>
          </a:p>
        </p:txBody>
      </p:sp>
      <p:pic>
        <p:nvPicPr>
          <p:cNvPr id="5122" name="Picture 2" descr="http://www.mbird.com/wp-content/uploads/2013/07/babe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31" y="1142999"/>
            <a:ext cx="3635313" cy="541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58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SEARCH, QUERY, RETRIEVAL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291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Search, Query &amp; Retrieval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dirty="0" smtClean="0">
              <a:solidFill>
                <a:srgbClr val="0070C0"/>
              </a:solidFill>
            </a:endParaRPr>
          </a:p>
          <a:p>
            <a:r>
              <a:rPr lang="en-IE" dirty="0" smtClean="0">
                <a:solidFill>
                  <a:srgbClr val="0070C0"/>
                </a:solidFill>
              </a:rPr>
              <a:t>Search</a:t>
            </a:r>
            <a:r>
              <a:rPr lang="en-IE" dirty="0" smtClean="0"/>
              <a:t>: the goal/aim of the user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Query</a:t>
            </a:r>
            <a:r>
              <a:rPr lang="en-IE" dirty="0" smtClean="0"/>
              <a:t>: the expression of a search</a:t>
            </a:r>
          </a:p>
          <a:p>
            <a:r>
              <a:rPr lang="en-IE" dirty="0" smtClean="0">
                <a:solidFill>
                  <a:srgbClr val="0070C0"/>
                </a:solidFill>
              </a:rPr>
              <a:t>Retrieval</a:t>
            </a:r>
            <a:r>
              <a:rPr lang="en-IE" dirty="0" smtClean="0"/>
              <a:t>: the machine method to “solve” a query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… roughly speaking</a:t>
            </a:r>
            <a:endParaRPr lang="en-I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5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18839</TotalTime>
  <Words>1901</Words>
  <Application>Microsoft Office PowerPoint</Application>
  <PresentationFormat>On-screen Show (4:3)</PresentationFormat>
  <Paragraphs>458</Paragraphs>
  <Slides>54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CC5212-1 Procesamiento Masivo de Datos Otoño 2014</vt:lpstr>
      <vt:lpstr>HALF WAY MARK …</vt:lpstr>
      <vt:lpstr>Course Marking</vt:lpstr>
      <vt:lpstr>BIG DATA NEEDS SEARCH</vt:lpstr>
      <vt:lpstr>Information Overload</vt:lpstr>
      <vt:lpstr>Where would we be without search?</vt:lpstr>
      <vt:lpstr>All Information = No Information</vt:lpstr>
      <vt:lpstr>SEARCH, QUERY, RETRIEVAL</vt:lpstr>
      <vt:lpstr>Search, Query &amp; Retrieval</vt:lpstr>
      <vt:lpstr>Retrieval</vt:lpstr>
      <vt:lpstr>Data Retrieval</vt:lpstr>
      <vt:lpstr>Information Retrieval</vt:lpstr>
      <vt:lpstr>WEB SEARCH/RETRIEVAL</vt:lpstr>
      <vt:lpstr>Inside Google</vt:lpstr>
      <vt:lpstr>Google Architecture (ca. 1998)</vt:lpstr>
      <vt:lpstr>INFORMATION RETRIEVAL: CRAWLING</vt:lpstr>
      <vt:lpstr>How does Google know about the Web?</vt:lpstr>
      <vt:lpstr>Crawling</vt:lpstr>
      <vt:lpstr>Crawling: Avoid Cycles</vt:lpstr>
      <vt:lpstr>Crawling: Catering for Slow Network</vt:lpstr>
      <vt:lpstr>Crawling: Multi-threading Important</vt:lpstr>
      <vt:lpstr>Crawling: Multi-threading Important</vt:lpstr>
      <vt:lpstr>Crawling: Important to be Polite!</vt:lpstr>
      <vt:lpstr>Crawling: Avoid (D)DoSing</vt:lpstr>
      <vt:lpstr>Crawling: Web-site Scheduler</vt:lpstr>
      <vt:lpstr>Robots Exclusion Protocol</vt:lpstr>
      <vt:lpstr>Robots Exclusion Protocol (non-standard)</vt:lpstr>
      <vt:lpstr>Site-Map</vt:lpstr>
      <vt:lpstr>Crawling: Important Points</vt:lpstr>
      <vt:lpstr>Crawling: Distribution</vt:lpstr>
      <vt:lpstr>Crawling: Other Options</vt:lpstr>
      <vt:lpstr>Crawling: Inaccessible (Bow-Tie)</vt:lpstr>
      <vt:lpstr>Crawling: Inaccessible (Deep-Web)</vt:lpstr>
      <vt:lpstr>Apache Nuche</vt:lpstr>
      <vt:lpstr>INFORMATION RETRIEVAL: INVERTED-INDEXING</vt:lpstr>
      <vt:lpstr>Inverted Index</vt:lpstr>
      <vt:lpstr>Inverted Index: Example</vt:lpstr>
      <vt:lpstr>Inverted Index: Example Search</vt:lpstr>
      <vt:lpstr>Inverted Index Flavours</vt:lpstr>
      <vt:lpstr>Inverted Index: Word Normalisation</vt:lpstr>
      <vt:lpstr>Inverted Index: Space</vt:lpstr>
      <vt:lpstr>Inverted Index: Space</vt:lpstr>
      <vt:lpstr>Inverted Index: Common Words</vt:lpstr>
      <vt:lpstr>Inverted Index: Common Words</vt:lpstr>
      <vt:lpstr>Inverted Index: Common Words</vt:lpstr>
      <vt:lpstr>Search Implementation</vt:lpstr>
      <vt:lpstr>Memory Sizes</vt:lpstr>
      <vt:lpstr>Compression techniques: High Level</vt:lpstr>
      <vt:lpstr>Compression techniques: Low Level</vt:lpstr>
      <vt:lpstr>Other Optimisations</vt:lpstr>
      <vt:lpstr>Extremely Scalable/Efficient</vt:lpstr>
      <vt:lpstr>Recap</vt:lpstr>
      <vt:lpstr>Recap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CC5212-1 Procesamiento Masivo de Datos 2014</dc:title>
  <dc:creator>Aidan Hogan</dc:creator>
  <cp:lastModifiedBy>Aidan Hogan</cp:lastModifiedBy>
  <cp:revision>1567</cp:revision>
  <dcterms:created xsi:type="dcterms:W3CDTF">2006-08-16T00:00:00Z</dcterms:created>
  <dcterms:modified xsi:type="dcterms:W3CDTF">2014-04-30T17:21:39Z</dcterms:modified>
</cp:coreProperties>
</file>