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623" r:id="rId3"/>
    <p:sldId id="622" r:id="rId4"/>
    <p:sldId id="674" r:id="rId5"/>
    <p:sldId id="589" r:id="rId6"/>
    <p:sldId id="625" r:id="rId7"/>
    <p:sldId id="627" r:id="rId8"/>
    <p:sldId id="624" r:id="rId9"/>
    <p:sldId id="628" r:id="rId10"/>
    <p:sldId id="629" r:id="rId11"/>
    <p:sldId id="630" r:id="rId12"/>
    <p:sldId id="631" r:id="rId13"/>
    <p:sldId id="632" r:id="rId14"/>
    <p:sldId id="633" r:id="rId15"/>
    <p:sldId id="654" r:id="rId16"/>
    <p:sldId id="634" r:id="rId17"/>
    <p:sldId id="635" r:id="rId18"/>
    <p:sldId id="637" r:id="rId19"/>
    <p:sldId id="638" r:id="rId20"/>
    <p:sldId id="639" r:id="rId21"/>
    <p:sldId id="640" r:id="rId22"/>
    <p:sldId id="641" r:id="rId23"/>
    <p:sldId id="644" r:id="rId24"/>
    <p:sldId id="646" r:id="rId25"/>
    <p:sldId id="647" r:id="rId26"/>
    <p:sldId id="648" r:id="rId27"/>
    <p:sldId id="649" r:id="rId28"/>
    <p:sldId id="650" r:id="rId29"/>
    <p:sldId id="655" r:id="rId30"/>
    <p:sldId id="645" r:id="rId31"/>
    <p:sldId id="643" r:id="rId32"/>
    <p:sldId id="656" r:id="rId33"/>
    <p:sldId id="657" r:id="rId34"/>
    <p:sldId id="642" r:id="rId35"/>
    <p:sldId id="652" r:id="rId36"/>
    <p:sldId id="658" r:id="rId37"/>
    <p:sldId id="660" r:id="rId38"/>
    <p:sldId id="659" r:id="rId39"/>
    <p:sldId id="651" r:id="rId40"/>
    <p:sldId id="673" r:id="rId41"/>
    <p:sldId id="661" r:id="rId42"/>
    <p:sldId id="665" r:id="rId43"/>
    <p:sldId id="662" r:id="rId44"/>
    <p:sldId id="664" r:id="rId45"/>
    <p:sldId id="663" r:id="rId46"/>
    <p:sldId id="668" r:id="rId47"/>
    <p:sldId id="669" r:id="rId48"/>
    <p:sldId id="670" r:id="rId49"/>
    <p:sldId id="666" r:id="rId50"/>
    <p:sldId id="618" r:id="rId51"/>
    <p:sldId id="671" r:id="rId52"/>
    <p:sldId id="619" r:id="rId53"/>
    <p:sldId id="672" r:id="rId54"/>
    <p:sldId id="52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623"/>
            <p14:sldId id="622"/>
            <p14:sldId id="674"/>
            <p14:sldId id="589"/>
            <p14:sldId id="625"/>
            <p14:sldId id="627"/>
            <p14:sldId id="624"/>
            <p14:sldId id="628"/>
            <p14:sldId id="629"/>
            <p14:sldId id="630"/>
            <p14:sldId id="631"/>
            <p14:sldId id="632"/>
            <p14:sldId id="633"/>
            <p14:sldId id="654"/>
            <p14:sldId id="634"/>
            <p14:sldId id="635"/>
            <p14:sldId id="637"/>
            <p14:sldId id="638"/>
            <p14:sldId id="639"/>
            <p14:sldId id="640"/>
            <p14:sldId id="641"/>
            <p14:sldId id="644"/>
            <p14:sldId id="646"/>
            <p14:sldId id="647"/>
            <p14:sldId id="648"/>
            <p14:sldId id="649"/>
            <p14:sldId id="650"/>
            <p14:sldId id="655"/>
            <p14:sldId id="645"/>
            <p14:sldId id="643"/>
            <p14:sldId id="656"/>
            <p14:sldId id="657"/>
            <p14:sldId id="642"/>
            <p14:sldId id="652"/>
            <p14:sldId id="658"/>
            <p14:sldId id="660"/>
            <p14:sldId id="659"/>
            <p14:sldId id="651"/>
            <p14:sldId id="673"/>
            <p14:sldId id="661"/>
            <p14:sldId id="665"/>
            <p14:sldId id="662"/>
            <p14:sldId id="664"/>
            <p14:sldId id="663"/>
            <p14:sldId id="668"/>
            <p14:sldId id="669"/>
            <p14:sldId id="670"/>
            <p14:sldId id="666"/>
            <p14:sldId id="618"/>
            <p14:sldId id="671"/>
            <p14:sldId id="619"/>
            <p14:sldId id="672"/>
            <p14:sldId id="5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4F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1815" autoAdjust="0"/>
  </p:normalViewPr>
  <p:slideViewPr>
    <p:cSldViewPr>
      <p:cViewPr>
        <p:scale>
          <a:sx n="75" d="100"/>
          <a:sy n="75" d="100"/>
        </p:scale>
        <p:origin x="-5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20/04/2014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54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35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</a:t>
            </a:r>
            <a:r>
              <a:rPr lang="en-IE" dirty="0" smtClean="0"/>
              <a:t>VII: 2014/04/21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Latin: Hello Word Count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/book.txt' </a:t>
            </a:r>
            <a:r>
              <a:rPr lang="en-IE" sz="1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line:chararray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Extract words from each line and put them into a pig bag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then flatten the bag to get one word on each row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TOKENIZE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(line))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filter out any words that are just white spaces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word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'\\w+';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a group for each word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count the entries in each group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 COUNT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count, group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order the records by count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count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IE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STORE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I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/book-word-count.txt';</a:t>
            </a:r>
            <a:endParaRPr lang="en-IE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05200"/>
            <a:ext cx="4572000" cy="533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953000" y="3453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Map</a:t>
            </a:r>
            <a:endParaRPr lang="en-IE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39986"/>
            <a:ext cx="8763000" cy="5334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705600" y="477338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</a:rPr>
              <a:t>Reduce</a:t>
            </a:r>
            <a:endParaRPr lang="en-I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52400"/>
            <a:ext cx="1120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Local Mode vs. </a:t>
            </a:r>
            <a:r>
              <a:rPr lang="en-IE" dirty="0" err="1" smtClean="0"/>
              <a:t>MapReduce</a:t>
            </a:r>
            <a:r>
              <a:rPr lang="en-IE" dirty="0" smtClean="0"/>
              <a:t> Mode</a:t>
            </a:r>
            <a:endParaRPr lang="en-IE" dirty="0"/>
          </a:p>
        </p:txBody>
      </p:sp>
      <p:pic>
        <p:nvPicPr>
          <p:cNvPr id="4098" name="Picture 2" descr="http://www.enriva.com/images/screenshots/windows_explor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1"/>
            <a:ext cx="3602581" cy="28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onymousbi.files.wordpress.com/2012/11/hadoop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67" y="2362200"/>
            <a:ext cx="3721933" cy="28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Three Ways to Execute Pig: (</a:t>
            </a:r>
            <a:r>
              <a:rPr lang="en-IE" dirty="0" err="1" smtClean="0"/>
              <a:t>i</a:t>
            </a:r>
            <a:r>
              <a:rPr lang="en-IE" dirty="0" smtClean="0"/>
              <a:t>) Grunt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/book.txt'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IE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line:chararray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 =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TOKENIZE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(line))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word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filtered_words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words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word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'\\w+'; 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4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runt&gt;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</a:t>
            </a: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/book-word-count.txt';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I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lions-wing.net/lessons/cmd-line/xt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4145"/>
            <a:ext cx="4533900" cy="32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pig </a:t>
            </a:r>
            <a:r>
              <a:rPr lang="en-IE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wordcount.pig</a:t>
            </a:r>
            <a:endParaRPr lang="en-IE" sz="18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Three Ways to Execute Pig: (ii) Script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04" y="3886200"/>
            <a:ext cx="390129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690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21937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 smtClean="0">
                <a:solidFill>
                  <a:srgbClr val="0070C0"/>
                </a:solidFill>
              </a:rPr>
              <a:t>wordcount.pig</a:t>
            </a:r>
            <a:endParaRPr lang="en-I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Three Ways to Execute Pig: (</a:t>
            </a:r>
            <a:r>
              <a:rPr lang="en-IE" dirty="0" smtClean="0"/>
              <a:t>iii) Embedded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1374775"/>
            <a:ext cx="864435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help.eclipse.org/juno/topic/org.eclipse.platform.doc.user/whatsNew/images/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LIDER example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8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572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customer412	1L_Leche	2014-03-31T08:47:57Z	     $900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customer412	</a:t>
            </a:r>
            <a:r>
              <a:rPr lang="en-IE" sz="2000" dirty="0" smtClean="0">
                <a:solidFill>
                  <a:schemeClr val="bg1"/>
                </a:solidFill>
              </a:rPr>
              <a:t>Nescafe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	2014-03-31T08:47:57Z	  $2.000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customer412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Nescafe	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2014-03-31T08:47:57Z	  $2.000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customer413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400g_Zanahoria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2014-03-31T08:48:03Z	  $1.240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customer413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err="1" smtClean="0">
                <a:solidFill>
                  <a:schemeClr val="bg1"/>
                </a:solidFill>
              </a:rPr>
              <a:t>El_Mercurio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2014-03-31T08:48:03Z	     $500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customer413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Gillette_Mach3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2014-03-31T08:48:03Z	  $8.250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customer413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err="1" smtClean="0">
                <a:solidFill>
                  <a:schemeClr val="bg1"/>
                </a:solidFill>
              </a:rPr>
              <a:t>Santo_Domingo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2014-03-31T08:48:03Z	  $2.450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customer413	</a:t>
            </a:r>
            <a:r>
              <a:rPr lang="en-IE" sz="2000" dirty="0" smtClean="0">
                <a:solidFill>
                  <a:schemeClr val="bg1"/>
                </a:solidFill>
              </a:rPr>
              <a:t>Nescafe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	2014-03-31T08:48:03Z</a:t>
            </a:r>
            <a:r>
              <a:rPr lang="en-IE" sz="2000" dirty="0">
                <a:solidFill>
                  <a:schemeClr val="bg1"/>
                </a:solidFill>
              </a:rPr>
              <a:t>	  $</a:t>
            </a:r>
            <a:r>
              <a:rPr lang="en-IE" sz="2000" dirty="0" smtClean="0">
                <a:solidFill>
                  <a:schemeClr val="bg1"/>
                </a:solidFill>
              </a:rPr>
              <a:t>2.000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customer414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Rosas	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2014-03-31T08:48:24Z	  $7.000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customer414	</a:t>
            </a:r>
            <a:r>
              <a:rPr lang="en-IE" sz="2000" dirty="0" smtClean="0">
                <a:solidFill>
                  <a:schemeClr val="bg1"/>
                </a:solidFill>
              </a:rPr>
              <a:t>Chocolates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2014-03-31T08:48:24Z	  $9.230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bg1"/>
                </a:solidFill>
              </a:rPr>
              <a:t>customer414	</a:t>
            </a:r>
            <a:r>
              <a:rPr lang="en-IE" sz="2000" dirty="0" smtClean="0">
                <a:solidFill>
                  <a:schemeClr val="bg1"/>
                </a:solidFill>
              </a:rPr>
              <a:t>300g_Frutillas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2014-03-31T08:48:24Z	  $1.230</a:t>
            </a: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customer415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Nescafe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	2014-03-31T08:48:35Z	  $2.000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customer415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12 </a:t>
            </a:r>
            <a:r>
              <a:rPr lang="en-IE" sz="2000" dirty="0" err="1" smtClean="0">
                <a:solidFill>
                  <a:schemeClr val="bg1"/>
                </a:solidFill>
              </a:rPr>
              <a:t>Huevos</a:t>
            </a:r>
            <a:r>
              <a:rPr lang="en-IE" sz="2000" dirty="0">
                <a:solidFill>
                  <a:schemeClr val="bg1"/>
                </a:solidFill>
              </a:rPr>
              <a:t>	</a:t>
            </a:r>
            <a:r>
              <a:rPr lang="en-IE" sz="2000" dirty="0" smtClean="0">
                <a:solidFill>
                  <a:schemeClr val="bg1"/>
                </a:solidFill>
              </a:rPr>
              <a:t>2014-03-31T08:48:35Z	  $2.200</a:t>
            </a:r>
          </a:p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…</a:t>
            </a:r>
            <a:endParaRPr lang="en-I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2400" dirty="0" smtClean="0"/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6114" y="104538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</a:rPr>
              <a:t>transact.txt</a:t>
            </a:r>
            <a:endParaRPr lang="en-IE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543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Your boss in </a:t>
            </a:r>
            <a:r>
              <a:rPr lang="en-IE" sz="2400" dirty="0" err="1" smtClean="0"/>
              <a:t>Lider</a:t>
            </a:r>
            <a:r>
              <a:rPr lang="en-IE" sz="2400" dirty="0" smtClean="0"/>
              <a:t> Headquarters tells you to find out the frequency of premium items (price&gt;$1.000) sold per hour counting duplicate items from each customer once …</a:t>
            </a:r>
            <a:endParaRPr lang="en-IE" sz="2400" dirty="0"/>
          </a:p>
        </p:txBody>
      </p:sp>
      <p:pic>
        <p:nvPicPr>
          <p:cNvPr id="9218" name="Picture 2" descr="http://upload.wikimedia.org/wikipedia/commons/d/de/L%C3%ADder_Tal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>
                <a:solidFill>
                  <a:srgbClr val="0070C0"/>
                </a:solidFill>
                <a:cs typeface="Courier New" panose="02070309020205020404" pitchFamily="49" charset="0"/>
              </a:rPr>
              <a:t>userDefinedFunctions.jar</a:t>
            </a:r>
            <a:endParaRPr lang="en-IE" sz="18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93" y="4876800"/>
            <a:ext cx="7639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39747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</a:rPr>
              <a:t>userDefinedFunctions.jar</a:t>
            </a:r>
            <a:endParaRPr lang="en-IE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99583"/>
            <a:ext cx="8077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User-defined-functions written in Java (or Python, Ruby, etc. …)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131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  <a:endParaRPr lang="en-IE" sz="1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0992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1L_Leche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  $900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2014-03-31T08:48:03Z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36576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View data as a (streaming) relation with fields (</a:t>
            </a:r>
            <a:r>
              <a:rPr lang="en-IE" sz="2400" dirty="0" err="1" smtClean="0"/>
              <a:t>cust</a:t>
            </a:r>
            <a:r>
              <a:rPr lang="en-IE" sz="2400" dirty="0" smtClean="0"/>
              <a:t>, item, etc.) and tuples (data rows) …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endParaRPr lang="en-I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31441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1L_Leche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  $900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2014-03-31T08:48:03Z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Filter tuples depending on their value for a given attribute (in this case, price &lt; 1000)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</a:rPr>
              <a:t>premium:</a:t>
            </a:r>
            <a:endParaRPr lang="en-IE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QUICK LAB REVIEW …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0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58576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Gillette_Mach3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$8.250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</a:rPr>
              <a:t>hourly:</a:t>
            </a:r>
            <a:endParaRPr lang="en-IE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</a:t>
            </a:r>
            <a:r>
              <a:rPr lang="en-IE" sz="1800" b="1" dirty="0">
                <a:solidFill>
                  <a:schemeClr val="bg1"/>
                </a:solidFill>
              </a:rPr>
              <a:t> AS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86750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Gillette_Mach3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$8.250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unique:</a:t>
            </a:r>
            <a:endParaRPr lang="en-IE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69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95150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Gillette_Mach3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$8.250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>
                          <a:solidFill>
                            <a:schemeClr val="tx1"/>
                          </a:solidFill>
                        </a:rPr>
                        <a:t>Santo_Domingo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$2.450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unique:</a:t>
            </a:r>
            <a:endParaRPr lang="en-IE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648200"/>
            <a:ext cx="4267200" cy="22098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0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DISTINCT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08353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[Nescafe,08]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customer415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Nescafe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08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$2.000</a:t>
                      </a:r>
                      <a:endParaRPr lang="en-IE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[400g_Zanahoria,08]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 </a:t>
            </a:r>
            <a:r>
              <a:rPr lang="en-IE" sz="1800" dirty="0" err="1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flatten(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$0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b="1" dirty="0" smtClean="0">
                <a:solidFill>
                  <a:schemeClr val="bg1"/>
                </a:solidFill>
              </a:rPr>
              <a:t>COUNT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smtClean="0">
                <a:solidFill>
                  <a:srgbClr val="00B0F0"/>
                </a:solidFill>
              </a:rPr>
              <a:t>$1</a:t>
            </a:r>
            <a:r>
              <a:rPr lang="en-IE" sz="1800" dirty="0" smtClean="0">
                <a:solidFill>
                  <a:schemeClr val="bg1"/>
                </a:solidFill>
              </a:rPr>
              <a:t>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count;</a:t>
            </a:r>
            <a:endParaRPr lang="en-IE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82046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[Nescafe,08]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customer415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Nescafe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08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$2.000</a:t>
                      </a:r>
                      <a:endParaRPr lang="en-IE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[400g_Zanahoria,08]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76800"/>
            <a:ext cx="4800600" cy="11430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4343400" y="6032499"/>
            <a:ext cx="4800600" cy="381001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5636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bg1">
                    <a:lumMod val="85000"/>
                  </a:schemeClr>
                </a:solidFill>
              </a:rPr>
              <a:t>count</a:t>
            </a:r>
            <a:endParaRPr lang="en-IE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 </a:t>
            </a:r>
            <a:r>
              <a:rPr lang="en-IE" sz="1800" dirty="0" err="1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flatten(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$0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b="1" dirty="0" smtClean="0">
                <a:solidFill>
                  <a:schemeClr val="bg1"/>
                </a:solidFill>
              </a:rPr>
              <a:t>COUNT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smtClean="0">
                <a:solidFill>
                  <a:srgbClr val="00B0F0"/>
                </a:solidFill>
              </a:rPr>
              <a:t>$1</a:t>
            </a:r>
            <a:r>
              <a:rPr lang="en-IE" sz="1800" dirty="0" smtClean="0">
                <a:solidFill>
                  <a:schemeClr val="bg1"/>
                </a:solidFill>
              </a:rPr>
              <a:t>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count;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1">
                    <a:lumMod val="65000"/>
                  </a:schemeClr>
                </a:solidFill>
              </a:rPr>
              <a:t>hrItemCnt</a:t>
            </a:r>
            <a:r>
              <a:rPr lang="en-IE" sz="2800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IE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11732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count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[Nescafe,08]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 </a:t>
            </a:r>
            <a:r>
              <a:rPr lang="en-IE" sz="1800" dirty="0" err="1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flatten(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$0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b="1" dirty="0" smtClean="0">
                <a:solidFill>
                  <a:schemeClr val="bg1"/>
                </a:solidFill>
              </a:rPr>
              <a:t>COUNT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smtClean="0">
                <a:solidFill>
                  <a:srgbClr val="00B0F0"/>
                </a:solidFill>
              </a:rPr>
              <a:t>$1</a:t>
            </a:r>
            <a:r>
              <a:rPr lang="en-IE" sz="1800" dirty="0" smtClean="0">
                <a:solidFill>
                  <a:schemeClr val="bg1"/>
                </a:solidFill>
              </a:rPr>
              <a:t>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count;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hrItemCntSorted</a:t>
            </a:r>
            <a:r>
              <a:rPr lang="en-IE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ORDER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 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count </a:t>
            </a:r>
            <a:r>
              <a:rPr lang="en-IE" sz="1800" b="1" dirty="0" smtClean="0">
                <a:solidFill>
                  <a:schemeClr val="bg1"/>
                </a:solidFill>
              </a:rPr>
              <a:t>DESC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1">
                    <a:lumMod val="65000"/>
                  </a:schemeClr>
                </a:solidFill>
              </a:rPr>
              <a:t>hrItemCnt</a:t>
            </a:r>
            <a:r>
              <a:rPr lang="en-IE" sz="2800" b="1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IE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97335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count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[Nescafe,08]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 </a:t>
            </a:r>
            <a:r>
              <a:rPr lang="en-IE" sz="1800" dirty="0" err="1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flatten(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$0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b="1" dirty="0" smtClean="0">
                <a:solidFill>
                  <a:schemeClr val="bg1"/>
                </a:solidFill>
              </a:rPr>
              <a:t>COUNT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smtClean="0">
                <a:solidFill>
                  <a:srgbClr val="00B0F0"/>
                </a:solidFill>
              </a:rPr>
              <a:t>$1</a:t>
            </a:r>
            <a:r>
              <a:rPr lang="en-IE" sz="1800" dirty="0" smtClean="0">
                <a:solidFill>
                  <a:schemeClr val="bg1"/>
                </a:solidFill>
              </a:rPr>
              <a:t>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count;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hrItemCntSorted</a:t>
            </a:r>
            <a:r>
              <a:rPr lang="en-IE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ORDER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 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count </a:t>
            </a:r>
            <a:r>
              <a:rPr lang="en-IE" sz="1800" b="1" dirty="0" smtClean="0">
                <a:solidFill>
                  <a:schemeClr val="bg1"/>
                </a:solidFill>
              </a:rPr>
              <a:t>DESC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34429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count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[Nescafe,08</a:t>
                      </a:r>
                      <a:r>
                        <a:rPr lang="en-IE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smtClean="0"/>
                        <a:t>400g_Zanahoria</a:t>
                      </a:r>
                      <a:r>
                        <a:rPr lang="en-IE" dirty="0" smtClean="0"/>
                        <a:t>,08]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4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Products by Hour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REGISTER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userDefinedFunctions.jar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LOAD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‘transact.txt' </a:t>
            </a:r>
            <a:r>
              <a:rPr lang="en-IE" sz="1800" b="1" dirty="0">
                <a:solidFill>
                  <a:schemeClr val="bg1"/>
                </a:solidFill>
              </a:rPr>
              <a:t>USING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>
                <a:solidFill>
                  <a:schemeClr val="bg1"/>
                </a:solidFill>
              </a:rPr>
              <a:t>PigStorage</a:t>
            </a:r>
            <a:r>
              <a:rPr lang="en-IE" sz="1800" dirty="0">
                <a:solidFill>
                  <a:schemeClr val="bg1"/>
                </a:solidFill>
              </a:rPr>
              <a:t>('\t') </a:t>
            </a:r>
            <a:r>
              <a:rPr lang="en-IE" sz="1800" b="1" dirty="0">
                <a:solidFill>
                  <a:schemeClr val="bg1"/>
                </a:solidFill>
              </a:rPr>
              <a:t>AS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</a:rPr>
              <a:t>FOREACH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GENERATE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cust</a:t>
            </a:r>
            <a:r>
              <a:rPr lang="en-IE" sz="1800" dirty="0" smtClean="0">
                <a:solidFill>
                  <a:schemeClr val="bg1"/>
                </a:solidFill>
              </a:rPr>
              <a:t>, item, </a:t>
            </a:r>
            <a:r>
              <a:rPr lang="en-IE" sz="1800" dirty="0" err="1" smtClean="0">
                <a:solidFill>
                  <a:schemeClr val="bg1"/>
                </a:solidFill>
              </a:rPr>
              <a:t>org.udf.ExtractHour</a:t>
            </a:r>
            <a:r>
              <a:rPr lang="en-IE" sz="1800" dirty="0" smtClean="0">
                <a:solidFill>
                  <a:schemeClr val="bg1"/>
                </a:solidFill>
              </a:rPr>
              <a:t>(time)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hour, price;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DISTINCT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rgbClr val="00B050"/>
                </a:solidFill>
                <a:cs typeface="Courier New" panose="02070309020205020404" pitchFamily="49" charset="0"/>
              </a:rPr>
              <a:t>hourly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;</a:t>
            </a:r>
            <a:endParaRPr lang="en-I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unique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(item, hour)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 </a:t>
            </a:r>
            <a:r>
              <a:rPr lang="en-IE" sz="1800" dirty="0" err="1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hrItem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flatten(</a:t>
            </a:r>
            <a:r>
              <a:rPr lang="en-IE" sz="1800" dirty="0" smtClean="0">
                <a:solidFill>
                  <a:schemeClr val="bg2">
                    <a:lumMod val="50000"/>
                  </a:schemeClr>
                </a:solidFill>
                <a:cs typeface="Courier New" panose="02070309020205020404" pitchFamily="49" charset="0"/>
              </a:rPr>
              <a:t>$0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b="1" dirty="0" smtClean="0">
                <a:solidFill>
                  <a:schemeClr val="bg1"/>
                </a:solidFill>
              </a:rPr>
              <a:t>COUNT</a:t>
            </a:r>
            <a:r>
              <a:rPr lang="en-IE" sz="1800" dirty="0" smtClean="0">
                <a:solidFill>
                  <a:schemeClr val="bg1"/>
                </a:solidFill>
              </a:rPr>
              <a:t>(</a:t>
            </a:r>
            <a:r>
              <a:rPr lang="en-IE" sz="1800" dirty="0" smtClean="0">
                <a:solidFill>
                  <a:srgbClr val="00B0F0"/>
                </a:solidFill>
              </a:rPr>
              <a:t>$1</a:t>
            </a:r>
            <a:r>
              <a:rPr lang="en-IE" sz="1800" dirty="0" smtClean="0">
                <a:solidFill>
                  <a:schemeClr val="bg1"/>
                </a:solidFill>
              </a:rPr>
              <a:t>)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count;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hrItemCntSorted</a:t>
            </a:r>
            <a:r>
              <a:rPr lang="en-IE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ORDER </a:t>
            </a:r>
            <a:r>
              <a:rPr lang="en-IE" sz="1800" dirty="0" err="1" smtClean="0">
                <a:solidFill>
                  <a:schemeClr val="bg1">
                    <a:lumMod val="85000"/>
                  </a:schemeClr>
                </a:solidFill>
                <a:cs typeface="Courier New" panose="02070309020205020404" pitchFamily="49" charset="0"/>
              </a:rPr>
              <a:t>hrItemCnt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 BY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count </a:t>
            </a:r>
            <a:r>
              <a:rPr lang="en-IE" sz="1800" b="1" dirty="0" smtClean="0">
                <a:solidFill>
                  <a:schemeClr val="bg1"/>
                </a:solidFill>
              </a:rPr>
              <a:t>DESC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IE" sz="18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IE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STORE </a:t>
            </a:r>
            <a:r>
              <a:rPr lang="en-IE" sz="1800" dirty="0" err="1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hrItemCntSorted</a:t>
            </a:r>
            <a:r>
              <a:rPr lang="en-IE" sz="1800" dirty="0">
                <a:solidFill>
                  <a:schemeClr val="accent5">
                    <a:lumMod val="60000"/>
                    <a:lumOff val="40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INTO </a:t>
            </a:r>
            <a:r>
              <a:rPr lang="en-IE" sz="18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‘output.txt’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10680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err="1" smtClean="0"/>
                        <a:t>item,hour</a:t>
                      </a:r>
                      <a:r>
                        <a:rPr lang="en-IE" dirty="0" smtClean="0"/>
                        <a:t>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count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[Nescafe,08</a:t>
                      </a:r>
                      <a:r>
                        <a:rPr lang="en-IE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[</a:t>
                      </a:r>
                      <a:r>
                        <a:rPr lang="en-IE" dirty="0" smtClean="0"/>
                        <a:t>400g_Zanahoria</a:t>
                      </a:r>
                      <a:r>
                        <a:rPr lang="en-IE" dirty="0" smtClean="0"/>
                        <a:t>,08]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icons.iconarchive.com/icons/custom-icon-design/pretty-office-7/256/Sa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51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 on the Merge-Sort Lab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>
              <a:sym typeface="Wingdings" panose="05000000000000000000" pitchFamily="2" charset="2"/>
            </a:endParaRPr>
          </a:p>
          <a:p>
            <a:r>
              <a:rPr lang="en-IE" dirty="0" smtClean="0">
                <a:sym typeface="Wingdings" panose="05000000000000000000" pitchFamily="2" charset="2"/>
              </a:rPr>
              <a:t>Test on small data (and test the tests)</a:t>
            </a:r>
          </a:p>
          <a:p>
            <a:pPr lvl="1"/>
            <a:r>
              <a:rPr lang="en-IE" dirty="0" smtClean="0">
                <a:sym typeface="Wingdings" panose="05000000000000000000" pitchFamily="2" charset="2"/>
              </a:rPr>
              <a:t>Be picky!</a:t>
            </a:r>
          </a:p>
          <a:p>
            <a:pPr lvl="1"/>
            <a:endParaRPr lang="en-IE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I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Comments (not marked)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Say why, not how</a:t>
            </a:r>
            <a:endParaRPr lang="en-IE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endParaRPr lang="en-IE" dirty="0">
              <a:sym typeface="Wingdings" panose="05000000000000000000" pitchFamily="2" charset="2"/>
            </a:endParaRPr>
          </a:p>
          <a:p>
            <a:endParaRPr lang="en-IE" dirty="0" smtClean="0">
              <a:sym typeface="Wingdings" panose="05000000000000000000" pitchFamily="2" charset="2"/>
            </a:endParaRPr>
          </a:p>
          <a:p>
            <a:endParaRPr lang="en-IE" dirty="0">
              <a:sym typeface="Wingdings" panose="05000000000000000000" pitchFamily="2" charset="2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2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914400" y="3657600"/>
            <a:ext cx="36576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Relations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Pig Relations</a:t>
            </a:r>
            <a:r>
              <a:rPr lang="en-IE" sz="2800" dirty="0" smtClean="0"/>
              <a:t>: Like relational tables</a:t>
            </a:r>
          </a:p>
          <a:p>
            <a:pPr lvl="1"/>
            <a:r>
              <a:rPr lang="en-IE" sz="2400" dirty="0" smtClean="0"/>
              <a:t>Except tuples can be “jagged”</a:t>
            </a:r>
          </a:p>
          <a:p>
            <a:pPr lvl="1"/>
            <a:r>
              <a:rPr lang="en-IE" sz="2400" dirty="0" smtClean="0"/>
              <a:t>Fields in the same column don’t need to be same type</a:t>
            </a:r>
          </a:p>
          <a:p>
            <a:pPr lvl="1"/>
            <a:r>
              <a:rPr lang="en-IE" sz="2400" dirty="0" smtClean="0"/>
              <a:t>Relations are by default unordered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Pig Schema</a:t>
            </a:r>
            <a:r>
              <a:rPr lang="en-IE" sz="2800" dirty="0" smtClean="0"/>
              <a:t>: Names for fields, etc.</a:t>
            </a:r>
          </a:p>
          <a:p>
            <a:pPr marL="457200" lvl="1" indent="0">
              <a:buNone/>
            </a:pPr>
            <a:r>
              <a:rPr lang="en-IE" sz="2000" b="1" dirty="0" smtClean="0">
                <a:solidFill>
                  <a:schemeClr val="bg1"/>
                </a:solidFill>
              </a:rPr>
              <a:t>    … AS</a:t>
            </a:r>
            <a:r>
              <a:rPr lang="en-IE" sz="2000" dirty="0" smtClean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chemeClr val="bg1"/>
                </a:solidFill>
              </a:rPr>
              <a:t>(</a:t>
            </a:r>
            <a:r>
              <a:rPr lang="en-IE" sz="2000" dirty="0" err="1" smtClean="0">
                <a:solidFill>
                  <a:schemeClr val="bg1"/>
                </a:solidFill>
              </a:rPr>
              <a:t>cust</a:t>
            </a:r>
            <a:r>
              <a:rPr lang="en-IE" sz="2000" dirty="0" smtClean="0">
                <a:solidFill>
                  <a:schemeClr val="bg1"/>
                </a:solidFill>
              </a:rPr>
              <a:t>, item, time, price);</a:t>
            </a:r>
            <a:endParaRPr lang="en-IE" sz="2000" dirty="0">
              <a:solidFill>
                <a:schemeClr val="bg1"/>
              </a:solidFill>
            </a:endParaRPr>
          </a:p>
          <a:p>
            <a:pPr lvl="1"/>
            <a:endParaRPr lang="en-IE" dirty="0"/>
          </a:p>
          <a:p>
            <a:pPr lvl="1"/>
            <a:endParaRPr lang="en-I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80554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1L_Leche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  $900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2014-03-31T08:48:03Z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 txBox="1">
            <a:spLocks/>
          </p:cNvSpPr>
          <p:nvPr/>
        </p:nvSpPr>
        <p:spPr>
          <a:xfrm>
            <a:off x="1600200" y="3416300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600200" y="2438400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Fields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Pig Fields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Reference using name</a:t>
            </a:r>
          </a:p>
          <a:p>
            <a:pPr lvl="2"/>
            <a:r>
              <a:rPr lang="en-IE" dirty="0" smtClean="0">
                <a:cs typeface="Courier New" panose="02070309020205020404" pitchFamily="49" charset="0"/>
              </a:rPr>
              <a:t> </a:t>
            </a:r>
            <a:r>
              <a:rPr lang="en-IE" dirty="0" smtClean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b="1" dirty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b="1" dirty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org.udf.MinPrice1000(price</a:t>
            </a:r>
            <a:r>
              <a:rPr lang="en-IE" dirty="0" smtClean="0">
                <a:solidFill>
                  <a:schemeClr val="bg1"/>
                </a:solidFill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IE" dirty="0" smtClean="0">
                <a:cs typeface="Courier New" panose="02070309020205020404" pitchFamily="49" charset="0"/>
              </a:rPr>
              <a:t>… or position</a:t>
            </a:r>
          </a:p>
          <a:p>
            <a:pPr lvl="2"/>
            <a:r>
              <a:rPr lang="en-IE" dirty="0" smtClean="0"/>
              <a:t> </a:t>
            </a:r>
            <a:r>
              <a:rPr lang="en-IE" dirty="0">
                <a:solidFill>
                  <a:srgbClr val="00B0F0"/>
                </a:solidFill>
                <a:cs typeface="Courier New" panose="02070309020205020404" pitchFamily="49" charset="0"/>
              </a:rPr>
              <a:t>premium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= </a:t>
            </a:r>
            <a:r>
              <a:rPr lang="en-IE" b="1" dirty="0">
                <a:solidFill>
                  <a:schemeClr val="bg1"/>
                </a:solidFill>
                <a:cs typeface="Courier New" panose="02070309020205020404" pitchFamily="49" charset="0"/>
              </a:rPr>
              <a:t>FILTER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b="1" dirty="0">
                <a:solidFill>
                  <a:schemeClr val="bg1"/>
                </a:solidFill>
                <a:cs typeface="Courier New" panose="02070309020205020404" pitchFamily="49" charset="0"/>
              </a:rPr>
              <a:t>BY</a:t>
            </a:r>
            <a:r>
              <a:rPr lang="en-IE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cs typeface="Courier New" panose="02070309020205020404" pitchFamily="49" charset="0"/>
              </a:rPr>
              <a:t>org.udf.MinPrice1000($3);</a:t>
            </a:r>
            <a:endParaRPr lang="en-IE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438400"/>
            <a:ext cx="7226300" cy="489466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 flipH="1">
            <a:off x="5213350" y="1664732"/>
            <a:ext cx="1911350" cy="7736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12232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</a:rPr>
              <a:t>More readable!</a:t>
            </a:r>
            <a:endParaRPr lang="en-IE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3416300"/>
            <a:ext cx="374650" cy="489466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6248400" y="4202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Starts at zero.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  <a:endCxn id="11" idx="2"/>
          </p:cNvCxnSpPr>
          <p:nvPr/>
        </p:nvCxnSpPr>
        <p:spPr>
          <a:xfrm flipV="1">
            <a:off x="7353300" y="3905766"/>
            <a:ext cx="530225" cy="29690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68949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cust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item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1L_Leche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  $900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$2.000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2014-03-31T08:48:03Z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$1.240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22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219200" y="1981200"/>
            <a:ext cx="70104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Simple Types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Pig Types</a:t>
            </a:r>
            <a:r>
              <a:rPr lang="en-IE" dirty="0"/>
              <a:t>:</a:t>
            </a:r>
          </a:p>
          <a:p>
            <a:pPr lvl="1"/>
            <a:r>
              <a:rPr lang="en-IE" b="1" dirty="0">
                <a:solidFill>
                  <a:schemeClr val="bg1"/>
                </a:solidFill>
              </a:rPr>
              <a:t>LOAD</a:t>
            </a:r>
            <a:r>
              <a:rPr lang="en-IE" dirty="0">
                <a:solidFill>
                  <a:schemeClr val="bg1"/>
                </a:solidFill>
              </a:rPr>
              <a:t> ‘transact.txt' </a:t>
            </a:r>
            <a:r>
              <a:rPr lang="en-IE" b="1" dirty="0">
                <a:solidFill>
                  <a:schemeClr val="bg1"/>
                </a:solidFill>
              </a:rPr>
              <a:t>USING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PigStorage</a:t>
            </a:r>
            <a:r>
              <a:rPr lang="en-IE" dirty="0">
                <a:solidFill>
                  <a:schemeClr val="bg1"/>
                </a:solidFill>
              </a:rPr>
              <a:t>('\t') </a:t>
            </a:r>
            <a:r>
              <a:rPr lang="en-IE" b="1" dirty="0">
                <a:solidFill>
                  <a:schemeClr val="bg1"/>
                </a:solidFill>
              </a:rPr>
              <a:t>AS</a:t>
            </a:r>
            <a:r>
              <a:rPr lang="en-IE" dirty="0">
                <a:solidFill>
                  <a:schemeClr val="bg1"/>
                </a:solidFill>
              </a:rPr>
              <a:t> (</a:t>
            </a:r>
            <a:r>
              <a:rPr lang="en-IE" dirty="0" err="1">
                <a:solidFill>
                  <a:schemeClr val="bg1"/>
                </a:solidFill>
              </a:rPr>
              <a:t>cust:</a:t>
            </a:r>
            <a:r>
              <a:rPr lang="en-IE" dirty="0" err="1">
                <a:solidFill>
                  <a:srgbClr val="0070C0"/>
                </a:solidFill>
              </a:rPr>
              <a:t>charArray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item:</a:t>
            </a:r>
            <a:r>
              <a:rPr lang="en-IE" dirty="0" err="1">
                <a:solidFill>
                  <a:srgbClr val="0070C0"/>
                </a:solidFill>
              </a:rPr>
              <a:t>charArray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time:</a:t>
            </a:r>
            <a:r>
              <a:rPr lang="en-IE" dirty="0" err="1">
                <a:solidFill>
                  <a:srgbClr val="0070C0"/>
                </a:solidFill>
              </a:rPr>
              <a:t>datetime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price:</a:t>
            </a:r>
            <a:r>
              <a:rPr lang="en-IE" dirty="0" err="1">
                <a:solidFill>
                  <a:srgbClr val="0070C0"/>
                </a:solidFill>
              </a:rPr>
              <a:t>int</a:t>
            </a:r>
            <a:r>
              <a:rPr lang="en-IE" dirty="0" smtClean="0">
                <a:solidFill>
                  <a:schemeClr val="bg1"/>
                </a:solidFill>
              </a:rPr>
              <a:t>);</a:t>
            </a:r>
          </a:p>
          <a:p>
            <a:pPr lvl="1"/>
            <a:endParaRPr lang="en-IE" dirty="0" smtClean="0"/>
          </a:p>
          <a:p>
            <a:r>
              <a:rPr lang="en-IE" dirty="0" err="1" smtClean="0">
                <a:solidFill>
                  <a:srgbClr val="0070C0"/>
                </a:solidFill>
              </a:rPr>
              <a:t>int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long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float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double</a:t>
            </a:r>
            <a:r>
              <a:rPr lang="en-IE" dirty="0" smtClean="0"/>
              <a:t>, </a:t>
            </a:r>
            <a:r>
              <a:rPr lang="en-IE" dirty="0" err="1">
                <a:solidFill>
                  <a:srgbClr val="0070C0"/>
                </a:solidFill>
              </a:rPr>
              <a:t>biginteger</a:t>
            </a:r>
            <a:r>
              <a:rPr lang="en-IE" dirty="0"/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bigdecimal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boolean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chararray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(string), </a:t>
            </a:r>
            <a:r>
              <a:rPr lang="en-IE" dirty="0" err="1" smtClean="0">
                <a:solidFill>
                  <a:srgbClr val="0070C0"/>
                </a:solidFill>
              </a:rPr>
              <a:t>bytearray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(blob), </a:t>
            </a:r>
            <a:r>
              <a:rPr lang="en-IE" dirty="0" err="1" smtClean="0">
                <a:solidFill>
                  <a:srgbClr val="0070C0"/>
                </a:solidFill>
              </a:rPr>
              <a:t>datetime</a:t>
            </a:r>
            <a:endParaRPr lang="en-IE" dirty="0" smtClean="0">
              <a:solidFill>
                <a:srgbClr val="0070C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5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Types: Duck Typing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happens if you omit types?</a:t>
            </a:r>
          </a:p>
          <a:p>
            <a:pPr lvl="1"/>
            <a:r>
              <a:rPr lang="en-IE" dirty="0" smtClean="0"/>
              <a:t>Fields default to 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bytearray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dirty="0" smtClean="0"/>
              <a:t>Implicit conversions if needed (~duck typing)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733800"/>
            <a:ext cx="83820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'data'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chemeClr val="bg1"/>
                </a:solidFill>
              </a:rPr>
              <a:t>(</a:t>
            </a:r>
            <a:r>
              <a:rPr lang="en-IE" sz="1800" dirty="0" err="1">
                <a:solidFill>
                  <a:schemeClr val="bg1"/>
                </a:solidFill>
              </a:rPr>
              <a:t>cust</a:t>
            </a:r>
            <a:r>
              <a:rPr lang="en-IE" sz="1800" dirty="0">
                <a:solidFill>
                  <a:schemeClr val="bg1"/>
                </a:solidFill>
              </a:rPr>
              <a:t>, item, </a:t>
            </a:r>
            <a:r>
              <a:rPr lang="en-IE" sz="1800" dirty="0" smtClean="0">
                <a:solidFill>
                  <a:schemeClr val="bg1"/>
                </a:solidFill>
              </a:rPr>
              <a:t>hour, </a:t>
            </a:r>
            <a:r>
              <a:rPr lang="en-IE" sz="1800" dirty="0">
                <a:solidFill>
                  <a:schemeClr val="bg1"/>
                </a:solidFill>
              </a:rPr>
              <a:t>price</a:t>
            </a:r>
            <a:r>
              <a:rPr lang="en-IE" sz="1800" dirty="0" smtClean="0">
                <a:solidFill>
                  <a:schemeClr val="bg1"/>
                </a:solidFill>
              </a:rPr>
              <a:t>);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fr-FR" sz="1800" dirty="0" smtClean="0">
                <a:solidFill>
                  <a:schemeClr val="bg1"/>
                </a:solidFill>
              </a:rPr>
              <a:t>= </a:t>
            </a:r>
            <a:r>
              <a:rPr lang="fr-FR" sz="1800" b="1" dirty="0" smtClean="0">
                <a:solidFill>
                  <a:schemeClr val="bg1"/>
                </a:solidFill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hour</a:t>
            </a:r>
            <a:r>
              <a:rPr lang="fr-FR" sz="1800" dirty="0" smtClean="0">
                <a:solidFill>
                  <a:schemeClr val="bg1"/>
                </a:solidFill>
              </a:rPr>
              <a:t> + 4 % 24;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C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FOREACH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</a:rPr>
              <a:t>GENERATE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hour</a:t>
            </a:r>
            <a:r>
              <a:rPr lang="fr-FR" sz="1800" dirty="0">
                <a:solidFill>
                  <a:schemeClr val="bg1"/>
                </a:solidFill>
              </a:rPr>
              <a:t> + </a:t>
            </a:r>
            <a:r>
              <a:rPr lang="fr-FR" sz="1800" dirty="0" smtClean="0">
                <a:solidFill>
                  <a:schemeClr val="bg1"/>
                </a:solidFill>
              </a:rPr>
              <a:t>4f % 24;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hour </a:t>
            </a:r>
            <a:r>
              <a:rPr lang="en-IE" dirty="0">
                <a:solidFill>
                  <a:schemeClr val="bg1">
                    <a:lumMod val="65000"/>
                  </a:schemeClr>
                </a:solidFill>
              </a:rPr>
              <a:t>an 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integer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</a:rPr>
              <a:t>hour a float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686300" y="4070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686300" y="4451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</a:t>
            </a:r>
            <a:r>
              <a:rPr lang="fr-FR" sz="1800" dirty="0">
                <a:solidFill>
                  <a:schemeClr val="bg1"/>
                </a:solidFill>
              </a:rPr>
              <a:t>data;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(3,8,9) (4,5,6)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(1,4,7) (3,7,5)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(2,5,8) (9,5,8) 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'data'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(</a:t>
            </a:r>
            <a:r>
              <a:rPr lang="fr-FR" sz="1800" dirty="0" smtClean="0">
                <a:solidFill>
                  <a:srgbClr val="0070C0"/>
                </a:solidFill>
              </a:rPr>
              <a:t>t1</a:t>
            </a:r>
            <a:r>
              <a:rPr lang="fr-FR" sz="1800" dirty="0" smtClean="0">
                <a:solidFill>
                  <a:schemeClr val="bg1"/>
                </a:solidFill>
              </a:rPr>
              <a:t>:tuple(</a:t>
            </a:r>
            <a:r>
              <a:rPr lang="fr-FR" sz="1800" dirty="0" smtClean="0">
                <a:solidFill>
                  <a:srgbClr val="0070C0"/>
                </a:solidFill>
              </a:rPr>
              <a:t>t1a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t1b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t1c</a:t>
            </a:r>
            <a:r>
              <a:rPr lang="fr-FR" sz="1800" dirty="0" smtClean="0">
                <a:solidFill>
                  <a:schemeClr val="bg1"/>
                </a:solidFill>
              </a:rPr>
              <a:t>:int</a:t>
            </a:r>
            <a:r>
              <a:rPr lang="fr-FR" sz="1800" dirty="0">
                <a:solidFill>
                  <a:schemeClr val="bg1"/>
                </a:solidFill>
              </a:rPr>
              <a:t>),</a:t>
            </a:r>
            <a:r>
              <a:rPr lang="fr-FR" sz="1800" dirty="0">
                <a:solidFill>
                  <a:srgbClr val="0070C0"/>
                </a:solidFill>
              </a:rPr>
              <a:t>t2</a:t>
            </a:r>
            <a:r>
              <a:rPr lang="fr-FR" sz="1800" dirty="0">
                <a:solidFill>
                  <a:schemeClr val="bg1"/>
                </a:solidFill>
              </a:rPr>
              <a:t>:tuple(</a:t>
            </a:r>
            <a:r>
              <a:rPr lang="fr-FR" sz="1800" dirty="0">
                <a:solidFill>
                  <a:srgbClr val="0070C0"/>
                </a:solidFill>
              </a:rPr>
              <a:t>t2a</a:t>
            </a:r>
            <a:r>
              <a:rPr lang="fr-FR" sz="1800" dirty="0">
                <a:solidFill>
                  <a:schemeClr val="bg1"/>
                </a:solidFill>
              </a:rPr>
              <a:t>:int,</a:t>
            </a:r>
            <a:r>
              <a:rPr lang="fr-FR" sz="1800" dirty="0">
                <a:solidFill>
                  <a:srgbClr val="0070C0"/>
                </a:solidFill>
              </a:rPr>
              <a:t>t2b</a:t>
            </a:r>
            <a:r>
              <a:rPr lang="fr-FR" sz="1800" dirty="0">
                <a:solidFill>
                  <a:schemeClr val="bg1"/>
                </a:solidFill>
              </a:rPr>
              <a:t>:int,</a:t>
            </a:r>
            <a:r>
              <a:rPr lang="fr-FR" sz="1800" dirty="0">
                <a:solidFill>
                  <a:srgbClr val="0070C0"/>
                </a:solidFill>
              </a:rPr>
              <a:t>t2c</a:t>
            </a:r>
            <a:r>
              <a:rPr lang="fr-FR" sz="1800" dirty="0">
                <a:solidFill>
                  <a:schemeClr val="bg1"/>
                </a:solidFill>
              </a:rPr>
              <a:t>:int)); 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bg1"/>
                </a:solidFill>
              </a:rPr>
              <a:t>DUMP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((3,8,9),(4,5,6)) ((1,4,7),(3,7,5)) ((2,5,8),(9,5,8)) </a:t>
            </a: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FOREACH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</a:rPr>
              <a:t>GENERATE</a:t>
            </a:r>
            <a:r>
              <a:rPr lang="fr-FR" sz="1800" dirty="0">
                <a:solidFill>
                  <a:schemeClr val="bg1"/>
                </a:solidFill>
              </a:rPr>
              <a:t> t1.t1a,t2.$0; 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</a:t>
            </a:r>
            <a:r>
              <a:rPr lang="en-IE" dirty="0"/>
              <a:t>Complex </a:t>
            </a:r>
            <a:r>
              <a:rPr lang="en-IE" dirty="0" smtClean="0"/>
              <a:t>Types: Tuple</a:t>
            </a:r>
            <a:endParaRPr lang="en-I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61547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t1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t2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t1a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t1b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t1c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t2a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t2b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t2c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791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</a:t>
            </a:r>
            <a:r>
              <a:rPr lang="fr-FR" sz="1800" dirty="0">
                <a:solidFill>
                  <a:schemeClr val="bg1"/>
                </a:solidFill>
              </a:rPr>
              <a:t>data;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(3,8,9) (4,5,6)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(1,4,7) (3,7,5)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(2,5,8) (9,5,8) 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 smtClean="0">
                <a:solidFill>
                  <a:schemeClr val="bg1"/>
                </a:solidFill>
              </a:rPr>
              <a:t> = </a:t>
            </a:r>
            <a:r>
              <a:rPr lang="fr-FR" sz="1800" b="1" dirty="0" smtClean="0">
                <a:solidFill>
                  <a:schemeClr val="bg1"/>
                </a:solidFill>
              </a:rPr>
              <a:t>LOAD</a:t>
            </a:r>
            <a:r>
              <a:rPr lang="fr-FR" sz="1800" dirty="0" smtClean="0">
                <a:solidFill>
                  <a:schemeClr val="bg1"/>
                </a:solidFill>
              </a:rPr>
              <a:t> 'data' </a:t>
            </a:r>
            <a:r>
              <a:rPr lang="fr-FR" sz="1800" b="1" dirty="0" smtClean="0">
                <a:solidFill>
                  <a:schemeClr val="bg1"/>
                </a:solidFill>
              </a:rPr>
              <a:t>AS</a:t>
            </a:r>
            <a:r>
              <a:rPr lang="fr-FR" sz="1800" dirty="0" smtClean="0">
                <a:solidFill>
                  <a:schemeClr val="bg1"/>
                </a:solidFill>
              </a:rPr>
              <a:t> (</a:t>
            </a:r>
            <a:r>
              <a:rPr lang="fr-FR" sz="1800" dirty="0" smtClean="0">
                <a:solidFill>
                  <a:srgbClr val="0070C0"/>
                </a:solidFill>
              </a:rPr>
              <a:t>t1</a:t>
            </a:r>
            <a:r>
              <a:rPr lang="fr-FR" sz="1800" dirty="0" smtClean="0">
                <a:solidFill>
                  <a:schemeClr val="bg1"/>
                </a:solidFill>
              </a:rPr>
              <a:t>:tuple(</a:t>
            </a:r>
            <a:r>
              <a:rPr lang="fr-FR" sz="1800" dirty="0" smtClean="0">
                <a:solidFill>
                  <a:srgbClr val="0070C0"/>
                </a:solidFill>
              </a:rPr>
              <a:t>t1a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t1b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t1c</a:t>
            </a:r>
            <a:r>
              <a:rPr lang="fr-FR" sz="1800" dirty="0" smtClean="0">
                <a:solidFill>
                  <a:schemeClr val="bg1"/>
                </a:solidFill>
              </a:rPr>
              <a:t>:int),</a:t>
            </a:r>
            <a:r>
              <a:rPr lang="fr-FR" sz="1800" dirty="0" smtClean="0">
                <a:solidFill>
                  <a:srgbClr val="0070C0"/>
                </a:solidFill>
              </a:rPr>
              <a:t>t2</a:t>
            </a:r>
            <a:r>
              <a:rPr lang="fr-FR" sz="1800" dirty="0" smtClean="0">
                <a:solidFill>
                  <a:schemeClr val="bg1"/>
                </a:solidFill>
              </a:rPr>
              <a:t>:tuple(</a:t>
            </a:r>
            <a:r>
              <a:rPr lang="fr-FR" sz="1800" dirty="0" smtClean="0">
                <a:solidFill>
                  <a:srgbClr val="0070C0"/>
                </a:solidFill>
              </a:rPr>
              <a:t>t2a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t2b</a:t>
            </a:r>
            <a:r>
              <a:rPr lang="fr-FR" sz="1800" dirty="0" smtClean="0">
                <a:solidFill>
                  <a:schemeClr val="bg1"/>
                </a:solidFill>
              </a:rPr>
              <a:t>:int,</a:t>
            </a:r>
            <a:r>
              <a:rPr lang="fr-FR" sz="1800" dirty="0" smtClean="0">
                <a:solidFill>
                  <a:srgbClr val="0070C0"/>
                </a:solidFill>
              </a:rPr>
              <a:t>t2c</a:t>
            </a:r>
            <a:r>
              <a:rPr lang="fr-FR" sz="1800" dirty="0" smtClean="0">
                <a:solidFill>
                  <a:schemeClr val="bg1"/>
                </a:solidFill>
              </a:rPr>
              <a:t>:int)); </a:t>
            </a: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DUMP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((3,8,9),(4,5,6)) ((1,4,7),(3,7,5)) ((2,5,8),(9,5,8)) </a:t>
            </a: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FOREACH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b="1" dirty="0">
                <a:solidFill>
                  <a:schemeClr val="bg1"/>
                </a:solidFill>
              </a:rPr>
              <a:t>GENERATE</a:t>
            </a:r>
            <a:r>
              <a:rPr lang="fr-FR" sz="1800" dirty="0">
                <a:solidFill>
                  <a:schemeClr val="bg1"/>
                </a:solidFill>
              </a:rPr>
              <a:t> t1.t1a,t2.$0; </a:t>
            </a: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DUMP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rgbClr val="008000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>
                <a:solidFill>
                  <a:schemeClr val="bg1"/>
                </a:solidFill>
              </a:rPr>
              <a:t>3,4) (1,3) (2,9)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Complex Types: Tuple</a:t>
            </a:r>
            <a:endParaRPr lang="en-I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05616"/>
              </p:ext>
            </p:extLst>
          </p:nvPr>
        </p:nvGraphicFramePr>
        <p:xfrm>
          <a:off x="5295900" y="5207000"/>
          <a:ext cx="2032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$0</a:t>
                      </a:r>
                      <a:endParaRPr lang="en-IE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$1</a:t>
                      </a:r>
                      <a:endParaRPr lang="en-IE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</a:rPr>
              <a:t>X:</a:t>
            </a:r>
            <a:endParaRPr lang="en-IE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</a:t>
            </a:r>
            <a:r>
              <a:rPr lang="fr-FR" sz="1800" dirty="0">
                <a:solidFill>
                  <a:schemeClr val="bg1"/>
                </a:solidFill>
              </a:rPr>
              <a:t>data;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(3,8,9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(2,3,6)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(1,4,7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(2,5,8) 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'data'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(c1:int, c2:int, c3:int); </a:t>
            </a: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B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=</a:t>
            </a:r>
            <a:r>
              <a:rPr lang="fr-FR" sz="1800" b="1" dirty="0" smtClean="0">
                <a:solidFill>
                  <a:schemeClr val="bg1"/>
                </a:solidFill>
              </a:rPr>
              <a:t> GROUP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 BY </a:t>
            </a:r>
            <a:r>
              <a:rPr lang="fr-FR" sz="1800" dirty="0" smtClean="0">
                <a:solidFill>
                  <a:schemeClr val="bg1"/>
                </a:solidFill>
              </a:rPr>
              <a:t>c1;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</a:t>
            </a:r>
            <a:r>
              <a:rPr lang="en-IE" dirty="0"/>
              <a:t>Complex </a:t>
            </a:r>
            <a:r>
              <a:rPr lang="en-IE" dirty="0" smtClean="0"/>
              <a:t>Types: Bag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00547"/>
              </p:ext>
            </p:extLst>
          </p:nvPr>
        </p:nvGraphicFramePr>
        <p:xfrm>
          <a:off x="5257800" y="4787900"/>
          <a:ext cx="203199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</a:t>
            </a:r>
            <a:r>
              <a:rPr lang="fr-FR" sz="1800" dirty="0">
                <a:solidFill>
                  <a:schemeClr val="bg1"/>
                </a:solidFill>
              </a:rPr>
              <a:t>data;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(3,8,9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(2,3,6)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(1,4,7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(2,5,8) 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'data'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(c1:int, c2:int, c3:int); </a:t>
            </a: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B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=</a:t>
            </a:r>
            <a:r>
              <a:rPr lang="fr-FR" sz="1800" b="1" dirty="0" smtClean="0">
                <a:solidFill>
                  <a:schemeClr val="bg1"/>
                </a:solidFill>
              </a:rPr>
              <a:t> GROUP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b="1" dirty="0" smtClean="0">
                <a:solidFill>
                  <a:schemeClr val="bg1"/>
                </a:solidFill>
              </a:rPr>
              <a:t> BY </a:t>
            </a:r>
            <a:r>
              <a:rPr lang="fr-FR" sz="1800" dirty="0" smtClean="0">
                <a:solidFill>
                  <a:schemeClr val="bg1"/>
                </a:solidFill>
              </a:rPr>
              <a:t>c1;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DUMP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rgbClr val="008000"/>
                </a:solidFill>
              </a:rPr>
              <a:t>B</a:t>
            </a:r>
            <a:r>
              <a:rPr lang="fr-FR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800" dirty="0" smtClean="0">
                <a:solidFill>
                  <a:schemeClr val="bg1"/>
                </a:solidFill>
              </a:rPr>
              <a:t>1,</a:t>
            </a:r>
            <a:r>
              <a:rPr lang="fr-FR" sz="1800" dirty="0" smtClean="0">
                <a:solidFill>
                  <a:srgbClr val="008000"/>
                </a:solidFill>
              </a:rPr>
              <a:t>{</a:t>
            </a:r>
            <a:r>
              <a:rPr lang="fr-FR" sz="1800" dirty="0" smtClean="0">
                <a:solidFill>
                  <a:schemeClr val="bg1"/>
                </a:solidFill>
              </a:rPr>
              <a:t>(1,4,7)</a:t>
            </a:r>
            <a:r>
              <a:rPr lang="fr-FR" sz="1800" dirty="0" smtClean="0">
                <a:solidFill>
                  <a:srgbClr val="008000"/>
                </a:solidFill>
              </a:rPr>
              <a:t>}</a:t>
            </a: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800" dirty="0" smtClean="0">
                <a:solidFill>
                  <a:schemeClr val="bg1"/>
                </a:solidFill>
              </a:rPr>
              <a:t>2,</a:t>
            </a:r>
            <a:r>
              <a:rPr lang="fr-FR" sz="1800" dirty="0" smtClean="0">
                <a:solidFill>
                  <a:srgbClr val="008000"/>
                </a:solidFill>
              </a:rPr>
              <a:t>{</a:t>
            </a:r>
            <a:r>
              <a:rPr lang="fr-FR" sz="1800" dirty="0" smtClean="0">
                <a:solidFill>
                  <a:schemeClr val="bg1"/>
                </a:solidFill>
              </a:rPr>
              <a:t>(2,5,8),(2,3,6)</a:t>
            </a:r>
            <a:r>
              <a:rPr lang="fr-FR" sz="1800" dirty="0" smtClean="0">
                <a:solidFill>
                  <a:srgbClr val="008000"/>
                </a:solidFill>
              </a:rPr>
              <a:t>}</a:t>
            </a: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800" dirty="0" smtClean="0">
                <a:solidFill>
                  <a:schemeClr val="bg1"/>
                </a:solidFill>
              </a:rPr>
              <a:t>3,</a:t>
            </a:r>
            <a:r>
              <a:rPr lang="fr-FR" sz="1800" dirty="0" smtClean="0">
                <a:solidFill>
                  <a:srgbClr val="008000"/>
                </a:solidFill>
              </a:rPr>
              <a:t>{</a:t>
            </a:r>
            <a:r>
              <a:rPr lang="fr-FR" sz="1800" dirty="0" smtClean="0">
                <a:solidFill>
                  <a:schemeClr val="bg1"/>
                </a:solidFill>
              </a:rPr>
              <a:t>(3,8,9)</a:t>
            </a:r>
            <a:r>
              <a:rPr lang="fr-FR" sz="1800" dirty="0" smtClean="0">
                <a:solidFill>
                  <a:srgbClr val="008000"/>
                </a:solidFill>
              </a:rPr>
              <a:t>}</a:t>
            </a:r>
            <a:r>
              <a:rPr lang="fr-FR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fr-FR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</a:t>
            </a:r>
            <a:r>
              <a:rPr lang="en-IE" dirty="0"/>
              <a:t>Complex </a:t>
            </a:r>
            <a:r>
              <a:rPr lang="en-IE" dirty="0" smtClean="0"/>
              <a:t>Types: Bag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</a:rPr>
              <a:t>B:</a:t>
            </a:r>
            <a:endParaRPr lang="en-IE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9704"/>
              </p:ext>
            </p:extLst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group</a:t>
                      </a:r>
                    </a:p>
                    <a:p>
                      <a:pPr algn="ctr"/>
                      <a:r>
                        <a:rPr lang="en-IE" dirty="0" smtClean="0"/>
                        <a:t>(c1)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c1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c2</a:t>
                      </a:r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c3</a:t>
                      </a:r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9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/>
                    </a:p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6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Complex Types: Map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1981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dirty="0">
                <a:solidFill>
                  <a:schemeClr val="bg1"/>
                </a:solidFill>
              </a:rPr>
              <a:t>cat </a:t>
            </a:r>
            <a:r>
              <a:rPr lang="en-IE" sz="1800" dirty="0" smtClean="0">
                <a:solidFill>
                  <a:schemeClr val="bg1"/>
                </a:solidFill>
              </a:rPr>
              <a:t>prices;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</a:rPr>
              <a:t>[</a:t>
            </a:r>
            <a:r>
              <a:rPr lang="en-IE" sz="1800" dirty="0">
                <a:solidFill>
                  <a:schemeClr val="bg1"/>
                </a:solidFill>
              </a:rPr>
              <a:t>Nescafe</a:t>
            </a:r>
            <a:r>
              <a:rPr lang="en-IE" sz="1800" dirty="0" smtClean="0">
                <a:solidFill>
                  <a:schemeClr val="bg1"/>
                </a:solidFill>
              </a:rPr>
              <a:t>#”$2.000”]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</a:rPr>
              <a:t>[Gillette_Mach3#”$8.250”]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IE" sz="1800" dirty="0" smtClean="0">
                <a:solidFill>
                  <a:schemeClr val="bg1"/>
                </a:solidFill>
              </a:rPr>
              <a:t>A = </a:t>
            </a:r>
            <a:r>
              <a:rPr lang="en-IE" sz="1800" b="1" dirty="0" smtClean="0">
                <a:solidFill>
                  <a:schemeClr val="bg1"/>
                </a:solidFill>
              </a:rPr>
              <a:t>LOAD</a:t>
            </a:r>
            <a:r>
              <a:rPr lang="en-IE" sz="1800" dirty="0" smtClean="0">
                <a:solidFill>
                  <a:schemeClr val="bg1"/>
                </a:solidFill>
              </a:rPr>
              <a:t> ‘prices’ </a:t>
            </a:r>
            <a:r>
              <a:rPr lang="en-IE" sz="1800" b="1" dirty="0" smtClean="0">
                <a:solidFill>
                  <a:schemeClr val="bg1"/>
                </a:solidFill>
              </a:rPr>
              <a:t>AS</a:t>
            </a:r>
            <a:r>
              <a:rPr lang="en-IE" sz="1800" dirty="0" smtClean="0">
                <a:solidFill>
                  <a:schemeClr val="bg1"/>
                </a:solidFill>
              </a:rPr>
              <a:t> (</a:t>
            </a:r>
            <a:r>
              <a:rPr lang="en-IE" sz="1800" dirty="0" err="1" smtClean="0">
                <a:solidFill>
                  <a:schemeClr val="bg1"/>
                </a:solidFill>
              </a:rPr>
              <a:t>M:map</a:t>
            </a:r>
            <a:r>
              <a:rPr lang="en-IE" sz="1800" dirty="0" smtClean="0">
                <a:solidFill>
                  <a:schemeClr val="bg1"/>
                </a:solidFill>
              </a:rPr>
              <a:t> []);</a:t>
            </a:r>
          </a:p>
          <a:p>
            <a:pPr marL="0" indent="0">
              <a:buNone/>
            </a:pPr>
            <a:endParaRPr lang="en-IE" sz="18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</a:t>
            </a:r>
            <a:r>
              <a:rPr lang="en-IE" dirty="0"/>
              <a:t>Complex </a:t>
            </a:r>
            <a:r>
              <a:rPr lang="en-IE" dirty="0" smtClean="0"/>
              <a:t>Types: 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tuple</a:t>
            </a:r>
            <a:r>
              <a:rPr lang="en-IE" dirty="0" smtClean="0"/>
              <a:t>: A row in a table / a list of fields</a:t>
            </a:r>
          </a:p>
          <a:p>
            <a:pPr lvl="1"/>
            <a:r>
              <a:rPr lang="en-IE" sz="1800" dirty="0" smtClean="0"/>
              <a:t>e.g., (customer412, Nescafe, 08, $2.000)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bag</a:t>
            </a:r>
            <a:r>
              <a:rPr lang="en-IE" dirty="0" smtClean="0"/>
              <a:t>: A set of tuples (allows duplicates)</a:t>
            </a:r>
          </a:p>
          <a:p>
            <a:pPr lvl="1"/>
            <a:r>
              <a:rPr lang="en-IE" sz="1800" dirty="0" smtClean="0"/>
              <a:t>e.g., { (cust412, Nescafe, 08, $2.000), (cust413, Gillette_Mach3, 08, $8.250)</a:t>
            </a:r>
            <a:r>
              <a:rPr lang="en-IE" sz="1800" dirty="0"/>
              <a:t> </a:t>
            </a:r>
            <a:r>
              <a:rPr lang="en-IE" sz="1800" dirty="0" smtClean="0"/>
              <a:t>}	</a:t>
            </a:r>
          </a:p>
          <a:p>
            <a:pPr lvl="1"/>
            <a:endParaRPr lang="en-IE" sz="1800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A set of key–value pairs</a:t>
            </a:r>
          </a:p>
          <a:p>
            <a:pPr lvl="1"/>
            <a:r>
              <a:rPr lang="en-IE" sz="2000" dirty="0" smtClean="0"/>
              <a:t>e.g., [Nescafe#$2.000]</a:t>
            </a:r>
          </a:p>
          <a:p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2682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Comments on the Merge-Sort Lab </a:t>
            </a:r>
            <a:r>
              <a:rPr lang="en-IE" dirty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Avoid duplicate code (not marked </a:t>
            </a:r>
            <a:r>
              <a:rPr lang="en-IE" dirty="0" smtClean="0">
                <a:sym typeface="Wingdings" panose="05000000000000000000" pitchFamily="2" charset="2"/>
              </a:rPr>
              <a:t>)</a:t>
            </a:r>
            <a:endParaRPr lang="en-I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61180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OPERATORS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79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Atomic Operators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Comparison</a:t>
            </a:r>
            <a:endParaRPr lang="en-IE" dirty="0" smtClean="0"/>
          </a:p>
          <a:p>
            <a:pPr marL="457200" lvl="1" indent="0">
              <a:buNone/>
            </a:pPr>
            <a:r>
              <a:rPr lang="en-IE" dirty="0"/>
              <a:t>==, !=, &gt;, &lt;, &gt;=, &lt;=,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matches</a:t>
            </a:r>
            <a:r>
              <a:rPr lang="en-IE" dirty="0" smtClean="0">
                <a:cs typeface="Courier New" panose="02070309020205020404" pitchFamily="49" charset="0"/>
              </a:rPr>
              <a:t> (regex)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Arithmetic</a:t>
            </a:r>
          </a:p>
          <a:p>
            <a:pPr marL="457200" lvl="1" indent="0">
              <a:buNone/>
            </a:pPr>
            <a:r>
              <a:rPr lang="en-IE" dirty="0"/>
              <a:t>+ , −</a:t>
            </a:r>
            <a:r>
              <a:rPr lang="en-IE" dirty="0" smtClean="0"/>
              <a:t>, </a:t>
            </a:r>
            <a:r>
              <a:rPr lang="en-IE" dirty="0"/>
              <a:t>*, </a:t>
            </a:r>
            <a:r>
              <a:rPr lang="en-IE" dirty="0" smtClean="0"/>
              <a:t>/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Reference</a:t>
            </a:r>
          </a:p>
          <a:p>
            <a:pPr marL="457200" lvl="1" indent="0">
              <a:buNone/>
            </a:pPr>
            <a:r>
              <a:rPr lang="en-IE" dirty="0" err="1" smtClean="0"/>
              <a:t>tuple.field</a:t>
            </a:r>
            <a:r>
              <a:rPr lang="en-IE" dirty="0" smtClean="0"/>
              <a:t>, </a:t>
            </a:r>
            <a:r>
              <a:rPr lang="en-IE" dirty="0" err="1" smtClean="0"/>
              <a:t>map#value</a:t>
            </a:r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Boolean</a:t>
            </a:r>
          </a:p>
          <a:p>
            <a:pPr marL="457200" lvl="1" indent="0">
              <a:buNone/>
            </a:pPr>
            <a:r>
              <a:rPr lang="en-IE" dirty="0" smtClean="0"/>
              <a:t>AND, OR, NOT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Casting</a:t>
            </a:r>
          </a:p>
          <a:p>
            <a:pPr marL="457200" lvl="1" indent="0">
              <a:buNone/>
            </a:pPr>
            <a:endParaRPr lang="en-IE" dirty="0">
              <a:cs typeface="Courier New" panose="02070309020205020404" pitchFamily="49" charset="0"/>
            </a:endParaRP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89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3429000"/>
            <a:ext cx="6858000" cy="2057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905000"/>
            <a:ext cx="6858000" cy="3370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Conditionals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Ternary operator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900" dirty="0" smtClean="0">
                <a:solidFill>
                  <a:schemeClr val="bg1"/>
                </a:solidFill>
              </a:rPr>
              <a:t>hr12 </a:t>
            </a:r>
            <a:r>
              <a:rPr lang="en-IE" sz="1900" dirty="0">
                <a:solidFill>
                  <a:schemeClr val="bg1"/>
                </a:solidFill>
              </a:rPr>
              <a:t>= </a:t>
            </a:r>
            <a:r>
              <a:rPr lang="en-IE" sz="1900" b="1" dirty="0">
                <a:solidFill>
                  <a:schemeClr val="bg1"/>
                </a:solidFill>
              </a:rPr>
              <a:t>FOREACH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item </a:t>
            </a:r>
            <a:r>
              <a:rPr lang="en-IE" sz="1900" b="1" dirty="0">
                <a:solidFill>
                  <a:schemeClr val="bg1"/>
                </a:solidFill>
              </a:rPr>
              <a:t>GENERATE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hour%12, (</a:t>
            </a:r>
            <a:r>
              <a:rPr lang="en-IE" sz="1900" dirty="0" smtClean="0">
                <a:solidFill>
                  <a:srgbClr val="0070C0"/>
                </a:solidFill>
              </a:rPr>
              <a:t>hour&gt;12 </a:t>
            </a:r>
            <a:r>
              <a:rPr lang="en-IE" sz="1900" dirty="0">
                <a:solidFill>
                  <a:srgbClr val="0070C0"/>
                </a:solidFill>
              </a:rPr>
              <a:t>?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’pm’ </a:t>
            </a:r>
            <a:r>
              <a:rPr lang="en-IE" sz="1900" dirty="0">
                <a:solidFill>
                  <a:srgbClr val="0070C0"/>
                </a:solidFill>
              </a:rPr>
              <a:t>: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’am’);</a:t>
            </a:r>
            <a:endParaRPr lang="en-IE" sz="1900" dirty="0">
              <a:solidFill>
                <a:schemeClr val="bg1"/>
              </a:solidFill>
            </a:endParaRPr>
          </a:p>
          <a:p>
            <a:pPr lvl="1"/>
            <a:endParaRPr lang="en-IE" sz="1900" dirty="0" smtClean="0"/>
          </a:p>
          <a:p>
            <a:endParaRPr lang="en-IE" sz="19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Cases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900" dirty="0">
                <a:solidFill>
                  <a:schemeClr val="bg1"/>
                </a:solidFill>
              </a:rPr>
              <a:t>X = </a:t>
            </a:r>
            <a:r>
              <a:rPr lang="en-IE" sz="1900" b="1" dirty="0">
                <a:solidFill>
                  <a:schemeClr val="bg1"/>
                </a:solidFill>
              </a:rPr>
              <a:t>FOREACH</a:t>
            </a:r>
            <a:r>
              <a:rPr lang="en-IE" sz="1900" dirty="0">
                <a:solidFill>
                  <a:schemeClr val="bg1"/>
                </a:solidFill>
              </a:rPr>
              <a:t> A </a:t>
            </a:r>
            <a:r>
              <a:rPr lang="en-IE" sz="1900" b="1" dirty="0">
                <a:solidFill>
                  <a:schemeClr val="bg1"/>
                </a:solidFill>
              </a:rPr>
              <a:t>GENERATE</a:t>
            </a:r>
            <a:r>
              <a:rPr lang="en-IE" sz="1900" dirty="0">
                <a:solidFill>
                  <a:schemeClr val="bg1"/>
                </a:solidFill>
              </a:rPr>
              <a:t> </a:t>
            </a:r>
            <a:r>
              <a:rPr lang="en-IE" sz="1900" dirty="0" smtClean="0">
                <a:solidFill>
                  <a:schemeClr val="bg1"/>
                </a:solidFill>
              </a:rPr>
              <a:t>hour%12, (</a:t>
            </a:r>
          </a:p>
          <a:p>
            <a:pPr marL="457200" lvl="1" indent="0">
              <a:buNone/>
            </a:pPr>
            <a:r>
              <a:rPr lang="en-IE" sz="1900" dirty="0">
                <a:solidFill>
                  <a:schemeClr val="bg1"/>
                </a:solidFill>
              </a:rPr>
              <a:t>        </a:t>
            </a:r>
            <a:r>
              <a:rPr lang="en-IE" sz="1900" dirty="0" smtClean="0">
                <a:solidFill>
                  <a:srgbClr val="0070C0"/>
                </a:solidFill>
              </a:rPr>
              <a:t>CASE</a:t>
            </a:r>
          </a:p>
          <a:p>
            <a:pPr marL="457200" lvl="1" indent="0">
              <a:buNone/>
            </a:pPr>
            <a:r>
              <a:rPr lang="en-IE" sz="1900" dirty="0">
                <a:solidFill>
                  <a:schemeClr val="bg1"/>
                </a:solidFill>
              </a:rPr>
              <a:t>		</a:t>
            </a:r>
            <a:r>
              <a:rPr lang="en-IE" sz="1900" dirty="0" smtClean="0">
                <a:solidFill>
                  <a:srgbClr val="0070C0"/>
                </a:solidFill>
              </a:rPr>
              <a:t>WHEN</a:t>
            </a:r>
            <a:r>
              <a:rPr lang="en-IE" sz="1900" dirty="0" smtClean="0">
                <a:solidFill>
                  <a:schemeClr val="bg1"/>
                </a:solidFill>
              </a:rPr>
              <a:t> hour&gt;12 THEN ‘pm’</a:t>
            </a:r>
          </a:p>
          <a:p>
            <a:pPr marL="457200" lvl="1" indent="0">
              <a:buNone/>
            </a:pPr>
            <a:r>
              <a:rPr lang="en-IE" sz="1900" dirty="0">
                <a:solidFill>
                  <a:schemeClr val="bg1"/>
                </a:solidFill>
              </a:rPr>
              <a:t>	</a:t>
            </a:r>
            <a:r>
              <a:rPr lang="en-IE" sz="1900" dirty="0" smtClean="0">
                <a:solidFill>
                  <a:schemeClr val="bg1"/>
                </a:solidFill>
              </a:rPr>
              <a:t>	</a:t>
            </a:r>
            <a:r>
              <a:rPr lang="en-IE" sz="1900" dirty="0" smtClean="0">
                <a:solidFill>
                  <a:srgbClr val="0070C0"/>
                </a:solidFill>
              </a:rPr>
              <a:t>ELSE</a:t>
            </a:r>
            <a:r>
              <a:rPr lang="en-IE" sz="1900" dirty="0" smtClean="0">
                <a:solidFill>
                  <a:schemeClr val="bg1"/>
                </a:solidFill>
              </a:rPr>
              <a:t> ‘am’</a:t>
            </a:r>
          </a:p>
          <a:p>
            <a:pPr marL="457200" lvl="1" indent="0">
              <a:buNone/>
            </a:pPr>
            <a:r>
              <a:rPr lang="en-IE" sz="1900" dirty="0">
                <a:solidFill>
                  <a:schemeClr val="bg1"/>
                </a:solidFill>
              </a:rPr>
              <a:t>	</a:t>
            </a:r>
            <a:r>
              <a:rPr lang="en-IE" sz="1900" dirty="0" smtClean="0">
                <a:solidFill>
                  <a:srgbClr val="0070C0"/>
                </a:solidFill>
              </a:rPr>
              <a:t>END</a:t>
            </a:r>
            <a:endParaRPr lang="en-IE" sz="19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IE" sz="1900" dirty="0" smtClean="0">
                <a:solidFill>
                  <a:schemeClr val="bg1"/>
                </a:solidFill>
              </a:rPr>
              <a:t>);</a:t>
            </a:r>
            <a:endParaRPr lang="en-IE" sz="19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E" dirty="0" smtClean="0"/>
          </a:p>
          <a:p>
            <a:pPr marL="457200" lvl="1" indent="0">
              <a:buNone/>
            </a:pPr>
            <a:endParaRPr lang="en-IE" sz="2000" dirty="0"/>
          </a:p>
          <a:p>
            <a:pPr marL="5715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301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Aggregate Operators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Grouping: 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GROUP</a:t>
            </a:r>
            <a:r>
              <a:rPr lang="en-IE" dirty="0" smtClean="0"/>
              <a:t>: group on a single relation</a:t>
            </a:r>
          </a:p>
          <a:p>
            <a:pPr lvl="2"/>
            <a:r>
              <a:rPr lang="en-IE" sz="2000" b="1" dirty="0">
                <a:cs typeface="Courier New" panose="02070309020205020404" pitchFamily="49" charset="0"/>
              </a:rPr>
              <a:t>GROUP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premium</a:t>
            </a:r>
            <a:r>
              <a:rPr lang="en-IE" sz="2000" dirty="0" smtClean="0">
                <a:cs typeface="Courier New" panose="02070309020205020404" pitchFamily="49" charset="0"/>
              </a:rPr>
              <a:t> </a:t>
            </a:r>
            <a:r>
              <a:rPr lang="en-IE" sz="2000" b="1" dirty="0">
                <a:cs typeface="Courier New" panose="02070309020205020404" pitchFamily="49" charset="0"/>
              </a:rPr>
              <a:t>BY</a:t>
            </a:r>
            <a:r>
              <a:rPr lang="en-IE" sz="2000" dirty="0">
                <a:cs typeface="Courier New" panose="02070309020205020404" pitchFamily="49" charset="0"/>
              </a:rPr>
              <a:t> (item, hour</a:t>
            </a:r>
            <a:r>
              <a:rPr lang="en-IE" sz="2000" dirty="0" smtClean="0">
                <a:cs typeface="Courier New" panose="02070309020205020404" pitchFamily="49" charset="0"/>
              </a:rPr>
              <a:t>)</a:t>
            </a:r>
            <a:r>
              <a:rPr lang="en-IE" sz="2000" dirty="0" smtClean="0"/>
              <a:t>;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COGROUP</a:t>
            </a:r>
            <a:r>
              <a:rPr lang="en-IE" dirty="0" smtClean="0"/>
              <a:t>: group multiple relations</a:t>
            </a:r>
          </a:p>
          <a:p>
            <a:pPr lvl="2"/>
            <a:r>
              <a:rPr lang="en-IE" sz="2000" b="1" dirty="0">
                <a:cs typeface="Courier New" panose="02070309020205020404" pitchFamily="49" charset="0"/>
              </a:rPr>
              <a:t>COGROUP 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premium</a:t>
            </a:r>
            <a:r>
              <a:rPr lang="en-IE" sz="2000" dirty="0">
                <a:cs typeface="Courier New" panose="02070309020205020404" pitchFamily="49" charset="0"/>
              </a:rPr>
              <a:t> </a:t>
            </a:r>
            <a:r>
              <a:rPr lang="en-IE" sz="2000" b="1" dirty="0">
                <a:cs typeface="Courier New" panose="02070309020205020404" pitchFamily="49" charset="0"/>
              </a:rPr>
              <a:t>BY</a:t>
            </a:r>
            <a:r>
              <a:rPr lang="en-IE" sz="2000" dirty="0">
                <a:cs typeface="Courier New" panose="02070309020205020404" pitchFamily="49" charset="0"/>
              </a:rPr>
              <a:t> (item, hour), </a:t>
            </a:r>
            <a:r>
              <a:rPr lang="en-IE" sz="2000" dirty="0">
                <a:solidFill>
                  <a:srgbClr val="008000"/>
                </a:solidFill>
                <a:cs typeface="Courier New" panose="02070309020205020404" pitchFamily="49" charset="0"/>
              </a:rPr>
              <a:t>cheap</a:t>
            </a:r>
            <a:r>
              <a:rPr lang="en-IE" sz="2000" dirty="0">
                <a:cs typeface="Courier New" panose="02070309020205020404" pitchFamily="49" charset="0"/>
              </a:rPr>
              <a:t> </a:t>
            </a:r>
            <a:r>
              <a:rPr lang="en-IE" sz="2000" b="1" dirty="0">
                <a:cs typeface="Courier New" panose="02070309020205020404" pitchFamily="49" charset="0"/>
              </a:rPr>
              <a:t>BY</a:t>
            </a:r>
            <a:r>
              <a:rPr lang="en-IE" sz="2000" dirty="0">
                <a:cs typeface="Courier New" panose="02070309020205020404" pitchFamily="49" charset="0"/>
              </a:rPr>
              <a:t> (item, hour</a:t>
            </a:r>
            <a:r>
              <a:rPr lang="en-IE" sz="2000" dirty="0" smtClean="0">
                <a:cs typeface="Courier New" panose="02070309020205020404" pitchFamily="49" charset="0"/>
              </a:rPr>
              <a:t>)</a:t>
            </a:r>
            <a:r>
              <a:rPr lang="en-IE" sz="2000" dirty="0" smtClean="0"/>
              <a:t>;</a:t>
            </a:r>
          </a:p>
          <a:p>
            <a:pPr lvl="2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Aggregate Operations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AVG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MIN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COUNT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SIZE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CONCAT</a:t>
            </a:r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/>
          </a:p>
          <a:p>
            <a:pPr lvl="2"/>
            <a:endParaRPr lang="en-IE" dirty="0"/>
          </a:p>
          <a:p>
            <a:pPr lvl="2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22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data1; 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(Nescafe,08,120)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(El_Mercurio,08,142)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(Nescafe,09,153) </a:t>
            </a:r>
            <a:endParaRPr lang="fr-FR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data2;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(2000,Nescafe)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(8250,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Gillette_Mach3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(500,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El_Mercurio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'data1'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</a:rPr>
              <a:t>prod:charArray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hour:int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count:int</a:t>
            </a:r>
            <a:r>
              <a:rPr lang="fr-FR" sz="1800" dirty="0" smtClean="0">
                <a:solidFill>
                  <a:schemeClr val="bg1"/>
                </a:solidFill>
              </a:rPr>
              <a:t>); </a:t>
            </a: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</a:rPr>
              <a:t>B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'data2'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</a:rPr>
              <a:t>price:int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name:charArray</a:t>
            </a:r>
            <a:r>
              <a:rPr lang="fr-FR" sz="1800" dirty="0" smtClean="0">
                <a:solidFill>
                  <a:schemeClr val="bg1"/>
                </a:solidFill>
              </a:rPr>
              <a:t>); </a:t>
            </a:r>
          </a:p>
          <a:p>
            <a:pPr marL="0" indent="0">
              <a:buNone/>
            </a:pPr>
            <a:r>
              <a:rPr lang="en-IE" sz="1800" dirty="0">
                <a:solidFill>
                  <a:srgbClr val="0070C0"/>
                </a:solidFill>
              </a:rPr>
              <a:t>X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JOIN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BY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smtClean="0">
                <a:solidFill>
                  <a:schemeClr val="bg1"/>
                </a:solidFill>
              </a:rPr>
              <a:t>prod, </a:t>
            </a:r>
            <a:r>
              <a:rPr lang="en-IE" sz="1800" dirty="0">
                <a:solidFill>
                  <a:srgbClr val="008000"/>
                </a:solidFill>
              </a:rPr>
              <a:t>B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</a:rPr>
              <a:t>BY</a:t>
            </a:r>
            <a:r>
              <a:rPr lang="en-IE" sz="1800" dirty="0" smtClean="0">
                <a:solidFill>
                  <a:schemeClr val="bg1"/>
                </a:solidFill>
              </a:rPr>
              <a:t> name;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DUMP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rgbClr val="0070C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El_Mercurio,08,142</a:t>
            </a:r>
            <a:r>
              <a:rPr lang="fr-FR" sz="1800" dirty="0">
                <a:solidFill>
                  <a:schemeClr val="bg1"/>
                </a:solidFill>
              </a:rPr>
              <a:t>,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500,</a:t>
            </a:r>
            <a:r>
              <a:rPr lang="en-IE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El_Mercurio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Nescafe,08,120</a:t>
            </a:r>
            <a:r>
              <a:rPr lang="fr-FR" sz="1800" dirty="0" smtClean="0">
                <a:solidFill>
                  <a:schemeClr val="bg1"/>
                </a:solidFill>
              </a:rPr>
              <a:t>,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Nescafe,09,153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Joins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</a:rPr>
              <a:t>X:</a:t>
            </a:r>
            <a:endParaRPr lang="en-IE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7625"/>
              </p:ext>
            </p:extLst>
          </p:nvPr>
        </p:nvGraphicFramePr>
        <p:xfrm>
          <a:off x="3479800" y="5298440"/>
          <a:ext cx="563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85800"/>
                <a:gridCol w="838200"/>
                <a:gridCol w="710609"/>
                <a:gridCol w="2032591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prod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hour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count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price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name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Nescafe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08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120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Nescafe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Nescafe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09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153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2000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Nescafe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El_Mercurio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08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142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500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El_Mercurio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Joins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Inner join</a:t>
            </a:r>
            <a:r>
              <a:rPr lang="en-IE" dirty="0" smtClean="0"/>
              <a:t>: As shown (default)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Self join</a:t>
            </a:r>
            <a:r>
              <a:rPr lang="en-IE" dirty="0" smtClean="0"/>
              <a:t>: Copy an alias and join with that</a:t>
            </a: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Outer joins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LEFT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RIGHT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FULL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Cross product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CROSS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543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You guys know (or remember </a:t>
            </a:r>
            <a:r>
              <a:rPr lang="en-IE" sz="2400" dirty="0" smtClean="0">
                <a:sym typeface="Wingdings" panose="05000000000000000000" pitchFamily="2" charset="2"/>
              </a:rPr>
              <a:t>)</a:t>
            </a:r>
            <a:r>
              <a:rPr lang="en-IE" sz="2400" dirty="0" smtClean="0"/>
              <a:t> what an INNER JOIN is versus an OUTER JOIN / LEFT / RIGHT / FULL versus a CROSS PRODUCT?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1026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4343400"/>
            <a:ext cx="72390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3276600"/>
            <a:ext cx="72390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 Aggregate/Join Implementations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Custom partitioning / number of reducers: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PARTITION BY </a:t>
            </a:r>
            <a:r>
              <a:rPr lang="en-IE" dirty="0" smtClean="0"/>
              <a:t>specifies a UDF for partitioning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PARALLEL </a:t>
            </a:r>
            <a:r>
              <a:rPr lang="en-IE" dirty="0" smtClean="0"/>
              <a:t>specifies number of reducers</a:t>
            </a:r>
            <a:endParaRPr lang="en-IE" dirty="0"/>
          </a:p>
          <a:p>
            <a:pPr marL="457200" lvl="1" indent="0">
              <a:buNone/>
            </a:pPr>
            <a:endParaRPr lang="en-IE" sz="20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IE" sz="2000" dirty="0" smtClean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chemeClr val="bg1"/>
                </a:solidFill>
              </a:rPr>
              <a:t>= </a:t>
            </a:r>
            <a:r>
              <a:rPr lang="en-IE" sz="2000" b="1" dirty="0">
                <a:solidFill>
                  <a:schemeClr val="bg1"/>
                </a:solidFill>
              </a:rPr>
              <a:t>JOIN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b="1" dirty="0">
                <a:solidFill>
                  <a:schemeClr val="bg1"/>
                </a:solidFill>
              </a:rPr>
              <a:t>BY</a:t>
            </a:r>
            <a:r>
              <a:rPr lang="en-IE" sz="2000" dirty="0">
                <a:solidFill>
                  <a:schemeClr val="bg1"/>
                </a:solidFill>
              </a:rPr>
              <a:t> prod, </a:t>
            </a:r>
            <a:r>
              <a:rPr lang="en-IE" sz="2000" dirty="0">
                <a:solidFill>
                  <a:srgbClr val="008000"/>
                </a:solidFill>
              </a:rPr>
              <a:t>B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b="1" dirty="0">
                <a:solidFill>
                  <a:schemeClr val="bg1"/>
                </a:solidFill>
              </a:rPr>
              <a:t>BY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smtClean="0">
                <a:solidFill>
                  <a:schemeClr val="bg1"/>
                </a:solidFill>
              </a:rPr>
              <a:t>name </a:t>
            </a:r>
            <a:r>
              <a:rPr lang="en-IE" sz="2000" dirty="0">
                <a:solidFill>
                  <a:srgbClr val="0070C0"/>
                </a:solidFill>
              </a:rPr>
              <a:t>PARTITION BY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 smtClean="0">
                <a:solidFill>
                  <a:schemeClr val="bg1"/>
                </a:solidFill>
              </a:rPr>
              <a:t>org.udp.Partitioner</a:t>
            </a:r>
            <a:r>
              <a:rPr lang="en-IE" sz="2000" dirty="0" smtClean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rgbClr val="0070C0"/>
                </a:solidFill>
              </a:rPr>
              <a:t>PARALLEL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smtClean="0">
                <a:solidFill>
                  <a:schemeClr val="bg1"/>
                </a:solidFill>
              </a:rPr>
              <a:t>5;</a:t>
            </a:r>
          </a:p>
          <a:p>
            <a:pPr marL="457200" lvl="1" indent="0">
              <a:buNone/>
            </a:pPr>
            <a:endParaRPr lang="en-IE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IE" sz="2000" dirty="0">
                <a:solidFill>
                  <a:schemeClr val="accent2">
                    <a:lumMod val="75000"/>
                  </a:schemeClr>
                </a:solidFill>
              </a:rPr>
              <a:t>X </a:t>
            </a:r>
            <a:r>
              <a:rPr lang="en-IE" sz="2000" dirty="0">
                <a:solidFill>
                  <a:schemeClr val="bg1"/>
                </a:solidFill>
              </a:rPr>
              <a:t>= </a:t>
            </a:r>
            <a:r>
              <a:rPr lang="en-IE" sz="2000" b="1" dirty="0" smtClean="0">
                <a:solidFill>
                  <a:schemeClr val="bg1"/>
                </a:solidFill>
              </a:rPr>
              <a:t>GROUP</a:t>
            </a:r>
            <a:r>
              <a:rPr lang="en-IE" sz="2000" dirty="0" smtClean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b="1" dirty="0">
                <a:solidFill>
                  <a:schemeClr val="bg1"/>
                </a:solidFill>
              </a:rPr>
              <a:t>BY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smtClean="0">
                <a:solidFill>
                  <a:schemeClr val="bg1"/>
                </a:solidFill>
              </a:rPr>
              <a:t>hour </a:t>
            </a:r>
            <a:r>
              <a:rPr lang="en-IE" sz="2000" dirty="0">
                <a:solidFill>
                  <a:srgbClr val="0070C0"/>
                </a:solidFill>
              </a:rPr>
              <a:t>PARTITION BY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org.udp.Partitioner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>
                <a:solidFill>
                  <a:srgbClr val="0070C0"/>
                </a:solidFill>
              </a:rPr>
              <a:t>PARALLEL</a:t>
            </a:r>
            <a:r>
              <a:rPr lang="en-IE" sz="2000" dirty="0">
                <a:solidFill>
                  <a:schemeClr val="bg1"/>
                </a:solidFill>
              </a:rPr>
              <a:t> 5;</a:t>
            </a:r>
            <a:endParaRPr lang="fr-FR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69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Disambiguate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495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data1; 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(Nescafe,08,120)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(El_Mercurio,08,142)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(Nescafe,09,153) </a:t>
            </a:r>
            <a:endParaRPr lang="fr-FR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cat data2;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(2000,Nescafe)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(8250,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Gillette_Mach3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(500,</a:t>
            </a:r>
            <a:r>
              <a:rPr lang="en-IE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El_Mercurio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800" dirty="0">
                <a:solidFill>
                  <a:schemeClr val="bg1"/>
                </a:solidFill>
              </a:rPr>
              <a:t> 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'data1'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</a:rPr>
              <a:t>prodName:charArray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hour:int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count:int</a:t>
            </a:r>
            <a:r>
              <a:rPr lang="fr-FR" sz="1800" dirty="0" smtClean="0">
                <a:solidFill>
                  <a:schemeClr val="bg1"/>
                </a:solidFill>
              </a:rPr>
              <a:t>); </a:t>
            </a: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= </a:t>
            </a:r>
            <a:r>
              <a:rPr lang="fr-FR" sz="1800" b="1" dirty="0">
                <a:solidFill>
                  <a:schemeClr val="bg1"/>
                </a:solidFill>
              </a:rPr>
              <a:t>LOAD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'data2' </a:t>
            </a:r>
            <a:r>
              <a:rPr lang="fr-FR" sz="1800" b="1" dirty="0">
                <a:solidFill>
                  <a:schemeClr val="bg1"/>
                </a:solidFill>
              </a:rPr>
              <a:t>AS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</a:rPr>
              <a:t>price:int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prodName:charArray</a:t>
            </a:r>
            <a:r>
              <a:rPr lang="fr-FR" sz="1800" dirty="0" smtClean="0">
                <a:solidFill>
                  <a:schemeClr val="bg1"/>
                </a:solidFill>
              </a:rPr>
              <a:t>); </a:t>
            </a:r>
          </a:p>
          <a:p>
            <a:pPr marL="0" indent="0">
              <a:buNone/>
            </a:pPr>
            <a:r>
              <a:rPr lang="en-IE" sz="1800" dirty="0">
                <a:solidFill>
                  <a:srgbClr val="0070C0"/>
                </a:solidFill>
              </a:rPr>
              <a:t>X</a:t>
            </a:r>
            <a:r>
              <a:rPr lang="en-IE" sz="1800" dirty="0">
                <a:solidFill>
                  <a:schemeClr val="bg1"/>
                </a:solidFill>
              </a:rPr>
              <a:t> = </a:t>
            </a:r>
            <a:r>
              <a:rPr lang="en-IE" sz="1800" b="1" dirty="0">
                <a:solidFill>
                  <a:schemeClr val="bg1"/>
                </a:solidFill>
              </a:rPr>
              <a:t>JOIN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b="1" dirty="0">
                <a:solidFill>
                  <a:schemeClr val="bg1"/>
                </a:solidFill>
              </a:rPr>
              <a:t>BY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</a:rPr>
              <a:t>, </a:t>
            </a:r>
            <a:r>
              <a:rPr lang="en-IE" sz="1800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IE" sz="1800" dirty="0">
                <a:solidFill>
                  <a:schemeClr val="bg1"/>
                </a:solidFill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</a:rPr>
              <a:t>BY</a:t>
            </a:r>
            <a:r>
              <a:rPr lang="en-IE" sz="1800" dirty="0" smtClean="0">
                <a:solidFill>
                  <a:schemeClr val="bg1"/>
                </a:solidFill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</a:rPr>
              <a:t>;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DUMP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rgbClr val="0070C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El_Mercurio,08,142</a:t>
            </a:r>
            <a:r>
              <a:rPr lang="fr-FR" sz="1800" dirty="0" smtClean="0">
                <a:solidFill>
                  <a:schemeClr val="bg1"/>
                </a:solidFill>
              </a:rPr>
              <a:t>,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500,</a:t>
            </a:r>
            <a:r>
              <a:rPr lang="en-IE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El_Mercurio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Nescafe,08,120</a:t>
            </a:r>
            <a:r>
              <a:rPr lang="fr-FR" sz="1800" dirty="0" smtClean="0">
                <a:solidFill>
                  <a:schemeClr val="bg1"/>
                </a:solidFill>
              </a:rPr>
              <a:t>,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Nescafe,09,153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Y = </a:t>
            </a:r>
            <a:r>
              <a:rPr lang="fr-FR" sz="1800" b="1" dirty="0" smtClean="0">
                <a:solidFill>
                  <a:schemeClr val="bg1"/>
                </a:solidFill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rgbClr val="0070C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prodName</a:t>
            </a: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Y = </a:t>
            </a:r>
            <a:r>
              <a:rPr lang="fr-FR" sz="1800" b="1" dirty="0" smtClean="0">
                <a:solidFill>
                  <a:schemeClr val="bg1"/>
                </a:solidFill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rgbClr val="0070C0"/>
                </a:solidFill>
              </a:rPr>
              <a:t>X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</a:rPr>
              <a:t> A::prodName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which </a:t>
            </a:r>
            <a:r>
              <a:rPr lang="en-IE" dirty="0" err="1" smtClean="0">
                <a:solidFill>
                  <a:srgbClr val="FF0000"/>
                </a:solidFill>
              </a:rPr>
              <a:t>prodName</a:t>
            </a:r>
            <a:r>
              <a:rPr lang="en-IE" dirty="0" smtClean="0">
                <a:solidFill>
                  <a:srgbClr val="FF0000"/>
                </a:solidFill>
              </a:rPr>
              <a:t>?</a:t>
            </a:r>
            <a:endParaRPr lang="en-IE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505200" y="4528066"/>
            <a:ext cx="1524000" cy="882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Split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700" dirty="0" smtClean="0">
                <a:solidFill>
                  <a:schemeClr val="accent6">
                    <a:lumMod val="75000"/>
                  </a:schemeClr>
                </a:solidFill>
              </a:rPr>
              <a:t>raw</a:t>
            </a:r>
            <a:r>
              <a:rPr lang="en-IE" sz="1700" dirty="0" smtClean="0">
                <a:solidFill>
                  <a:schemeClr val="bg1"/>
                </a:solidFill>
              </a:rPr>
              <a:t> </a:t>
            </a:r>
            <a:r>
              <a:rPr lang="en-IE" sz="1700" dirty="0">
                <a:solidFill>
                  <a:schemeClr val="bg1"/>
                </a:solidFill>
              </a:rPr>
              <a:t>= </a:t>
            </a:r>
            <a:r>
              <a:rPr lang="en-IE" sz="1700" b="1" dirty="0">
                <a:solidFill>
                  <a:schemeClr val="bg1"/>
                </a:solidFill>
              </a:rPr>
              <a:t>LOAD</a:t>
            </a:r>
            <a:r>
              <a:rPr lang="en-IE" sz="1700" dirty="0">
                <a:solidFill>
                  <a:schemeClr val="bg1"/>
                </a:solidFill>
              </a:rPr>
              <a:t> ‘transact.txt' </a:t>
            </a:r>
            <a:r>
              <a:rPr lang="en-IE" sz="1700" b="1" dirty="0">
                <a:solidFill>
                  <a:schemeClr val="bg1"/>
                </a:solidFill>
              </a:rPr>
              <a:t>USING</a:t>
            </a:r>
            <a:r>
              <a:rPr lang="en-IE" sz="1700" dirty="0">
                <a:solidFill>
                  <a:schemeClr val="bg1"/>
                </a:solidFill>
              </a:rPr>
              <a:t> </a:t>
            </a:r>
            <a:r>
              <a:rPr lang="en-IE" sz="1700" dirty="0" err="1">
                <a:solidFill>
                  <a:schemeClr val="bg1"/>
                </a:solidFill>
              </a:rPr>
              <a:t>PigStorage</a:t>
            </a:r>
            <a:r>
              <a:rPr lang="en-IE" sz="1700" dirty="0">
                <a:solidFill>
                  <a:schemeClr val="bg1"/>
                </a:solidFill>
              </a:rPr>
              <a:t>('\t') </a:t>
            </a:r>
            <a:r>
              <a:rPr lang="en-IE" sz="1700" b="1" dirty="0">
                <a:solidFill>
                  <a:schemeClr val="bg1"/>
                </a:solidFill>
              </a:rPr>
              <a:t>AS</a:t>
            </a:r>
            <a:r>
              <a:rPr lang="en-IE" sz="1700" dirty="0">
                <a:solidFill>
                  <a:schemeClr val="bg1"/>
                </a:solidFill>
              </a:rPr>
              <a:t> (</a:t>
            </a:r>
            <a:r>
              <a:rPr lang="en-IE" sz="1700" dirty="0" err="1">
                <a:solidFill>
                  <a:schemeClr val="bg1"/>
                </a:solidFill>
              </a:rPr>
              <a:t>cust</a:t>
            </a:r>
            <a:r>
              <a:rPr lang="en-IE" sz="1700" dirty="0">
                <a:solidFill>
                  <a:schemeClr val="bg1"/>
                </a:solidFill>
              </a:rPr>
              <a:t>, item, time, price);</a:t>
            </a:r>
          </a:p>
          <a:p>
            <a:pPr marL="0" indent="0">
              <a:buNone/>
            </a:pPr>
            <a:r>
              <a:rPr lang="en-IE" sz="170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numeric</a:t>
            </a:r>
            <a:r>
              <a:rPr lang="en-IE" sz="17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700" dirty="0">
                <a:solidFill>
                  <a:schemeClr val="bg1"/>
                </a:solidFill>
                <a:cs typeface="Courier New" panose="02070309020205020404" pitchFamily="49" charset="0"/>
              </a:rPr>
              <a:t>= </a:t>
            </a:r>
            <a:r>
              <a:rPr lang="en-IE" sz="17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FOREACH</a:t>
            </a:r>
            <a:r>
              <a:rPr lang="en-IE" sz="17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700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raw </a:t>
            </a:r>
            <a:r>
              <a:rPr lang="en-IE" sz="1700" b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GENERATE</a:t>
            </a:r>
            <a:r>
              <a:rPr lang="en-IE" sz="17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1700" dirty="0" err="1" smtClean="0">
                <a:solidFill>
                  <a:schemeClr val="bg1"/>
                </a:solidFill>
                <a:cs typeface="Courier New" panose="02070309020205020404" pitchFamily="49" charset="0"/>
              </a:rPr>
              <a:t>cust</a:t>
            </a:r>
            <a:r>
              <a:rPr lang="en-IE" sz="17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item time </a:t>
            </a:r>
            <a:r>
              <a:rPr lang="en-IE" sz="1700" dirty="0" err="1" smtClean="0">
                <a:solidFill>
                  <a:schemeClr val="bg1"/>
                </a:solidFill>
                <a:cs typeface="Courier New" panose="02070309020205020404" pitchFamily="49" charset="0"/>
              </a:rPr>
              <a:t>org.udf.RemoveDollarSign</a:t>
            </a:r>
            <a:r>
              <a:rPr lang="en-IE" sz="17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(price) AS price;</a:t>
            </a:r>
          </a:p>
          <a:p>
            <a:pPr marL="0" indent="0">
              <a:buNone/>
            </a:pPr>
            <a:r>
              <a:rPr lang="en-IE" sz="1700" dirty="0">
                <a:solidFill>
                  <a:schemeClr val="bg1"/>
                </a:solidFill>
              </a:rPr>
              <a:t>SPLIT </a:t>
            </a:r>
            <a:r>
              <a:rPr lang="en-IE" sz="1700" dirty="0">
                <a:solidFill>
                  <a:srgbClr val="00B0F0"/>
                </a:solidFill>
                <a:cs typeface="Courier New" panose="02070309020205020404" pitchFamily="49" charset="0"/>
              </a:rPr>
              <a:t>numeric</a:t>
            </a:r>
            <a:r>
              <a:rPr lang="en-IE" sz="1700" dirty="0" smtClean="0">
                <a:solidFill>
                  <a:schemeClr val="bg1"/>
                </a:solidFill>
              </a:rPr>
              <a:t> </a:t>
            </a:r>
            <a:r>
              <a:rPr lang="en-IE" sz="1700" dirty="0">
                <a:solidFill>
                  <a:schemeClr val="bg1"/>
                </a:solidFill>
              </a:rPr>
              <a:t>INTO </a:t>
            </a:r>
            <a:r>
              <a:rPr lang="en-IE" sz="1700" dirty="0" smtClean="0">
                <a:solidFill>
                  <a:schemeClr val="accent3">
                    <a:lumMod val="75000"/>
                  </a:schemeClr>
                </a:solidFill>
              </a:rPr>
              <a:t>cheap </a:t>
            </a:r>
            <a:r>
              <a:rPr lang="en-IE" sz="1700" dirty="0">
                <a:solidFill>
                  <a:schemeClr val="bg1"/>
                </a:solidFill>
              </a:rPr>
              <a:t>IF </a:t>
            </a:r>
            <a:r>
              <a:rPr lang="en-IE" sz="1700" dirty="0" smtClean="0">
                <a:solidFill>
                  <a:schemeClr val="bg1"/>
                </a:solidFill>
              </a:rPr>
              <a:t>price&lt;1000, </a:t>
            </a:r>
            <a:r>
              <a:rPr lang="en-IE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premium</a:t>
            </a:r>
            <a:r>
              <a:rPr lang="en-IE" sz="1700" dirty="0" smtClean="0">
                <a:solidFill>
                  <a:schemeClr val="bg1"/>
                </a:solidFill>
              </a:rPr>
              <a:t> IF price&gt;=1000;</a:t>
            </a:r>
            <a:endParaRPr lang="en-IE" sz="17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</a:rPr>
              <a:t>numeric:</a:t>
            </a:r>
            <a:endParaRPr lang="en-IE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46491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200" dirty="0" err="1" smtClean="0"/>
                        <a:t>cust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item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time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price</a:t>
                      </a:r>
                      <a:endParaRPr lang="en-IE" sz="1200" dirty="0"/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1L_Leche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   900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Nescafe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400g_Zanahoria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2014-03-31T08:48:03Z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1.240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70452"/>
              </p:ext>
            </p:extLst>
          </p:nvPr>
        </p:nvGraphicFramePr>
        <p:xfrm>
          <a:off x="12702" y="5389015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1020946"/>
                <a:gridCol w="1392767"/>
                <a:gridCol w="8229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000" dirty="0" err="1" smtClean="0"/>
                        <a:t>cust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item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time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price</a:t>
                      </a:r>
                      <a:endParaRPr lang="en-IE" sz="1000" dirty="0"/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customer412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1L_Leche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2014-03-31T08:47:57Z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   900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…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75261"/>
              </p:ext>
            </p:extLst>
          </p:nvPr>
        </p:nvGraphicFramePr>
        <p:xfrm>
          <a:off x="4648201" y="5389015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061288"/>
                <a:gridCol w="1447800"/>
                <a:gridCol w="855518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000" dirty="0" err="1" smtClean="0"/>
                        <a:t>cust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item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time</a:t>
                      </a:r>
                      <a:endParaRPr lang="en-I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price</a:t>
                      </a:r>
                      <a:endParaRPr lang="en-IE" sz="1000" dirty="0"/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customer412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Nescafe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2014-03-31T08:47:57Z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2.000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customer412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Nescafe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2014-03-31T08:47:57Z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2.000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customer413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400g_Zanahoria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2014-03-31T08:48:03Z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000" dirty="0" smtClean="0"/>
                        <a:t>1.240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/>
                        <a:t>…</a:t>
                      </a:r>
                      <a:endParaRPr lang="en-I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/>
                        <a:t>…</a:t>
                      </a:r>
                      <a:endParaRPr lang="en-I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" y="477941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IE" sz="2800" b="1" dirty="0" smtClean="0">
                <a:solidFill>
                  <a:schemeClr val="accent3">
                    <a:lumMod val="75000"/>
                  </a:schemeClr>
                </a:solidFill>
              </a:rPr>
              <a:t>heap:</a:t>
            </a:r>
            <a:endParaRPr lang="en-I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86579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</a:rPr>
              <a:t>premium:</a:t>
            </a:r>
            <a:endParaRPr lang="en-I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Elbow Connector 14"/>
          <p:cNvCxnSpPr>
            <a:endCxn id="11" idx="0"/>
          </p:cNvCxnSpPr>
          <p:nvPr/>
        </p:nvCxnSpPr>
        <p:spPr>
          <a:xfrm rot="5400000">
            <a:off x="2961017" y="3778032"/>
            <a:ext cx="751818" cy="24701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12" idx="0"/>
          </p:cNvCxnSpPr>
          <p:nvPr/>
        </p:nvCxnSpPr>
        <p:spPr>
          <a:xfrm rot="16200000" flipH="1">
            <a:off x="5320041" y="3889155"/>
            <a:ext cx="751819" cy="2247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Pig: Other Operators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FILTER</a:t>
            </a:r>
            <a:r>
              <a:rPr lang="en-IE" dirty="0" smtClean="0"/>
              <a:t>: Filter tuples by an expression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LIMIT</a:t>
            </a:r>
            <a:r>
              <a:rPr lang="en-IE" dirty="0" smtClean="0"/>
              <a:t>: Only return a certain number of tuples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MAPREDUCE</a:t>
            </a:r>
            <a:r>
              <a:rPr lang="en-IE" dirty="0" smtClean="0"/>
              <a:t>: Run a native Hadoop .jar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ORDER BY</a:t>
            </a:r>
            <a:r>
              <a:rPr lang="en-IE" dirty="0" smtClean="0"/>
              <a:t>: Sort tuples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SAMPLE</a:t>
            </a:r>
            <a:r>
              <a:rPr lang="en-IE" dirty="0" smtClean="0"/>
              <a:t>: Sample tuples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UNION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Concatenate two relations</a:t>
            </a:r>
          </a:p>
          <a:p>
            <a:pPr marL="0" indent="0"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0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Lab: Sorting the Word-Count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68900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How would we use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to sort the word-count by occurrence? :/</a:t>
            </a:r>
            <a:endParaRPr lang="en-IE" sz="2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410200" cy="34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12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larvps.com/wp-content/uploads/2013/09/Programming-Langu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9700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 (Latin)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Allows for </a:t>
            </a:r>
            <a:r>
              <a:rPr lang="en-IE" dirty="0" smtClean="0">
                <a:solidFill>
                  <a:srgbClr val="0070C0"/>
                </a:solidFill>
              </a:rPr>
              <a:t>scripting </a:t>
            </a:r>
            <a:r>
              <a:rPr lang="en-IE" dirty="0" err="1" smtClean="0">
                <a:solidFill>
                  <a:srgbClr val="0070C0"/>
                </a:solidFill>
              </a:rPr>
              <a:t>MapReduce</a:t>
            </a:r>
            <a:r>
              <a:rPr lang="en-IE" dirty="0" smtClean="0">
                <a:solidFill>
                  <a:srgbClr val="0070C0"/>
                </a:solidFill>
              </a:rPr>
              <a:t> jobs</a:t>
            </a:r>
            <a:r>
              <a:rPr lang="en-IE" dirty="0" smtClean="0"/>
              <a:t>:</a:t>
            </a:r>
          </a:p>
          <a:p>
            <a:pPr lvl="1"/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Procedural</a:t>
            </a:r>
            <a:r>
              <a:rPr lang="en-IE" dirty="0" smtClean="0"/>
              <a:t>, but </a:t>
            </a:r>
            <a:r>
              <a:rPr lang="en-IE" dirty="0" smtClean="0">
                <a:solidFill>
                  <a:srgbClr val="0070C0"/>
                </a:solidFill>
              </a:rPr>
              <a:t>makes use of relational algebra</a:t>
            </a:r>
            <a:endParaRPr lang="en-IE" dirty="0">
              <a:solidFill>
                <a:srgbClr val="0070C0"/>
              </a:solidFill>
            </a:endParaRPr>
          </a:p>
          <a:p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Three ways to run</a:t>
            </a:r>
            <a:r>
              <a:rPr lang="en-IE" dirty="0" smtClean="0"/>
              <a:t>:</a:t>
            </a:r>
            <a:endParaRPr lang="en-IE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Interactive command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Batch script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Call from Java</a:t>
            </a:r>
          </a:p>
        </p:txBody>
      </p:sp>
    </p:spTree>
    <p:extLst>
      <p:ext uri="{BB962C8B-B14F-4D97-AF65-F5344CB8AC3E}">
        <p14:creationId xmlns:p14="http://schemas.microsoft.com/office/powerpoint/2010/main" val="9625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 (Latin)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Schema based on relations:</a:t>
            </a:r>
          </a:p>
          <a:p>
            <a:pPr lvl="1"/>
            <a:r>
              <a:rPr lang="en-IE" dirty="0" smtClean="0"/>
              <a:t>A bit like databases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Some basic programming operators: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arithmetic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boolean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conditions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 casting</a:t>
            </a:r>
          </a:p>
          <a:p>
            <a:r>
              <a:rPr lang="en-IE" dirty="0" smtClean="0"/>
              <a:t>Some relational algebra: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joins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groups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count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avg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sum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filter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limit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order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by</a:t>
            </a:r>
            <a:r>
              <a:rPr lang="en-IE" dirty="0" smtClean="0"/>
              <a:t>, etc.</a:t>
            </a:r>
          </a:p>
          <a:p>
            <a:r>
              <a:rPr lang="en-IE" dirty="0" smtClean="0"/>
              <a:t>For everything else, there’s user-defined functions</a:t>
            </a:r>
          </a:p>
        </p:txBody>
      </p:sp>
    </p:spTree>
    <p:extLst>
      <p:ext uri="{BB962C8B-B14F-4D97-AF65-F5344CB8AC3E}">
        <p14:creationId xmlns:p14="http://schemas.microsoft.com/office/powerpoint/2010/main" val="10597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Hadoop (Java)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31444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2" y="1310821"/>
            <a:ext cx="3419488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3" y="1676400"/>
            <a:ext cx="3505187" cy="26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4" y="2057400"/>
            <a:ext cx="3490926" cy="26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98060"/>
            <a:ext cx="3590907" cy="27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24" y="2743200"/>
            <a:ext cx="3638576" cy="27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3657600" cy="275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790963" cy="28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85" y="3941247"/>
            <a:ext cx="3838015" cy="28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Easier Way?</a:t>
            </a:r>
            <a:endParaRPr lang="en-IE" dirty="0"/>
          </a:p>
        </p:txBody>
      </p:sp>
      <p:pic>
        <p:nvPicPr>
          <p:cNvPr id="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766"/>
            <a:ext cx="4867275" cy="31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9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programs to </a:t>
            </a:r>
            <a:r>
              <a:rPr lang="en-IE" sz="2400" b="1" dirty="0" smtClean="0">
                <a:solidFill>
                  <a:srgbClr val="0070C0"/>
                </a:solidFill>
              </a:rPr>
              <a:t>run on Hadoop</a:t>
            </a:r>
          </a:p>
          <a:p>
            <a:endParaRPr lang="en-IE" sz="2400" dirty="0"/>
          </a:p>
          <a:p>
            <a:r>
              <a:rPr lang="en-IE" sz="2400" dirty="0" smtClean="0"/>
              <a:t>Use a high-level “scripting” language called </a:t>
            </a:r>
            <a:r>
              <a:rPr lang="en-IE" sz="2400" b="1" dirty="0" smtClean="0">
                <a:solidFill>
                  <a:srgbClr val="0070C0"/>
                </a:solidFill>
              </a:rPr>
              <a:t>Pig Latin</a:t>
            </a:r>
          </a:p>
          <a:p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dirty="0" smtClean="0"/>
              <a:t>Can embed </a:t>
            </a:r>
            <a:r>
              <a:rPr lang="en-IE" sz="2400" b="1" dirty="0" smtClean="0">
                <a:solidFill>
                  <a:srgbClr val="0070C0"/>
                </a:solidFill>
              </a:rPr>
              <a:t>User Defined Functions</a:t>
            </a:r>
            <a:r>
              <a:rPr lang="en-IE" sz="2400" dirty="0" smtClean="0"/>
              <a:t>: call a Java function (or Python, Ruby, etc.)</a:t>
            </a:r>
          </a:p>
          <a:p>
            <a:endParaRPr lang="en-IE" sz="2400" dirty="0" smtClean="0"/>
          </a:p>
          <a:p>
            <a:r>
              <a:rPr lang="en-IE" sz="2400" dirty="0" smtClean="0"/>
              <a:t>Based on </a:t>
            </a:r>
            <a:r>
              <a:rPr lang="en-IE" sz="2400" b="1" dirty="0" smtClean="0">
                <a:solidFill>
                  <a:srgbClr val="0070C0"/>
                </a:solidFill>
              </a:rPr>
              <a:t>Pig Relations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lopakalogic.com/wp-content/uploads/2013/11/pig-on-eleph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0915"/>
            <a:ext cx="40610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15577</TotalTime>
  <Words>2996</Words>
  <Application>Microsoft Office PowerPoint</Application>
  <PresentationFormat>On-screen Show (4:3)</PresentationFormat>
  <Paragraphs>820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CC5212-1 Procesamiento Masivo de Datos Otoño 2014</vt:lpstr>
      <vt:lpstr>QUICK LAB REVIEW … </vt:lpstr>
      <vt:lpstr>Comments on the Merge-Sort Lab </vt:lpstr>
      <vt:lpstr>Comments on the Merge-Sort Lab </vt:lpstr>
      <vt:lpstr>Hadoop Lab: Sorting the Word-Count</vt:lpstr>
      <vt:lpstr>Apache Hadoop (Java)</vt:lpstr>
      <vt:lpstr>An Easier Way?</vt:lpstr>
      <vt:lpstr>APACHE PIG: OVERVIEW</vt:lpstr>
      <vt:lpstr>Apache Pig</vt:lpstr>
      <vt:lpstr>Pig Latin: Hello Word Count</vt:lpstr>
      <vt:lpstr>Pig: Local Mode vs. MapReduce Mode</vt:lpstr>
      <vt:lpstr>Three Ways to Execute Pig: (i) Grunt</vt:lpstr>
      <vt:lpstr>Three Ways to Execute Pig: (ii) Script</vt:lpstr>
      <vt:lpstr>Three Ways to Execute Pig: (iii) Embedded</vt:lpstr>
      <vt:lpstr>APACHE PIG: LIDER example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APACHE PIG: SCHEMA</vt:lpstr>
      <vt:lpstr>Pig Relations</vt:lpstr>
      <vt:lpstr>Pig Fields</vt:lpstr>
      <vt:lpstr>Pig Simple Types</vt:lpstr>
      <vt:lpstr>Pig Types: Duck Typing</vt:lpstr>
      <vt:lpstr>Pig Complex Types: Tuple</vt:lpstr>
      <vt:lpstr>Pig Complex Types: Tuple</vt:lpstr>
      <vt:lpstr>Pig Complex Types: Bag</vt:lpstr>
      <vt:lpstr>Pig Complex Types: Bag</vt:lpstr>
      <vt:lpstr>Pig Complex Types: Map</vt:lpstr>
      <vt:lpstr>Pig Complex Types: Summary</vt:lpstr>
      <vt:lpstr>APACHE PIG: OPERATORS</vt:lpstr>
      <vt:lpstr>Pig Atomic Operators</vt:lpstr>
      <vt:lpstr>Pig Conditionals</vt:lpstr>
      <vt:lpstr>Pig Aggregate Operators</vt:lpstr>
      <vt:lpstr>Pig Joins</vt:lpstr>
      <vt:lpstr>Pig Joins</vt:lpstr>
      <vt:lpstr>Pig Aggregate/Join Implementations</vt:lpstr>
      <vt:lpstr>Pig: Disambiguate</vt:lpstr>
      <vt:lpstr>Pig: Split</vt:lpstr>
      <vt:lpstr>Pig: Other Operators</vt:lpstr>
      <vt:lpstr>RECAP …</vt:lpstr>
      <vt:lpstr>PowerPoint Presentation</vt:lpstr>
      <vt:lpstr>Apache Pig (Latin)</vt:lpstr>
      <vt:lpstr>Apache Pig (Latin)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1448</cp:revision>
  <dcterms:created xsi:type="dcterms:W3CDTF">2006-08-16T00:00:00Z</dcterms:created>
  <dcterms:modified xsi:type="dcterms:W3CDTF">2014-04-21T20:51:43Z</dcterms:modified>
</cp:coreProperties>
</file>