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2" r:id="rId16"/>
    <p:sldId id="544" r:id="rId17"/>
    <p:sldId id="543" r:id="rId18"/>
    <p:sldId id="547" r:id="rId19"/>
    <p:sldId id="548" r:id="rId20"/>
    <p:sldId id="545" r:id="rId21"/>
    <p:sldId id="546" r:id="rId22"/>
    <p:sldId id="550" r:id="rId23"/>
    <p:sldId id="549" r:id="rId24"/>
    <p:sldId id="551" r:id="rId25"/>
    <p:sldId id="552" r:id="rId26"/>
    <p:sldId id="605" r:id="rId27"/>
    <p:sldId id="556" r:id="rId28"/>
    <p:sldId id="559" r:id="rId29"/>
    <p:sldId id="592" r:id="rId30"/>
    <p:sldId id="561" r:id="rId31"/>
    <p:sldId id="562" r:id="rId32"/>
    <p:sldId id="563" r:id="rId33"/>
    <p:sldId id="594" r:id="rId34"/>
    <p:sldId id="595" r:id="rId35"/>
    <p:sldId id="596" r:id="rId36"/>
    <p:sldId id="598" r:id="rId37"/>
    <p:sldId id="599" r:id="rId38"/>
    <p:sldId id="564" r:id="rId39"/>
    <p:sldId id="565" r:id="rId40"/>
    <p:sldId id="566" r:id="rId41"/>
    <p:sldId id="567" r:id="rId42"/>
    <p:sldId id="601" r:id="rId43"/>
    <p:sldId id="568" r:id="rId44"/>
    <p:sldId id="569" r:id="rId45"/>
    <p:sldId id="570" r:id="rId46"/>
    <p:sldId id="571" r:id="rId47"/>
    <p:sldId id="604" r:id="rId48"/>
    <p:sldId id="572" r:id="rId49"/>
    <p:sldId id="573" r:id="rId50"/>
    <p:sldId id="574" r:id="rId51"/>
    <p:sldId id="575" r:id="rId52"/>
    <p:sldId id="576" r:id="rId53"/>
    <p:sldId id="577" r:id="rId54"/>
    <p:sldId id="578" r:id="rId55"/>
    <p:sldId id="579" r:id="rId56"/>
    <p:sldId id="580" r:id="rId57"/>
    <p:sldId id="581" r:id="rId58"/>
    <p:sldId id="582" r:id="rId59"/>
    <p:sldId id="583" r:id="rId60"/>
    <p:sldId id="584" r:id="rId61"/>
    <p:sldId id="585" r:id="rId62"/>
    <p:sldId id="586" r:id="rId63"/>
    <p:sldId id="587" r:id="rId64"/>
    <p:sldId id="588" r:id="rId65"/>
    <p:sldId id="589" r:id="rId66"/>
    <p:sldId id="600" r:id="rId67"/>
    <p:sldId id="602" r:id="rId68"/>
    <p:sldId id="603" r:id="rId69"/>
    <p:sldId id="593" r:id="rId70"/>
    <p:sldId id="591" r:id="rId7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090"/>
    <a:srgbClr val="FFFF00"/>
    <a:srgbClr val="000311"/>
    <a:srgbClr val="0D0B0C"/>
    <a:srgbClr val="488695"/>
    <a:srgbClr val="C60042"/>
    <a:srgbClr val="009900"/>
    <a:srgbClr val="B4F2C9"/>
    <a:srgbClr val="D55681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6502" autoAdjust="0"/>
  </p:normalViewPr>
  <p:slideViewPr>
    <p:cSldViewPr>
      <p:cViewPr varScale="1">
        <p:scale>
          <a:sx n="102" d="100"/>
          <a:sy n="102" d="100"/>
        </p:scale>
        <p:origin x="-9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30-06-2023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8477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2191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30-06-2023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9.png"/><Relationship Id="rId5" Type="http://schemas.openxmlformats.org/officeDocument/2006/relationships/tags" Target="../tags/tag23.xml"/><Relationship Id="rId10" Type="http://schemas.openxmlformats.org/officeDocument/2006/relationships/image" Target="../media/image28.png"/><Relationship Id="rId4" Type="http://schemas.openxmlformats.org/officeDocument/2006/relationships/tags" Target="../tags/tag22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7.xml"/><Relationship Id="rId7" Type="http://schemas.openxmlformats.org/officeDocument/2006/relationships/image" Target="../media/image3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28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1.xml"/><Relationship Id="rId7" Type="http://schemas.openxmlformats.org/officeDocument/2006/relationships/image" Target="../media/image3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7.png"/><Relationship Id="rId5" Type="http://schemas.openxmlformats.org/officeDocument/2006/relationships/image" Target="../media/image32.g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4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2.gif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35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8.xml"/><Relationship Id="rId7" Type="http://schemas.openxmlformats.org/officeDocument/2006/relationships/image" Target="../media/image45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41.xml"/><Relationship Id="rId7" Type="http://schemas.openxmlformats.org/officeDocument/2006/relationships/image" Target="../media/image50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42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tags" Target="../tags/tag45.xml"/><Relationship Id="rId21" Type="http://schemas.openxmlformats.org/officeDocument/2006/relationships/image" Target="../media/image62.png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tags" Target="../tags/tag44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65.png"/><Relationship Id="rId5" Type="http://schemas.openxmlformats.org/officeDocument/2006/relationships/tags" Target="../tags/tag47.xml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tags" Target="../tags/tag52.xml"/><Relationship Id="rId19" Type="http://schemas.openxmlformats.org/officeDocument/2006/relationships/image" Target="../media/image60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57.xml"/><Relationship Id="rId7" Type="http://schemas.openxmlformats.org/officeDocument/2006/relationships/image" Target="../media/image69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63.xml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0.png"/><Relationship Id="rId5" Type="http://schemas.openxmlformats.org/officeDocument/2006/relationships/tags" Target="../tags/tag65.xml"/><Relationship Id="rId10" Type="http://schemas.openxmlformats.org/officeDocument/2006/relationships/image" Target="../media/image79.png"/><Relationship Id="rId4" Type="http://schemas.openxmlformats.org/officeDocument/2006/relationships/tags" Target="../tags/tag64.xml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68.xml"/><Relationship Id="rId7" Type="http://schemas.openxmlformats.org/officeDocument/2006/relationships/image" Target="../media/image83.jpe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4" Type="http://schemas.openxmlformats.org/officeDocument/2006/relationships/tags" Target="../tags/tag69.xml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tags" Target="../tags/tag72.xml"/><Relationship Id="rId7" Type="http://schemas.openxmlformats.org/officeDocument/2006/relationships/image" Target="../media/image43.png"/><Relationship Id="rId12" Type="http://schemas.openxmlformats.org/officeDocument/2006/relationships/image" Target="../media/image90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5" Type="http://schemas.openxmlformats.org/officeDocument/2006/relationships/tags" Target="../tags/tag74.xml"/><Relationship Id="rId10" Type="http://schemas.openxmlformats.org/officeDocument/2006/relationships/image" Target="../media/image48.png"/><Relationship Id="rId4" Type="http://schemas.openxmlformats.org/officeDocument/2006/relationships/tags" Target="../tags/tag73.xml"/><Relationship Id="rId9" Type="http://schemas.openxmlformats.org/officeDocument/2006/relationships/image" Target="../media/image46.png"/><Relationship Id="rId1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7.png"/><Relationship Id="rId3" Type="http://schemas.openxmlformats.org/officeDocument/2006/relationships/tags" Target="../tags/tag77.xml"/><Relationship Id="rId21" Type="http://schemas.openxmlformats.org/officeDocument/2006/relationships/image" Target="../media/image100.png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tags" Target="../tags/tag76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image" Target="../media/image103.png"/><Relationship Id="rId5" Type="http://schemas.openxmlformats.org/officeDocument/2006/relationships/tags" Target="../tags/tag79.xml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tags" Target="../tags/tag84.xml"/><Relationship Id="rId19" Type="http://schemas.openxmlformats.org/officeDocument/2006/relationships/image" Target="../media/image98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image" Target="../media/image93.gif"/><Relationship Id="rId22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tags" Target="../tags/tag89.xml"/><Relationship Id="rId7" Type="http://schemas.openxmlformats.org/officeDocument/2006/relationships/image" Target="../media/image105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8.png"/><Relationship Id="rId4" Type="http://schemas.openxmlformats.org/officeDocument/2006/relationships/tags" Target="../tags/tag90.xml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visit.crowdflower.com/rs/416-ZBE-142/images/CrowdFlower_DataScienceReport_2016.pdf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www.forbes.com/sites/karstenstrauss/2017/09/21/becoming-a-data-scientist-the-skills-that-can-make-you-the-most-mone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jobspikr.com/blog/job-data-analysis-reveals-top-skills-required-for-data-science-role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bspikr.com/blog/job-data-analysis-reveals-top-skills-required-for-data-science-role/" TargetMode="External"/><Relationship Id="rId2" Type="http://schemas.openxmlformats.org/officeDocument/2006/relationships/hyperlink" Target="https://towardsdatascience.com/the-most-in-demand-tech-skills-for-data-scientists-d716d10c191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chihhsulin/5-500-data-scientist-jobs-report-2020-adefe1d364d3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medium.com/@chihhsulin/5-500-data-scientist-jobs-report-2020-adefe1d364d3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tags" Target="../tags/tag9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22.png"/><Relationship Id="rId5" Type="http://schemas.openxmlformats.org/officeDocument/2006/relationships/tags" Target="../tags/tag99.xml"/><Relationship Id="rId10" Type="http://schemas.openxmlformats.org/officeDocument/2006/relationships/image" Target="../media/image21.png"/><Relationship Id="rId4" Type="http://schemas.openxmlformats.org/officeDocument/2006/relationships/tags" Target="../tags/tag98.xml"/><Relationship Id="rId9" Type="http://schemas.openxmlformats.org/officeDocument/2006/relationships/image" Target="../media/image19.png"/><Relationship Id="rId14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www.uchile.cl/postgrados/176028/ciencia-de-dato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1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ags" Target="../tags/tag12.xml"/><Relationship Id="rId16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9.png"/><Relationship Id="rId5" Type="http://schemas.openxmlformats.org/officeDocument/2006/relationships/tags" Target="../tags/tag1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2022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14: Conclusión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Básicas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Agregación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209" cy="3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5" name="Picture 4 2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98375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3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6338560"/>
            <a:ext cx="937559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integridad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19602"/>
            <a:ext cx="6955714" cy="1755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315" cy="6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Formas Normales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0" y="1564539"/>
            <a:ext cx="3233332" cy="1034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64539"/>
            <a:ext cx="2240094" cy="834845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3276600" y="3891424"/>
            <a:ext cx="5630354" cy="22807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BCNF</a:t>
            </a:r>
            <a:r>
              <a:rPr lang="es-CL" sz="2400" dirty="0" smtClean="0">
                <a:latin typeface="Calibri Light" panose="020F0302020204030204" pitchFamily="34" charset="0"/>
              </a:rPr>
              <a:t>: Satisface 1NF y …</a:t>
            </a: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    </a:t>
            </a:r>
            <a:r>
              <a:rPr lang="es-CL" sz="2400" dirty="0" smtClean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 smtClean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      o </a:t>
            </a: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400" dirty="0" smtClean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822219"/>
            <a:ext cx="810665" cy="18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5791200"/>
            <a:ext cx="746952" cy="2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Indexación</a:t>
            </a:r>
            <a:endParaRPr lang="es-CL" dirty="0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93" y="4114800"/>
            <a:ext cx="76248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492917" y="1281911"/>
            <a:ext cx="5918464" cy="3119404"/>
            <a:chOff x="609600" y="1880962"/>
            <a:chExt cx="8286367" cy="4367438"/>
          </a:xfrm>
        </p:grpSpPr>
        <p:pic>
          <p:nvPicPr>
            <p:cNvPr id="64" name="Picture 6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2703922"/>
              <a:ext cx="1116952" cy="240762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3526882"/>
              <a:ext cx="1116952" cy="240762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5172802"/>
              <a:ext cx="1116952" cy="240762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86" y="1880962"/>
              <a:ext cx="1116952" cy="2407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4349842"/>
              <a:ext cx="1116952" cy="24076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995732"/>
              <a:ext cx="1116952" cy="240762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71" name="Picture 7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72" name="Elbow Connector 71"/>
            <p:cNvCxnSpPr>
              <a:stCxn id="64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endCxn id="75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77" name="Elbow Connector 76"/>
            <p:cNvCxnSpPr>
              <a:endCxn id="76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79" name="Elbow Connector 78"/>
            <p:cNvCxnSpPr>
              <a:stCxn id="65" idx="3"/>
              <a:endCxn id="78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>
              <a:stCxn id="83" idx="2"/>
              <a:endCxn id="84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81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89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Implementación de </a:t>
            </a:r>
            <a:r>
              <a:rPr lang="es-CL" dirty="0" err="1" smtClean="0"/>
              <a:t>Joins</a:t>
            </a:r>
            <a:endParaRPr lang="es-CL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66800" y="1636514"/>
            <a:ext cx="4191001" cy="1295398"/>
            <a:chOff x="533399" y="1219198"/>
            <a:chExt cx="7543800" cy="2133600"/>
          </a:xfrm>
        </p:grpSpPr>
        <p:sp>
          <p:nvSpPr>
            <p:cNvPr id="5" name="Rounded Rectangle 4"/>
            <p:cNvSpPr/>
            <p:nvPr/>
          </p:nvSpPr>
          <p:spPr>
            <a:xfrm>
              <a:off x="533399" y="1219198"/>
              <a:ext cx="7543800" cy="2133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Picture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47800"/>
              <a:ext cx="3565714" cy="176502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828801" y="2846931"/>
            <a:ext cx="4191001" cy="1064077"/>
            <a:chOff x="533399" y="3505200"/>
            <a:chExt cx="7543800" cy="1752600"/>
          </a:xfrm>
        </p:grpSpPr>
        <p:sp>
          <p:nvSpPr>
            <p:cNvPr id="7" name="Rounded Rectangle 6"/>
            <p:cNvSpPr/>
            <p:nvPr/>
          </p:nvSpPr>
          <p:spPr>
            <a:xfrm>
              <a:off x="533399" y="3505200"/>
              <a:ext cx="7543800" cy="1752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1" y="3733802"/>
              <a:ext cx="6014330" cy="137782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819400" y="3822262"/>
            <a:ext cx="4191001" cy="1295398"/>
            <a:chOff x="1905000" y="4191000"/>
            <a:chExt cx="7543800" cy="2133600"/>
          </a:xfrm>
        </p:grpSpPr>
        <p:sp>
          <p:nvSpPr>
            <p:cNvPr id="9" name="Rounded Rectangle 8"/>
            <p:cNvSpPr/>
            <p:nvPr/>
          </p:nvSpPr>
          <p:spPr>
            <a:xfrm>
              <a:off x="1905000" y="4191000"/>
              <a:ext cx="7543800" cy="2133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10" name="Picture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4419605"/>
              <a:ext cx="6499753" cy="182879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33800" y="5071396"/>
            <a:ext cx="4191001" cy="1064077"/>
            <a:chOff x="838200" y="1447800"/>
            <a:chExt cx="7543800" cy="1752600"/>
          </a:xfrm>
        </p:grpSpPr>
        <p:sp>
          <p:nvSpPr>
            <p:cNvPr id="14" name="Rounded Rectangle 13"/>
            <p:cNvSpPr/>
            <p:nvPr/>
          </p:nvSpPr>
          <p:spPr>
            <a:xfrm>
              <a:off x="838200" y="1447800"/>
              <a:ext cx="7543800" cy="1752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15" name="Picture 1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2" y="1676402"/>
              <a:ext cx="6812457" cy="1427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97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Programático</a:t>
            </a:r>
            <a:endParaRPr lang="es-CL" dirty="0"/>
          </a:p>
        </p:txBody>
      </p:sp>
      <p:pic>
        <p:nvPicPr>
          <p:cNvPr id="1026" name="Picture 2" descr="https://avaldes.com/wp-content/uploads/2011/05/Java_jdbc.png?x434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1371600"/>
            <a:ext cx="6067425" cy="47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5029199"/>
            <a:ext cx="5334000" cy="145646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Externas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</a:t>
            </a:r>
            <a:endParaRPr lang="es-CL" i="1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8" y="1725694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953000"/>
            <a:ext cx="5592217" cy="181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527130"/>
            <a:ext cx="6384445" cy="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¿es importante el curso?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900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19200"/>
            <a:ext cx="5029200" cy="190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77" y="4465317"/>
            <a:ext cx="760675" cy="57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2" y="4506160"/>
            <a:ext cx="413003" cy="39407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17092" y="2804984"/>
            <a:ext cx="4759631" cy="3126259"/>
          </a:xfrm>
          <a:custGeom>
            <a:avLst/>
            <a:gdLst>
              <a:gd name="connsiteX0" fmla="*/ 1841157 w 4759631"/>
              <a:gd name="connsiteY0" fmla="*/ 1729946 h 3126259"/>
              <a:gd name="connsiteX1" fmla="*/ 1742303 w 4759631"/>
              <a:gd name="connsiteY1" fmla="*/ 1643448 h 3126259"/>
              <a:gd name="connsiteX2" fmla="*/ 1692876 w 4759631"/>
              <a:gd name="connsiteY2" fmla="*/ 1581665 h 3126259"/>
              <a:gd name="connsiteX3" fmla="*/ 1631092 w 4759631"/>
              <a:gd name="connsiteY3" fmla="*/ 1495167 h 3126259"/>
              <a:gd name="connsiteX4" fmla="*/ 1544594 w 4759631"/>
              <a:gd name="connsiteY4" fmla="*/ 1408670 h 3126259"/>
              <a:gd name="connsiteX5" fmla="*/ 1470454 w 4759631"/>
              <a:gd name="connsiteY5" fmla="*/ 1322173 h 3126259"/>
              <a:gd name="connsiteX6" fmla="*/ 1334530 w 4759631"/>
              <a:gd name="connsiteY6" fmla="*/ 1186248 h 3126259"/>
              <a:gd name="connsiteX7" fmla="*/ 1260389 w 4759631"/>
              <a:gd name="connsiteY7" fmla="*/ 1099751 h 3126259"/>
              <a:gd name="connsiteX8" fmla="*/ 1223319 w 4759631"/>
              <a:gd name="connsiteY8" fmla="*/ 1050324 h 3126259"/>
              <a:gd name="connsiteX9" fmla="*/ 1210962 w 4759631"/>
              <a:gd name="connsiteY9" fmla="*/ 1013254 h 3126259"/>
              <a:gd name="connsiteX10" fmla="*/ 1198605 w 4759631"/>
              <a:gd name="connsiteY10" fmla="*/ 951470 h 3126259"/>
              <a:gd name="connsiteX11" fmla="*/ 1173892 w 4759631"/>
              <a:gd name="connsiteY11" fmla="*/ 914400 h 3126259"/>
              <a:gd name="connsiteX12" fmla="*/ 1124465 w 4759631"/>
              <a:gd name="connsiteY12" fmla="*/ 803189 h 3126259"/>
              <a:gd name="connsiteX13" fmla="*/ 1087394 w 4759631"/>
              <a:gd name="connsiteY13" fmla="*/ 766119 h 3126259"/>
              <a:gd name="connsiteX14" fmla="*/ 1075038 w 4759631"/>
              <a:gd name="connsiteY14" fmla="*/ 593124 h 3126259"/>
              <a:gd name="connsiteX15" fmla="*/ 1087394 w 4759631"/>
              <a:gd name="connsiteY15" fmla="*/ 556054 h 3126259"/>
              <a:gd name="connsiteX16" fmla="*/ 1124465 w 4759631"/>
              <a:gd name="connsiteY16" fmla="*/ 531340 h 3126259"/>
              <a:gd name="connsiteX17" fmla="*/ 1173892 w 4759631"/>
              <a:gd name="connsiteY17" fmla="*/ 494270 h 3126259"/>
              <a:gd name="connsiteX18" fmla="*/ 1260389 w 4759631"/>
              <a:gd name="connsiteY18" fmla="*/ 457200 h 3126259"/>
              <a:gd name="connsiteX19" fmla="*/ 1297459 w 4759631"/>
              <a:gd name="connsiteY19" fmla="*/ 383059 h 3126259"/>
              <a:gd name="connsiteX20" fmla="*/ 1371600 w 4759631"/>
              <a:gd name="connsiteY20" fmla="*/ 333632 h 3126259"/>
              <a:gd name="connsiteX21" fmla="*/ 1421027 w 4759631"/>
              <a:gd name="connsiteY21" fmla="*/ 296562 h 3126259"/>
              <a:gd name="connsiteX22" fmla="*/ 1470454 w 4759631"/>
              <a:gd name="connsiteY22" fmla="*/ 284205 h 3126259"/>
              <a:gd name="connsiteX23" fmla="*/ 1507524 w 4759631"/>
              <a:gd name="connsiteY23" fmla="*/ 271848 h 3126259"/>
              <a:gd name="connsiteX24" fmla="*/ 1569308 w 4759631"/>
              <a:gd name="connsiteY24" fmla="*/ 259492 h 3126259"/>
              <a:gd name="connsiteX25" fmla="*/ 1643449 w 4759631"/>
              <a:gd name="connsiteY25" fmla="*/ 234778 h 3126259"/>
              <a:gd name="connsiteX26" fmla="*/ 1692876 w 4759631"/>
              <a:gd name="connsiteY26" fmla="*/ 222421 h 3126259"/>
              <a:gd name="connsiteX27" fmla="*/ 1767016 w 4759631"/>
              <a:gd name="connsiteY27" fmla="*/ 197708 h 3126259"/>
              <a:gd name="connsiteX28" fmla="*/ 1853513 w 4759631"/>
              <a:gd name="connsiteY28" fmla="*/ 148281 h 3126259"/>
              <a:gd name="connsiteX29" fmla="*/ 1952367 w 4759631"/>
              <a:gd name="connsiteY29" fmla="*/ 86497 h 3126259"/>
              <a:gd name="connsiteX30" fmla="*/ 2137719 w 4759631"/>
              <a:gd name="connsiteY30" fmla="*/ 37070 h 3126259"/>
              <a:gd name="connsiteX31" fmla="*/ 2224216 w 4759631"/>
              <a:gd name="connsiteY31" fmla="*/ 24713 h 3126259"/>
              <a:gd name="connsiteX32" fmla="*/ 2323070 w 4759631"/>
              <a:gd name="connsiteY32" fmla="*/ 0 h 3126259"/>
              <a:gd name="connsiteX33" fmla="*/ 2631989 w 4759631"/>
              <a:gd name="connsiteY33" fmla="*/ 12357 h 3126259"/>
              <a:gd name="connsiteX34" fmla="*/ 2706130 w 4759631"/>
              <a:gd name="connsiteY34" fmla="*/ 49427 h 3126259"/>
              <a:gd name="connsiteX35" fmla="*/ 2755557 w 4759631"/>
              <a:gd name="connsiteY35" fmla="*/ 61784 h 3126259"/>
              <a:gd name="connsiteX36" fmla="*/ 2842054 w 4759631"/>
              <a:gd name="connsiteY36" fmla="*/ 98854 h 3126259"/>
              <a:gd name="connsiteX37" fmla="*/ 2891481 w 4759631"/>
              <a:gd name="connsiteY37" fmla="*/ 123567 h 3126259"/>
              <a:gd name="connsiteX38" fmla="*/ 3583459 w 4759631"/>
              <a:gd name="connsiteY38" fmla="*/ 135924 h 3126259"/>
              <a:gd name="connsiteX39" fmla="*/ 3620530 w 4759631"/>
              <a:gd name="connsiteY39" fmla="*/ 160638 h 3126259"/>
              <a:gd name="connsiteX40" fmla="*/ 3707027 w 4759631"/>
              <a:gd name="connsiteY40" fmla="*/ 185351 h 3126259"/>
              <a:gd name="connsiteX41" fmla="*/ 3842951 w 4759631"/>
              <a:gd name="connsiteY41" fmla="*/ 222421 h 3126259"/>
              <a:gd name="connsiteX42" fmla="*/ 3917092 w 4759631"/>
              <a:gd name="connsiteY42" fmla="*/ 247135 h 3126259"/>
              <a:gd name="connsiteX43" fmla="*/ 4015946 w 4759631"/>
              <a:gd name="connsiteY43" fmla="*/ 284205 h 3126259"/>
              <a:gd name="connsiteX44" fmla="*/ 4114800 w 4759631"/>
              <a:gd name="connsiteY44" fmla="*/ 308919 h 3126259"/>
              <a:gd name="connsiteX45" fmla="*/ 4300151 w 4759631"/>
              <a:gd name="connsiteY45" fmla="*/ 370702 h 3126259"/>
              <a:gd name="connsiteX46" fmla="*/ 4337222 w 4759631"/>
              <a:gd name="connsiteY46" fmla="*/ 407773 h 3126259"/>
              <a:gd name="connsiteX47" fmla="*/ 4374292 w 4759631"/>
              <a:gd name="connsiteY47" fmla="*/ 432486 h 3126259"/>
              <a:gd name="connsiteX48" fmla="*/ 4399005 w 4759631"/>
              <a:gd name="connsiteY48" fmla="*/ 506627 h 3126259"/>
              <a:gd name="connsiteX49" fmla="*/ 4411362 w 4759631"/>
              <a:gd name="connsiteY49" fmla="*/ 593124 h 3126259"/>
              <a:gd name="connsiteX50" fmla="*/ 4436076 w 4759631"/>
              <a:gd name="connsiteY50" fmla="*/ 630194 h 3126259"/>
              <a:gd name="connsiteX51" fmla="*/ 4460789 w 4759631"/>
              <a:gd name="connsiteY51" fmla="*/ 827902 h 3126259"/>
              <a:gd name="connsiteX52" fmla="*/ 4448432 w 4759631"/>
              <a:gd name="connsiteY52" fmla="*/ 1037967 h 3126259"/>
              <a:gd name="connsiteX53" fmla="*/ 4436076 w 4759631"/>
              <a:gd name="connsiteY53" fmla="*/ 1087394 h 3126259"/>
              <a:gd name="connsiteX54" fmla="*/ 4411362 w 4759631"/>
              <a:gd name="connsiteY54" fmla="*/ 1124465 h 3126259"/>
              <a:gd name="connsiteX55" fmla="*/ 4386649 w 4759631"/>
              <a:gd name="connsiteY55" fmla="*/ 1198605 h 3126259"/>
              <a:gd name="connsiteX56" fmla="*/ 4349578 w 4759631"/>
              <a:gd name="connsiteY56" fmla="*/ 1235675 h 3126259"/>
              <a:gd name="connsiteX57" fmla="*/ 4312508 w 4759631"/>
              <a:gd name="connsiteY57" fmla="*/ 1285102 h 3126259"/>
              <a:gd name="connsiteX58" fmla="*/ 4287794 w 4759631"/>
              <a:gd name="connsiteY58" fmla="*/ 1322173 h 3126259"/>
              <a:gd name="connsiteX59" fmla="*/ 4226011 w 4759631"/>
              <a:gd name="connsiteY59" fmla="*/ 1359243 h 3126259"/>
              <a:gd name="connsiteX60" fmla="*/ 4151870 w 4759631"/>
              <a:gd name="connsiteY60" fmla="*/ 1396313 h 3126259"/>
              <a:gd name="connsiteX61" fmla="*/ 4015946 w 4759631"/>
              <a:gd name="connsiteY61" fmla="*/ 1470454 h 3126259"/>
              <a:gd name="connsiteX62" fmla="*/ 3904735 w 4759631"/>
              <a:gd name="connsiteY62" fmla="*/ 1507524 h 3126259"/>
              <a:gd name="connsiteX63" fmla="*/ 3855308 w 4759631"/>
              <a:gd name="connsiteY63" fmla="*/ 1519881 h 3126259"/>
              <a:gd name="connsiteX64" fmla="*/ 3805881 w 4759631"/>
              <a:gd name="connsiteY64" fmla="*/ 1544594 h 3126259"/>
              <a:gd name="connsiteX65" fmla="*/ 3744097 w 4759631"/>
              <a:gd name="connsiteY65" fmla="*/ 1569308 h 3126259"/>
              <a:gd name="connsiteX66" fmla="*/ 3707027 w 4759631"/>
              <a:gd name="connsiteY66" fmla="*/ 1594021 h 3126259"/>
              <a:gd name="connsiteX67" fmla="*/ 3595816 w 4759631"/>
              <a:gd name="connsiteY67" fmla="*/ 1631092 h 3126259"/>
              <a:gd name="connsiteX68" fmla="*/ 3546389 w 4759631"/>
              <a:gd name="connsiteY68" fmla="*/ 1655805 h 3126259"/>
              <a:gd name="connsiteX69" fmla="*/ 3435178 w 4759631"/>
              <a:gd name="connsiteY69" fmla="*/ 1668162 h 3126259"/>
              <a:gd name="connsiteX70" fmla="*/ 3361038 w 4759631"/>
              <a:gd name="connsiteY70" fmla="*/ 1680519 h 3126259"/>
              <a:gd name="connsiteX71" fmla="*/ 3422822 w 4759631"/>
              <a:gd name="connsiteY71" fmla="*/ 1705232 h 3126259"/>
              <a:gd name="connsiteX72" fmla="*/ 3632886 w 4759631"/>
              <a:gd name="connsiteY72" fmla="*/ 1828800 h 3126259"/>
              <a:gd name="connsiteX73" fmla="*/ 3707027 w 4759631"/>
              <a:gd name="connsiteY73" fmla="*/ 1878227 h 3126259"/>
              <a:gd name="connsiteX74" fmla="*/ 3830594 w 4759631"/>
              <a:gd name="connsiteY74" fmla="*/ 1940011 h 3126259"/>
              <a:gd name="connsiteX75" fmla="*/ 4028303 w 4759631"/>
              <a:gd name="connsiteY75" fmla="*/ 2051221 h 3126259"/>
              <a:gd name="connsiteX76" fmla="*/ 4102443 w 4759631"/>
              <a:gd name="connsiteY76" fmla="*/ 2100648 h 3126259"/>
              <a:gd name="connsiteX77" fmla="*/ 4497859 w 4759631"/>
              <a:gd name="connsiteY77" fmla="*/ 2174789 h 3126259"/>
              <a:gd name="connsiteX78" fmla="*/ 4547286 w 4759631"/>
              <a:gd name="connsiteY78" fmla="*/ 2211859 h 3126259"/>
              <a:gd name="connsiteX79" fmla="*/ 4584357 w 4759631"/>
              <a:gd name="connsiteY79" fmla="*/ 2236573 h 3126259"/>
              <a:gd name="connsiteX80" fmla="*/ 4621427 w 4759631"/>
              <a:gd name="connsiteY80" fmla="*/ 2273643 h 3126259"/>
              <a:gd name="connsiteX81" fmla="*/ 4695567 w 4759631"/>
              <a:gd name="connsiteY81" fmla="*/ 2310713 h 3126259"/>
              <a:gd name="connsiteX82" fmla="*/ 4744994 w 4759631"/>
              <a:gd name="connsiteY82" fmla="*/ 2347784 h 3126259"/>
              <a:gd name="connsiteX83" fmla="*/ 4707924 w 4759631"/>
              <a:gd name="connsiteY83" fmla="*/ 2669059 h 3126259"/>
              <a:gd name="connsiteX84" fmla="*/ 4683211 w 4759631"/>
              <a:gd name="connsiteY84" fmla="*/ 2817340 h 3126259"/>
              <a:gd name="connsiteX85" fmla="*/ 4658497 w 4759631"/>
              <a:gd name="connsiteY85" fmla="*/ 2928551 h 3126259"/>
              <a:gd name="connsiteX86" fmla="*/ 4646140 w 4759631"/>
              <a:gd name="connsiteY86" fmla="*/ 2977978 h 3126259"/>
              <a:gd name="connsiteX87" fmla="*/ 4596713 w 4759631"/>
              <a:gd name="connsiteY87" fmla="*/ 3002692 h 3126259"/>
              <a:gd name="connsiteX88" fmla="*/ 4460789 w 4759631"/>
              <a:gd name="connsiteY88" fmla="*/ 3089189 h 3126259"/>
              <a:gd name="connsiteX89" fmla="*/ 4361935 w 4759631"/>
              <a:gd name="connsiteY89" fmla="*/ 3113902 h 3126259"/>
              <a:gd name="connsiteX90" fmla="*/ 4287794 w 4759631"/>
              <a:gd name="connsiteY90" fmla="*/ 3126259 h 3126259"/>
              <a:gd name="connsiteX91" fmla="*/ 2879124 w 4759631"/>
              <a:gd name="connsiteY91" fmla="*/ 3113902 h 3126259"/>
              <a:gd name="connsiteX92" fmla="*/ 2829697 w 4759631"/>
              <a:gd name="connsiteY92" fmla="*/ 3101546 h 3126259"/>
              <a:gd name="connsiteX93" fmla="*/ 2706130 w 4759631"/>
              <a:gd name="connsiteY93" fmla="*/ 3113902 h 3126259"/>
              <a:gd name="connsiteX94" fmla="*/ 2508422 w 4759631"/>
              <a:gd name="connsiteY94" fmla="*/ 3126259 h 3126259"/>
              <a:gd name="connsiteX95" fmla="*/ 1964724 w 4759631"/>
              <a:gd name="connsiteY95" fmla="*/ 3101546 h 3126259"/>
              <a:gd name="connsiteX96" fmla="*/ 1865870 w 4759631"/>
              <a:gd name="connsiteY96" fmla="*/ 3076832 h 3126259"/>
              <a:gd name="connsiteX97" fmla="*/ 1816443 w 4759631"/>
              <a:gd name="connsiteY97" fmla="*/ 3052119 h 3126259"/>
              <a:gd name="connsiteX98" fmla="*/ 1705232 w 4759631"/>
              <a:gd name="connsiteY98" fmla="*/ 3027405 h 3126259"/>
              <a:gd name="connsiteX99" fmla="*/ 1668162 w 4759631"/>
              <a:gd name="connsiteY99" fmla="*/ 3015048 h 3126259"/>
              <a:gd name="connsiteX100" fmla="*/ 1581665 w 4759631"/>
              <a:gd name="connsiteY100" fmla="*/ 3002692 h 3126259"/>
              <a:gd name="connsiteX101" fmla="*/ 1544594 w 4759631"/>
              <a:gd name="connsiteY101" fmla="*/ 2977978 h 3126259"/>
              <a:gd name="connsiteX102" fmla="*/ 1470454 w 4759631"/>
              <a:gd name="connsiteY102" fmla="*/ 2953265 h 3126259"/>
              <a:gd name="connsiteX103" fmla="*/ 1421027 w 4759631"/>
              <a:gd name="connsiteY103" fmla="*/ 2879124 h 3126259"/>
              <a:gd name="connsiteX104" fmla="*/ 1309816 w 4759631"/>
              <a:gd name="connsiteY104" fmla="*/ 2755557 h 3126259"/>
              <a:gd name="connsiteX105" fmla="*/ 1297459 w 4759631"/>
              <a:gd name="connsiteY105" fmla="*/ 2718486 h 3126259"/>
              <a:gd name="connsiteX106" fmla="*/ 1260389 w 4759631"/>
              <a:gd name="connsiteY106" fmla="*/ 2681416 h 3126259"/>
              <a:gd name="connsiteX107" fmla="*/ 1235676 w 4759631"/>
              <a:gd name="connsiteY107" fmla="*/ 2644346 h 3126259"/>
              <a:gd name="connsiteX108" fmla="*/ 1248032 w 4759631"/>
              <a:gd name="connsiteY108" fmla="*/ 2310713 h 3126259"/>
              <a:gd name="connsiteX109" fmla="*/ 1272746 w 4759631"/>
              <a:gd name="connsiteY109" fmla="*/ 2273643 h 3126259"/>
              <a:gd name="connsiteX110" fmla="*/ 1309816 w 4759631"/>
              <a:gd name="connsiteY110" fmla="*/ 2236573 h 3126259"/>
              <a:gd name="connsiteX111" fmla="*/ 1334530 w 4759631"/>
              <a:gd name="connsiteY111" fmla="*/ 2199502 h 3126259"/>
              <a:gd name="connsiteX112" fmla="*/ 1383957 w 4759631"/>
              <a:gd name="connsiteY112" fmla="*/ 2174789 h 3126259"/>
              <a:gd name="connsiteX113" fmla="*/ 1421027 w 4759631"/>
              <a:gd name="connsiteY113" fmla="*/ 2137719 h 3126259"/>
              <a:gd name="connsiteX114" fmla="*/ 1495167 w 4759631"/>
              <a:gd name="connsiteY114" fmla="*/ 2088292 h 3126259"/>
              <a:gd name="connsiteX115" fmla="*/ 1532238 w 4759631"/>
              <a:gd name="connsiteY115" fmla="*/ 2051221 h 3126259"/>
              <a:gd name="connsiteX116" fmla="*/ 1618735 w 4759631"/>
              <a:gd name="connsiteY116" fmla="*/ 1977081 h 3126259"/>
              <a:gd name="connsiteX117" fmla="*/ 1631092 w 4759631"/>
              <a:gd name="connsiteY117" fmla="*/ 1940011 h 3126259"/>
              <a:gd name="connsiteX118" fmla="*/ 1705232 w 4759631"/>
              <a:gd name="connsiteY118" fmla="*/ 1890584 h 3126259"/>
              <a:gd name="connsiteX119" fmla="*/ 1742303 w 4759631"/>
              <a:gd name="connsiteY119" fmla="*/ 1816443 h 3126259"/>
              <a:gd name="connsiteX120" fmla="*/ 1754659 w 4759631"/>
              <a:gd name="connsiteY120" fmla="*/ 1779373 h 3126259"/>
              <a:gd name="connsiteX121" fmla="*/ 1791730 w 4759631"/>
              <a:gd name="connsiteY121" fmla="*/ 1705232 h 3126259"/>
              <a:gd name="connsiteX122" fmla="*/ 1754659 w 4759631"/>
              <a:gd name="connsiteY122" fmla="*/ 1680519 h 3126259"/>
              <a:gd name="connsiteX123" fmla="*/ 1692876 w 4759631"/>
              <a:gd name="connsiteY123" fmla="*/ 1668162 h 3126259"/>
              <a:gd name="connsiteX124" fmla="*/ 1285103 w 4759631"/>
              <a:gd name="connsiteY124" fmla="*/ 1680519 h 3126259"/>
              <a:gd name="connsiteX125" fmla="*/ 1112108 w 4759631"/>
              <a:gd name="connsiteY125" fmla="*/ 1705232 h 3126259"/>
              <a:gd name="connsiteX126" fmla="*/ 1037967 w 4759631"/>
              <a:gd name="connsiteY126" fmla="*/ 1717589 h 3126259"/>
              <a:gd name="connsiteX127" fmla="*/ 976184 w 4759631"/>
              <a:gd name="connsiteY127" fmla="*/ 1729946 h 3126259"/>
              <a:gd name="connsiteX128" fmla="*/ 704335 w 4759631"/>
              <a:gd name="connsiteY128" fmla="*/ 1754659 h 3126259"/>
              <a:gd name="connsiteX129" fmla="*/ 667265 w 4759631"/>
              <a:gd name="connsiteY129" fmla="*/ 1767016 h 3126259"/>
              <a:gd name="connsiteX130" fmla="*/ 630194 w 4759631"/>
              <a:gd name="connsiteY130" fmla="*/ 1791730 h 3126259"/>
              <a:gd name="connsiteX131" fmla="*/ 457200 w 4759631"/>
              <a:gd name="connsiteY131" fmla="*/ 1816443 h 3126259"/>
              <a:gd name="connsiteX132" fmla="*/ 24713 w 4759631"/>
              <a:gd name="connsiteY132" fmla="*/ 1804086 h 3126259"/>
              <a:gd name="connsiteX133" fmla="*/ 61784 w 4759631"/>
              <a:gd name="connsiteY133" fmla="*/ 1767016 h 3126259"/>
              <a:gd name="connsiteX134" fmla="*/ 123567 w 4759631"/>
              <a:gd name="connsiteY134" fmla="*/ 1717589 h 3126259"/>
              <a:gd name="connsiteX135" fmla="*/ 86497 w 4759631"/>
              <a:gd name="connsiteY135" fmla="*/ 1705232 h 3126259"/>
              <a:gd name="connsiteX136" fmla="*/ 37070 w 4759631"/>
              <a:gd name="connsiteY136" fmla="*/ 1779373 h 3126259"/>
              <a:gd name="connsiteX137" fmla="*/ 49427 w 4759631"/>
              <a:gd name="connsiteY137" fmla="*/ 1742302 h 3126259"/>
              <a:gd name="connsiteX138" fmla="*/ 74140 w 4759631"/>
              <a:gd name="connsiteY138" fmla="*/ 1705232 h 3126259"/>
              <a:gd name="connsiteX139" fmla="*/ 61784 w 4759631"/>
              <a:gd name="connsiteY139" fmla="*/ 1742302 h 3126259"/>
              <a:gd name="connsiteX140" fmla="*/ 24713 w 4759631"/>
              <a:gd name="connsiteY140" fmla="*/ 1767016 h 3126259"/>
              <a:gd name="connsiteX141" fmla="*/ 0 w 4759631"/>
              <a:gd name="connsiteY141" fmla="*/ 1804086 h 3126259"/>
              <a:gd name="connsiteX142" fmla="*/ 24713 w 4759631"/>
              <a:gd name="connsiteY142" fmla="*/ 1841157 h 3126259"/>
              <a:gd name="connsiteX143" fmla="*/ 61784 w 4759631"/>
              <a:gd name="connsiteY143" fmla="*/ 1853513 h 3126259"/>
              <a:gd name="connsiteX144" fmla="*/ 74140 w 4759631"/>
              <a:gd name="connsiteY144" fmla="*/ 1890584 h 3126259"/>
              <a:gd name="connsiteX145" fmla="*/ 111211 w 4759631"/>
              <a:gd name="connsiteY145" fmla="*/ 1915297 h 3126259"/>
              <a:gd name="connsiteX146" fmla="*/ 135924 w 4759631"/>
              <a:gd name="connsiteY146" fmla="*/ 1952367 h 3126259"/>
              <a:gd name="connsiteX147" fmla="*/ 123567 w 4759631"/>
              <a:gd name="connsiteY147" fmla="*/ 1915297 h 3126259"/>
              <a:gd name="connsiteX148" fmla="*/ 98854 w 4759631"/>
              <a:gd name="connsiteY148" fmla="*/ 1878227 h 3126259"/>
              <a:gd name="connsiteX149" fmla="*/ 61784 w 4759631"/>
              <a:gd name="connsiteY149" fmla="*/ 1865870 h 3126259"/>
              <a:gd name="connsiteX150" fmla="*/ 24713 w 4759631"/>
              <a:gd name="connsiteY150" fmla="*/ 1791730 h 3126259"/>
              <a:gd name="connsiteX151" fmla="*/ 61784 w 4759631"/>
              <a:gd name="connsiteY151" fmla="*/ 1754659 h 3126259"/>
              <a:gd name="connsiteX152" fmla="*/ 148281 w 4759631"/>
              <a:gd name="connsiteY152" fmla="*/ 1668162 h 3126259"/>
              <a:gd name="connsiteX153" fmla="*/ 86497 w 4759631"/>
              <a:gd name="connsiteY153" fmla="*/ 1729946 h 3126259"/>
              <a:gd name="connsiteX154" fmla="*/ 24713 w 4759631"/>
              <a:gd name="connsiteY154" fmla="*/ 1791730 h 3126259"/>
              <a:gd name="connsiteX155" fmla="*/ 61784 w 4759631"/>
              <a:gd name="connsiteY155" fmla="*/ 1717589 h 3126259"/>
              <a:gd name="connsiteX156" fmla="*/ 98854 w 4759631"/>
              <a:gd name="connsiteY156" fmla="*/ 1705232 h 3126259"/>
              <a:gd name="connsiteX157" fmla="*/ 61784 w 4759631"/>
              <a:gd name="connsiteY157" fmla="*/ 1742302 h 3126259"/>
              <a:gd name="connsiteX158" fmla="*/ 37070 w 4759631"/>
              <a:gd name="connsiteY158" fmla="*/ 1779373 h 3126259"/>
              <a:gd name="connsiteX159" fmla="*/ 74140 w 4759631"/>
              <a:gd name="connsiteY159" fmla="*/ 1853513 h 3126259"/>
              <a:gd name="connsiteX160" fmla="*/ 111211 w 4759631"/>
              <a:gd name="connsiteY160" fmla="*/ 1927654 h 3126259"/>
              <a:gd name="connsiteX161" fmla="*/ 123567 w 4759631"/>
              <a:gd name="connsiteY161" fmla="*/ 1964724 h 3126259"/>
              <a:gd name="connsiteX162" fmla="*/ 135924 w 4759631"/>
              <a:gd name="connsiteY162" fmla="*/ 1927654 h 3126259"/>
              <a:gd name="connsiteX163" fmla="*/ 111211 w 4759631"/>
              <a:gd name="connsiteY163" fmla="*/ 1878227 h 3126259"/>
              <a:gd name="connsiteX164" fmla="*/ 49427 w 4759631"/>
              <a:gd name="connsiteY164" fmla="*/ 1804086 h 3126259"/>
              <a:gd name="connsiteX165" fmla="*/ 345989 w 4759631"/>
              <a:gd name="connsiteY165" fmla="*/ 1804086 h 3126259"/>
              <a:gd name="connsiteX166" fmla="*/ 667265 w 4759631"/>
              <a:gd name="connsiteY166" fmla="*/ 1791730 h 3126259"/>
              <a:gd name="connsiteX167" fmla="*/ 778476 w 4759631"/>
              <a:gd name="connsiteY167" fmla="*/ 1754659 h 3126259"/>
              <a:gd name="connsiteX168" fmla="*/ 815546 w 4759631"/>
              <a:gd name="connsiteY168" fmla="*/ 1742302 h 3126259"/>
              <a:gd name="connsiteX169" fmla="*/ 1124465 w 4759631"/>
              <a:gd name="connsiteY169" fmla="*/ 1729946 h 3126259"/>
              <a:gd name="connsiteX170" fmla="*/ 1198605 w 4759631"/>
              <a:gd name="connsiteY170" fmla="*/ 1705232 h 3126259"/>
              <a:gd name="connsiteX171" fmla="*/ 1544594 w 4759631"/>
              <a:gd name="connsiteY171" fmla="*/ 1680519 h 3126259"/>
              <a:gd name="connsiteX172" fmla="*/ 1717589 w 4759631"/>
              <a:gd name="connsiteY172" fmla="*/ 1655805 h 312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759631" h="3126259">
                <a:moveTo>
                  <a:pt x="1841157" y="1729946"/>
                </a:moveTo>
                <a:cubicBezTo>
                  <a:pt x="1800759" y="1697628"/>
                  <a:pt x="1774810" y="1680599"/>
                  <a:pt x="1742303" y="1643448"/>
                </a:cubicBezTo>
                <a:cubicBezTo>
                  <a:pt x="1724936" y="1623600"/>
                  <a:pt x="1708700" y="1602764"/>
                  <a:pt x="1692876" y="1581665"/>
                </a:cubicBezTo>
                <a:cubicBezTo>
                  <a:pt x="1671616" y="1553319"/>
                  <a:pt x="1654151" y="1522069"/>
                  <a:pt x="1631092" y="1495167"/>
                </a:cubicBezTo>
                <a:cubicBezTo>
                  <a:pt x="1604556" y="1464208"/>
                  <a:pt x="1572340" y="1438550"/>
                  <a:pt x="1544594" y="1408670"/>
                </a:cubicBezTo>
                <a:cubicBezTo>
                  <a:pt x="1518754" y="1380843"/>
                  <a:pt x="1496528" y="1349781"/>
                  <a:pt x="1470454" y="1322173"/>
                </a:cubicBezTo>
                <a:cubicBezTo>
                  <a:pt x="1426458" y="1275589"/>
                  <a:pt x="1372976" y="1237508"/>
                  <a:pt x="1334530" y="1186248"/>
                </a:cubicBezTo>
                <a:cubicBezTo>
                  <a:pt x="1226110" y="1041691"/>
                  <a:pt x="1363665" y="1220241"/>
                  <a:pt x="1260389" y="1099751"/>
                </a:cubicBezTo>
                <a:cubicBezTo>
                  <a:pt x="1246986" y="1084114"/>
                  <a:pt x="1235676" y="1066800"/>
                  <a:pt x="1223319" y="1050324"/>
                </a:cubicBezTo>
                <a:cubicBezTo>
                  <a:pt x="1219200" y="1037967"/>
                  <a:pt x="1214121" y="1025890"/>
                  <a:pt x="1210962" y="1013254"/>
                </a:cubicBezTo>
                <a:cubicBezTo>
                  <a:pt x="1205868" y="992879"/>
                  <a:pt x="1205979" y="971135"/>
                  <a:pt x="1198605" y="951470"/>
                </a:cubicBezTo>
                <a:cubicBezTo>
                  <a:pt x="1193391" y="937565"/>
                  <a:pt x="1180533" y="927683"/>
                  <a:pt x="1173892" y="914400"/>
                </a:cubicBezTo>
                <a:cubicBezTo>
                  <a:pt x="1130833" y="828283"/>
                  <a:pt x="1213953" y="937420"/>
                  <a:pt x="1124465" y="803189"/>
                </a:cubicBezTo>
                <a:cubicBezTo>
                  <a:pt x="1114771" y="788649"/>
                  <a:pt x="1099751" y="778476"/>
                  <a:pt x="1087394" y="766119"/>
                </a:cubicBezTo>
                <a:cubicBezTo>
                  <a:pt x="1055776" y="671263"/>
                  <a:pt x="1054866" y="704074"/>
                  <a:pt x="1075038" y="593124"/>
                </a:cubicBezTo>
                <a:cubicBezTo>
                  <a:pt x="1077368" y="580309"/>
                  <a:pt x="1079257" y="566225"/>
                  <a:pt x="1087394" y="556054"/>
                </a:cubicBezTo>
                <a:cubicBezTo>
                  <a:pt x="1096671" y="544457"/>
                  <a:pt x="1112380" y="539972"/>
                  <a:pt x="1124465" y="531340"/>
                </a:cubicBezTo>
                <a:cubicBezTo>
                  <a:pt x="1141223" y="519370"/>
                  <a:pt x="1156428" y="505185"/>
                  <a:pt x="1173892" y="494270"/>
                </a:cubicBezTo>
                <a:cubicBezTo>
                  <a:pt x="1208791" y="472458"/>
                  <a:pt x="1224355" y="469212"/>
                  <a:pt x="1260389" y="457200"/>
                </a:cubicBezTo>
                <a:cubicBezTo>
                  <a:pt x="1269203" y="430759"/>
                  <a:pt x="1274916" y="402784"/>
                  <a:pt x="1297459" y="383059"/>
                </a:cubicBezTo>
                <a:cubicBezTo>
                  <a:pt x="1319812" y="363500"/>
                  <a:pt x="1347838" y="351453"/>
                  <a:pt x="1371600" y="333632"/>
                </a:cubicBezTo>
                <a:cubicBezTo>
                  <a:pt x="1388076" y="321275"/>
                  <a:pt x="1402607" y="305772"/>
                  <a:pt x="1421027" y="296562"/>
                </a:cubicBezTo>
                <a:cubicBezTo>
                  <a:pt x="1436217" y="288967"/>
                  <a:pt x="1454125" y="288871"/>
                  <a:pt x="1470454" y="284205"/>
                </a:cubicBezTo>
                <a:cubicBezTo>
                  <a:pt x="1482978" y="280627"/>
                  <a:pt x="1494888" y="275007"/>
                  <a:pt x="1507524" y="271848"/>
                </a:cubicBezTo>
                <a:cubicBezTo>
                  <a:pt x="1527899" y="266754"/>
                  <a:pt x="1549046" y="265018"/>
                  <a:pt x="1569308" y="259492"/>
                </a:cubicBezTo>
                <a:cubicBezTo>
                  <a:pt x="1594441" y="252638"/>
                  <a:pt x="1618176" y="241096"/>
                  <a:pt x="1643449" y="234778"/>
                </a:cubicBezTo>
                <a:cubicBezTo>
                  <a:pt x="1659925" y="230659"/>
                  <a:pt x="1676609" y="227301"/>
                  <a:pt x="1692876" y="222421"/>
                </a:cubicBezTo>
                <a:cubicBezTo>
                  <a:pt x="1717827" y="214936"/>
                  <a:pt x="1745341" y="212158"/>
                  <a:pt x="1767016" y="197708"/>
                </a:cubicBezTo>
                <a:cubicBezTo>
                  <a:pt x="1869965" y="129074"/>
                  <a:pt x="1728101" y="221438"/>
                  <a:pt x="1853513" y="148281"/>
                </a:cubicBezTo>
                <a:cubicBezTo>
                  <a:pt x="1887078" y="128702"/>
                  <a:pt x="1914038" y="92885"/>
                  <a:pt x="1952367" y="86497"/>
                </a:cubicBezTo>
                <a:cubicBezTo>
                  <a:pt x="2151598" y="53291"/>
                  <a:pt x="1867760" y="104560"/>
                  <a:pt x="2137719" y="37070"/>
                </a:cubicBezTo>
                <a:cubicBezTo>
                  <a:pt x="2165974" y="30006"/>
                  <a:pt x="2195657" y="30425"/>
                  <a:pt x="2224216" y="24713"/>
                </a:cubicBezTo>
                <a:cubicBezTo>
                  <a:pt x="2257522" y="18052"/>
                  <a:pt x="2290119" y="8238"/>
                  <a:pt x="2323070" y="0"/>
                </a:cubicBezTo>
                <a:cubicBezTo>
                  <a:pt x="2426043" y="4119"/>
                  <a:pt x="2529781" y="-831"/>
                  <a:pt x="2631989" y="12357"/>
                </a:cubicBezTo>
                <a:cubicBezTo>
                  <a:pt x="2659392" y="15893"/>
                  <a:pt x="2680476" y="39165"/>
                  <a:pt x="2706130" y="49427"/>
                </a:cubicBezTo>
                <a:cubicBezTo>
                  <a:pt x="2721898" y="55734"/>
                  <a:pt x="2739081" y="57665"/>
                  <a:pt x="2755557" y="61784"/>
                </a:cubicBezTo>
                <a:cubicBezTo>
                  <a:pt x="2830680" y="111865"/>
                  <a:pt x="2750863" y="64658"/>
                  <a:pt x="2842054" y="98854"/>
                </a:cubicBezTo>
                <a:cubicBezTo>
                  <a:pt x="2859301" y="105322"/>
                  <a:pt x="2873084" y="122647"/>
                  <a:pt x="2891481" y="123567"/>
                </a:cubicBezTo>
                <a:cubicBezTo>
                  <a:pt x="3121889" y="135087"/>
                  <a:pt x="3352800" y="131805"/>
                  <a:pt x="3583459" y="135924"/>
                </a:cubicBezTo>
                <a:cubicBezTo>
                  <a:pt x="3595816" y="144162"/>
                  <a:pt x="3607247" y="153996"/>
                  <a:pt x="3620530" y="160638"/>
                </a:cubicBezTo>
                <a:cubicBezTo>
                  <a:pt x="3650396" y="175571"/>
                  <a:pt x="3675364" y="173477"/>
                  <a:pt x="3707027" y="185351"/>
                </a:cubicBezTo>
                <a:cubicBezTo>
                  <a:pt x="3823144" y="228896"/>
                  <a:pt x="3673962" y="198281"/>
                  <a:pt x="3842951" y="222421"/>
                </a:cubicBezTo>
                <a:cubicBezTo>
                  <a:pt x="3867665" y="230659"/>
                  <a:pt x="3892559" y="238373"/>
                  <a:pt x="3917092" y="247135"/>
                </a:cubicBezTo>
                <a:cubicBezTo>
                  <a:pt x="3950234" y="258971"/>
                  <a:pt x="3982356" y="273708"/>
                  <a:pt x="4015946" y="284205"/>
                </a:cubicBezTo>
                <a:cubicBezTo>
                  <a:pt x="4048365" y="294336"/>
                  <a:pt x="4082306" y="299030"/>
                  <a:pt x="4114800" y="308919"/>
                </a:cubicBezTo>
                <a:cubicBezTo>
                  <a:pt x="4177104" y="327881"/>
                  <a:pt x="4300151" y="370702"/>
                  <a:pt x="4300151" y="370702"/>
                </a:cubicBezTo>
                <a:cubicBezTo>
                  <a:pt x="4312508" y="383059"/>
                  <a:pt x="4323797" y="396586"/>
                  <a:pt x="4337222" y="407773"/>
                </a:cubicBezTo>
                <a:cubicBezTo>
                  <a:pt x="4348631" y="417280"/>
                  <a:pt x="4366421" y="419893"/>
                  <a:pt x="4374292" y="432486"/>
                </a:cubicBezTo>
                <a:cubicBezTo>
                  <a:pt x="4388099" y="454577"/>
                  <a:pt x="4399005" y="506627"/>
                  <a:pt x="4399005" y="506627"/>
                </a:cubicBezTo>
                <a:cubicBezTo>
                  <a:pt x="4403124" y="535459"/>
                  <a:pt x="4402993" y="565227"/>
                  <a:pt x="4411362" y="593124"/>
                </a:cubicBezTo>
                <a:cubicBezTo>
                  <a:pt x="4415629" y="607349"/>
                  <a:pt x="4431380" y="616105"/>
                  <a:pt x="4436076" y="630194"/>
                </a:cubicBezTo>
                <a:cubicBezTo>
                  <a:pt x="4447024" y="663037"/>
                  <a:pt x="4459508" y="815096"/>
                  <a:pt x="4460789" y="827902"/>
                </a:cubicBezTo>
                <a:cubicBezTo>
                  <a:pt x="4456670" y="897924"/>
                  <a:pt x="4455082" y="968140"/>
                  <a:pt x="4448432" y="1037967"/>
                </a:cubicBezTo>
                <a:cubicBezTo>
                  <a:pt x="4446822" y="1054873"/>
                  <a:pt x="4442766" y="1071784"/>
                  <a:pt x="4436076" y="1087394"/>
                </a:cubicBezTo>
                <a:cubicBezTo>
                  <a:pt x="4430226" y="1101044"/>
                  <a:pt x="4419600" y="1112108"/>
                  <a:pt x="4411362" y="1124465"/>
                </a:cubicBezTo>
                <a:cubicBezTo>
                  <a:pt x="4403124" y="1149178"/>
                  <a:pt x="4399300" y="1175833"/>
                  <a:pt x="4386649" y="1198605"/>
                </a:cubicBezTo>
                <a:cubicBezTo>
                  <a:pt x="4378162" y="1213881"/>
                  <a:pt x="4360951" y="1222407"/>
                  <a:pt x="4349578" y="1235675"/>
                </a:cubicBezTo>
                <a:cubicBezTo>
                  <a:pt x="4336175" y="1251311"/>
                  <a:pt x="4324478" y="1268344"/>
                  <a:pt x="4312508" y="1285102"/>
                </a:cubicBezTo>
                <a:cubicBezTo>
                  <a:pt x="4303876" y="1297187"/>
                  <a:pt x="4299070" y="1312508"/>
                  <a:pt x="4287794" y="1322173"/>
                </a:cubicBezTo>
                <a:cubicBezTo>
                  <a:pt x="4269559" y="1337803"/>
                  <a:pt x="4246377" y="1346514"/>
                  <a:pt x="4226011" y="1359243"/>
                </a:cubicBezTo>
                <a:cubicBezTo>
                  <a:pt x="4171259" y="1393463"/>
                  <a:pt x="4209031" y="1377260"/>
                  <a:pt x="4151870" y="1396313"/>
                </a:cubicBezTo>
                <a:cubicBezTo>
                  <a:pt x="4106748" y="1426395"/>
                  <a:pt x="4072017" y="1451764"/>
                  <a:pt x="4015946" y="1470454"/>
                </a:cubicBezTo>
                <a:cubicBezTo>
                  <a:pt x="3978876" y="1482811"/>
                  <a:pt x="3942644" y="1498047"/>
                  <a:pt x="3904735" y="1507524"/>
                </a:cubicBezTo>
                <a:cubicBezTo>
                  <a:pt x="3888259" y="1511643"/>
                  <a:pt x="3871209" y="1513918"/>
                  <a:pt x="3855308" y="1519881"/>
                </a:cubicBezTo>
                <a:cubicBezTo>
                  <a:pt x="3838061" y="1526349"/>
                  <a:pt x="3822714" y="1537113"/>
                  <a:pt x="3805881" y="1544594"/>
                </a:cubicBezTo>
                <a:cubicBezTo>
                  <a:pt x="3785612" y="1553603"/>
                  <a:pt x="3763936" y="1559388"/>
                  <a:pt x="3744097" y="1569308"/>
                </a:cubicBezTo>
                <a:cubicBezTo>
                  <a:pt x="3730814" y="1575949"/>
                  <a:pt x="3720310" y="1587380"/>
                  <a:pt x="3707027" y="1594021"/>
                </a:cubicBezTo>
                <a:cubicBezTo>
                  <a:pt x="3598856" y="1648106"/>
                  <a:pt x="3690205" y="1595696"/>
                  <a:pt x="3595816" y="1631092"/>
                </a:cubicBezTo>
                <a:cubicBezTo>
                  <a:pt x="3578569" y="1637560"/>
                  <a:pt x="3564338" y="1651663"/>
                  <a:pt x="3546389" y="1655805"/>
                </a:cubicBezTo>
                <a:cubicBezTo>
                  <a:pt x="3510046" y="1664192"/>
                  <a:pt x="3472149" y="1663232"/>
                  <a:pt x="3435178" y="1668162"/>
                </a:cubicBezTo>
                <a:cubicBezTo>
                  <a:pt x="3410344" y="1671473"/>
                  <a:pt x="3385751" y="1676400"/>
                  <a:pt x="3361038" y="1680519"/>
                </a:cubicBezTo>
                <a:cubicBezTo>
                  <a:pt x="3381633" y="1688757"/>
                  <a:pt x="3402553" y="1696223"/>
                  <a:pt x="3422822" y="1705232"/>
                </a:cubicBezTo>
                <a:cubicBezTo>
                  <a:pt x="3492639" y="1736262"/>
                  <a:pt x="3578904" y="1794706"/>
                  <a:pt x="3632886" y="1828800"/>
                </a:cubicBezTo>
                <a:cubicBezTo>
                  <a:pt x="3657999" y="1844661"/>
                  <a:pt x="3680461" y="1864944"/>
                  <a:pt x="3707027" y="1878227"/>
                </a:cubicBezTo>
                <a:cubicBezTo>
                  <a:pt x="3748216" y="1898822"/>
                  <a:pt x="3791931" y="1914994"/>
                  <a:pt x="3830594" y="1940011"/>
                </a:cubicBezTo>
                <a:cubicBezTo>
                  <a:pt x="4024546" y="2065509"/>
                  <a:pt x="3801025" y="1975462"/>
                  <a:pt x="4028303" y="2051221"/>
                </a:cubicBezTo>
                <a:cubicBezTo>
                  <a:pt x="4053016" y="2067697"/>
                  <a:pt x="4076556" y="2086086"/>
                  <a:pt x="4102443" y="2100648"/>
                </a:cubicBezTo>
                <a:cubicBezTo>
                  <a:pt x="4282400" y="2201874"/>
                  <a:pt x="4228748" y="2162556"/>
                  <a:pt x="4497859" y="2174789"/>
                </a:cubicBezTo>
                <a:cubicBezTo>
                  <a:pt x="4514335" y="2187146"/>
                  <a:pt x="4530528" y="2199889"/>
                  <a:pt x="4547286" y="2211859"/>
                </a:cubicBezTo>
                <a:cubicBezTo>
                  <a:pt x="4559371" y="2220491"/>
                  <a:pt x="4572948" y="2227065"/>
                  <a:pt x="4584357" y="2236573"/>
                </a:cubicBezTo>
                <a:cubicBezTo>
                  <a:pt x="4597782" y="2247760"/>
                  <a:pt x="4608002" y="2262456"/>
                  <a:pt x="4621427" y="2273643"/>
                </a:cubicBezTo>
                <a:cubicBezTo>
                  <a:pt x="4653367" y="2300260"/>
                  <a:pt x="4658412" y="2298329"/>
                  <a:pt x="4695567" y="2310713"/>
                </a:cubicBezTo>
                <a:cubicBezTo>
                  <a:pt x="4712043" y="2323070"/>
                  <a:pt x="4742540" y="2327336"/>
                  <a:pt x="4744994" y="2347784"/>
                </a:cubicBezTo>
                <a:cubicBezTo>
                  <a:pt x="4770530" y="2560579"/>
                  <a:pt x="4765341" y="2554228"/>
                  <a:pt x="4707924" y="2669059"/>
                </a:cubicBezTo>
                <a:cubicBezTo>
                  <a:pt x="4699686" y="2718486"/>
                  <a:pt x="4695364" y="2768727"/>
                  <a:pt x="4683211" y="2817340"/>
                </a:cubicBezTo>
                <a:cubicBezTo>
                  <a:pt x="4653075" y="2937882"/>
                  <a:pt x="4689872" y="2787365"/>
                  <a:pt x="4658497" y="2928551"/>
                </a:cubicBezTo>
                <a:cubicBezTo>
                  <a:pt x="4654813" y="2945129"/>
                  <a:pt x="4657012" y="2964931"/>
                  <a:pt x="4646140" y="2977978"/>
                </a:cubicBezTo>
                <a:cubicBezTo>
                  <a:pt x="4634348" y="2992129"/>
                  <a:pt x="4612508" y="2993215"/>
                  <a:pt x="4596713" y="3002692"/>
                </a:cubicBezTo>
                <a:cubicBezTo>
                  <a:pt x="4547737" y="3032078"/>
                  <a:pt x="4511535" y="3063816"/>
                  <a:pt x="4460789" y="3089189"/>
                </a:cubicBezTo>
                <a:cubicBezTo>
                  <a:pt x="4436288" y="3101440"/>
                  <a:pt x="4384097" y="3109873"/>
                  <a:pt x="4361935" y="3113902"/>
                </a:cubicBezTo>
                <a:cubicBezTo>
                  <a:pt x="4337285" y="3118384"/>
                  <a:pt x="4312508" y="3122140"/>
                  <a:pt x="4287794" y="3126259"/>
                </a:cubicBezTo>
                <a:lnTo>
                  <a:pt x="2879124" y="3113902"/>
                </a:lnTo>
                <a:cubicBezTo>
                  <a:pt x="2862144" y="3113614"/>
                  <a:pt x="2846680" y="3101546"/>
                  <a:pt x="2829697" y="3101546"/>
                </a:cubicBezTo>
                <a:cubicBezTo>
                  <a:pt x="2788303" y="3101546"/>
                  <a:pt x="2747402" y="3110727"/>
                  <a:pt x="2706130" y="3113902"/>
                </a:cubicBezTo>
                <a:cubicBezTo>
                  <a:pt x="2640293" y="3118966"/>
                  <a:pt x="2574325" y="3122140"/>
                  <a:pt x="2508422" y="3126259"/>
                </a:cubicBezTo>
                <a:lnTo>
                  <a:pt x="1964724" y="3101546"/>
                </a:lnTo>
                <a:cubicBezTo>
                  <a:pt x="1942158" y="3100164"/>
                  <a:pt x="1890622" y="3087440"/>
                  <a:pt x="1865870" y="3076832"/>
                </a:cubicBezTo>
                <a:cubicBezTo>
                  <a:pt x="1848939" y="3069576"/>
                  <a:pt x="1833374" y="3059375"/>
                  <a:pt x="1816443" y="3052119"/>
                </a:cubicBezTo>
                <a:cubicBezTo>
                  <a:pt x="1777725" y="3035526"/>
                  <a:pt x="1749670" y="3034811"/>
                  <a:pt x="1705232" y="3027405"/>
                </a:cubicBezTo>
                <a:cubicBezTo>
                  <a:pt x="1692875" y="3023286"/>
                  <a:pt x="1680934" y="3017602"/>
                  <a:pt x="1668162" y="3015048"/>
                </a:cubicBezTo>
                <a:cubicBezTo>
                  <a:pt x="1639603" y="3009336"/>
                  <a:pt x="1609562" y="3011061"/>
                  <a:pt x="1581665" y="3002692"/>
                </a:cubicBezTo>
                <a:cubicBezTo>
                  <a:pt x="1567440" y="2998425"/>
                  <a:pt x="1558165" y="2984010"/>
                  <a:pt x="1544594" y="2977978"/>
                </a:cubicBezTo>
                <a:cubicBezTo>
                  <a:pt x="1520789" y="2967398"/>
                  <a:pt x="1470454" y="2953265"/>
                  <a:pt x="1470454" y="2953265"/>
                </a:cubicBezTo>
                <a:cubicBezTo>
                  <a:pt x="1364189" y="2846997"/>
                  <a:pt x="1483620" y="2977483"/>
                  <a:pt x="1421027" y="2879124"/>
                </a:cubicBezTo>
                <a:cubicBezTo>
                  <a:pt x="1359831" y="2782959"/>
                  <a:pt x="1373278" y="2797864"/>
                  <a:pt x="1309816" y="2755557"/>
                </a:cubicBezTo>
                <a:cubicBezTo>
                  <a:pt x="1305697" y="2743200"/>
                  <a:pt x="1304684" y="2729324"/>
                  <a:pt x="1297459" y="2718486"/>
                </a:cubicBezTo>
                <a:cubicBezTo>
                  <a:pt x="1287766" y="2703946"/>
                  <a:pt x="1271576" y="2694841"/>
                  <a:pt x="1260389" y="2681416"/>
                </a:cubicBezTo>
                <a:cubicBezTo>
                  <a:pt x="1250882" y="2670007"/>
                  <a:pt x="1243914" y="2656703"/>
                  <a:pt x="1235676" y="2644346"/>
                </a:cubicBezTo>
                <a:cubicBezTo>
                  <a:pt x="1239795" y="2533135"/>
                  <a:pt x="1236959" y="2421448"/>
                  <a:pt x="1248032" y="2310713"/>
                </a:cubicBezTo>
                <a:cubicBezTo>
                  <a:pt x="1249510" y="2295936"/>
                  <a:pt x="1263239" y="2285052"/>
                  <a:pt x="1272746" y="2273643"/>
                </a:cubicBezTo>
                <a:cubicBezTo>
                  <a:pt x="1283933" y="2260218"/>
                  <a:pt x="1298629" y="2249998"/>
                  <a:pt x="1309816" y="2236573"/>
                </a:cubicBezTo>
                <a:cubicBezTo>
                  <a:pt x="1319324" y="2225164"/>
                  <a:pt x="1323121" y="2209010"/>
                  <a:pt x="1334530" y="2199502"/>
                </a:cubicBezTo>
                <a:cubicBezTo>
                  <a:pt x="1348681" y="2187710"/>
                  <a:pt x="1367481" y="2183027"/>
                  <a:pt x="1383957" y="2174789"/>
                </a:cubicBezTo>
                <a:cubicBezTo>
                  <a:pt x="1396314" y="2162432"/>
                  <a:pt x="1407233" y="2148448"/>
                  <a:pt x="1421027" y="2137719"/>
                </a:cubicBezTo>
                <a:cubicBezTo>
                  <a:pt x="1444472" y="2119484"/>
                  <a:pt x="1474165" y="2109294"/>
                  <a:pt x="1495167" y="2088292"/>
                </a:cubicBezTo>
                <a:cubicBezTo>
                  <a:pt x="1507524" y="2075935"/>
                  <a:pt x="1518970" y="2062594"/>
                  <a:pt x="1532238" y="2051221"/>
                </a:cubicBezTo>
                <a:cubicBezTo>
                  <a:pt x="1643201" y="1956110"/>
                  <a:pt x="1526750" y="2069066"/>
                  <a:pt x="1618735" y="1977081"/>
                </a:cubicBezTo>
                <a:cubicBezTo>
                  <a:pt x="1622854" y="1964724"/>
                  <a:pt x="1621882" y="1949221"/>
                  <a:pt x="1631092" y="1940011"/>
                </a:cubicBezTo>
                <a:cubicBezTo>
                  <a:pt x="1652094" y="1919009"/>
                  <a:pt x="1705232" y="1890584"/>
                  <a:pt x="1705232" y="1890584"/>
                </a:cubicBezTo>
                <a:cubicBezTo>
                  <a:pt x="1736293" y="1797401"/>
                  <a:pt x="1694393" y="1912264"/>
                  <a:pt x="1742303" y="1816443"/>
                </a:cubicBezTo>
                <a:cubicBezTo>
                  <a:pt x="1748128" y="1804793"/>
                  <a:pt x="1748834" y="1791023"/>
                  <a:pt x="1754659" y="1779373"/>
                </a:cubicBezTo>
                <a:cubicBezTo>
                  <a:pt x="1802570" y="1683549"/>
                  <a:pt x="1760668" y="1798414"/>
                  <a:pt x="1791730" y="1705232"/>
                </a:cubicBezTo>
                <a:cubicBezTo>
                  <a:pt x="1779373" y="1696994"/>
                  <a:pt x="1768565" y="1685734"/>
                  <a:pt x="1754659" y="1680519"/>
                </a:cubicBezTo>
                <a:cubicBezTo>
                  <a:pt x="1734994" y="1673145"/>
                  <a:pt x="1713878" y="1668162"/>
                  <a:pt x="1692876" y="1668162"/>
                </a:cubicBezTo>
                <a:cubicBezTo>
                  <a:pt x="1556889" y="1668162"/>
                  <a:pt x="1421027" y="1676400"/>
                  <a:pt x="1285103" y="1680519"/>
                </a:cubicBezTo>
                <a:cubicBezTo>
                  <a:pt x="1199586" y="1709022"/>
                  <a:pt x="1279465" y="1685543"/>
                  <a:pt x="1112108" y="1705232"/>
                </a:cubicBezTo>
                <a:cubicBezTo>
                  <a:pt x="1087225" y="1708159"/>
                  <a:pt x="1062617" y="1713107"/>
                  <a:pt x="1037967" y="1717589"/>
                </a:cubicBezTo>
                <a:cubicBezTo>
                  <a:pt x="1017304" y="1721346"/>
                  <a:pt x="997058" y="1727627"/>
                  <a:pt x="976184" y="1729946"/>
                </a:cubicBezTo>
                <a:cubicBezTo>
                  <a:pt x="885751" y="1739994"/>
                  <a:pt x="704335" y="1754659"/>
                  <a:pt x="704335" y="1754659"/>
                </a:cubicBezTo>
                <a:cubicBezTo>
                  <a:pt x="691978" y="1758778"/>
                  <a:pt x="678915" y="1761191"/>
                  <a:pt x="667265" y="1767016"/>
                </a:cubicBezTo>
                <a:cubicBezTo>
                  <a:pt x="653982" y="1773658"/>
                  <a:pt x="644283" y="1787034"/>
                  <a:pt x="630194" y="1791730"/>
                </a:cubicBezTo>
                <a:cubicBezTo>
                  <a:pt x="608820" y="1798855"/>
                  <a:pt x="467560" y="1815148"/>
                  <a:pt x="457200" y="1816443"/>
                </a:cubicBezTo>
                <a:lnTo>
                  <a:pt x="24713" y="1804086"/>
                </a:lnTo>
                <a:cubicBezTo>
                  <a:pt x="7373" y="1801918"/>
                  <a:pt x="50597" y="1780441"/>
                  <a:pt x="61784" y="1767016"/>
                </a:cubicBezTo>
                <a:cubicBezTo>
                  <a:pt x="104779" y="1715423"/>
                  <a:pt x="62711" y="1737875"/>
                  <a:pt x="123567" y="1717589"/>
                </a:cubicBezTo>
                <a:cubicBezTo>
                  <a:pt x="111210" y="1713470"/>
                  <a:pt x="97096" y="1697661"/>
                  <a:pt x="86497" y="1705232"/>
                </a:cubicBezTo>
                <a:cubicBezTo>
                  <a:pt x="62327" y="1722496"/>
                  <a:pt x="27677" y="1807551"/>
                  <a:pt x="37070" y="1779373"/>
                </a:cubicBezTo>
                <a:cubicBezTo>
                  <a:pt x="41189" y="1767016"/>
                  <a:pt x="43602" y="1753952"/>
                  <a:pt x="49427" y="1742302"/>
                </a:cubicBezTo>
                <a:cubicBezTo>
                  <a:pt x="56068" y="1729019"/>
                  <a:pt x="74140" y="1705232"/>
                  <a:pt x="74140" y="1705232"/>
                </a:cubicBezTo>
                <a:cubicBezTo>
                  <a:pt x="70021" y="1717589"/>
                  <a:pt x="69921" y="1732131"/>
                  <a:pt x="61784" y="1742302"/>
                </a:cubicBezTo>
                <a:cubicBezTo>
                  <a:pt x="52507" y="1753899"/>
                  <a:pt x="35214" y="1756515"/>
                  <a:pt x="24713" y="1767016"/>
                </a:cubicBezTo>
                <a:cubicBezTo>
                  <a:pt x="14212" y="1777517"/>
                  <a:pt x="8238" y="1791729"/>
                  <a:pt x="0" y="1804086"/>
                </a:cubicBezTo>
                <a:cubicBezTo>
                  <a:pt x="8238" y="1816443"/>
                  <a:pt x="13116" y="1831880"/>
                  <a:pt x="24713" y="1841157"/>
                </a:cubicBezTo>
                <a:cubicBezTo>
                  <a:pt x="34884" y="1849294"/>
                  <a:pt x="52574" y="1844303"/>
                  <a:pt x="61784" y="1853513"/>
                </a:cubicBezTo>
                <a:cubicBezTo>
                  <a:pt x="70994" y="1862723"/>
                  <a:pt x="66003" y="1880413"/>
                  <a:pt x="74140" y="1890584"/>
                </a:cubicBezTo>
                <a:cubicBezTo>
                  <a:pt x="83417" y="1902181"/>
                  <a:pt x="98854" y="1907059"/>
                  <a:pt x="111211" y="1915297"/>
                </a:cubicBezTo>
                <a:cubicBezTo>
                  <a:pt x="119449" y="1927654"/>
                  <a:pt x="121073" y="1952367"/>
                  <a:pt x="135924" y="1952367"/>
                </a:cubicBezTo>
                <a:cubicBezTo>
                  <a:pt x="148949" y="1952367"/>
                  <a:pt x="129392" y="1926947"/>
                  <a:pt x="123567" y="1915297"/>
                </a:cubicBezTo>
                <a:cubicBezTo>
                  <a:pt x="116926" y="1902014"/>
                  <a:pt x="110450" y="1887504"/>
                  <a:pt x="98854" y="1878227"/>
                </a:cubicBezTo>
                <a:cubicBezTo>
                  <a:pt x="88683" y="1870090"/>
                  <a:pt x="74141" y="1869989"/>
                  <a:pt x="61784" y="1865870"/>
                </a:cubicBezTo>
                <a:cubicBezTo>
                  <a:pt x="55770" y="1856849"/>
                  <a:pt x="19029" y="1808783"/>
                  <a:pt x="24713" y="1791730"/>
                </a:cubicBezTo>
                <a:cubicBezTo>
                  <a:pt x="30239" y="1775151"/>
                  <a:pt x="51055" y="1768453"/>
                  <a:pt x="61784" y="1754659"/>
                </a:cubicBezTo>
                <a:cubicBezTo>
                  <a:pt x="131183" y="1665432"/>
                  <a:pt x="77444" y="1691775"/>
                  <a:pt x="148281" y="1668162"/>
                </a:cubicBezTo>
                <a:cubicBezTo>
                  <a:pt x="82374" y="1767019"/>
                  <a:pt x="168878" y="1647563"/>
                  <a:pt x="86497" y="1729946"/>
                </a:cubicBezTo>
                <a:cubicBezTo>
                  <a:pt x="4122" y="1812323"/>
                  <a:pt x="123567" y="1725828"/>
                  <a:pt x="24713" y="1791730"/>
                </a:cubicBezTo>
                <a:cubicBezTo>
                  <a:pt x="32853" y="1767309"/>
                  <a:pt x="40007" y="1735011"/>
                  <a:pt x="61784" y="1717589"/>
                </a:cubicBezTo>
                <a:cubicBezTo>
                  <a:pt x="71955" y="1709452"/>
                  <a:pt x="86497" y="1709351"/>
                  <a:pt x="98854" y="1705232"/>
                </a:cubicBezTo>
                <a:cubicBezTo>
                  <a:pt x="98854" y="1705232"/>
                  <a:pt x="72971" y="1728877"/>
                  <a:pt x="61784" y="1742302"/>
                </a:cubicBezTo>
                <a:cubicBezTo>
                  <a:pt x="52276" y="1753711"/>
                  <a:pt x="45308" y="1767016"/>
                  <a:pt x="37070" y="1779373"/>
                </a:cubicBezTo>
                <a:cubicBezTo>
                  <a:pt x="68131" y="1872553"/>
                  <a:pt x="26231" y="1757694"/>
                  <a:pt x="74140" y="1853513"/>
                </a:cubicBezTo>
                <a:cubicBezTo>
                  <a:pt x="125294" y="1955823"/>
                  <a:pt x="40391" y="1821427"/>
                  <a:pt x="111211" y="1927654"/>
                </a:cubicBezTo>
                <a:cubicBezTo>
                  <a:pt x="115330" y="1940011"/>
                  <a:pt x="110542" y="1964724"/>
                  <a:pt x="123567" y="1964724"/>
                </a:cubicBezTo>
                <a:cubicBezTo>
                  <a:pt x="136592" y="1964724"/>
                  <a:pt x="137766" y="1940548"/>
                  <a:pt x="135924" y="1927654"/>
                </a:cubicBezTo>
                <a:cubicBezTo>
                  <a:pt x="133319" y="1909419"/>
                  <a:pt x="120350" y="1894220"/>
                  <a:pt x="111211" y="1878227"/>
                </a:cubicBezTo>
                <a:cubicBezTo>
                  <a:pt x="88275" y="1838089"/>
                  <a:pt x="83500" y="1838160"/>
                  <a:pt x="49427" y="1804086"/>
                </a:cubicBezTo>
                <a:cubicBezTo>
                  <a:pt x="174504" y="1762396"/>
                  <a:pt x="34558" y="1804086"/>
                  <a:pt x="345989" y="1804086"/>
                </a:cubicBezTo>
                <a:cubicBezTo>
                  <a:pt x="453160" y="1804086"/>
                  <a:pt x="560173" y="1795849"/>
                  <a:pt x="667265" y="1791730"/>
                </a:cubicBezTo>
                <a:lnTo>
                  <a:pt x="778476" y="1754659"/>
                </a:lnTo>
                <a:cubicBezTo>
                  <a:pt x="790833" y="1750540"/>
                  <a:pt x="802531" y="1742823"/>
                  <a:pt x="815546" y="1742302"/>
                </a:cubicBezTo>
                <a:lnTo>
                  <a:pt x="1124465" y="1729946"/>
                </a:lnTo>
                <a:cubicBezTo>
                  <a:pt x="1149178" y="1721708"/>
                  <a:pt x="1172621" y="1707088"/>
                  <a:pt x="1198605" y="1705232"/>
                </a:cubicBezTo>
                <a:lnTo>
                  <a:pt x="1544594" y="1680519"/>
                </a:lnTo>
                <a:cubicBezTo>
                  <a:pt x="1701002" y="1654451"/>
                  <a:pt x="1642767" y="1655805"/>
                  <a:pt x="1717589" y="1655805"/>
                </a:cubicBezTo>
              </a:path>
            </a:pathLst>
          </a:custGeom>
          <a:solidFill>
            <a:schemeClr val="accent2">
              <a:lumMod val="60000"/>
              <a:lumOff val="40000"/>
              <a:alpha val="4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4714" y="1099751"/>
            <a:ext cx="5004486" cy="4914025"/>
          </a:xfrm>
          <a:custGeom>
            <a:avLst/>
            <a:gdLst>
              <a:gd name="connsiteX0" fmla="*/ 1260389 w 5004486"/>
              <a:gd name="connsiteY0" fmla="*/ 2409568 h 4914025"/>
              <a:gd name="connsiteX1" fmla="*/ 963827 w 5004486"/>
              <a:gd name="connsiteY1" fmla="*/ 2397211 h 4914025"/>
              <a:gd name="connsiteX2" fmla="*/ 926757 w 5004486"/>
              <a:gd name="connsiteY2" fmla="*/ 2372498 h 4914025"/>
              <a:gd name="connsiteX3" fmla="*/ 877330 w 5004486"/>
              <a:gd name="connsiteY3" fmla="*/ 2347784 h 4914025"/>
              <a:gd name="connsiteX4" fmla="*/ 815546 w 5004486"/>
              <a:gd name="connsiteY4" fmla="*/ 2335427 h 4914025"/>
              <a:gd name="connsiteX5" fmla="*/ 716692 w 5004486"/>
              <a:gd name="connsiteY5" fmla="*/ 2310714 h 4914025"/>
              <a:gd name="connsiteX6" fmla="*/ 593124 w 5004486"/>
              <a:gd name="connsiteY6" fmla="*/ 2273644 h 4914025"/>
              <a:gd name="connsiteX7" fmla="*/ 444843 w 5004486"/>
              <a:gd name="connsiteY7" fmla="*/ 2261287 h 4914025"/>
              <a:gd name="connsiteX8" fmla="*/ 345989 w 5004486"/>
              <a:gd name="connsiteY8" fmla="*/ 2248930 h 4914025"/>
              <a:gd name="connsiteX9" fmla="*/ 308919 w 5004486"/>
              <a:gd name="connsiteY9" fmla="*/ 2224217 h 4914025"/>
              <a:gd name="connsiteX10" fmla="*/ 222422 w 5004486"/>
              <a:gd name="connsiteY10" fmla="*/ 2150076 h 4914025"/>
              <a:gd name="connsiteX11" fmla="*/ 185351 w 5004486"/>
              <a:gd name="connsiteY11" fmla="*/ 2137719 h 4914025"/>
              <a:gd name="connsiteX12" fmla="*/ 160638 w 5004486"/>
              <a:gd name="connsiteY12" fmla="*/ 2100649 h 4914025"/>
              <a:gd name="connsiteX13" fmla="*/ 86497 w 5004486"/>
              <a:gd name="connsiteY13" fmla="*/ 2038865 h 4914025"/>
              <a:gd name="connsiteX14" fmla="*/ 49427 w 5004486"/>
              <a:gd name="connsiteY14" fmla="*/ 1865871 h 4914025"/>
              <a:gd name="connsiteX15" fmla="*/ 24714 w 5004486"/>
              <a:gd name="connsiteY15" fmla="*/ 1791730 h 4914025"/>
              <a:gd name="connsiteX16" fmla="*/ 0 w 5004486"/>
              <a:gd name="connsiteY16" fmla="*/ 1692876 h 4914025"/>
              <a:gd name="connsiteX17" fmla="*/ 12357 w 5004486"/>
              <a:gd name="connsiteY17" fmla="*/ 1396314 h 4914025"/>
              <a:gd name="connsiteX18" fmla="*/ 24714 w 5004486"/>
              <a:gd name="connsiteY18" fmla="*/ 1285103 h 4914025"/>
              <a:gd name="connsiteX19" fmla="*/ 49427 w 5004486"/>
              <a:gd name="connsiteY19" fmla="*/ 1210963 h 4914025"/>
              <a:gd name="connsiteX20" fmla="*/ 61784 w 5004486"/>
              <a:gd name="connsiteY20" fmla="*/ 185352 h 4914025"/>
              <a:gd name="connsiteX21" fmla="*/ 98854 w 5004486"/>
              <a:gd name="connsiteY21" fmla="*/ 160638 h 4914025"/>
              <a:gd name="connsiteX22" fmla="*/ 148281 w 5004486"/>
              <a:gd name="connsiteY22" fmla="*/ 135925 h 4914025"/>
              <a:gd name="connsiteX23" fmla="*/ 271849 w 5004486"/>
              <a:gd name="connsiteY23" fmla="*/ 123568 h 4914025"/>
              <a:gd name="connsiteX24" fmla="*/ 358346 w 5004486"/>
              <a:gd name="connsiteY24" fmla="*/ 111211 h 4914025"/>
              <a:gd name="connsiteX25" fmla="*/ 481914 w 5004486"/>
              <a:gd name="connsiteY25" fmla="*/ 98854 h 4914025"/>
              <a:gd name="connsiteX26" fmla="*/ 568411 w 5004486"/>
              <a:gd name="connsiteY26" fmla="*/ 86498 h 4914025"/>
              <a:gd name="connsiteX27" fmla="*/ 852616 w 5004486"/>
              <a:gd name="connsiteY27" fmla="*/ 74141 h 4914025"/>
              <a:gd name="connsiteX28" fmla="*/ 1260389 w 5004486"/>
              <a:gd name="connsiteY28" fmla="*/ 49427 h 4914025"/>
              <a:gd name="connsiteX29" fmla="*/ 1643449 w 5004486"/>
              <a:gd name="connsiteY29" fmla="*/ 12357 h 4914025"/>
              <a:gd name="connsiteX30" fmla="*/ 1865870 w 5004486"/>
              <a:gd name="connsiteY30" fmla="*/ 24714 h 4914025"/>
              <a:gd name="connsiteX31" fmla="*/ 2051222 w 5004486"/>
              <a:gd name="connsiteY31" fmla="*/ 49427 h 4914025"/>
              <a:gd name="connsiteX32" fmla="*/ 2174789 w 5004486"/>
              <a:gd name="connsiteY32" fmla="*/ 61784 h 4914025"/>
              <a:gd name="connsiteX33" fmla="*/ 2421924 w 5004486"/>
              <a:gd name="connsiteY33" fmla="*/ 86498 h 4914025"/>
              <a:gd name="connsiteX34" fmla="*/ 3571103 w 5004486"/>
              <a:gd name="connsiteY34" fmla="*/ 86498 h 4914025"/>
              <a:gd name="connsiteX35" fmla="*/ 3744097 w 5004486"/>
              <a:gd name="connsiteY35" fmla="*/ 74141 h 4914025"/>
              <a:gd name="connsiteX36" fmla="*/ 3805881 w 5004486"/>
              <a:gd name="connsiteY36" fmla="*/ 61784 h 4914025"/>
              <a:gd name="connsiteX37" fmla="*/ 4090086 w 5004486"/>
              <a:gd name="connsiteY37" fmla="*/ 37071 h 4914025"/>
              <a:gd name="connsiteX38" fmla="*/ 4399005 w 5004486"/>
              <a:gd name="connsiteY38" fmla="*/ 0 h 4914025"/>
              <a:gd name="connsiteX39" fmla="*/ 4707924 w 5004486"/>
              <a:gd name="connsiteY39" fmla="*/ 24714 h 4914025"/>
              <a:gd name="connsiteX40" fmla="*/ 4732638 w 5004486"/>
              <a:gd name="connsiteY40" fmla="*/ 61784 h 4914025"/>
              <a:gd name="connsiteX41" fmla="*/ 4806778 w 5004486"/>
              <a:gd name="connsiteY41" fmla="*/ 86498 h 4914025"/>
              <a:gd name="connsiteX42" fmla="*/ 4843849 w 5004486"/>
              <a:gd name="connsiteY42" fmla="*/ 98854 h 4914025"/>
              <a:gd name="connsiteX43" fmla="*/ 4905632 w 5004486"/>
              <a:gd name="connsiteY43" fmla="*/ 160638 h 4914025"/>
              <a:gd name="connsiteX44" fmla="*/ 4917989 w 5004486"/>
              <a:gd name="connsiteY44" fmla="*/ 197708 h 4914025"/>
              <a:gd name="connsiteX45" fmla="*/ 4955059 w 5004486"/>
              <a:gd name="connsiteY45" fmla="*/ 210065 h 4914025"/>
              <a:gd name="connsiteX46" fmla="*/ 5004486 w 5004486"/>
              <a:gd name="connsiteY46" fmla="*/ 296563 h 4914025"/>
              <a:gd name="connsiteX47" fmla="*/ 4992130 w 5004486"/>
              <a:gd name="connsiteY47" fmla="*/ 1915298 h 4914025"/>
              <a:gd name="connsiteX48" fmla="*/ 4967416 w 5004486"/>
              <a:gd name="connsiteY48" fmla="*/ 1989438 h 4914025"/>
              <a:gd name="connsiteX49" fmla="*/ 4942703 w 5004486"/>
              <a:gd name="connsiteY49" fmla="*/ 2026508 h 4914025"/>
              <a:gd name="connsiteX50" fmla="*/ 4868562 w 5004486"/>
              <a:gd name="connsiteY50" fmla="*/ 2051222 h 4914025"/>
              <a:gd name="connsiteX51" fmla="*/ 4695568 w 5004486"/>
              <a:gd name="connsiteY51" fmla="*/ 2100649 h 4914025"/>
              <a:gd name="connsiteX52" fmla="*/ 4547286 w 5004486"/>
              <a:gd name="connsiteY52" fmla="*/ 2125363 h 4914025"/>
              <a:gd name="connsiteX53" fmla="*/ 4473146 w 5004486"/>
              <a:gd name="connsiteY53" fmla="*/ 2137719 h 4914025"/>
              <a:gd name="connsiteX54" fmla="*/ 4349578 w 5004486"/>
              <a:gd name="connsiteY54" fmla="*/ 2174790 h 4914025"/>
              <a:gd name="connsiteX55" fmla="*/ 4275438 w 5004486"/>
              <a:gd name="connsiteY55" fmla="*/ 2187146 h 4914025"/>
              <a:gd name="connsiteX56" fmla="*/ 4015946 w 5004486"/>
              <a:gd name="connsiteY56" fmla="*/ 2236573 h 4914025"/>
              <a:gd name="connsiteX57" fmla="*/ 3608173 w 5004486"/>
              <a:gd name="connsiteY57" fmla="*/ 2248930 h 4914025"/>
              <a:gd name="connsiteX58" fmla="*/ 3336324 w 5004486"/>
              <a:gd name="connsiteY58" fmla="*/ 2273644 h 4914025"/>
              <a:gd name="connsiteX59" fmla="*/ 3200400 w 5004486"/>
              <a:gd name="connsiteY59" fmla="*/ 2286000 h 4914025"/>
              <a:gd name="connsiteX60" fmla="*/ 3076832 w 5004486"/>
              <a:gd name="connsiteY60" fmla="*/ 2310714 h 4914025"/>
              <a:gd name="connsiteX61" fmla="*/ 2916195 w 5004486"/>
              <a:gd name="connsiteY61" fmla="*/ 2347784 h 4914025"/>
              <a:gd name="connsiteX62" fmla="*/ 2681416 w 5004486"/>
              <a:gd name="connsiteY62" fmla="*/ 2360141 h 4914025"/>
              <a:gd name="connsiteX63" fmla="*/ 2644346 w 5004486"/>
              <a:gd name="connsiteY63" fmla="*/ 2372498 h 4914025"/>
              <a:gd name="connsiteX64" fmla="*/ 2372497 w 5004486"/>
              <a:gd name="connsiteY64" fmla="*/ 2397211 h 4914025"/>
              <a:gd name="connsiteX65" fmla="*/ 1927654 w 5004486"/>
              <a:gd name="connsiteY65" fmla="*/ 2384854 h 4914025"/>
              <a:gd name="connsiteX66" fmla="*/ 1890584 w 5004486"/>
              <a:gd name="connsiteY66" fmla="*/ 2409568 h 4914025"/>
              <a:gd name="connsiteX67" fmla="*/ 1865870 w 5004486"/>
              <a:gd name="connsiteY67" fmla="*/ 2483708 h 4914025"/>
              <a:gd name="connsiteX68" fmla="*/ 1878227 w 5004486"/>
              <a:gd name="connsiteY68" fmla="*/ 2557849 h 4914025"/>
              <a:gd name="connsiteX69" fmla="*/ 1915297 w 5004486"/>
              <a:gd name="connsiteY69" fmla="*/ 2570206 h 4914025"/>
              <a:gd name="connsiteX70" fmla="*/ 1989438 w 5004486"/>
              <a:gd name="connsiteY70" fmla="*/ 2582563 h 4914025"/>
              <a:gd name="connsiteX71" fmla="*/ 2397211 w 5004486"/>
              <a:gd name="connsiteY71" fmla="*/ 2594919 h 4914025"/>
              <a:gd name="connsiteX72" fmla="*/ 2471351 w 5004486"/>
              <a:gd name="connsiteY72" fmla="*/ 2607276 h 4914025"/>
              <a:gd name="connsiteX73" fmla="*/ 2644346 w 5004486"/>
              <a:gd name="connsiteY73" fmla="*/ 2631990 h 4914025"/>
              <a:gd name="connsiteX74" fmla="*/ 2681416 w 5004486"/>
              <a:gd name="connsiteY74" fmla="*/ 2656703 h 4914025"/>
              <a:gd name="connsiteX75" fmla="*/ 2730843 w 5004486"/>
              <a:gd name="connsiteY75" fmla="*/ 2681417 h 4914025"/>
              <a:gd name="connsiteX76" fmla="*/ 2804984 w 5004486"/>
              <a:gd name="connsiteY76" fmla="*/ 2743200 h 4914025"/>
              <a:gd name="connsiteX77" fmla="*/ 2842054 w 5004486"/>
              <a:gd name="connsiteY77" fmla="*/ 2755557 h 4914025"/>
              <a:gd name="connsiteX78" fmla="*/ 2879124 w 5004486"/>
              <a:gd name="connsiteY78" fmla="*/ 2780271 h 4914025"/>
              <a:gd name="connsiteX79" fmla="*/ 2953265 w 5004486"/>
              <a:gd name="connsiteY79" fmla="*/ 2804984 h 4914025"/>
              <a:gd name="connsiteX80" fmla="*/ 3039762 w 5004486"/>
              <a:gd name="connsiteY80" fmla="*/ 2842054 h 4914025"/>
              <a:gd name="connsiteX81" fmla="*/ 3262184 w 5004486"/>
              <a:gd name="connsiteY81" fmla="*/ 2866768 h 4914025"/>
              <a:gd name="connsiteX82" fmla="*/ 3311611 w 5004486"/>
              <a:gd name="connsiteY82" fmla="*/ 2903838 h 4914025"/>
              <a:gd name="connsiteX83" fmla="*/ 3422822 w 5004486"/>
              <a:gd name="connsiteY83" fmla="*/ 2977979 h 4914025"/>
              <a:gd name="connsiteX84" fmla="*/ 3472249 w 5004486"/>
              <a:gd name="connsiteY84" fmla="*/ 3015049 h 4914025"/>
              <a:gd name="connsiteX85" fmla="*/ 3534032 w 5004486"/>
              <a:gd name="connsiteY85" fmla="*/ 3076833 h 4914025"/>
              <a:gd name="connsiteX86" fmla="*/ 3595816 w 5004486"/>
              <a:gd name="connsiteY86" fmla="*/ 3126260 h 4914025"/>
              <a:gd name="connsiteX87" fmla="*/ 3632886 w 5004486"/>
              <a:gd name="connsiteY87" fmla="*/ 3163330 h 4914025"/>
              <a:gd name="connsiteX88" fmla="*/ 3657600 w 5004486"/>
              <a:gd name="connsiteY88" fmla="*/ 3200400 h 4914025"/>
              <a:gd name="connsiteX89" fmla="*/ 3731741 w 5004486"/>
              <a:gd name="connsiteY89" fmla="*/ 3249827 h 4914025"/>
              <a:gd name="connsiteX90" fmla="*/ 3768811 w 5004486"/>
              <a:gd name="connsiteY90" fmla="*/ 3323968 h 4914025"/>
              <a:gd name="connsiteX91" fmla="*/ 3818238 w 5004486"/>
              <a:gd name="connsiteY91" fmla="*/ 3410465 h 4914025"/>
              <a:gd name="connsiteX92" fmla="*/ 3855308 w 5004486"/>
              <a:gd name="connsiteY92" fmla="*/ 3435179 h 4914025"/>
              <a:gd name="connsiteX93" fmla="*/ 3867665 w 5004486"/>
              <a:gd name="connsiteY93" fmla="*/ 3472249 h 4914025"/>
              <a:gd name="connsiteX94" fmla="*/ 3892378 w 5004486"/>
              <a:gd name="connsiteY94" fmla="*/ 3509319 h 4914025"/>
              <a:gd name="connsiteX95" fmla="*/ 3904735 w 5004486"/>
              <a:gd name="connsiteY95" fmla="*/ 3657600 h 4914025"/>
              <a:gd name="connsiteX96" fmla="*/ 3929449 w 5004486"/>
              <a:gd name="connsiteY96" fmla="*/ 3694671 h 4914025"/>
              <a:gd name="connsiteX97" fmla="*/ 4003589 w 5004486"/>
              <a:gd name="connsiteY97" fmla="*/ 3719384 h 4914025"/>
              <a:gd name="connsiteX98" fmla="*/ 4040659 w 5004486"/>
              <a:gd name="connsiteY98" fmla="*/ 3756454 h 4914025"/>
              <a:gd name="connsiteX99" fmla="*/ 4053016 w 5004486"/>
              <a:gd name="connsiteY99" fmla="*/ 3793525 h 4914025"/>
              <a:gd name="connsiteX100" fmla="*/ 4164227 w 5004486"/>
              <a:gd name="connsiteY100" fmla="*/ 3842952 h 4914025"/>
              <a:gd name="connsiteX101" fmla="*/ 4201297 w 5004486"/>
              <a:gd name="connsiteY101" fmla="*/ 3855308 h 4914025"/>
              <a:gd name="connsiteX102" fmla="*/ 4584357 w 5004486"/>
              <a:gd name="connsiteY102" fmla="*/ 3880022 h 4914025"/>
              <a:gd name="connsiteX103" fmla="*/ 4683211 w 5004486"/>
              <a:gd name="connsiteY103" fmla="*/ 3904735 h 4914025"/>
              <a:gd name="connsiteX104" fmla="*/ 4720281 w 5004486"/>
              <a:gd name="connsiteY104" fmla="*/ 3917092 h 4914025"/>
              <a:gd name="connsiteX105" fmla="*/ 4757351 w 5004486"/>
              <a:gd name="connsiteY105" fmla="*/ 3941806 h 4914025"/>
              <a:gd name="connsiteX106" fmla="*/ 4819135 w 5004486"/>
              <a:gd name="connsiteY106" fmla="*/ 4053017 h 4914025"/>
              <a:gd name="connsiteX107" fmla="*/ 4806778 w 5004486"/>
              <a:gd name="connsiteY107" fmla="*/ 4374292 h 4914025"/>
              <a:gd name="connsiteX108" fmla="*/ 4782065 w 5004486"/>
              <a:gd name="connsiteY108" fmla="*/ 4448433 h 4914025"/>
              <a:gd name="connsiteX109" fmla="*/ 4757351 w 5004486"/>
              <a:gd name="connsiteY109" fmla="*/ 4534930 h 4914025"/>
              <a:gd name="connsiteX110" fmla="*/ 4732638 w 5004486"/>
              <a:gd name="connsiteY110" fmla="*/ 4584357 h 4914025"/>
              <a:gd name="connsiteX111" fmla="*/ 4720281 w 5004486"/>
              <a:gd name="connsiteY111" fmla="*/ 4621427 h 4914025"/>
              <a:gd name="connsiteX112" fmla="*/ 4658497 w 5004486"/>
              <a:gd name="connsiteY112" fmla="*/ 4695568 h 4914025"/>
              <a:gd name="connsiteX113" fmla="*/ 4485503 w 5004486"/>
              <a:gd name="connsiteY113" fmla="*/ 4732638 h 4914025"/>
              <a:gd name="connsiteX114" fmla="*/ 3904735 w 5004486"/>
              <a:gd name="connsiteY114" fmla="*/ 4744995 h 4914025"/>
              <a:gd name="connsiteX115" fmla="*/ 3707027 w 5004486"/>
              <a:gd name="connsiteY115" fmla="*/ 4769708 h 4914025"/>
              <a:gd name="connsiteX116" fmla="*/ 3534032 w 5004486"/>
              <a:gd name="connsiteY116" fmla="*/ 4794422 h 4914025"/>
              <a:gd name="connsiteX117" fmla="*/ 3410465 w 5004486"/>
              <a:gd name="connsiteY117" fmla="*/ 4831492 h 4914025"/>
              <a:gd name="connsiteX118" fmla="*/ 3188043 w 5004486"/>
              <a:gd name="connsiteY118" fmla="*/ 4856206 h 4914025"/>
              <a:gd name="connsiteX119" fmla="*/ 2187146 w 5004486"/>
              <a:gd name="connsiteY119" fmla="*/ 4831492 h 4914025"/>
              <a:gd name="connsiteX120" fmla="*/ 2125362 w 5004486"/>
              <a:gd name="connsiteY120" fmla="*/ 4819135 h 4914025"/>
              <a:gd name="connsiteX121" fmla="*/ 1767016 w 5004486"/>
              <a:gd name="connsiteY121" fmla="*/ 4831492 h 4914025"/>
              <a:gd name="connsiteX122" fmla="*/ 1680519 w 5004486"/>
              <a:gd name="connsiteY122" fmla="*/ 4868563 h 4914025"/>
              <a:gd name="connsiteX123" fmla="*/ 1544595 w 5004486"/>
              <a:gd name="connsiteY123" fmla="*/ 4880919 h 4914025"/>
              <a:gd name="connsiteX124" fmla="*/ 1099751 w 5004486"/>
              <a:gd name="connsiteY124" fmla="*/ 4893276 h 4914025"/>
              <a:gd name="connsiteX125" fmla="*/ 1013254 w 5004486"/>
              <a:gd name="connsiteY125" fmla="*/ 4868563 h 4914025"/>
              <a:gd name="connsiteX126" fmla="*/ 902043 w 5004486"/>
              <a:gd name="connsiteY126" fmla="*/ 4831492 h 4914025"/>
              <a:gd name="connsiteX127" fmla="*/ 889686 w 5004486"/>
              <a:gd name="connsiteY127" fmla="*/ 4794422 h 4914025"/>
              <a:gd name="connsiteX128" fmla="*/ 852616 w 5004486"/>
              <a:gd name="connsiteY128" fmla="*/ 4707925 h 4914025"/>
              <a:gd name="connsiteX129" fmla="*/ 815546 w 5004486"/>
              <a:gd name="connsiteY129" fmla="*/ 4683211 h 4914025"/>
              <a:gd name="connsiteX130" fmla="*/ 815546 w 5004486"/>
              <a:gd name="connsiteY130" fmla="*/ 4534930 h 4914025"/>
              <a:gd name="connsiteX131" fmla="*/ 864973 w 5004486"/>
              <a:gd name="connsiteY131" fmla="*/ 4460790 h 4914025"/>
              <a:gd name="connsiteX132" fmla="*/ 877330 w 5004486"/>
              <a:gd name="connsiteY132" fmla="*/ 4312508 h 4914025"/>
              <a:gd name="connsiteX133" fmla="*/ 902043 w 5004486"/>
              <a:gd name="connsiteY133" fmla="*/ 4238368 h 4914025"/>
              <a:gd name="connsiteX134" fmla="*/ 914400 w 5004486"/>
              <a:gd name="connsiteY134" fmla="*/ 4201298 h 4914025"/>
              <a:gd name="connsiteX135" fmla="*/ 939114 w 5004486"/>
              <a:gd name="connsiteY135" fmla="*/ 4164227 h 4914025"/>
              <a:gd name="connsiteX136" fmla="*/ 988541 w 5004486"/>
              <a:gd name="connsiteY136" fmla="*/ 4077730 h 4914025"/>
              <a:gd name="connsiteX137" fmla="*/ 1000897 w 5004486"/>
              <a:gd name="connsiteY137" fmla="*/ 4040660 h 4914025"/>
              <a:gd name="connsiteX138" fmla="*/ 1050324 w 5004486"/>
              <a:gd name="connsiteY138" fmla="*/ 3966519 h 4914025"/>
              <a:gd name="connsiteX139" fmla="*/ 1062681 w 5004486"/>
              <a:gd name="connsiteY139" fmla="*/ 3929449 h 4914025"/>
              <a:gd name="connsiteX140" fmla="*/ 1099751 w 5004486"/>
              <a:gd name="connsiteY140" fmla="*/ 3904735 h 4914025"/>
              <a:gd name="connsiteX141" fmla="*/ 1124465 w 5004486"/>
              <a:gd name="connsiteY141" fmla="*/ 3830595 h 4914025"/>
              <a:gd name="connsiteX142" fmla="*/ 1112108 w 5004486"/>
              <a:gd name="connsiteY142" fmla="*/ 3707027 h 4914025"/>
              <a:gd name="connsiteX143" fmla="*/ 1087395 w 5004486"/>
              <a:gd name="connsiteY143" fmla="*/ 3632887 h 4914025"/>
              <a:gd name="connsiteX144" fmla="*/ 1062681 w 5004486"/>
              <a:gd name="connsiteY144" fmla="*/ 3558746 h 4914025"/>
              <a:gd name="connsiteX145" fmla="*/ 1037968 w 5004486"/>
              <a:gd name="connsiteY145" fmla="*/ 3484606 h 4914025"/>
              <a:gd name="connsiteX146" fmla="*/ 1025611 w 5004486"/>
              <a:gd name="connsiteY146" fmla="*/ 3447535 h 4914025"/>
              <a:gd name="connsiteX147" fmla="*/ 1000897 w 5004486"/>
              <a:gd name="connsiteY147" fmla="*/ 3410465 h 4914025"/>
              <a:gd name="connsiteX148" fmla="*/ 988541 w 5004486"/>
              <a:gd name="connsiteY148" fmla="*/ 3299254 h 4914025"/>
              <a:gd name="connsiteX149" fmla="*/ 963827 w 5004486"/>
              <a:gd name="connsiteY149" fmla="*/ 3249827 h 4914025"/>
              <a:gd name="connsiteX150" fmla="*/ 951470 w 5004486"/>
              <a:gd name="connsiteY150" fmla="*/ 3212757 h 4914025"/>
              <a:gd name="connsiteX151" fmla="*/ 963827 w 5004486"/>
              <a:gd name="connsiteY151" fmla="*/ 2940908 h 4914025"/>
              <a:gd name="connsiteX152" fmla="*/ 988541 w 5004486"/>
              <a:gd name="connsiteY152" fmla="*/ 2903838 h 4914025"/>
              <a:gd name="connsiteX153" fmla="*/ 1037968 w 5004486"/>
              <a:gd name="connsiteY153" fmla="*/ 2792627 h 4914025"/>
              <a:gd name="connsiteX154" fmla="*/ 1062681 w 5004486"/>
              <a:gd name="connsiteY154" fmla="*/ 2718487 h 4914025"/>
              <a:gd name="connsiteX155" fmla="*/ 1075038 w 5004486"/>
              <a:gd name="connsiteY155" fmla="*/ 2681417 h 4914025"/>
              <a:gd name="connsiteX156" fmla="*/ 1099751 w 5004486"/>
              <a:gd name="connsiteY156" fmla="*/ 2644346 h 4914025"/>
              <a:gd name="connsiteX157" fmla="*/ 1161535 w 5004486"/>
              <a:gd name="connsiteY157" fmla="*/ 2545492 h 4914025"/>
              <a:gd name="connsiteX158" fmla="*/ 1198605 w 5004486"/>
              <a:gd name="connsiteY158" fmla="*/ 2533135 h 4914025"/>
              <a:gd name="connsiteX159" fmla="*/ 1198605 w 5004486"/>
              <a:gd name="connsiteY159" fmla="*/ 2421925 h 4914025"/>
              <a:gd name="connsiteX160" fmla="*/ 1112108 w 5004486"/>
              <a:gd name="connsiteY160" fmla="*/ 2434281 h 4914025"/>
              <a:gd name="connsiteX161" fmla="*/ 1099751 w 5004486"/>
              <a:gd name="connsiteY161" fmla="*/ 2471352 h 4914025"/>
              <a:gd name="connsiteX162" fmla="*/ 1062681 w 5004486"/>
              <a:gd name="connsiteY162" fmla="*/ 2496065 h 4914025"/>
              <a:gd name="connsiteX163" fmla="*/ 1025611 w 5004486"/>
              <a:gd name="connsiteY163" fmla="*/ 2533135 h 4914025"/>
              <a:gd name="connsiteX164" fmla="*/ 976184 w 5004486"/>
              <a:gd name="connsiteY164" fmla="*/ 2607276 h 4914025"/>
              <a:gd name="connsiteX165" fmla="*/ 951470 w 5004486"/>
              <a:gd name="connsiteY165" fmla="*/ 2681417 h 4914025"/>
              <a:gd name="connsiteX166" fmla="*/ 889686 w 5004486"/>
              <a:gd name="connsiteY166" fmla="*/ 2755557 h 4914025"/>
              <a:gd name="connsiteX167" fmla="*/ 864973 w 5004486"/>
              <a:gd name="connsiteY167" fmla="*/ 2829698 h 4914025"/>
              <a:gd name="connsiteX168" fmla="*/ 790832 w 5004486"/>
              <a:gd name="connsiteY168" fmla="*/ 2940908 h 4914025"/>
              <a:gd name="connsiteX169" fmla="*/ 766119 w 5004486"/>
              <a:gd name="connsiteY169" fmla="*/ 2977979 h 4914025"/>
              <a:gd name="connsiteX170" fmla="*/ 741405 w 5004486"/>
              <a:gd name="connsiteY170" fmla="*/ 3015049 h 4914025"/>
              <a:gd name="connsiteX171" fmla="*/ 729049 w 5004486"/>
              <a:gd name="connsiteY171" fmla="*/ 3052119 h 4914025"/>
              <a:gd name="connsiteX172" fmla="*/ 679622 w 5004486"/>
              <a:gd name="connsiteY172" fmla="*/ 3126260 h 4914025"/>
              <a:gd name="connsiteX173" fmla="*/ 642551 w 5004486"/>
              <a:gd name="connsiteY173" fmla="*/ 3200400 h 4914025"/>
              <a:gd name="connsiteX174" fmla="*/ 630195 w 5004486"/>
              <a:gd name="connsiteY174" fmla="*/ 3237471 h 4914025"/>
              <a:gd name="connsiteX175" fmla="*/ 568411 w 5004486"/>
              <a:gd name="connsiteY175" fmla="*/ 3311611 h 4914025"/>
              <a:gd name="connsiteX176" fmla="*/ 543697 w 5004486"/>
              <a:gd name="connsiteY176" fmla="*/ 3237471 h 4914025"/>
              <a:gd name="connsiteX177" fmla="*/ 531341 w 5004486"/>
              <a:gd name="connsiteY177" fmla="*/ 3175687 h 4914025"/>
              <a:gd name="connsiteX178" fmla="*/ 518984 w 5004486"/>
              <a:gd name="connsiteY178" fmla="*/ 3138617 h 4914025"/>
              <a:gd name="connsiteX179" fmla="*/ 543697 w 5004486"/>
              <a:gd name="connsiteY179" fmla="*/ 3237471 h 4914025"/>
              <a:gd name="connsiteX180" fmla="*/ 556054 w 5004486"/>
              <a:gd name="connsiteY180" fmla="*/ 3274541 h 4914025"/>
              <a:gd name="connsiteX181" fmla="*/ 568411 w 5004486"/>
              <a:gd name="connsiteY181" fmla="*/ 3336325 h 4914025"/>
              <a:gd name="connsiteX182" fmla="*/ 617838 w 5004486"/>
              <a:gd name="connsiteY182" fmla="*/ 3323968 h 4914025"/>
              <a:gd name="connsiteX183" fmla="*/ 679622 w 5004486"/>
              <a:gd name="connsiteY183" fmla="*/ 3262184 h 4914025"/>
              <a:gd name="connsiteX184" fmla="*/ 716692 w 5004486"/>
              <a:gd name="connsiteY184" fmla="*/ 3249827 h 4914025"/>
              <a:gd name="connsiteX185" fmla="*/ 790832 w 5004486"/>
              <a:gd name="connsiteY185" fmla="*/ 3237471 h 4914025"/>
              <a:gd name="connsiteX186" fmla="*/ 667265 w 5004486"/>
              <a:gd name="connsiteY186" fmla="*/ 3249827 h 4914025"/>
              <a:gd name="connsiteX187" fmla="*/ 642551 w 5004486"/>
              <a:gd name="connsiteY187" fmla="*/ 3286898 h 4914025"/>
              <a:gd name="connsiteX188" fmla="*/ 605481 w 5004486"/>
              <a:gd name="connsiteY188" fmla="*/ 3299254 h 4914025"/>
              <a:gd name="connsiteX189" fmla="*/ 716692 w 5004486"/>
              <a:gd name="connsiteY189" fmla="*/ 3249827 h 4914025"/>
              <a:gd name="connsiteX190" fmla="*/ 679622 w 5004486"/>
              <a:gd name="connsiteY190" fmla="*/ 3274541 h 4914025"/>
              <a:gd name="connsiteX191" fmla="*/ 654908 w 5004486"/>
              <a:gd name="connsiteY191" fmla="*/ 3311611 h 4914025"/>
              <a:gd name="connsiteX192" fmla="*/ 568411 w 5004486"/>
              <a:gd name="connsiteY192" fmla="*/ 3311611 h 4914025"/>
              <a:gd name="connsiteX193" fmla="*/ 543697 w 5004486"/>
              <a:gd name="connsiteY193" fmla="*/ 3237471 h 4914025"/>
              <a:gd name="connsiteX194" fmla="*/ 531341 w 5004486"/>
              <a:gd name="connsiteY194" fmla="*/ 3200400 h 4914025"/>
              <a:gd name="connsiteX195" fmla="*/ 506627 w 5004486"/>
              <a:gd name="connsiteY195" fmla="*/ 3126260 h 491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004486" h="4914025">
                <a:moveTo>
                  <a:pt x="1260389" y="2409568"/>
                </a:moveTo>
                <a:cubicBezTo>
                  <a:pt x="1161535" y="2405449"/>
                  <a:pt x="1062162" y="2408137"/>
                  <a:pt x="963827" y="2397211"/>
                </a:cubicBezTo>
                <a:cubicBezTo>
                  <a:pt x="949067" y="2395571"/>
                  <a:pt x="939651" y="2379866"/>
                  <a:pt x="926757" y="2372498"/>
                </a:cubicBezTo>
                <a:cubicBezTo>
                  <a:pt x="910764" y="2363359"/>
                  <a:pt x="894805" y="2353609"/>
                  <a:pt x="877330" y="2347784"/>
                </a:cubicBezTo>
                <a:cubicBezTo>
                  <a:pt x="857405" y="2341142"/>
                  <a:pt x="836011" y="2340150"/>
                  <a:pt x="815546" y="2335427"/>
                </a:cubicBezTo>
                <a:cubicBezTo>
                  <a:pt x="782450" y="2327790"/>
                  <a:pt x="748914" y="2321455"/>
                  <a:pt x="716692" y="2310714"/>
                </a:cubicBezTo>
                <a:cubicBezTo>
                  <a:pt x="695182" y="2303544"/>
                  <a:pt x="623010" y="2277380"/>
                  <a:pt x="593124" y="2273644"/>
                </a:cubicBezTo>
                <a:cubicBezTo>
                  <a:pt x="543909" y="2267492"/>
                  <a:pt x="494195" y="2266222"/>
                  <a:pt x="444843" y="2261287"/>
                </a:cubicBezTo>
                <a:cubicBezTo>
                  <a:pt x="411800" y="2257983"/>
                  <a:pt x="378940" y="2253049"/>
                  <a:pt x="345989" y="2248930"/>
                </a:cubicBezTo>
                <a:cubicBezTo>
                  <a:pt x="333632" y="2240692"/>
                  <a:pt x="320195" y="2233882"/>
                  <a:pt x="308919" y="2224217"/>
                </a:cubicBezTo>
                <a:cubicBezTo>
                  <a:pt x="266358" y="2187736"/>
                  <a:pt x="267809" y="2172770"/>
                  <a:pt x="222422" y="2150076"/>
                </a:cubicBezTo>
                <a:cubicBezTo>
                  <a:pt x="210772" y="2144251"/>
                  <a:pt x="197708" y="2141838"/>
                  <a:pt x="185351" y="2137719"/>
                </a:cubicBezTo>
                <a:cubicBezTo>
                  <a:pt x="177113" y="2125362"/>
                  <a:pt x="170145" y="2112058"/>
                  <a:pt x="160638" y="2100649"/>
                </a:cubicBezTo>
                <a:cubicBezTo>
                  <a:pt x="130906" y="2064971"/>
                  <a:pt x="122947" y="2063165"/>
                  <a:pt x="86497" y="2038865"/>
                </a:cubicBezTo>
                <a:cubicBezTo>
                  <a:pt x="26828" y="1859855"/>
                  <a:pt x="96190" y="2084098"/>
                  <a:pt x="49427" y="1865871"/>
                </a:cubicBezTo>
                <a:cubicBezTo>
                  <a:pt x="43969" y="1840399"/>
                  <a:pt x="29823" y="1817275"/>
                  <a:pt x="24714" y="1791730"/>
                </a:cubicBezTo>
                <a:cubicBezTo>
                  <a:pt x="9803" y="1717174"/>
                  <a:pt x="18999" y="1749871"/>
                  <a:pt x="0" y="1692876"/>
                </a:cubicBezTo>
                <a:cubicBezTo>
                  <a:pt x="4119" y="1594022"/>
                  <a:pt x="6372" y="1495073"/>
                  <a:pt x="12357" y="1396314"/>
                </a:cubicBezTo>
                <a:cubicBezTo>
                  <a:pt x="14613" y="1359084"/>
                  <a:pt x="17399" y="1321677"/>
                  <a:pt x="24714" y="1285103"/>
                </a:cubicBezTo>
                <a:cubicBezTo>
                  <a:pt x="29823" y="1259559"/>
                  <a:pt x="49427" y="1210963"/>
                  <a:pt x="49427" y="1210963"/>
                </a:cubicBezTo>
                <a:cubicBezTo>
                  <a:pt x="53546" y="869093"/>
                  <a:pt x="45713" y="526869"/>
                  <a:pt x="61784" y="185352"/>
                </a:cubicBezTo>
                <a:cubicBezTo>
                  <a:pt x="62482" y="170517"/>
                  <a:pt x="85960" y="168006"/>
                  <a:pt x="98854" y="160638"/>
                </a:cubicBezTo>
                <a:cubicBezTo>
                  <a:pt x="114847" y="151499"/>
                  <a:pt x="130270" y="139785"/>
                  <a:pt x="148281" y="135925"/>
                </a:cubicBezTo>
                <a:cubicBezTo>
                  <a:pt x="188757" y="127252"/>
                  <a:pt x="230738" y="128405"/>
                  <a:pt x="271849" y="123568"/>
                </a:cubicBezTo>
                <a:cubicBezTo>
                  <a:pt x="300775" y="120165"/>
                  <a:pt x="329420" y="114614"/>
                  <a:pt x="358346" y="111211"/>
                </a:cubicBezTo>
                <a:cubicBezTo>
                  <a:pt x="399457" y="106374"/>
                  <a:pt x="440803" y="103691"/>
                  <a:pt x="481914" y="98854"/>
                </a:cubicBezTo>
                <a:cubicBezTo>
                  <a:pt x="510840" y="95451"/>
                  <a:pt x="539350" y="88435"/>
                  <a:pt x="568411" y="86498"/>
                </a:cubicBezTo>
                <a:cubicBezTo>
                  <a:pt x="663025" y="80190"/>
                  <a:pt x="757904" y="78761"/>
                  <a:pt x="852616" y="74141"/>
                </a:cubicBezTo>
                <a:cubicBezTo>
                  <a:pt x="1029196" y="65527"/>
                  <a:pt x="1090731" y="60738"/>
                  <a:pt x="1260389" y="49427"/>
                </a:cubicBezTo>
                <a:cubicBezTo>
                  <a:pt x="1428460" y="21416"/>
                  <a:pt x="1448577" y="12357"/>
                  <a:pt x="1643449" y="12357"/>
                </a:cubicBezTo>
                <a:cubicBezTo>
                  <a:pt x="1717704" y="12357"/>
                  <a:pt x="1791730" y="20595"/>
                  <a:pt x="1865870" y="24714"/>
                </a:cubicBezTo>
                <a:cubicBezTo>
                  <a:pt x="1936246" y="34768"/>
                  <a:pt x="1979331" y="41439"/>
                  <a:pt x="2051222" y="49427"/>
                </a:cubicBezTo>
                <a:cubicBezTo>
                  <a:pt x="2092363" y="53998"/>
                  <a:pt x="2133648" y="57213"/>
                  <a:pt x="2174789" y="61784"/>
                </a:cubicBezTo>
                <a:cubicBezTo>
                  <a:pt x="2396891" y="86463"/>
                  <a:pt x="2129977" y="62169"/>
                  <a:pt x="2421924" y="86498"/>
                </a:cubicBezTo>
                <a:cubicBezTo>
                  <a:pt x="2809788" y="215776"/>
                  <a:pt x="2471886" y="107636"/>
                  <a:pt x="3571103" y="86498"/>
                </a:cubicBezTo>
                <a:cubicBezTo>
                  <a:pt x="3628904" y="85386"/>
                  <a:pt x="3686432" y="78260"/>
                  <a:pt x="3744097" y="74141"/>
                </a:cubicBezTo>
                <a:cubicBezTo>
                  <a:pt x="3764692" y="70022"/>
                  <a:pt x="3785063" y="64560"/>
                  <a:pt x="3805881" y="61784"/>
                </a:cubicBezTo>
                <a:cubicBezTo>
                  <a:pt x="3878303" y="52128"/>
                  <a:pt x="4023859" y="42165"/>
                  <a:pt x="4090086" y="37071"/>
                </a:cubicBezTo>
                <a:cubicBezTo>
                  <a:pt x="4291341" y="3528"/>
                  <a:pt x="4188406" y="16200"/>
                  <a:pt x="4399005" y="0"/>
                </a:cubicBezTo>
                <a:cubicBezTo>
                  <a:pt x="4501978" y="8238"/>
                  <a:pt x="4606349" y="5904"/>
                  <a:pt x="4707924" y="24714"/>
                </a:cubicBezTo>
                <a:cubicBezTo>
                  <a:pt x="4722527" y="27418"/>
                  <a:pt x="4720044" y="53913"/>
                  <a:pt x="4732638" y="61784"/>
                </a:cubicBezTo>
                <a:cubicBezTo>
                  <a:pt x="4754729" y="75591"/>
                  <a:pt x="4782065" y="78260"/>
                  <a:pt x="4806778" y="86498"/>
                </a:cubicBezTo>
                <a:lnTo>
                  <a:pt x="4843849" y="98854"/>
                </a:lnTo>
                <a:cubicBezTo>
                  <a:pt x="4880919" y="123568"/>
                  <a:pt x="4885037" y="119449"/>
                  <a:pt x="4905632" y="160638"/>
                </a:cubicBezTo>
                <a:cubicBezTo>
                  <a:pt x="4911457" y="172288"/>
                  <a:pt x="4908779" y="188498"/>
                  <a:pt x="4917989" y="197708"/>
                </a:cubicBezTo>
                <a:cubicBezTo>
                  <a:pt x="4927199" y="206918"/>
                  <a:pt x="4942702" y="205946"/>
                  <a:pt x="4955059" y="210065"/>
                </a:cubicBezTo>
                <a:cubicBezTo>
                  <a:pt x="4987064" y="242069"/>
                  <a:pt x="5004486" y="246775"/>
                  <a:pt x="5004486" y="296563"/>
                </a:cubicBezTo>
                <a:cubicBezTo>
                  <a:pt x="5004486" y="836157"/>
                  <a:pt x="5003943" y="1375833"/>
                  <a:pt x="4992130" y="1915298"/>
                </a:cubicBezTo>
                <a:cubicBezTo>
                  <a:pt x="4991560" y="1941342"/>
                  <a:pt x="4981866" y="1967763"/>
                  <a:pt x="4967416" y="1989438"/>
                </a:cubicBezTo>
                <a:cubicBezTo>
                  <a:pt x="4959178" y="2001795"/>
                  <a:pt x="4955296" y="2018637"/>
                  <a:pt x="4942703" y="2026508"/>
                </a:cubicBezTo>
                <a:cubicBezTo>
                  <a:pt x="4920612" y="2040315"/>
                  <a:pt x="4893610" y="2044065"/>
                  <a:pt x="4868562" y="2051222"/>
                </a:cubicBezTo>
                <a:cubicBezTo>
                  <a:pt x="4810897" y="2067698"/>
                  <a:pt x="4754724" y="2090790"/>
                  <a:pt x="4695568" y="2100649"/>
                </a:cubicBezTo>
                <a:lnTo>
                  <a:pt x="4547286" y="2125363"/>
                </a:lnTo>
                <a:lnTo>
                  <a:pt x="4473146" y="2137719"/>
                </a:lnTo>
                <a:cubicBezTo>
                  <a:pt x="4425868" y="2153479"/>
                  <a:pt x="4396262" y="2165453"/>
                  <a:pt x="4349578" y="2174790"/>
                </a:cubicBezTo>
                <a:cubicBezTo>
                  <a:pt x="4325010" y="2179703"/>
                  <a:pt x="4299851" y="2181512"/>
                  <a:pt x="4275438" y="2187146"/>
                </a:cubicBezTo>
                <a:cubicBezTo>
                  <a:pt x="4152446" y="2215529"/>
                  <a:pt x="4180717" y="2231580"/>
                  <a:pt x="4015946" y="2236573"/>
                </a:cubicBezTo>
                <a:lnTo>
                  <a:pt x="3608173" y="2248930"/>
                </a:lnTo>
                <a:cubicBezTo>
                  <a:pt x="3494590" y="2286792"/>
                  <a:pt x="3597149" y="2256256"/>
                  <a:pt x="3336324" y="2273644"/>
                </a:cubicBezTo>
                <a:cubicBezTo>
                  <a:pt x="3290930" y="2276670"/>
                  <a:pt x="3245583" y="2280684"/>
                  <a:pt x="3200400" y="2286000"/>
                </a:cubicBezTo>
                <a:cubicBezTo>
                  <a:pt x="3159134" y="2290855"/>
                  <a:pt x="3116927" y="2299258"/>
                  <a:pt x="3076832" y="2310714"/>
                </a:cubicBezTo>
                <a:cubicBezTo>
                  <a:pt x="3010927" y="2329545"/>
                  <a:pt x="3017017" y="2342478"/>
                  <a:pt x="2916195" y="2347784"/>
                </a:cubicBezTo>
                <a:lnTo>
                  <a:pt x="2681416" y="2360141"/>
                </a:lnTo>
                <a:cubicBezTo>
                  <a:pt x="2669059" y="2364260"/>
                  <a:pt x="2656982" y="2369339"/>
                  <a:pt x="2644346" y="2372498"/>
                </a:cubicBezTo>
                <a:cubicBezTo>
                  <a:pt x="2547935" y="2396600"/>
                  <a:pt x="2489462" y="2390331"/>
                  <a:pt x="2372497" y="2397211"/>
                </a:cubicBezTo>
                <a:cubicBezTo>
                  <a:pt x="2224216" y="2393092"/>
                  <a:pt x="2075943" y="2381052"/>
                  <a:pt x="1927654" y="2384854"/>
                </a:cubicBezTo>
                <a:cubicBezTo>
                  <a:pt x="1912808" y="2385235"/>
                  <a:pt x="1898455" y="2396974"/>
                  <a:pt x="1890584" y="2409568"/>
                </a:cubicBezTo>
                <a:cubicBezTo>
                  <a:pt x="1876777" y="2431659"/>
                  <a:pt x="1865870" y="2483708"/>
                  <a:pt x="1865870" y="2483708"/>
                </a:cubicBezTo>
                <a:cubicBezTo>
                  <a:pt x="1869989" y="2508422"/>
                  <a:pt x="1865797" y="2536095"/>
                  <a:pt x="1878227" y="2557849"/>
                </a:cubicBezTo>
                <a:cubicBezTo>
                  <a:pt x="1884689" y="2569158"/>
                  <a:pt x="1902582" y="2567380"/>
                  <a:pt x="1915297" y="2570206"/>
                </a:cubicBezTo>
                <a:cubicBezTo>
                  <a:pt x="1939755" y="2575641"/>
                  <a:pt x="1964416" y="2581280"/>
                  <a:pt x="1989438" y="2582563"/>
                </a:cubicBezTo>
                <a:cubicBezTo>
                  <a:pt x="2125246" y="2589527"/>
                  <a:pt x="2261287" y="2590800"/>
                  <a:pt x="2397211" y="2594919"/>
                </a:cubicBezTo>
                <a:lnTo>
                  <a:pt x="2471351" y="2607276"/>
                </a:lnTo>
                <a:lnTo>
                  <a:pt x="2644346" y="2631990"/>
                </a:lnTo>
                <a:cubicBezTo>
                  <a:pt x="2656703" y="2640228"/>
                  <a:pt x="2668522" y="2649335"/>
                  <a:pt x="2681416" y="2656703"/>
                </a:cubicBezTo>
                <a:cubicBezTo>
                  <a:pt x="2697409" y="2665842"/>
                  <a:pt x="2715854" y="2670710"/>
                  <a:pt x="2730843" y="2681417"/>
                </a:cubicBezTo>
                <a:cubicBezTo>
                  <a:pt x="2794607" y="2726963"/>
                  <a:pt x="2739613" y="2710515"/>
                  <a:pt x="2804984" y="2743200"/>
                </a:cubicBezTo>
                <a:cubicBezTo>
                  <a:pt x="2816634" y="2749025"/>
                  <a:pt x="2830404" y="2749732"/>
                  <a:pt x="2842054" y="2755557"/>
                </a:cubicBezTo>
                <a:cubicBezTo>
                  <a:pt x="2855337" y="2762199"/>
                  <a:pt x="2865553" y="2774239"/>
                  <a:pt x="2879124" y="2780271"/>
                </a:cubicBezTo>
                <a:cubicBezTo>
                  <a:pt x="2902929" y="2790851"/>
                  <a:pt x="2929965" y="2793334"/>
                  <a:pt x="2953265" y="2804984"/>
                </a:cubicBezTo>
                <a:cubicBezTo>
                  <a:pt x="2973206" y="2814954"/>
                  <a:pt x="3014304" y="2838417"/>
                  <a:pt x="3039762" y="2842054"/>
                </a:cubicBezTo>
                <a:cubicBezTo>
                  <a:pt x="3113609" y="2852604"/>
                  <a:pt x="3188043" y="2858530"/>
                  <a:pt x="3262184" y="2866768"/>
                </a:cubicBezTo>
                <a:cubicBezTo>
                  <a:pt x="3278660" y="2879125"/>
                  <a:pt x="3294678" y="2892115"/>
                  <a:pt x="3311611" y="2903838"/>
                </a:cubicBezTo>
                <a:cubicBezTo>
                  <a:pt x="3348242" y="2929198"/>
                  <a:pt x="3387179" y="2951247"/>
                  <a:pt x="3422822" y="2977979"/>
                </a:cubicBezTo>
                <a:lnTo>
                  <a:pt x="3472249" y="3015049"/>
                </a:lnTo>
                <a:cubicBezTo>
                  <a:pt x="3538147" y="3113898"/>
                  <a:pt x="3451658" y="2994459"/>
                  <a:pt x="3534032" y="3076833"/>
                </a:cubicBezTo>
                <a:cubicBezTo>
                  <a:pt x="3589924" y="3132725"/>
                  <a:pt x="3523649" y="3102204"/>
                  <a:pt x="3595816" y="3126260"/>
                </a:cubicBezTo>
                <a:cubicBezTo>
                  <a:pt x="3608173" y="3138617"/>
                  <a:pt x="3621699" y="3149905"/>
                  <a:pt x="3632886" y="3163330"/>
                </a:cubicBezTo>
                <a:cubicBezTo>
                  <a:pt x="3642393" y="3174739"/>
                  <a:pt x="3646423" y="3190621"/>
                  <a:pt x="3657600" y="3200400"/>
                </a:cubicBezTo>
                <a:cubicBezTo>
                  <a:pt x="3679953" y="3219959"/>
                  <a:pt x="3731741" y="3249827"/>
                  <a:pt x="3731741" y="3249827"/>
                </a:cubicBezTo>
                <a:cubicBezTo>
                  <a:pt x="3754395" y="3317795"/>
                  <a:pt x="3730484" y="3256896"/>
                  <a:pt x="3768811" y="3323968"/>
                </a:cubicBezTo>
                <a:cubicBezTo>
                  <a:pt x="3781736" y="3346587"/>
                  <a:pt x="3798164" y="3390391"/>
                  <a:pt x="3818238" y="3410465"/>
                </a:cubicBezTo>
                <a:cubicBezTo>
                  <a:pt x="3828739" y="3420966"/>
                  <a:pt x="3842951" y="3426941"/>
                  <a:pt x="3855308" y="3435179"/>
                </a:cubicBezTo>
                <a:cubicBezTo>
                  <a:pt x="3859427" y="3447536"/>
                  <a:pt x="3861840" y="3460599"/>
                  <a:pt x="3867665" y="3472249"/>
                </a:cubicBezTo>
                <a:cubicBezTo>
                  <a:pt x="3874306" y="3485532"/>
                  <a:pt x="3889466" y="3494757"/>
                  <a:pt x="3892378" y="3509319"/>
                </a:cubicBezTo>
                <a:cubicBezTo>
                  <a:pt x="3902105" y="3557954"/>
                  <a:pt x="3895008" y="3608965"/>
                  <a:pt x="3904735" y="3657600"/>
                </a:cubicBezTo>
                <a:cubicBezTo>
                  <a:pt x="3907648" y="3672163"/>
                  <a:pt x="3916855" y="3686800"/>
                  <a:pt x="3929449" y="3694671"/>
                </a:cubicBezTo>
                <a:cubicBezTo>
                  <a:pt x="3951539" y="3708478"/>
                  <a:pt x="4003589" y="3719384"/>
                  <a:pt x="4003589" y="3719384"/>
                </a:cubicBezTo>
                <a:cubicBezTo>
                  <a:pt x="4015946" y="3731741"/>
                  <a:pt x="4030966" y="3741914"/>
                  <a:pt x="4040659" y="3756454"/>
                </a:cubicBezTo>
                <a:cubicBezTo>
                  <a:pt x="4047884" y="3767292"/>
                  <a:pt x="4044879" y="3783354"/>
                  <a:pt x="4053016" y="3793525"/>
                </a:cubicBezTo>
                <a:cubicBezTo>
                  <a:pt x="4074377" y="3820226"/>
                  <a:pt x="4141575" y="3835401"/>
                  <a:pt x="4164227" y="3842952"/>
                </a:cubicBezTo>
                <a:cubicBezTo>
                  <a:pt x="4176584" y="3847071"/>
                  <a:pt x="4188525" y="3852754"/>
                  <a:pt x="4201297" y="3855308"/>
                </a:cubicBezTo>
                <a:cubicBezTo>
                  <a:pt x="4368171" y="3888683"/>
                  <a:pt x="4242094" y="3866858"/>
                  <a:pt x="4584357" y="3880022"/>
                </a:cubicBezTo>
                <a:cubicBezTo>
                  <a:pt x="4617308" y="3888260"/>
                  <a:pt x="4650989" y="3893994"/>
                  <a:pt x="4683211" y="3904735"/>
                </a:cubicBezTo>
                <a:cubicBezTo>
                  <a:pt x="4695568" y="3908854"/>
                  <a:pt x="4708631" y="3911267"/>
                  <a:pt x="4720281" y="3917092"/>
                </a:cubicBezTo>
                <a:cubicBezTo>
                  <a:pt x="4733564" y="3923734"/>
                  <a:pt x="4744994" y="3933568"/>
                  <a:pt x="4757351" y="3941806"/>
                </a:cubicBezTo>
                <a:cubicBezTo>
                  <a:pt x="4814003" y="4026784"/>
                  <a:pt x="4797385" y="3987768"/>
                  <a:pt x="4819135" y="4053017"/>
                </a:cubicBezTo>
                <a:cubicBezTo>
                  <a:pt x="4815016" y="4160109"/>
                  <a:pt x="4816781" y="4267589"/>
                  <a:pt x="4806778" y="4374292"/>
                </a:cubicBezTo>
                <a:cubicBezTo>
                  <a:pt x="4804346" y="4400229"/>
                  <a:pt x="4788383" y="4423160"/>
                  <a:pt x="4782065" y="4448433"/>
                </a:cubicBezTo>
                <a:cubicBezTo>
                  <a:pt x="4775794" y="4473518"/>
                  <a:pt x="4767988" y="4510110"/>
                  <a:pt x="4757351" y="4534930"/>
                </a:cubicBezTo>
                <a:cubicBezTo>
                  <a:pt x="4750095" y="4551861"/>
                  <a:pt x="4739894" y="4567426"/>
                  <a:pt x="4732638" y="4584357"/>
                </a:cubicBezTo>
                <a:cubicBezTo>
                  <a:pt x="4727507" y="4596329"/>
                  <a:pt x="4726106" y="4609777"/>
                  <a:pt x="4720281" y="4621427"/>
                </a:cubicBezTo>
                <a:cubicBezTo>
                  <a:pt x="4710222" y="4641545"/>
                  <a:pt x="4677420" y="4685056"/>
                  <a:pt x="4658497" y="4695568"/>
                </a:cubicBezTo>
                <a:cubicBezTo>
                  <a:pt x="4614772" y="4719860"/>
                  <a:pt x="4531275" y="4730974"/>
                  <a:pt x="4485503" y="4732638"/>
                </a:cubicBezTo>
                <a:cubicBezTo>
                  <a:pt x="4291998" y="4739675"/>
                  <a:pt x="4098324" y="4740876"/>
                  <a:pt x="3904735" y="4744995"/>
                </a:cubicBezTo>
                <a:cubicBezTo>
                  <a:pt x="3838832" y="4753233"/>
                  <a:pt x="3772539" y="4758789"/>
                  <a:pt x="3707027" y="4769708"/>
                </a:cubicBezTo>
                <a:cubicBezTo>
                  <a:pt x="3600130" y="4787524"/>
                  <a:pt x="3657747" y="4778957"/>
                  <a:pt x="3534032" y="4794422"/>
                </a:cubicBezTo>
                <a:cubicBezTo>
                  <a:pt x="3501076" y="4805407"/>
                  <a:pt x="3447812" y="4825267"/>
                  <a:pt x="3410465" y="4831492"/>
                </a:cubicBezTo>
                <a:cubicBezTo>
                  <a:pt x="3357991" y="4840238"/>
                  <a:pt x="3235638" y="4851446"/>
                  <a:pt x="3188043" y="4856206"/>
                </a:cubicBezTo>
                <a:cubicBezTo>
                  <a:pt x="2993185" y="4853537"/>
                  <a:pt x="2502625" y="4880028"/>
                  <a:pt x="2187146" y="4831492"/>
                </a:cubicBezTo>
                <a:cubicBezTo>
                  <a:pt x="2166388" y="4828298"/>
                  <a:pt x="2145957" y="4823254"/>
                  <a:pt x="2125362" y="4819135"/>
                </a:cubicBezTo>
                <a:cubicBezTo>
                  <a:pt x="2005913" y="4823254"/>
                  <a:pt x="1886303" y="4824036"/>
                  <a:pt x="1767016" y="4831492"/>
                </a:cubicBezTo>
                <a:cubicBezTo>
                  <a:pt x="1725681" y="4834076"/>
                  <a:pt x="1722915" y="4860084"/>
                  <a:pt x="1680519" y="4868563"/>
                </a:cubicBezTo>
                <a:cubicBezTo>
                  <a:pt x="1635908" y="4877485"/>
                  <a:pt x="1589903" y="4876800"/>
                  <a:pt x="1544595" y="4880919"/>
                </a:cubicBezTo>
                <a:cubicBezTo>
                  <a:pt x="1345656" y="4925128"/>
                  <a:pt x="1410057" y="4920656"/>
                  <a:pt x="1099751" y="4893276"/>
                </a:cubicBezTo>
                <a:cubicBezTo>
                  <a:pt x="1069881" y="4890640"/>
                  <a:pt x="1041875" y="4877507"/>
                  <a:pt x="1013254" y="4868563"/>
                </a:cubicBezTo>
                <a:cubicBezTo>
                  <a:pt x="975957" y="4856908"/>
                  <a:pt x="902043" y="4831492"/>
                  <a:pt x="902043" y="4831492"/>
                </a:cubicBezTo>
                <a:cubicBezTo>
                  <a:pt x="897924" y="4819135"/>
                  <a:pt x="893264" y="4806946"/>
                  <a:pt x="889686" y="4794422"/>
                </a:cubicBezTo>
                <a:cubicBezTo>
                  <a:pt x="878342" y="4754716"/>
                  <a:pt x="882716" y="4738025"/>
                  <a:pt x="852616" y="4707925"/>
                </a:cubicBezTo>
                <a:cubicBezTo>
                  <a:pt x="842115" y="4697424"/>
                  <a:pt x="827903" y="4691449"/>
                  <a:pt x="815546" y="4683211"/>
                </a:cubicBezTo>
                <a:cubicBezTo>
                  <a:pt x="796211" y="4625209"/>
                  <a:pt x="787955" y="4617702"/>
                  <a:pt x="815546" y="4534930"/>
                </a:cubicBezTo>
                <a:cubicBezTo>
                  <a:pt x="824939" y="4506752"/>
                  <a:pt x="864973" y="4460790"/>
                  <a:pt x="864973" y="4460790"/>
                </a:cubicBezTo>
                <a:cubicBezTo>
                  <a:pt x="869092" y="4411363"/>
                  <a:pt x="869176" y="4361432"/>
                  <a:pt x="877330" y="4312508"/>
                </a:cubicBezTo>
                <a:cubicBezTo>
                  <a:pt x="881613" y="4286812"/>
                  <a:pt x="893805" y="4263081"/>
                  <a:pt x="902043" y="4238368"/>
                </a:cubicBezTo>
                <a:cubicBezTo>
                  <a:pt x="906162" y="4226011"/>
                  <a:pt x="907175" y="4212136"/>
                  <a:pt x="914400" y="4201298"/>
                </a:cubicBezTo>
                <a:cubicBezTo>
                  <a:pt x="922638" y="4188941"/>
                  <a:pt x="931746" y="4177122"/>
                  <a:pt x="939114" y="4164227"/>
                </a:cubicBezTo>
                <a:cubicBezTo>
                  <a:pt x="1001819" y="4054492"/>
                  <a:pt x="928333" y="4168039"/>
                  <a:pt x="988541" y="4077730"/>
                </a:cubicBezTo>
                <a:cubicBezTo>
                  <a:pt x="992660" y="4065373"/>
                  <a:pt x="994572" y="4052046"/>
                  <a:pt x="1000897" y="4040660"/>
                </a:cubicBezTo>
                <a:cubicBezTo>
                  <a:pt x="1015321" y="4014696"/>
                  <a:pt x="1040931" y="3994697"/>
                  <a:pt x="1050324" y="3966519"/>
                </a:cubicBezTo>
                <a:cubicBezTo>
                  <a:pt x="1054443" y="3954162"/>
                  <a:pt x="1054544" y="3939620"/>
                  <a:pt x="1062681" y="3929449"/>
                </a:cubicBezTo>
                <a:cubicBezTo>
                  <a:pt x="1071958" y="3917852"/>
                  <a:pt x="1087394" y="3912973"/>
                  <a:pt x="1099751" y="3904735"/>
                </a:cubicBezTo>
                <a:cubicBezTo>
                  <a:pt x="1107989" y="3880022"/>
                  <a:pt x="1127057" y="3856516"/>
                  <a:pt x="1124465" y="3830595"/>
                </a:cubicBezTo>
                <a:cubicBezTo>
                  <a:pt x="1120346" y="3789406"/>
                  <a:pt x="1119737" y="3747713"/>
                  <a:pt x="1112108" y="3707027"/>
                </a:cubicBezTo>
                <a:cubicBezTo>
                  <a:pt x="1107307" y="3681423"/>
                  <a:pt x="1095633" y="3657600"/>
                  <a:pt x="1087395" y="3632887"/>
                </a:cubicBezTo>
                <a:lnTo>
                  <a:pt x="1062681" y="3558746"/>
                </a:lnTo>
                <a:lnTo>
                  <a:pt x="1037968" y="3484606"/>
                </a:lnTo>
                <a:cubicBezTo>
                  <a:pt x="1033849" y="3472249"/>
                  <a:pt x="1032836" y="3458373"/>
                  <a:pt x="1025611" y="3447535"/>
                </a:cubicBezTo>
                <a:lnTo>
                  <a:pt x="1000897" y="3410465"/>
                </a:lnTo>
                <a:cubicBezTo>
                  <a:pt x="996778" y="3373395"/>
                  <a:pt x="996928" y="3335597"/>
                  <a:pt x="988541" y="3299254"/>
                </a:cubicBezTo>
                <a:cubicBezTo>
                  <a:pt x="984399" y="3281305"/>
                  <a:pt x="971083" y="3266758"/>
                  <a:pt x="963827" y="3249827"/>
                </a:cubicBezTo>
                <a:cubicBezTo>
                  <a:pt x="958696" y="3237855"/>
                  <a:pt x="955589" y="3225114"/>
                  <a:pt x="951470" y="3212757"/>
                </a:cubicBezTo>
                <a:cubicBezTo>
                  <a:pt x="955589" y="3122141"/>
                  <a:pt x="953019" y="3030972"/>
                  <a:pt x="963827" y="2940908"/>
                </a:cubicBezTo>
                <a:cubicBezTo>
                  <a:pt x="965596" y="2926163"/>
                  <a:pt x="982509" y="2917409"/>
                  <a:pt x="988541" y="2903838"/>
                </a:cubicBezTo>
                <a:cubicBezTo>
                  <a:pt x="1047362" y="2771491"/>
                  <a:pt x="982036" y="2876525"/>
                  <a:pt x="1037968" y="2792627"/>
                </a:cubicBezTo>
                <a:lnTo>
                  <a:pt x="1062681" y="2718487"/>
                </a:lnTo>
                <a:cubicBezTo>
                  <a:pt x="1066800" y="2706130"/>
                  <a:pt x="1067813" y="2692255"/>
                  <a:pt x="1075038" y="2681417"/>
                </a:cubicBezTo>
                <a:cubicBezTo>
                  <a:pt x="1083276" y="2669060"/>
                  <a:pt x="1093719" y="2657917"/>
                  <a:pt x="1099751" y="2644346"/>
                </a:cubicBezTo>
                <a:cubicBezTo>
                  <a:pt x="1131950" y="2571897"/>
                  <a:pt x="1101200" y="2575660"/>
                  <a:pt x="1161535" y="2545492"/>
                </a:cubicBezTo>
                <a:cubicBezTo>
                  <a:pt x="1173185" y="2539667"/>
                  <a:pt x="1186248" y="2537254"/>
                  <a:pt x="1198605" y="2533135"/>
                </a:cubicBezTo>
                <a:cubicBezTo>
                  <a:pt x="1207709" y="2505824"/>
                  <a:pt x="1234601" y="2444422"/>
                  <a:pt x="1198605" y="2421925"/>
                </a:cubicBezTo>
                <a:cubicBezTo>
                  <a:pt x="1173907" y="2406489"/>
                  <a:pt x="1140940" y="2430162"/>
                  <a:pt x="1112108" y="2434281"/>
                </a:cubicBezTo>
                <a:cubicBezTo>
                  <a:pt x="1107989" y="2446638"/>
                  <a:pt x="1107888" y="2461181"/>
                  <a:pt x="1099751" y="2471352"/>
                </a:cubicBezTo>
                <a:cubicBezTo>
                  <a:pt x="1090474" y="2482949"/>
                  <a:pt x="1074090" y="2486558"/>
                  <a:pt x="1062681" y="2496065"/>
                </a:cubicBezTo>
                <a:cubicBezTo>
                  <a:pt x="1049256" y="2507252"/>
                  <a:pt x="1036340" y="2519341"/>
                  <a:pt x="1025611" y="2533135"/>
                </a:cubicBezTo>
                <a:cubicBezTo>
                  <a:pt x="1007376" y="2556580"/>
                  <a:pt x="985577" y="2579098"/>
                  <a:pt x="976184" y="2607276"/>
                </a:cubicBezTo>
                <a:cubicBezTo>
                  <a:pt x="967946" y="2631990"/>
                  <a:pt x="965920" y="2659742"/>
                  <a:pt x="951470" y="2681417"/>
                </a:cubicBezTo>
                <a:cubicBezTo>
                  <a:pt x="917064" y="2733027"/>
                  <a:pt x="937258" y="2707986"/>
                  <a:pt x="889686" y="2755557"/>
                </a:cubicBezTo>
                <a:cubicBezTo>
                  <a:pt x="881448" y="2780271"/>
                  <a:pt x="879423" y="2808023"/>
                  <a:pt x="864973" y="2829698"/>
                </a:cubicBezTo>
                <a:lnTo>
                  <a:pt x="790832" y="2940908"/>
                </a:lnTo>
                <a:lnTo>
                  <a:pt x="766119" y="2977979"/>
                </a:lnTo>
                <a:lnTo>
                  <a:pt x="741405" y="3015049"/>
                </a:lnTo>
                <a:cubicBezTo>
                  <a:pt x="737286" y="3027406"/>
                  <a:pt x="735374" y="3040733"/>
                  <a:pt x="729049" y="3052119"/>
                </a:cubicBezTo>
                <a:cubicBezTo>
                  <a:pt x="714625" y="3078083"/>
                  <a:pt x="689015" y="3098082"/>
                  <a:pt x="679622" y="3126260"/>
                </a:cubicBezTo>
                <a:cubicBezTo>
                  <a:pt x="662569" y="3177419"/>
                  <a:pt x="674490" y="3152493"/>
                  <a:pt x="642551" y="3200400"/>
                </a:cubicBezTo>
                <a:cubicBezTo>
                  <a:pt x="638432" y="3212757"/>
                  <a:pt x="636020" y="3225821"/>
                  <a:pt x="630195" y="3237471"/>
                </a:cubicBezTo>
                <a:cubicBezTo>
                  <a:pt x="612993" y="3271875"/>
                  <a:pt x="595737" y="3284285"/>
                  <a:pt x="568411" y="3311611"/>
                </a:cubicBezTo>
                <a:cubicBezTo>
                  <a:pt x="543296" y="3386955"/>
                  <a:pt x="560251" y="3353351"/>
                  <a:pt x="543697" y="3237471"/>
                </a:cubicBezTo>
                <a:cubicBezTo>
                  <a:pt x="540727" y="3216680"/>
                  <a:pt x="536435" y="3196062"/>
                  <a:pt x="531341" y="3175687"/>
                </a:cubicBezTo>
                <a:cubicBezTo>
                  <a:pt x="528182" y="3163051"/>
                  <a:pt x="514865" y="3126260"/>
                  <a:pt x="518984" y="3138617"/>
                </a:cubicBezTo>
                <a:cubicBezTo>
                  <a:pt x="547230" y="3223354"/>
                  <a:pt x="513875" y="3118182"/>
                  <a:pt x="543697" y="3237471"/>
                </a:cubicBezTo>
                <a:cubicBezTo>
                  <a:pt x="546856" y="3250107"/>
                  <a:pt x="552895" y="3261905"/>
                  <a:pt x="556054" y="3274541"/>
                </a:cubicBezTo>
                <a:cubicBezTo>
                  <a:pt x="561148" y="3294916"/>
                  <a:pt x="564292" y="3315730"/>
                  <a:pt x="568411" y="3336325"/>
                </a:cubicBezTo>
                <a:cubicBezTo>
                  <a:pt x="584887" y="3332206"/>
                  <a:pt x="603708" y="3333388"/>
                  <a:pt x="617838" y="3323968"/>
                </a:cubicBezTo>
                <a:cubicBezTo>
                  <a:pt x="766124" y="3225110"/>
                  <a:pt x="514856" y="3344568"/>
                  <a:pt x="679622" y="3262184"/>
                </a:cubicBezTo>
                <a:cubicBezTo>
                  <a:pt x="691272" y="3256359"/>
                  <a:pt x="703977" y="3252653"/>
                  <a:pt x="716692" y="3249827"/>
                </a:cubicBezTo>
                <a:cubicBezTo>
                  <a:pt x="741150" y="3244392"/>
                  <a:pt x="815886" y="3237471"/>
                  <a:pt x="790832" y="3237471"/>
                </a:cubicBezTo>
                <a:cubicBezTo>
                  <a:pt x="749438" y="3237471"/>
                  <a:pt x="708454" y="3245708"/>
                  <a:pt x="667265" y="3249827"/>
                </a:cubicBezTo>
                <a:cubicBezTo>
                  <a:pt x="659027" y="3262184"/>
                  <a:pt x="654148" y="3277621"/>
                  <a:pt x="642551" y="3286898"/>
                </a:cubicBezTo>
                <a:cubicBezTo>
                  <a:pt x="632380" y="3295035"/>
                  <a:pt x="605481" y="3312279"/>
                  <a:pt x="605481" y="3299254"/>
                </a:cubicBezTo>
                <a:cubicBezTo>
                  <a:pt x="605481" y="3282489"/>
                  <a:pt x="731511" y="3239948"/>
                  <a:pt x="716692" y="3249827"/>
                </a:cubicBezTo>
                <a:lnTo>
                  <a:pt x="679622" y="3274541"/>
                </a:lnTo>
                <a:cubicBezTo>
                  <a:pt x="671384" y="3286898"/>
                  <a:pt x="666505" y="3302334"/>
                  <a:pt x="654908" y="3311611"/>
                </a:cubicBezTo>
                <a:cubicBezTo>
                  <a:pt x="625362" y="3335248"/>
                  <a:pt x="599657" y="3319423"/>
                  <a:pt x="568411" y="3311611"/>
                </a:cubicBezTo>
                <a:lnTo>
                  <a:pt x="543697" y="3237471"/>
                </a:lnTo>
                <a:cubicBezTo>
                  <a:pt x="539578" y="3225114"/>
                  <a:pt x="534500" y="3213036"/>
                  <a:pt x="531341" y="3200400"/>
                </a:cubicBezTo>
                <a:cubicBezTo>
                  <a:pt x="516750" y="3142038"/>
                  <a:pt x="526579" y="3166163"/>
                  <a:pt x="506627" y="3126260"/>
                </a:cubicBezTo>
              </a:path>
            </a:pathLst>
          </a:cu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77109" y="5969131"/>
            <a:ext cx="29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(1) Extender la consulta de conformidad con la vista</a:t>
            </a:r>
            <a:endParaRPr lang="es-CL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4254" y="6025510"/>
            <a:ext cx="33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(2) Ejecutar la consulta extendida sobre las tablas bases</a:t>
            </a:r>
            <a:endParaRPr lang="es-CL" dirty="0">
              <a:solidFill>
                <a:srgbClr val="0033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Disparadores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9"/>
            <a:ext cx="3872670" cy="164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76" y="4614461"/>
            <a:ext cx="2475689" cy="8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Garantías de </a:t>
            </a:r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109"/>
            <a:ext cx="9144000" cy="56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2745" cy="204939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743200"/>
            <a:ext cx="4917315" cy="630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7"/>
            <a:ext cx="2307517" cy="8144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1091" y="4364423"/>
            <a:ext cx="1591246" cy="24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None/>
            </a:pPr>
            <a:endParaRPr lang="es-CL" sz="9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Relacional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(SQL, CSV,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Grafos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(RDF, </a:t>
              </a:r>
              <a:r>
                <a:rPr lang="es-CL" sz="1600" dirty="0" err="1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Prop</a:t>
              </a:r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. Gs,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Arboles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(XML, JSON,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Enriquecido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(HTML, Word,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  <a:latin typeface="Calibri Light" panose="020F0302020204030204" pitchFamily="34" charset="0"/>
                </a:rPr>
                <a:t>No estructurados</a:t>
              </a:r>
              <a:endParaRPr lang="es-CL" i="1" dirty="0">
                <a:solidFill>
                  <a:schemeClr val="accent2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n-GB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6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Árboles (con JSON/</a:t>
            </a:r>
            <a:r>
              <a:rPr lang="es-CL" dirty="0" err="1"/>
              <a:t>MongoDB</a:t>
            </a:r>
            <a:r>
              <a:rPr lang="es-CL" dirty="0"/>
              <a:t>)</a:t>
            </a:r>
            <a:endParaRPr lang="es-CL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074977"/>
              </p:ext>
            </p:extLst>
          </p:nvPr>
        </p:nvGraphicFramePr>
        <p:xfrm>
          <a:off x="457200" y="1295400"/>
          <a:ext cx="8229600" cy="5126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TVSeries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28841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99a88b77c66d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33453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09800"/>
            <a:ext cx="4210540" cy="369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0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Grafos (con RDF/SPARQL)</a:t>
            </a:r>
            <a:endParaRPr lang="es-CL" sz="4000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724400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724401"/>
            <a:ext cx="4203228" cy="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362695"/>
            <a:ext cx="6777038" cy="3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Interactuamos con bases de datos</a:t>
            </a:r>
            <a:br>
              <a:rPr lang="es-CL" dirty="0" smtClean="0"/>
            </a:br>
            <a:r>
              <a:rPr lang="es-CL" dirty="0" smtClean="0"/>
              <a:t>todo el tiempo, todos los días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s-CL" dirty="0" smtClean="0"/>
              <a:t>Especialmente con la Web: </a:t>
            </a:r>
          </a:p>
          <a:p>
            <a:pPr lvl="1"/>
            <a:r>
              <a:rPr lang="es-CL" dirty="0" smtClean="0"/>
              <a:t>Búsqueda (Google, Bing, </a:t>
            </a:r>
            <a:r>
              <a:rPr lang="es-CL" dirty="0" err="1" smtClean="0"/>
              <a:t>Yahoo</a:t>
            </a:r>
            <a:r>
              <a:rPr lang="es-CL" dirty="0" smtClean="0"/>
              <a:t>!, …)</a:t>
            </a:r>
          </a:p>
          <a:p>
            <a:pPr lvl="1"/>
            <a:r>
              <a:rPr lang="es-CL" dirty="0" smtClean="0"/>
              <a:t>Tiendas (Amazon, eBay, …)</a:t>
            </a:r>
          </a:p>
          <a:p>
            <a:pPr lvl="1"/>
            <a:r>
              <a:rPr lang="es-CL" dirty="0" smtClean="0"/>
              <a:t>Redes sociales (Facebook, Twitter, …)</a:t>
            </a:r>
          </a:p>
          <a:p>
            <a:pPr lvl="1"/>
            <a:r>
              <a:rPr lang="es-CL" dirty="0" smtClean="0"/>
              <a:t>Enciclopedias (Wikipedia, </a:t>
            </a:r>
            <a:r>
              <a:rPr lang="es-CL" dirty="0" err="1" smtClean="0"/>
              <a:t>IMDb</a:t>
            </a:r>
            <a:r>
              <a:rPr lang="es-CL" dirty="0" smtClean="0"/>
              <a:t>, …)</a:t>
            </a:r>
          </a:p>
          <a:p>
            <a:pPr lvl="1"/>
            <a:r>
              <a:rPr lang="es-CL" dirty="0" smtClean="0"/>
              <a:t>Bancos</a:t>
            </a:r>
          </a:p>
          <a:p>
            <a:pPr lvl="1"/>
            <a:r>
              <a:rPr lang="es-CL" dirty="0" smtClean="0"/>
              <a:t>Aerolíneas</a:t>
            </a:r>
          </a:p>
          <a:p>
            <a:pPr lvl="1"/>
            <a:r>
              <a:rPr lang="es-CL" dirty="0" smtClean="0"/>
              <a:t>U-cursos</a:t>
            </a:r>
          </a:p>
          <a:p>
            <a:pPr marL="457200" lvl="1" indent="0">
              <a:buNone/>
            </a:pPr>
            <a:r>
              <a:rPr lang="es-CL" dirty="0" smtClean="0"/>
              <a:t>…</a:t>
            </a:r>
          </a:p>
        </p:txBody>
      </p:sp>
      <p:pic>
        <p:nvPicPr>
          <p:cNvPr id="5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90623"/>
            <a:ext cx="3807262" cy="223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oderz.com/img/ww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En muchos ámbitos de la sociedad moderna,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la gestión y el análisis de datos son clave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2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Mucha demanda de 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scientists</a:t>
            </a:r>
            <a:r>
              <a:rPr lang="es-CL" dirty="0" smtClean="0"/>
              <a:t>”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182508"/>
            <a:ext cx="8769927" cy="5654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2590800"/>
            <a:ext cx="52101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”: </a:t>
            </a:r>
            <a:r>
              <a:rPr lang="es-CL" dirty="0" smtClean="0"/>
              <a:t>Ofertas </a:t>
            </a:r>
            <a:r>
              <a:rPr lang="es-CL" dirty="0"/>
              <a:t>de Trabajo (</a:t>
            </a:r>
            <a:r>
              <a:rPr lang="es-CL" dirty="0" smtClean="0"/>
              <a:t>2016)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639093"/>
            <a:ext cx="5800725" cy="4067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GB" sz="1600" dirty="0" smtClean="0">
                <a:latin typeface="Calibri Light" panose="020F0302020204030204" pitchFamily="34" charset="0"/>
                <a:hlinkClick r:id="rId3"/>
              </a:rPr>
              <a:t>visit.crowdflower.com/rs/416-ZBE-142/images/CrowdFlower_DataScienceReport_2016.pdf</a:t>
            </a:r>
            <a:endParaRPr lang="en-GB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</a:t>
            </a:r>
            <a:r>
              <a:rPr lang="es-CL" dirty="0" smtClean="0"/>
              <a:t>”: Ofertas de Trabajo (2017)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248400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>
                <a:hlinkClick r:id="rId2"/>
              </a:rPr>
              <a:t>https://www.forbes.com/sites/karstenstrauss/2017/09/21/becoming-a-data-scientist-the-skills-that-can-make-you-the-most-money</a:t>
            </a:r>
            <a:r>
              <a:rPr lang="es-CL" sz="1600" dirty="0" smtClean="0">
                <a:hlinkClick r:id="rId2"/>
              </a:rPr>
              <a:t>/</a:t>
            </a:r>
            <a:endParaRPr lang="es-CL" sz="1600" dirty="0" smtClean="0"/>
          </a:p>
          <a:p>
            <a:pPr algn="r"/>
            <a:endParaRPr lang="es-CL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5516"/>
            <a:ext cx="1651455" cy="3711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574" y="3121723"/>
            <a:ext cx="4770144" cy="1725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" y="1352755"/>
            <a:ext cx="855345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2036164"/>
            <a:ext cx="3400425" cy="8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8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</a:t>
            </a:r>
            <a:r>
              <a:rPr lang="es-CL" dirty="0" smtClean="0"/>
              <a:t>”: </a:t>
            </a:r>
            <a:r>
              <a:rPr lang="es-CL" dirty="0"/>
              <a:t>Ofertas de Trabajo (</a:t>
            </a:r>
            <a:r>
              <a:rPr lang="es-CL" dirty="0" smtClean="0"/>
              <a:t>2018)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 smtClean="0">
                <a:hlinkClick r:id="rId2"/>
              </a:rPr>
              <a:t>https://www.jobspikr.com/blog/job-data-analysis-reveals-top-skills-required-for-data-science-role/</a:t>
            </a:r>
            <a:endParaRPr lang="es-CL" sz="1600" dirty="0"/>
          </a:p>
        </p:txBody>
      </p:sp>
      <p:pic>
        <p:nvPicPr>
          <p:cNvPr id="2050" name="Picture 2" descr="Key-skills-for-data-scienti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153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</a:t>
            </a:r>
            <a:r>
              <a:rPr lang="es-CL" dirty="0" smtClean="0"/>
              <a:t>”: </a:t>
            </a:r>
            <a:r>
              <a:rPr lang="es-CL" dirty="0"/>
              <a:t>Ofertas de Trabajo (</a:t>
            </a:r>
            <a:r>
              <a:rPr lang="es-CL" dirty="0" smtClean="0"/>
              <a:t>2019)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2"/>
              </a:rPr>
              <a:t>https://towardsdatascience.com/the-most-in-demand-tech-skills-for-data-scientists-d716d10c191d</a:t>
            </a:r>
            <a:r>
              <a:rPr lang="es-CL" sz="1600" dirty="0" smtClean="0">
                <a:hlinkClick r:id="rId3"/>
              </a:rPr>
              <a:t>/</a:t>
            </a:r>
            <a:endParaRPr lang="es-CL" sz="1600" dirty="0"/>
          </a:p>
        </p:txBody>
      </p:sp>
      <p:pic>
        <p:nvPicPr>
          <p:cNvPr id="1026" name="Picture 2" descr="chart of top 15 technologies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067800" cy="29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3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 Ofertas de Trabajo (</a:t>
            </a:r>
            <a:r>
              <a:rPr lang="es-CL" dirty="0" smtClean="0"/>
              <a:t>2020)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7" y="1295400"/>
            <a:ext cx="7937543" cy="484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https://medium.com/@</a:t>
            </a:r>
            <a:r>
              <a:rPr lang="en-US" sz="1600" dirty="0" smtClean="0">
                <a:hlinkClick r:id="rId3"/>
              </a:rPr>
              <a:t>chihhsulin/5-500-data-scientist-jobs-report-2020-adefe1d364d3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63077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 Ofertas de Trabajo (</a:t>
            </a:r>
            <a:r>
              <a:rPr lang="es-CL" dirty="0" smtClean="0"/>
              <a:t>2020)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2"/>
              </a:rPr>
              <a:t>https://medium.com/@</a:t>
            </a:r>
            <a:r>
              <a:rPr lang="en-US" sz="1600" dirty="0" smtClean="0">
                <a:hlinkClick r:id="rId2"/>
              </a:rPr>
              <a:t>chihhsulin/5-500-data-scientist-jobs-report-2020-adefe1d364d3</a:t>
            </a:r>
            <a:endParaRPr lang="es-CL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56636"/>
            <a:ext cx="763858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66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365341" cy="5380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 de los cursos de datos</a:t>
            </a:r>
            <a:endParaRPr lang="es-CL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3352800"/>
            <a:ext cx="70866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u="sng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¡La información aquí no es oficial!</a:t>
            </a:r>
          </a:p>
          <a:p>
            <a:pPr algn="ctr"/>
            <a:endParaRPr lang="es-CL" sz="32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Puede ser que haya más cursos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He enfocado principalmente en cursos del DCC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Puede ser que los detalles hayan cambiado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estoy promocionando nada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sé qué se dicta en los cursos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</a:t>
            </a:r>
            <a:r>
              <a:rPr lang="es-CL" sz="2400" dirty="0">
                <a:solidFill>
                  <a:srgbClr val="FF0000"/>
                </a:solidFill>
                <a:latin typeface="Calibri Light" panose="020F0302020204030204" pitchFamily="34" charset="0"/>
              </a:rPr>
              <a:t>s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oy un experto en algunas áreas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Preparé la clase al último minuto como siempre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1676400"/>
            <a:ext cx="49530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IE" sz="8000" dirty="0" smtClean="0">
                <a:solidFill>
                  <a:srgbClr val="FFFF00"/>
                </a:solidFill>
                <a:latin typeface="Advent Pro ExtraLight" panose="02000506040000020004" pitchFamily="2" charset="0"/>
              </a:rPr>
              <a:t>WARNING</a:t>
            </a:r>
            <a:endParaRPr lang="en-IE" sz="8000" dirty="0">
              <a:solidFill>
                <a:srgbClr val="FFFF00"/>
              </a:solidFill>
              <a:latin typeface="Advent Pro ExtraLight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0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Aprendizaje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1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7837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Cómo podemos implementar consultas, actualizaciones, seguridad, etc., sobre estos datos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14887"/>
            <a:ext cx="3738475" cy="1480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Minería de Datos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47800"/>
            <a:ext cx="9144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CC5205/CC5206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←CC3001 o FI2002]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Introducción a la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Minería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Datos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Andrés </a:t>
            </a:r>
            <a:r>
              <a:rPr lang="es-CL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Abeliuk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/ Hernán Sarmiento / Felipe Bravo / Jocelyn </a:t>
            </a:r>
            <a:r>
              <a:rPr lang="es-CL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Dunstan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</a:t>
            </a:r>
            <a:r>
              <a:rPr lang="es-CL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y </a:t>
            </a:r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64289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Aprendizaje Computacional</a:t>
            </a:r>
            <a:endParaRPr lang="en-GB" dirty="0"/>
          </a:p>
        </p:txBody>
      </p:sp>
      <p:pic>
        <p:nvPicPr>
          <p:cNvPr id="9218" name="Picture 2" descr="Image result for machin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2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62909" y="1143000"/>
            <a:ext cx="3981091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CC6204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CC3301]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Deep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Learning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 (?)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21117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Ciencia de Datos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1566" y="1143001"/>
            <a:ext cx="4060166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CC5214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CC5206 o EL4106 o IN6531 o MA5204]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Proyecto de Ciencia de Datos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Miguel Herrara, 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Jazmine Maldonado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43258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Escalabilidad / eficiencia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2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272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Masivo de Datos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980747"/>
            <a:ext cx="4381500" cy="3284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CC5212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Masivo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687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p00.epimg.net/tecnologia/imagenes/2015/02/27/actualidad/1425053335_288538_1425142647_noticia_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4469" y="1143000"/>
            <a:ext cx="9144000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Distribuidos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763" y="2057400"/>
            <a:ext cx="9554545" cy="4114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4468" y="1143000"/>
            <a:ext cx="9168468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CC5304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[←(CC3201 o CC42A) y (CC4302 o CC41B)]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Arquitectura de Sistemas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Alta Disponibilidad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Cesar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Guerrero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y Primavera</a:t>
            </a:r>
          </a:p>
        </p:txBody>
      </p:sp>
    </p:spTree>
    <p:extLst>
      <p:ext uri="{BB962C8B-B14F-4D97-AF65-F5344CB8AC3E}">
        <p14:creationId xmlns:p14="http://schemas.microsoft.com/office/powerpoint/2010/main" val="6227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Estructuras de Datos Comprimidas</a:t>
            </a:r>
          </a:p>
        </p:txBody>
      </p:sp>
      <p:pic>
        <p:nvPicPr>
          <p:cNvPr id="11266" name="Picture 2" descr="http://images.iop.org/objects/phw/news/18/9/23/PW-2014-09-29-Cartwright-compr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925"/>
            <a:ext cx="9144000" cy="54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2438400" cy="2524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CC7320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CC4102]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Estructuras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Datos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Comprimidas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Gonzalo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Navarro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10419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n mining damage my GPU or a PC? | NiceH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Computación en GPU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CC7515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CC3301, CC3501]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Computación en GPU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Nancy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Hitschfeld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5689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Texto/Lenguaje natural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5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912" y="1143000"/>
            <a:ext cx="9147911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320" name="Picture 8" descr="http://www.crmbuyer.com/article_images/story_graphics_xlarge/xl-2016-artificial-intelligenc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248"/>
            <a:ext cx="9160648" cy="53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4470" y="1143000"/>
            <a:ext cx="9168469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de Lenguaje Natural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198134"/>
            <a:ext cx="4657725" cy="3555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3338" y="1136031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CC6205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CC3001 o MA3403]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Lenguaje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Natural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Felipe Bravo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4758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Estos son problemas generales que se encuentran en muchas aplicaciones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" y="1355162"/>
            <a:ext cx="1958474" cy="461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64" y="1344276"/>
            <a:ext cx="1950641" cy="467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74" y="1331394"/>
            <a:ext cx="1951595" cy="465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994" y="1344274"/>
            <a:ext cx="1937675" cy="4675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2971802"/>
            <a:ext cx="885825" cy="10199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4572000"/>
            <a:ext cx="885825" cy="10199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1441923"/>
            <a:ext cx="885825" cy="1019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109" y="4572000"/>
            <a:ext cx="885825" cy="1019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830" y="1441922"/>
            <a:ext cx="885825" cy="10199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69" y="2971802"/>
            <a:ext cx="885825" cy="1019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248" y="4572000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007" y="2971801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21" y="1441922"/>
            <a:ext cx="885825" cy="101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787" y="2936267"/>
            <a:ext cx="1935413" cy="1466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297180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Lógica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25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itnationmag.com/wp-content/uploads/2014/01/b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626"/>
            <a:ext cx="9144000" cy="57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47FF9A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Métodos </a:t>
            </a:r>
            <a:r>
              <a:rPr lang="es-CL" dirty="0" smtClean="0"/>
              <a:t>Lógicos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827" y="1866033"/>
            <a:ext cx="5562600" cy="4650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7827" y="2286000"/>
            <a:ext cx="163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Berlin Sans FB" panose="020E0602020502020306" pitchFamily="34" charset="0"/>
              </a:rPr>
              <a:t>¿QUIEREN  TODOS UDS. UNA CERVEZA?</a:t>
            </a:r>
            <a:endParaRPr lang="es-CL" sz="1200" dirty="0"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8327" y="247771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8927" y="4532139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327" y="453303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¡SÍ!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7" y="1479230"/>
            <a:ext cx="2894665" cy="7758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0927" y="115427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CC5102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CC3101]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Métodos Lógicos en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Ciencias de la Computación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Barceló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 </a:t>
            </a:r>
            <a:r>
              <a:rPr lang="es-CL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[2017]</a:t>
            </a:r>
          </a:p>
        </p:txBody>
      </p:sp>
    </p:spTree>
    <p:extLst>
      <p:ext uri="{BB962C8B-B14F-4D97-AF65-F5344CB8AC3E}">
        <p14:creationId xmlns:p14="http://schemas.microsoft.com/office/powerpoint/2010/main" val="34081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6" grpId="0"/>
      <p:bldP spid="7" grpId="0"/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4514"/>
            <a:ext cx="2893156" cy="5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48772"/>
            <a:ext cx="2631648" cy="510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3" y="2590184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0" y="6130864"/>
            <a:ext cx="1794128" cy="43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73" y="5943600"/>
            <a:ext cx="1796927" cy="43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2146058"/>
            <a:ext cx="2252728" cy="661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Teoría de Bases de Datos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897298"/>
            <a:ext cx="9143999" cy="49772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1144733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CC5207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Teoría de Bases de 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299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Multimedia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Imágenes, Videos, Audio ...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3700463" cy="4209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04999"/>
            <a:ext cx="3712154" cy="4209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3" y="1894414"/>
            <a:ext cx="7979354" cy="4212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784628"/>
            <a:ext cx="4261572" cy="14157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CC5213 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it-IT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CC3001, </a:t>
            </a:r>
            <a:r>
              <a:rPr lang="it-IT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CC5206 o  IN6531 o EL4106 o MA5204 o </a:t>
            </a:r>
            <a:r>
              <a:rPr lang="it-IT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CC4102)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Recuperación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Información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Multimedia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Juan Manuel Barrios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391" y="3352800"/>
            <a:ext cx="4320454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CC5313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 CC4102,CC3501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ES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</a:t>
            </a:r>
            <a:r>
              <a:rPr lang="es-E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. </a:t>
            </a:r>
            <a:r>
              <a:rPr lang="es-ES" dirty="0">
                <a:solidFill>
                  <a:schemeClr val="bg1"/>
                </a:solidFill>
                <a:latin typeface="Segoe UI Light" panose="020B0502040204020203" pitchFamily="34" charset="0"/>
              </a:rPr>
              <a:t>geométrico y análisis de </a:t>
            </a:r>
            <a:r>
              <a:rPr lang="es-E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formas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Iván Sipiran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2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570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 de Información</a:t>
            </a:r>
            <a:endParaRPr lang="es-CL" dirty="0"/>
          </a:p>
        </p:txBody>
      </p:sp>
      <p:pic>
        <p:nvPicPr>
          <p:cNvPr id="11266" name="Picture 2" descr="http://www.mastersindatascience.org/wp-content/uploads/2014/03/Where-People-Ru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5966" cy="45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61" y="11524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CC5208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Visualización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Benjamín Bustos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2740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2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oderndata.com/wp-content/uploads/2016/02/IT-data-securit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8"/>
            <a:ext cx="9144000" cy="56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 de Datos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70708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CC5327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[←CC4302/AUTOR]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Segoe UI Light" panose="020B0502040204020203" pitchFamily="34" charset="0"/>
              </a:rPr>
              <a:t>Introducción a la Seguridad </a:t>
            </a:r>
            <a:r>
              <a:rPr lang="es-E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Computacional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Alejandro Hevia / Eduardo Riveros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6622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6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Han aprendido sobre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31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de Aplicaciones Web</a:t>
            </a:r>
          </a:p>
        </p:txBody>
      </p:sp>
      <p:pic>
        <p:nvPicPr>
          <p:cNvPr id="2050" name="Picture 2" descr="http://www.trusontechnologies.com/wp-content/uploads/2015/09/Custom-web-application-slide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9201150" cy="46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43000"/>
            <a:ext cx="9144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CC5002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CC10A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y 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CC30A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y 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Desarrollo de Aplicaciones Web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Urzúa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7283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Recuperación de Información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6438900" cy="3836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129145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CC5203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Recuperación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7971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1.bp.blogspot.com/-hz1upvYuEgw/VdjEvl59xcI/AAAAAAAAe00/WM8MQLWqrIM/s1600/world-wide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9144000" cy="577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247170"/>
            <a:ext cx="3733800" cy="3827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142999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CC7220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La Web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3081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Dominios Específicos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1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</a:t>
            </a:r>
            <a:r>
              <a:rPr lang="es-CL" dirty="0" smtClean="0"/>
              <a:t>nálisis</a:t>
            </a:r>
            <a:r>
              <a:rPr lang="es-CL" dirty="0"/>
              <a:t> de N</a:t>
            </a:r>
            <a:r>
              <a:rPr lang="es-CL" dirty="0" smtClean="0"/>
              <a:t>egocio (</a:t>
            </a:r>
            <a:r>
              <a:rPr lang="es-CL" i="1" dirty="0" smtClean="0"/>
              <a:t>Business </a:t>
            </a:r>
            <a:r>
              <a:rPr lang="es-CL" i="1" dirty="0" err="1" smtClean="0"/>
              <a:t>Analytics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2" descr="http://www.datapine.com/blog/wp-content/uploads/2014/12/Business-Intelligence-Buzzwords-p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1143000"/>
            <a:ext cx="9145571" cy="57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CC5615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Business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Analytics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Hugo Mora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Astroinformática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43001"/>
            <a:ext cx="9144000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AS4501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←FI3104,MA3403,FI2003,FI2002]</a:t>
            </a:r>
            <a:endParaRPr lang="es-CL" dirty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Astroinformática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Francisco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Förster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/ Juan Carlos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Maureira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/ Patricio Rojo / Valentino 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González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&amp; Primavera</a:t>
            </a:r>
          </a:p>
        </p:txBody>
      </p:sp>
    </p:spTree>
    <p:extLst>
      <p:ext uri="{BB962C8B-B14F-4D97-AF65-F5344CB8AC3E}">
        <p14:creationId xmlns:p14="http://schemas.microsoft.com/office/powerpoint/2010/main" val="3190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91440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Informática Médica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CC5701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←CC3201 o CC42A]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Informática Médica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Sandra 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De la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Fuente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5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Magíster en Ciencias de los Datos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6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Magíster en Ciencia de Datos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3124200" y="63246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www.uchile.cl/postgrados/176028/ciencia-de-datos</a:t>
            </a: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83" y="2986112"/>
            <a:ext cx="4419600" cy="330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83" y="1491162"/>
            <a:ext cx="5486400" cy="14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2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3810000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Modelo Relacional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600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1789796"/>
            <a:ext cx="7657929" cy="8011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004834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209623"/>
            <a:ext cx="2900196" cy="3955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003760"/>
            <a:ext cx="4180737" cy="16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Diagramas E-R: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77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9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57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554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072638"/>
            <a:ext cx="2252728" cy="661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6223" y="5167474"/>
            <a:ext cx="8200577" cy="81214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2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4550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 ( (saldo_clp/saldo_usd)::numeric - 652.275 , 1 ) = 0 ) &#10;)\end{lstlisting}&#10;\end{document}&#10;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a} &amp; \sch{total}\\[0.5ex]&#10;\hline &#10;7873698669 &amp; 1849123812 &amp; 51920 \\&#10;8273697679 &amp; 7873698669 &amp; 529000 \\&#10;8273697679 &amp; 1849123812 &amp; 41920 \\&#10;\hline&#10;\end{tabular}&#10;&#10;&#10;&#10;&#10;&#10;\end{document}"/>
  <p:tag name="IGUANATEXSIZE" val="16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9,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}&#10;\multicolumn{2}{l}{\rlt{Destino}}\\&#10;\hline&#10;\schk{cuenta} &amp; \sch{rut}\\[0.5ex]&#10;\hline &#10;1849123812 &amp; 12.491.671-K  \\&#10;7873698669 &amp; 32.000.273-K  \\\hline&#10;\end{tabular}&#10;&#10;&#10;&#10;&#10;&#10;\end{document}"/>
  <p:tag name="IGUANATEXSIZE" val="16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R$ en memoria principal&#10;\item[-] Para cada tupla $s \in S$&#10;\begin{itemize}&#10;\item[-] Buscar $r$ en memoria principal tal que $r$ y $s$ satisfagan el join:\\escribir $\{r\} \times \{s\}$ &#10;\end{itemize}&#10;\end{itemize}&#10;\end{document}"/>
  <p:tag name="IGUANATEXSIZE" val="18"/>
  <p:tag name="IGUANATEXCURSOR" val="3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3237,4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&quot;+{\color{gray}input}+&quot;\verb|'|&quot;\\&#10;\end{tabular}&#10;\end{document}&#10;"/>
  <p:tag name="IGUANATEXSIZE" val="17"/>
  <p:tag name="IGUANATEXCURSOR" val="3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,5144"/>
  <p:tag name="ORIGINALWIDTH" val="3695,7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{\color{blue}Robert\verb|'| OR 1=1);}\verb|'|&quot;&#10;\end{tabular}&#10;\end{document}&#10;"/>
  <p:tag name="IGUANATEXSIZE" val="17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NoOfenderANadi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4,5801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ÁlbumEval &#10;SET pm = 50&#10;WHERE álbum = 'ARTPOP'&#10;  AND artista = 'Lady Gaga'&#10;\end{lstlisting}&#10;\end{document}&#10;"/>
  <p:tag name="IGUANATEXSIZE" val="14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0,201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saldo_actual&#10;    FROM ( SELECT (saldo_clp - 400000) AS saldo_actual&#10;           FROM Cuenta WHERE número=7873698669 ) A;&#10;  UPDATE Cuenta SET saldo_clp=A.saldo_clp, saldo_usd=(A.saldo_clp/valor) &#10;    FROM ( SELECT valor FROM Divisa WHERE d1='USD' AND d2='CLP') T,&#10;       ( SELECT saldo_clp FROM Cuenta WHERE número=7873698669 ) A;&#10;COMMIT;&#10;\end{lstlisting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8,11"/>
  <p:tag name="ORIGINALWIDTH" val="2930,65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99a88b77c66d^),&#10;  &quot;name&quot;: &quot;The Wire&quot;,&#10;  &quot;type&quot;: &quot;Scripted&quot;,&#10;  &quot;language&quot;: &quot;English&quot;,&#10;  &quot;genres&quot;: [ &quot;Drama&quot;, &quot;Crime&quot;, &quot;Thriller&quot; ],&#10;  &quot;status&quot;: &quot;Ended&quot;,&#10;  &quot;runtime&quot;: 60,&#10;  &quot;premiered&quot;: ISODate(&quot;2002-06-02&quot;),&#10;  &quot;schedule&quot;: {&#10;    &quot;time&quot;: &quot;21:00&quot;,&#10;    &quot;days&quot;: [&#10;      &quot;Sunday&quot;&#10;    ]&#10;  },&#10;  &quot;rating&quot;: {&#10;    &quot;average&quot;: 9.4&#10;  }&#10;}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038,1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pr}[1]{\ensuremath{\mathsf{\color{red!50!black}#1}}}&#10;\newcommand{\cn}[1]{\ensuremath{\mathsf{\color{blue}#1}}}&#10;&#10;\begin{tabular}{l}&#10;$\pr{L}(\cn{a}) \wedge \pr{L}(\cn{b}) \wedge \pr{L}(\cn{c})$\\&#10;¿$\forall x : \pr{L}(x) \rightarrow \pr{Q}(x)$? \\&#10;\end{tabular}&#10;\end{document}&#10;"/>
  <p:tag name="IGUANATEXSIZE" val="20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37730</TotalTime>
  <Words>861</Words>
  <Application>Microsoft Office PowerPoint</Application>
  <PresentationFormat>On-screen Show (4:3)</PresentationFormat>
  <Paragraphs>245</Paragraphs>
  <Slides>70</Slides>
  <Notes>2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CC3201-1 Bases de Datos Otoño 2022  Clase 14: Conclusión</vt:lpstr>
      <vt:lpstr>¿es importante el curso?</vt:lpstr>
      <vt:lpstr>Interactuamos con bases de datos todo el tiempo, todos los días</vt:lpstr>
      <vt:lpstr>Cómo podemos implementar consultas, actualizaciones, seguridad, etc., sobre estos datos</vt:lpstr>
      <vt:lpstr>Estos son problemas generales que se encuentran en muchas aplicaciones</vt:lpstr>
      <vt:lpstr>Han aprendido sobre …</vt:lpstr>
      <vt:lpstr>El Modelo Relacional</vt:lpstr>
      <vt:lpstr>Diagramas E-R:</vt:lpstr>
      <vt:lpstr>El Álgebra Relacional</vt:lpstr>
      <vt:lpstr>El Cálculo Relacional</vt:lpstr>
      <vt:lpstr>SQL: Consultas Básicas</vt:lpstr>
      <vt:lpstr>SQL: Agregación</vt:lpstr>
      <vt:lpstr>SQL: Consultas AnidAnidadasadas</vt:lpstr>
      <vt:lpstr>Restricciones de integridad</vt:lpstr>
      <vt:lpstr>Formas Normales</vt:lpstr>
      <vt:lpstr>Indexación</vt:lpstr>
      <vt:lpstr>Implementación de Joins</vt:lpstr>
      <vt:lpstr>Acceso Programático</vt:lpstr>
      <vt:lpstr>Inyección SQL</vt:lpstr>
      <vt:lpstr>Vistas</vt:lpstr>
      <vt:lpstr>Disparadores</vt:lpstr>
      <vt:lpstr>Garantías de ACID</vt:lpstr>
      <vt:lpstr>Transacciones</vt:lpstr>
      <vt:lpstr>Planificaciones Secuenciables vs. No Secuenciables</vt:lpstr>
      <vt:lpstr>El espectro de datos</vt:lpstr>
      <vt:lpstr>Árboles (con JSON/MongoDB)</vt:lpstr>
      <vt:lpstr>Grafos (con RDF/SPARQL)</vt:lpstr>
      <vt:lpstr>PowerPoint Presentation</vt:lpstr>
      <vt:lpstr>PowerPoint Presentation</vt:lpstr>
      <vt:lpstr>En muchos ámbitos de la sociedad moderna,   la gestión y el análisis de datos son clave</vt:lpstr>
      <vt:lpstr>Mucha demanda de “data scientists”</vt:lpstr>
      <vt:lpstr>“Data Scientist”: Ofertas de Trabajo (2016)</vt:lpstr>
      <vt:lpstr>“Data Scientist”: Ofertas de Trabajo (2017)</vt:lpstr>
      <vt:lpstr>“Data Scientist”: Ofertas de Trabajo (2018)</vt:lpstr>
      <vt:lpstr>“Data Scientist”: Ofertas de Trabajo (2019)</vt:lpstr>
      <vt:lpstr>“Data Scientist” Ofertas de Trabajo (2020)</vt:lpstr>
      <vt:lpstr>“Data Scientist” Ofertas de Trabajo (2020)</vt:lpstr>
      <vt:lpstr>Resumen de los cursos de datos</vt:lpstr>
      <vt:lpstr>Aprendizaje</vt:lpstr>
      <vt:lpstr>Minería de Datos</vt:lpstr>
      <vt:lpstr>Aprendizaje Computacional</vt:lpstr>
      <vt:lpstr>Ciencia de Datos</vt:lpstr>
      <vt:lpstr>Escalabilidad / eficiencia</vt:lpstr>
      <vt:lpstr>Procesamiento Masivo de Datos</vt:lpstr>
      <vt:lpstr>Sistemas Distribuidos</vt:lpstr>
      <vt:lpstr>Estructuras de Datos Comprimidas</vt:lpstr>
      <vt:lpstr>Computación en GPU</vt:lpstr>
      <vt:lpstr>Texto/Lenguaje natural</vt:lpstr>
      <vt:lpstr>Procesamiento de Lenguaje Natural</vt:lpstr>
      <vt:lpstr>Lógica</vt:lpstr>
      <vt:lpstr>Métodos Lógicos</vt:lpstr>
      <vt:lpstr>Teoría de Bases de Datos</vt:lpstr>
      <vt:lpstr>Multimedia</vt:lpstr>
      <vt:lpstr>Imágenes, Videos, Audio ...</vt:lpstr>
      <vt:lpstr>Visualización</vt:lpstr>
      <vt:lpstr>Visualización de Información</vt:lpstr>
      <vt:lpstr>Seguridad</vt:lpstr>
      <vt:lpstr>Seguridad de Datos</vt:lpstr>
      <vt:lpstr>La Web</vt:lpstr>
      <vt:lpstr>Desarrollo de Aplicaciones Web</vt:lpstr>
      <vt:lpstr>Recuperación de Información</vt:lpstr>
      <vt:lpstr>La Web de Datos</vt:lpstr>
      <vt:lpstr>Dominios Específicos</vt:lpstr>
      <vt:lpstr>Análisis de Negocio (Business Analytics)</vt:lpstr>
      <vt:lpstr>Astroinformática</vt:lpstr>
      <vt:lpstr>Informática Médica</vt:lpstr>
      <vt:lpstr>Magíster en Ciencias de los Datos</vt:lpstr>
      <vt:lpstr>Magíster en Ciencia de Datos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1702</cp:revision>
  <cp:lastPrinted>2016-09-12T03:42:43Z</cp:lastPrinted>
  <dcterms:created xsi:type="dcterms:W3CDTF">2006-08-16T00:00:00Z</dcterms:created>
  <dcterms:modified xsi:type="dcterms:W3CDTF">2023-06-30T19:38:37Z</dcterms:modified>
</cp:coreProperties>
</file>