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50"/>
  </p:notesMasterIdLst>
  <p:handoutMasterIdLst>
    <p:handoutMasterId r:id="rId51"/>
  </p:handoutMasterIdLst>
  <p:sldIdLst>
    <p:sldId id="528" r:id="rId4"/>
    <p:sldId id="529" r:id="rId5"/>
    <p:sldId id="767" r:id="rId6"/>
    <p:sldId id="769" r:id="rId7"/>
    <p:sldId id="792" r:id="rId8"/>
    <p:sldId id="791" r:id="rId9"/>
    <p:sldId id="771" r:id="rId10"/>
    <p:sldId id="793" r:id="rId11"/>
    <p:sldId id="772" r:id="rId12"/>
    <p:sldId id="773" r:id="rId13"/>
    <p:sldId id="774" r:id="rId14"/>
    <p:sldId id="775" r:id="rId15"/>
    <p:sldId id="776" r:id="rId16"/>
    <p:sldId id="780" r:id="rId17"/>
    <p:sldId id="778" r:id="rId18"/>
    <p:sldId id="782" r:id="rId19"/>
    <p:sldId id="783" r:id="rId20"/>
    <p:sldId id="784" r:id="rId21"/>
    <p:sldId id="785" r:id="rId22"/>
    <p:sldId id="786" r:id="rId23"/>
    <p:sldId id="817" r:id="rId24"/>
    <p:sldId id="789" r:id="rId25"/>
    <p:sldId id="790" r:id="rId26"/>
    <p:sldId id="770" r:id="rId27"/>
    <p:sldId id="796" r:id="rId28"/>
    <p:sldId id="797" r:id="rId29"/>
    <p:sldId id="798" r:id="rId30"/>
    <p:sldId id="802" r:id="rId31"/>
    <p:sldId id="803" r:id="rId32"/>
    <p:sldId id="801" r:id="rId33"/>
    <p:sldId id="799" r:id="rId34"/>
    <p:sldId id="804" r:id="rId35"/>
    <p:sldId id="805" r:id="rId36"/>
    <p:sldId id="806" r:id="rId37"/>
    <p:sldId id="807" r:id="rId38"/>
    <p:sldId id="800" r:id="rId39"/>
    <p:sldId id="808" r:id="rId40"/>
    <p:sldId id="809" r:id="rId41"/>
    <p:sldId id="768" r:id="rId42"/>
    <p:sldId id="794" r:id="rId43"/>
    <p:sldId id="795" r:id="rId44"/>
    <p:sldId id="814" r:id="rId45"/>
    <p:sldId id="816" r:id="rId46"/>
    <p:sldId id="812" r:id="rId47"/>
    <p:sldId id="813" r:id="rId48"/>
    <p:sldId id="641"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B4F2C9"/>
    <a:srgbClr val="000311"/>
    <a:srgbClr val="0D0B0C"/>
    <a:srgbClr val="488695"/>
    <a:srgbClr val="C60042"/>
    <a:srgbClr val="D55681"/>
    <a:srgbClr val="0066CC"/>
    <a:srgbClr val="E28AA7"/>
    <a:srgbClr val="468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6502" autoAdjust="0"/>
  </p:normalViewPr>
  <p:slideViewPr>
    <p:cSldViewPr>
      <p:cViewPr varScale="1">
        <p:scale>
          <a:sx n="102" d="100"/>
          <a:sy n="102" d="100"/>
        </p:scale>
        <p:origin x="-9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5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ES" dirty="0">
              <a:latin typeface="Calibri Light" panose="020F0302020204030204" pitchFamily="34" charset="0"/>
            </a:endParaRPr>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6A0E7E9F-4CE6-43CC-9F21-B70389480E0F}" type="datetimeFigureOut">
              <a:rPr lang="es-ES" smtClean="0">
                <a:latin typeface="Calibri Light" panose="020F0302020204030204" pitchFamily="34" charset="0"/>
              </a:rPr>
              <a:t>30/06/2023</a:t>
            </a:fld>
            <a:endParaRPr lang="es-ES" dirty="0">
              <a:latin typeface="Calibri Light" panose="020F0302020204030204" pitchFamily="34" charset="0"/>
            </a:endParaRPr>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s-ES" dirty="0">
              <a:latin typeface="Calibri Light" panose="020F0302020204030204" pitchFamily="34" charset="0"/>
            </a:endParaRP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AA3EF1C-3BA7-4AE0-9D93-DD87BB2AD288}" type="slidenum">
              <a:rPr lang="es-ES" smtClean="0">
                <a:latin typeface="Calibri Light" panose="020F0302020204030204" pitchFamily="34" charset="0"/>
              </a:rPr>
              <a:t>‹#›</a:t>
            </a:fld>
            <a:endParaRPr lang="es-ES" dirty="0">
              <a:latin typeface="Calibri Light" panose="020F0302020204030204" pitchFamily="34" charset="0"/>
            </a:endParaRPr>
          </a:p>
        </p:txBody>
      </p:sp>
    </p:spTree>
    <p:extLst>
      <p:ext uri="{BB962C8B-B14F-4D97-AF65-F5344CB8AC3E}">
        <p14:creationId xmlns:p14="http://schemas.microsoft.com/office/powerpoint/2010/main" val="320989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Calibri Light" panose="020F0302020204030204" pitchFamily="34" charset="0"/>
              </a:defRPr>
            </a:lvl1pPr>
          </a:lstStyle>
          <a:p>
            <a:endParaRPr lang="es-E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Calibri Light" panose="020F0302020204030204" pitchFamily="34" charset="0"/>
              </a:defRPr>
            </a:lvl1pPr>
          </a:lstStyle>
          <a:p>
            <a:fld id="{4E300012-02A5-4B9A-BBBE-ECC937BD1D5A}" type="datetimeFigureOut">
              <a:rPr lang="es-ES" smtClean="0"/>
              <a:pPr/>
              <a:t>30/06/2023</a:t>
            </a:fld>
            <a:endParaRPr lang="es-E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E"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Calibri Light" panose="020F0302020204030204" pitchFamily="34" charset="0"/>
              </a:defRPr>
            </a:lvl1pPr>
          </a:lstStyle>
          <a:p>
            <a:endParaRPr lang="es-E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Calibri Light" panose="020F0302020204030204" pitchFamily="34" charset="0"/>
              </a:defRPr>
            </a:lvl1pPr>
          </a:lstStyle>
          <a:p>
            <a:fld id="{904E58D3-AE56-4AF7-BFDD-CAD04963A4E2}" type="slidenum">
              <a:rPr lang="es-ES" smtClean="0"/>
              <a:pPr/>
              <a:t>‹#›</a:t>
            </a:fld>
            <a:endParaRPr lang="es-ES" dirty="0"/>
          </a:p>
        </p:txBody>
      </p:sp>
    </p:spTree>
    <p:extLst>
      <p:ext uri="{BB962C8B-B14F-4D97-AF65-F5344CB8AC3E}">
        <p14:creationId xmlns:p14="http://schemas.microsoft.com/office/powerpoint/2010/main" val="71686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s-ES" smtClean="0"/>
              <a:t>Click to edit Master title style</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Click to edit Master subtitle style</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3" name="Vertical Text Placeholder 2"/>
          <p:cNvSpPr>
            <a:spLocks noGrp="1"/>
          </p:cNvSpPr>
          <p:nvPr>
            <p:ph type="body" orient="vert" idx="1"/>
          </p:nvPr>
        </p:nvSpPr>
        <p:spPr/>
        <p:txBody>
          <a:bodyPr vert="eaVert"/>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Click to edit Master title style</a:t>
            </a:r>
            <a:endParaRPr lang="es-E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s-CL" smtClean="0"/>
              <a:t>Click to edit Master title style</a:t>
            </a:r>
            <a:endParaRPr lang="es-C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CL" smtClean="0"/>
              <a:t>Click to edit Master subtitle style</a:t>
            </a:r>
            <a:endParaRPr lang="es-CL" dirty="0"/>
          </a:p>
        </p:txBody>
      </p:sp>
      <p:sp>
        <p:nvSpPr>
          <p:cNvPr id="4" name="Date Placeholder 3"/>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30458125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3600">
                <a:solidFill>
                  <a:schemeClr val="bg1">
                    <a:lumMod val="50000"/>
                  </a:schemeClr>
                </a:solidFill>
              </a:defRPr>
            </a:lvl1pPr>
          </a:lstStyle>
          <a:p>
            <a:r>
              <a:rPr lang="es-CL" smtClean="0"/>
              <a:t>Click to edit Master title style</a:t>
            </a:r>
            <a:endParaRPr lang="es-CL" dirty="0"/>
          </a:p>
        </p:txBody>
      </p:sp>
      <p:sp>
        <p:nvSpPr>
          <p:cNvPr id="3" name="Content Placeholder 2"/>
          <p:cNvSpPr>
            <a:spLocks noGrp="1"/>
          </p:cNvSpPr>
          <p:nvPr>
            <p:ph idx="1"/>
          </p:nvPr>
        </p:nvSpPr>
        <p:spPr>
          <a:xfrm>
            <a:off x="457200" y="1219200"/>
            <a:ext cx="8229600" cy="4906963"/>
          </a:xfrm>
        </p:spPr>
        <p:txBody>
          <a:body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4" name="Date Placeholder 3"/>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32920831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small" baseline="0"/>
            </a:lvl1pPr>
          </a:lstStyle>
          <a:p>
            <a:r>
              <a:rPr lang="es-CL" smtClean="0"/>
              <a:t>Click to edit Master title style</a:t>
            </a:r>
            <a:endParaRPr lang="es-C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smtClean="0"/>
              <a:t>Click to edit Master text styles</a:t>
            </a:r>
            <a:endParaRPr lang="es-CL" dirty="0" smtClean="0"/>
          </a:p>
        </p:txBody>
      </p:sp>
      <p:sp>
        <p:nvSpPr>
          <p:cNvPr id="4" name="Date Placeholder 3"/>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35351759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mtClean="0"/>
              <a:t>Click to edit Master title style</a:t>
            </a:r>
            <a:endParaRPr lang="es-CL"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5" name="Date Placeholder 4"/>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393983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CL" smtClean="0"/>
              <a:t>Click to edit Master title style</a:t>
            </a:r>
            <a:endParaRPr lang="es-CL"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smtClean="0"/>
              <a:t>Click to edit Master text styles</a:t>
            </a:r>
            <a:endParaRPr lang="es-CL" dirty="0"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smtClean="0"/>
              <a:t>Click to edit Master text styles</a:t>
            </a:r>
            <a:endParaRPr lang="es-CL" dirty="0"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7" name="Date Placeholder 6"/>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L"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416129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mtClean="0"/>
              <a:t>Click to edit Master title style</a:t>
            </a:r>
            <a:endParaRPr lang="es-CL" dirty="0"/>
          </a:p>
        </p:txBody>
      </p:sp>
      <p:sp>
        <p:nvSpPr>
          <p:cNvPr id="3" name="Date Placeholder 2"/>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L"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3896998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L"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2571159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CL" smtClean="0"/>
              <a:t>Click to edit Master title style</a:t>
            </a:r>
            <a:endParaRPr lang="es-CL"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smtClean="0"/>
              <a:t>Click to edit Master text styles</a:t>
            </a:r>
            <a:endParaRPr lang="es-CL" dirty="0" smtClean="0"/>
          </a:p>
        </p:txBody>
      </p:sp>
      <p:sp>
        <p:nvSpPr>
          <p:cNvPr id="5" name="Date Placeholder 4"/>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299842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3600">
                <a:solidFill>
                  <a:schemeClr val="bg1">
                    <a:lumMod val="50000"/>
                  </a:schemeClr>
                </a:solidFill>
              </a:defRPr>
            </a:lvl1pPr>
          </a:lstStyle>
          <a:p>
            <a:r>
              <a:rPr lang="es-ES" smtClean="0"/>
              <a:t>Click to edit Master title style</a:t>
            </a:r>
            <a:endParaRPr lang="es-ES" dirty="0"/>
          </a:p>
        </p:txBody>
      </p:sp>
      <p:sp>
        <p:nvSpPr>
          <p:cNvPr id="3" name="Content Placeholder 2"/>
          <p:cNvSpPr>
            <a:spLocks noGrp="1"/>
          </p:cNvSpPr>
          <p:nvPr>
            <p:ph idx="1"/>
          </p:nvPr>
        </p:nvSpPr>
        <p:spPr>
          <a:xfrm>
            <a:off x="457200" y="1219200"/>
            <a:ext cx="8229600" cy="4906963"/>
          </a:xfrm>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CL" smtClean="0"/>
              <a:t>Click to edit Master title style</a:t>
            </a:r>
            <a:endParaRPr lang="es-CL"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smtClean="0"/>
              <a:t>Click to edit Master text styles</a:t>
            </a:r>
            <a:endParaRPr lang="es-CL" dirty="0" smtClean="0"/>
          </a:p>
        </p:txBody>
      </p:sp>
      <p:sp>
        <p:nvSpPr>
          <p:cNvPr id="5" name="Date Placeholder 4"/>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L"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1316129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smtClean="0"/>
              <a:t>Click to edit Master title style</a:t>
            </a:r>
            <a:endParaRPr lang="es-CL" dirty="0"/>
          </a:p>
        </p:txBody>
      </p:sp>
      <p:sp>
        <p:nvSpPr>
          <p:cNvPr id="3" name="Vertical Text Placeholder 2"/>
          <p:cNvSpPr>
            <a:spLocks noGrp="1"/>
          </p:cNvSpPr>
          <p:nvPr>
            <p:ph type="body" orient="vert" idx="1"/>
          </p:nvPr>
        </p:nvSpPr>
        <p:spPr/>
        <p:txBody>
          <a:bodyPr vert="eaVert"/>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4" name="Date Placeholder 3"/>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2631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CL" smtClean="0"/>
              <a:t>Click to edit Master title style</a:t>
            </a:r>
            <a:endParaRPr lang="es-CL"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4" name="Date Placeholder 3"/>
          <p:cNvSpPr>
            <a:spLocks noGrp="1"/>
          </p:cNvSpPr>
          <p:nvPr>
            <p:ph type="dt" sz="half" idx="10"/>
          </p:nvPr>
        </p:nvSpPr>
        <p:spPr/>
        <p:txBody>
          <a:body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L"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3477332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2" name="Rectangle 35"/>
          <p:cNvSpPr>
            <a:spLocks noChangeArrowheads="1"/>
          </p:cNvSpPr>
          <p:nvPr userDrawn="1"/>
        </p:nvSpPr>
        <p:spPr bwMode="auto">
          <a:xfrm>
            <a:off x="0" y="0"/>
            <a:ext cx="9144000" cy="6858000"/>
          </a:xfrm>
          <a:prstGeom prst="rect">
            <a:avLst/>
          </a:prstGeom>
          <a:solidFill>
            <a:srgbClr val="D7D7D7"/>
          </a:solidFill>
          <a:ln w="9525">
            <a:solidFill>
              <a:schemeClr val="tx1"/>
            </a:solidFill>
            <a:miter lim="800000"/>
            <a:headEnd/>
            <a:tailEnd/>
          </a:ln>
          <a:effectLst/>
        </p:spPr>
        <p:txBody>
          <a:bodyPr wrap="none" anchor="ctr"/>
          <a:lstStyle/>
          <a:p>
            <a:pPr>
              <a:defRPr/>
            </a:pPr>
            <a:endParaRPr lang="es-CL" dirty="0">
              <a:solidFill>
                <a:prstClr val="black"/>
              </a:solidFill>
              <a:latin typeface="Calibri Light" panose="020F0302020204030204" pitchFamily="34" charset="0"/>
            </a:endParaRPr>
          </a:p>
        </p:txBody>
      </p:sp>
      <p:sp>
        <p:nvSpPr>
          <p:cNvPr id="3" name="AutoShape 36"/>
          <p:cNvSpPr>
            <a:spLocks noChangeArrowheads="1"/>
          </p:cNvSpPr>
          <p:nvPr userDrawn="1"/>
        </p:nvSpPr>
        <p:spPr bwMode="auto">
          <a:xfrm>
            <a:off x="179512" y="212874"/>
            <a:ext cx="8748713" cy="6456486"/>
          </a:xfrm>
          <a:prstGeom prst="roundRect">
            <a:avLst>
              <a:gd name="adj" fmla="val 2685"/>
            </a:avLst>
          </a:prstGeom>
          <a:solidFill>
            <a:schemeClr val="bg1"/>
          </a:solidFill>
          <a:ln w="9525">
            <a:noFill/>
            <a:round/>
            <a:headEnd/>
            <a:tailEnd/>
          </a:ln>
          <a:effectLst/>
        </p:spPr>
        <p:txBody>
          <a:bodyPr wrap="none" anchor="ctr"/>
          <a:lstStyle/>
          <a:p>
            <a:pPr>
              <a:defRPr/>
            </a:pPr>
            <a:endParaRPr lang="es-CL" dirty="0">
              <a:solidFill>
                <a:prstClr val="black"/>
              </a:solidFill>
              <a:latin typeface="Calibri Light" panose="020F0302020204030204" pitchFamily="34" charset="0"/>
            </a:endParaRPr>
          </a:p>
        </p:txBody>
      </p:sp>
      <p:sp>
        <p:nvSpPr>
          <p:cNvPr id="26" name="Titel 1"/>
          <p:cNvSpPr>
            <a:spLocks noGrp="1"/>
          </p:cNvSpPr>
          <p:nvPr>
            <p:ph type="title"/>
          </p:nvPr>
        </p:nvSpPr>
        <p:spPr>
          <a:xfrm>
            <a:off x="376114" y="1772816"/>
            <a:ext cx="8324850" cy="561975"/>
          </a:xfrm>
        </p:spPr>
        <p:txBody>
          <a:bodyPr/>
          <a:lstStyle>
            <a:lvl1pPr>
              <a:defRPr>
                <a:solidFill>
                  <a:srgbClr val="466A64"/>
                </a:solidFill>
                <a:latin typeface="cmss8" pitchFamily="34" charset="0"/>
              </a:defRPr>
            </a:lvl1pPr>
          </a:lstStyle>
          <a:p>
            <a:r>
              <a:rPr lang="es-CL" smtClean="0"/>
              <a:t>Titelmasterformat durch Klicken bearbeiten</a:t>
            </a:r>
            <a:endParaRPr lang="es-CL" dirty="0"/>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49833"/>
            <a:ext cx="9525000" cy="758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3053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s-ES" smtClean="0"/>
              <a:t>Click to edit Master title style</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Click to edit Master subtitle style</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8368030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3600">
                <a:solidFill>
                  <a:schemeClr val="bg1">
                    <a:lumMod val="50000"/>
                  </a:schemeClr>
                </a:solidFill>
              </a:defRPr>
            </a:lvl1pPr>
          </a:lstStyle>
          <a:p>
            <a:r>
              <a:rPr lang="es-ES" smtClean="0"/>
              <a:t>Click to edit Master title style</a:t>
            </a:r>
            <a:endParaRPr lang="es-ES" dirty="0"/>
          </a:p>
        </p:txBody>
      </p:sp>
      <p:sp>
        <p:nvSpPr>
          <p:cNvPr id="3" name="Content Placeholder 2"/>
          <p:cNvSpPr>
            <a:spLocks noGrp="1"/>
          </p:cNvSpPr>
          <p:nvPr>
            <p:ph idx="1"/>
          </p:nvPr>
        </p:nvSpPr>
        <p:spPr>
          <a:xfrm>
            <a:off x="457200" y="1219200"/>
            <a:ext cx="8229600" cy="4906963"/>
          </a:xfrm>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15024075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small" baseline="0"/>
            </a:lvl1pPr>
          </a:lstStyle>
          <a:p>
            <a:r>
              <a:rPr lang="es-ES" smtClean="0"/>
              <a:t>Click to edit Master title style</a:t>
            </a:r>
            <a:endParaRPr lang="es-E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Click to edit Master text styles</a:t>
            </a:r>
            <a:endParaRPr lang="es-ES" dirty="0" smtClean="0"/>
          </a:p>
        </p:txBody>
      </p:sp>
      <p:sp>
        <p:nvSpPr>
          <p:cNvPr id="4" name="Date Placeholder 3"/>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683035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5" name="Date Placeholder 4"/>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E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2549745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Click to edit Master title style</a:t>
            </a:r>
            <a:endParaRPr lang="es-E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Click to edit Master text styles</a:t>
            </a:r>
            <a:endParaRPr lang="es-ES" dirty="0"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Click to edit Master text styles</a:t>
            </a:r>
            <a:endParaRPr lang="es-ES" dirty="0"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7" name="Date Placeholder 6"/>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E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478543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3" name="Date Placeholder 2"/>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E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120884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small" baseline="0"/>
            </a:lvl1pPr>
          </a:lstStyle>
          <a:p>
            <a:r>
              <a:rPr lang="es-ES" smtClean="0"/>
              <a:t>Click to edit Master title style</a:t>
            </a:r>
            <a:endParaRPr lang="es-E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Click to edit Master text styles</a:t>
            </a:r>
            <a:endParaRPr lang="es-ES" dirty="0" smtClean="0"/>
          </a:p>
        </p:txBody>
      </p:sp>
      <p:sp>
        <p:nvSpPr>
          <p:cNvPr id="4" name="Date Placeholder 3"/>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E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1384263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Click to edit Master title style</a:t>
            </a:r>
            <a:endParaRPr lang="es-E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Click to edit Master text styles</a:t>
            </a:r>
            <a:endParaRPr lang="es-ES" dirty="0" smtClean="0"/>
          </a:p>
        </p:txBody>
      </p:sp>
      <p:sp>
        <p:nvSpPr>
          <p:cNvPr id="5" name="Date Placeholder 4"/>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E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3179764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Click to edit Master title style</a:t>
            </a:r>
            <a:endParaRPr lang="es-E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Click to edit Master text styles</a:t>
            </a:r>
            <a:endParaRPr lang="es-ES" dirty="0" smtClean="0"/>
          </a:p>
        </p:txBody>
      </p:sp>
      <p:sp>
        <p:nvSpPr>
          <p:cNvPr id="5" name="Date Placeholder 4"/>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E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628520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3" name="Vertical Text Placeholder 2"/>
          <p:cNvSpPr>
            <a:spLocks noGrp="1"/>
          </p:cNvSpPr>
          <p:nvPr>
            <p:ph type="body" orient="vert" idx="1"/>
          </p:nvPr>
        </p:nvSpPr>
        <p:spPr/>
        <p:txBody>
          <a:bodyPr vert="eaVert"/>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368053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Click to edit Master title style</a:t>
            </a:r>
            <a:endParaRPr lang="es-E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10"/>
          </p:nvPr>
        </p:nvSpPr>
        <p:spPr/>
        <p:txBody>
          <a:body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E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339334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5" name="Date Placeholder 4"/>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Click to edit Master title style</a:t>
            </a:r>
            <a:endParaRPr lang="es-E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Click to edit Master text styles</a:t>
            </a:r>
            <a:endParaRPr lang="es-ES" dirty="0"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Click to edit Master text styles</a:t>
            </a:r>
            <a:endParaRPr lang="es-ES" dirty="0"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7" name="Date Placeholder 6"/>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s-ES" dirty="0"/>
          </a:p>
        </p:txBody>
      </p:sp>
      <p:sp>
        <p:nvSpPr>
          <p:cNvPr id="3" name="Date Placeholder 2"/>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Click to edit Master title style</a:t>
            </a:r>
            <a:endParaRPr lang="es-E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Click to edit Master text styles</a:t>
            </a:r>
            <a:endParaRPr lang="es-ES" dirty="0" smtClean="0"/>
          </a:p>
        </p:txBody>
      </p:sp>
      <p:sp>
        <p:nvSpPr>
          <p:cNvPr id="5" name="Date Placeholder 4"/>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Click to edit Master title style</a:t>
            </a:r>
            <a:endParaRPr lang="es-E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Click to edit Master text styles</a:t>
            </a:r>
            <a:endParaRPr lang="es-ES" dirty="0" smtClean="0"/>
          </a:p>
        </p:txBody>
      </p:sp>
      <p:sp>
        <p:nvSpPr>
          <p:cNvPr id="5" name="Date Placeholder 4"/>
          <p:cNvSpPr>
            <a:spLocks noGrp="1"/>
          </p:cNvSpPr>
          <p:nvPr>
            <p:ph type="dt" sz="half" idx="10"/>
          </p:nvPr>
        </p:nvSpPr>
        <p:spPr/>
        <p:txBody>
          <a:bodyPr/>
          <a:lstStyle/>
          <a:p>
            <a:fld id="{1D8BD707-D9CF-40AE-B4C6-C98DA3205C09}" type="datetimeFigureOut">
              <a:rPr lang="es-ES" smtClean="0"/>
              <a:pPr/>
              <a:t>30/06/2023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B6F15528-21DE-4FAA-801E-634DDDAF4B2B}"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s-ES" smtClean="0"/>
              <a:t>Click to edit Master title style</a:t>
            </a:r>
            <a:endParaRPr lang="es-E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fld id="{1D8BD707-D9CF-40AE-B4C6-C98DA3205C09}" type="datetimeFigureOut">
              <a:rPr lang="es-ES" smtClean="0"/>
              <a:pPr/>
              <a:t>30/06/2023</a:t>
            </a:fld>
            <a:endParaRPr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B6F15528-21DE-4FAA-801E-634DDDAF4B2B}"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lumMod val="50000"/>
            </a:schemeClr>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s-CL" smtClean="0"/>
              <a:t>Click to edit Master title style</a:t>
            </a:r>
            <a:endParaRPr lang="es-CL"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s-CL" smtClean="0"/>
              <a:t>Click to edit Master text styles</a:t>
            </a:r>
          </a:p>
          <a:p>
            <a:pPr lvl="1"/>
            <a:r>
              <a:rPr lang="es-CL" smtClean="0"/>
              <a:t>Second level</a:t>
            </a:r>
          </a:p>
          <a:p>
            <a:pPr lvl="2"/>
            <a:r>
              <a:rPr lang="es-CL" smtClean="0"/>
              <a:t>Third level</a:t>
            </a:r>
          </a:p>
          <a:p>
            <a:pPr lvl="3"/>
            <a:r>
              <a:rPr lang="es-CL" smtClean="0"/>
              <a:t>Fourth level</a:t>
            </a:r>
          </a:p>
          <a:p>
            <a:pPr lvl="4"/>
            <a:r>
              <a:rPr lang="es-CL" smtClean="0"/>
              <a:t>Fifth level</a:t>
            </a:r>
            <a:endParaRPr lang="es-CL"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fld id="{1D8BD707-D9CF-40AE-B4C6-C98DA3205C09}" type="datetimeFigureOut">
              <a:rPr lang="es-CL" smtClean="0">
                <a:solidFill>
                  <a:prstClr val="black">
                    <a:tint val="75000"/>
                  </a:prstClr>
                </a:solidFill>
              </a:rPr>
              <a:pPr/>
              <a:t>30-06-2023</a:t>
            </a:fld>
            <a:endParaRPr lang="es-C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endParaRPr lang="es-CL"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B6F15528-21DE-4FAA-801E-634DDDAF4B2B}" type="slidenum">
              <a:rPr lang="es-CL" smtClean="0">
                <a:solidFill>
                  <a:prstClr val="black">
                    <a:tint val="75000"/>
                  </a:prstClr>
                </a:solidFill>
              </a:rPr>
              <a:pPr/>
              <a:t>‹#›</a:t>
            </a:fld>
            <a:endParaRPr lang="es-CL" dirty="0">
              <a:solidFill>
                <a:prstClr val="black">
                  <a:tint val="75000"/>
                </a:prstClr>
              </a:solidFill>
            </a:endParaRPr>
          </a:p>
        </p:txBody>
      </p:sp>
    </p:spTree>
    <p:extLst>
      <p:ext uri="{BB962C8B-B14F-4D97-AF65-F5344CB8AC3E}">
        <p14:creationId xmlns:p14="http://schemas.microsoft.com/office/powerpoint/2010/main" val="11238076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lumMod val="50000"/>
            </a:schemeClr>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s-ES" smtClean="0"/>
              <a:t>Click to edit Master title style</a:t>
            </a:r>
            <a:endParaRPr lang="es-E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s-E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Light" panose="020F0302020204030204" pitchFamily="34" charset="0"/>
              </a:defRPr>
            </a:lvl1pPr>
          </a:lstStyle>
          <a:p>
            <a:fld id="{1D8BD707-D9CF-40AE-B4C6-C98DA3205C09}" type="datetimeFigureOut">
              <a:rPr lang="es-ES" smtClean="0">
                <a:solidFill>
                  <a:prstClr val="black">
                    <a:tint val="75000"/>
                  </a:prstClr>
                </a:solidFill>
              </a:rPr>
              <a:pPr/>
              <a:t>30/06/2023</a:t>
            </a:fld>
            <a:endParaRPr lang="es-E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Light" panose="020F0302020204030204" pitchFamily="34" charset="0"/>
              </a:defRPr>
            </a:lvl1pPr>
          </a:lstStyle>
          <a:p>
            <a:endParaRPr lang="es-E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defRPr>
            </a:lvl1pPr>
          </a:lstStyle>
          <a:p>
            <a:fld id="{B6F15528-21DE-4FAA-801E-634DDDAF4B2B}" type="slidenum">
              <a:rPr lang="es-ES" smtClean="0">
                <a:solidFill>
                  <a:prstClr val="black">
                    <a:tint val="75000"/>
                  </a:prstClr>
                </a:solidFill>
              </a:rPr>
              <a:pPr/>
              <a:t>‹#›</a:t>
            </a:fld>
            <a:endParaRPr lang="es-ES" dirty="0">
              <a:solidFill>
                <a:prstClr val="black">
                  <a:tint val="75000"/>
                </a:prstClr>
              </a:solidFill>
            </a:endParaRPr>
          </a:p>
        </p:txBody>
      </p:sp>
    </p:spTree>
    <p:extLst>
      <p:ext uri="{BB962C8B-B14F-4D97-AF65-F5344CB8AC3E}">
        <p14:creationId xmlns:p14="http://schemas.microsoft.com/office/powerpoint/2010/main" val="4278572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lumMod val="50000"/>
            </a:schemeClr>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n.wikipedia.org/wiki/File:Trolley_Problem.svg"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genieros.cl/wp-content/uploads/2012/06/CODIGO-DE-ETICA5.pdf" TargetMode="External"/><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es-ES" sz="4400" smtClean="0"/>
              <a:t>CC3201-1</a:t>
            </a:r>
            <a:r>
              <a:rPr lang="es-ES" b="1" smtClean="0"/>
              <a:t/>
            </a:r>
            <a:br>
              <a:rPr lang="es-ES" b="1" smtClean="0"/>
            </a:br>
            <a:r>
              <a:rPr lang="es-ES" cap="small" smtClean="0"/>
              <a:t>Bases de Datos</a:t>
            </a:r>
            <a:br>
              <a:rPr lang="es-ES" cap="small" smtClean="0"/>
            </a:br>
            <a:r>
              <a:rPr lang="es-ES" cap="small" smtClean="0"/>
              <a:t>Otoño </a:t>
            </a:r>
            <a:r>
              <a:rPr lang="es-ES" smtClean="0"/>
              <a:t>2023</a:t>
            </a:r>
            <a:r>
              <a:rPr lang="es-ES" b="1" smtClean="0"/>
              <a:t/>
            </a:r>
            <a:br>
              <a:rPr lang="es-ES" b="1" smtClean="0"/>
            </a:br>
            <a:r>
              <a:rPr lang="es-ES" b="1" smtClean="0"/>
              <a:t/>
            </a:r>
            <a:br>
              <a:rPr lang="es-ES" b="1" smtClean="0"/>
            </a:br>
            <a:r>
              <a:rPr lang="es-ES" smtClean="0"/>
              <a:t>Clase 14: La Ética</a:t>
            </a:r>
            <a:endParaRPr lang="es-ES" dirty="0"/>
          </a:p>
        </p:txBody>
      </p:sp>
      <p:sp>
        <p:nvSpPr>
          <p:cNvPr id="3" name="Subtitle 2"/>
          <p:cNvSpPr>
            <a:spLocks noGrp="1"/>
          </p:cNvSpPr>
          <p:nvPr>
            <p:ph type="subTitle" idx="1"/>
          </p:nvPr>
        </p:nvSpPr>
        <p:spPr>
          <a:xfrm>
            <a:off x="1371600" y="4800600"/>
            <a:ext cx="6400800" cy="1295400"/>
          </a:xfrm>
        </p:spPr>
        <p:txBody>
          <a:bodyPr/>
          <a:lstStyle/>
          <a:p>
            <a:r>
              <a:rPr lang="es-ES" smtClean="0"/>
              <a:t>Aidan Hogan</a:t>
            </a:r>
          </a:p>
          <a:p>
            <a:r>
              <a:rPr lang="es-ES" smtClean="0"/>
              <a:t>aidhog@gmail.com</a:t>
            </a:r>
            <a:endParaRPr lang="es-ES" dirty="0"/>
          </a:p>
        </p:txBody>
      </p:sp>
    </p:spTree>
    <p:extLst>
      <p:ext uri="{BB962C8B-B14F-4D97-AF65-F5344CB8AC3E}">
        <p14:creationId xmlns:p14="http://schemas.microsoft.com/office/powerpoint/2010/main" val="348971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7" name="TextBox 26"/>
          <p:cNvSpPr txBox="1"/>
          <p:nvPr/>
        </p:nvSpPr>
        <p:spPr>
          <a:xfrm>
            <a:off x="457200" y="5638800"/>
            <a:ext cx="8229600" cy="830997"/>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Un día vas a la casa de Ash para </a:t>
            </a:r>
          </a:p>
          <a:p>
            <a:pPr algn="ctr"/>
            <a:r>
              <a:rPr lang="es-ES" sz="2400" smtClean="0">
                <a:latin typeface="Calibri Light" panose="020F0302020204030204" pitchFamily="34" charset="0"/>
              </a:rPr>
              <a:t>darle un regalo sorpresa.</a:t>
            </a:r>
            <a:endParaRPr lang="es-ES" sz="2400" dirty="0">
              <a:latin typeface="Calibri Light" panose="020F0302020204030204" pitchFamily="34" charset="0"/>
            </a:endParaRPr>
          </a:p>
        </p:txBody>
      </p:sp>
      <p:sp>
        <p:nvSpPr>
          <p:cNvPr id="25" name="Isosceles Triangle 24"/>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25"/>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Tree>
    <p:extLst>
      <p:ext uri="{BB962C8B-B14F-4D97-AF65-F5344CB8AC3E}">
        <p14:creationId xmlns:p14="http://schemas.microsoft.com/office/powerpoint/2010/main" val="554597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4" name="TextBox 23"/>
          <p:cNvSpPr txBox="1"/>
          <p:nvPr/>
        </p:nvSpPr>
        <p:spPr>
          <a:xfrm>
            <a:off x="457200" y="5638800"/>
            <a:ext cx="8229600" cy="830997"/>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En la ventana, ves a Ash y alguien que no conoces </a:t>
            </a:r>
          </a:p>
          <a:p>
            <a:pPr algn="ctr"/>
            <a:r>
              <a:rPr lang="es-ES" sz="2400" smtClean="0">
                <a:latin typeface="Calibri Light" panose="020F0302020204030204" pitchFamily="34" charset="0"/>
              </a:rPr>
              <a:t>besándose con pasión.</a:t>
            </a:r>
            <a:endParaRPr lang="es-ES" sz="2400" dirty="0">
              <a:latin typeface="Calibri Light" panose="020F0302020204030204" pitchFamily="34" charset="0"/>
            </a:endParaRPr>
          </a:p>
        </p:txBody>
      </p:sp>
      <p:sp>
        <p:nvSpPr>
          <p:cNvPr id="21" name="Isosceles Triangle 20"/>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2743636" y="449735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5122" name="Picture 2" descr="Kiss - Free shape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5847" y="3962400"/>
            <a:ext cx="470977" cy="4709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00636" y="4800600"/>
            <a:ext cx="685800" cy="369332"/>
          </a:xfrm>
          <a:prstGeom prst="rect">
            <a:avLst/>
          </a:prstGeom>
          <a:noFill/>
        </p:spPr>
        <p:txBody>
          <a:bodyPr wrap="square" rtlCol="0">
            <a:spAutoFit/>
          </a:bodyPr>
          <a:lstStyle/>
          <a:p>
            <a:pPr algn="ctr"/>
            <a:r>
              <a:rPr lang="es-ES" smtClean="0">
                <a:solidFill>
                  <a:schemeClr val="bg1"/>
                </a:solidFill>
              </a:rPr>
              <a:t>???</a:t>
            </a:r>
            <a:endParaRPr lang="es-ES" dirty="0">
              <a:solidFill>
                <a:schemeClr val="bg1"/>
              </a:solidFill>
            </a:endParaRPr>
          </a:p>
        </p:txBody>
      </p:sp>
      <p:sp>
        <p:nvSpPr>
          <p:cNvPr id="19" name="TextBox 18"/>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Tree>
    <p:extLst>
      <p:ext uri="{BB962C8B-B14F-4D97-AF65-F5344CB8AC3E}">
        <p14:creationId xmlns:p14="http://schemas.microsoft.com/office/powerpoint/2010/main" val="253283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4" name="TextBox 23"/>
          <p:cNvSpPr txBox="1"/>
          <p:nvPr/>
        </p:nvSpPr>
        <p:spPr>
          <a:xfrm>
            <a:off x="457200" y="5638800"/>
            <a:ext cx="8229600" cy="830997"/>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dirty="0" err="1" smtClean="0">
                <a:latin typeface="Calibri Light" panose="020F0302020204030204" pitchFamily="34" charset="0"/>
              </a:rPr>
              <a:t>Ash</a:t>
            </a:r>
            <a:r>
              <a:rPr lang="es-ES" sz="2400" dirty="0" smtClean="0">
                <a:latin typeface="Calibri Light" panose="020F0302020204030204" pitchFamily="34" charset="0"/>
              </a:rPr>
              <a:t> te ve y te dice que no quiere </a:t>
            </a:r>
          </a:p>
          <a:p>
            <a:pPr algn="ctr"/>
            <a:r>
              <a:rPr lang="es-ES" sz="2400" dirty="0" smtClean="0">
                <a:latin typeface="Calibri Light" panose="020F0302020204030204" pitchFamily="34" charset="0"/>
              </a:rPr>
              <a:t>que le menciones lo que viste a Bo.</a:t>
            </a:r>
            <a:endParaRPr lang="es-ES" sz="2400" dirty="0">
              <a:latin typeface="Calibri Light" panose="020F0302020204030204" pitchFamily="34" charset="0"/>
            </a:endParaRPr>
          </a:p>
        </p:txBody>
      </p:sp>
      <p:sp>
        <p:nvSpPr>
          <p:cNvPr id="21" name="Isosceles Triangle 20"/>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4964"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2743200" y="449735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5122" name="Picture 2" descr="Kiss - Free shape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5411" y="3962400"/>
            <a:ext cx="470977" cy="4709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99982" y="4800600"/>
            <a:ext cx="685800" cy="369332"/>
          </a:xfrm>
          <a:prstGeom prst="rect">
            <a:avLst/>
          </a:prstGeom>
          <a:noFill/>
        </p:spPr>
        <p:txBody>
          <a:bodyPr wrap="square" rtlCol="0">
            <a:spAutoFit/>
          </a:bodyPr>
          <a:lstStyle/>
          <a:p>
            <a:pPr algn="ctr"/>
            <a:r>
              <a:rPr lang="es-ES" smtClean="0">
                <a:solidFill>
                  <a:schemeClr val="bg1"/>
                </a:solidFill>
              </a:rPr>
              <a:t>???</a:t>
            </a:r>
            <a:endParaRPr lang="es-ES" dirty="0">
              <a:solidFill>
                <a:schemeClr val="bg1"/>
              </a:solidFill>
            </a:endParaRPr>
          </a:p>
        </p:txBody>
      </p:sp>
      <p:sp>
        <p:nvSpPr>
          <p:cNvPr id="19" name="TextBox 18"/>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Tree>
    <p:extLst>
      <p:ext uri="{BB962C8B-B14F-4D97-AF65-F5344CB8AC3E}">
        <p14:creationId xmlns:p14="http://schemas.microsoft.com/office/powerpoint/2010/main" val="1257478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1" name="Isosceles Triangle 20"/>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4964"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2743200" y="449735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5122" name="Picture 2" descr="Kiss - Free shape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5411" y="3962400"/>
            <a:ext cx="470977" cy="4709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99982" y="4800600"/>
            <a:ext cx="685800" cy="369332"/>
          </a:xfrm>
          <a:prstGeom prst="rect">
            <a:avLst/>
          </a:prstGeom>
          <a:noFill/>
        </p:spPr>
        <p:txBody>
          <a:bodyPr wrap="square" rtlCol="0">
            <a:spAutoFit/>
          </a:bodyPr>
          <a:lstStyle/>
          <a:p>
            <a:pPr algn="ctr"/>
            <a:r>
              <a:rPr lang="es-ES" smtClean="0">
                <a:solidFill>
                  <a:schemeClr val="bg1"/>
                </a:solidFill>
              </a:rPr>
              <a:t>???</a:t>
            </a:r>
            <a:endParaRPr lang="es-ES" dirty="0">
              <a:solidFill>
                <a:schemeClr val="bg1"/>
              </a:solidFill>
            </a:endParaRPr>
          </a:p>
        </p:txBody>
      </p:sp>
      <p:sp>
        <p:nvSpPr>
          <p:cNvPr id="19" name="TextBox 18"/>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
        <p:nvSpPr>
          <p:cNvPr id="24" name="TextBox 23"/>
          <p:cNvSpPr txBox="1"/>
          <p:nvPr/>
        </p:nvSpPr>
        <p:spPr>
          <a:xfrm>
            <a:off x="457200" y="5638800"/>
            <a:ext cx="8229600" cy="830997"/>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Dado que pasó en su casa, Ash opina que </a:t>
            </a:r>
          </a:p>
          <a:p>
            <a:pPr algn="ctr"/>
            <a:r>
              <a:rPr lang="es-ES" sz="2400" smtClean="0">
                <a:latin typeface="Calibri Light" panose="020F0302020204030204" pitchFamily="34" charset="0"/>
              </a:rPr>
              <a:t>es algo privado que no tienes el derecho de compartir.</a:t>
            </a:r>
            <a:endParaRPr lang="es-ES" sz="2400" dirty="0">
              <a:latin typeface="Calibri Light" panose="020F0302020204030204" pitchFamily="34" charset="0"/>
            </a:endParaRPr>
          </a:p>
        </p:txBody>
      </p:sp>
    </p:spTree>
    <p:extLst>
      <p:ext uri="{BB962C8B-B14F-4D97-AF65-F5344CB8AC3E}">
        <p14:creationId xmlns:p14="http://schemas.microsoft.com/office/powerpoint/2010/main" val="242603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1" name="Isosceles Triangle 20"/>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4964"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2743200" y="449735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5122" name="Picture 2" descr="Kiss - Free shape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5411" y="3962400"/>
            <a:ext cx="470977" cy="4709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99982" y="4800600"/>
            <a:ext cx="685800" cy="369332"/>
          </a:xfrm>
          <a:prstGeom prst="rect">
            <a:avLst/>
          </a:prstGeom>
          <a:noFill/>
        </p:spPr>
        <p:txBody>
          <a:bodyPr wrap="square" rtlCol="0">
            <a:spAutoFit/>
          </a:bodyPr>
          <a:lstStyle/>
          <a:p>
            <a:pPr algn="ctr"/>
            <a:r>
              <a:rPr lang="es-ES" smtClean="0">
                <a:solidFill>
                  <a:schemeClr val="bg1"/>
                </a:solidFill>
              </a:rPr>
              <a:t>???</a:t>
            </a:r>
            <a:endParaRPr lang="es-ES" dirty="0">
              <a:solidFill>
                <a:schemeClr val="bg1"/>
              </a:solidFill>
            </a:endParaRPr>
          </a:p>
        </p:txBody>
      </p:sp>
      <p:sp>
        <p:nvSpPr>
          <p:cNvPr id="19" name="TextBox 18"/>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
        <p:nvSpPr>
          <p:cNvPr id="24" name="TextBox 23"/>
          <p:cNvSpPr txBox="1"/>
          <p:nvPr/>
        </p:nvSpPr>
        <p:spPr>
          <a:xfrm>
            <a:off x="457200" y="5638800"/>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¿Vas a decirle a Bo lo que viste?</a:t>
            </a:r>
            <a:endParaRPr lang="es-ES" sz="2400" dirty="0">
              <a:solidFill>
                <a:schemeClr val="bg1">
                  <a:lumMod val="50000"/>
                </a:schemeClr>
              </a:solidFill>
              <a:latin typeface="Calibri Light" panose="020F0302020204030204" pitchFamily="34" charset="0"/>
            </a:endParaRPr>
          </a:p>
        </p:txBody>
      </p:sp>
      <p:sp>
        <p:nvSpPr>
          <p:cNvPr id="25" name="TextBox 24"/>
          <p:cNvSpPr txBox="1"/>
          <p:nvPr/>
        </p:nvSpPr>
        <p:spPr>
          <a:xfrm>
            <a:off x="457200" y="6247999"/>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¿Por qué?</a:t>
            </a:r>
            <a:endParaRPr lang="es-ES" sz="24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37987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0" name="TextBox 29"/>
          <p:cNvSpPr txBox="1"/>
          <p:nvPr/>
        </p:nvSpPr>
        <p:spPr>
          <a:xfrm>
            <a:off x="457200" y="5638800"/>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¿Vas a decirle a Bo lo que viste?</a:t>
            </a:r>
            <a:endParaRPr lang="es-ES" sz="2400" dirty="0">
              <a:solidFill>
                <a:schemeClr val="bg1">
                  <a:lumMod val="50000"/>
                </a:schemeClr>
              </a:solidFill>
              <a:latin typeface="Calibri Light" panose="020F0302020204030204" pitchFamily="34" charset="0"/>
            </a:endParaRPr>
          </a:p>
        </p:txBody>
      </p:sp>
      <p:sp>
        <p:nvSpPr>
          <p:cNvPr id="32" name="TextBox 31"/>
          <p:cNvSpPr txBox="1"/>
          <p:nvPr/>
        </p:nvSpPr>
        <p:spPr>
          <a:xfrm>
            <a:off x="457200" y="6247999"/>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¿Por qué?</a:t>
            </a:r>
            <a:endParaRPr lang="es-ES" sz="2400" dirty="0">
              <a:solidFill>
                <a:schemeClr val="bg1">
                  <a:lumMod val="50000"/>
                </a:schemeClr>
              </a:solidFill>
              <a:latin typeface="Calibri Light" panose="020F0302020204030204" pitchFamily="34" charset="0"/>
            </a:endParaRPr>
          </a:p>
        </p:txBody>
      </p:sp>
      <p:sp>
        <p:nvSpPr>
          <p:cNvPr id="21" name="Isosceles Triangle 20"/>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smtClean="0"/>
              <a:t>La Ética: </a:t>
            </a:r>
            <a:r>
              <a:rPr lang="es-ES" smtClean="0">
                <a:solidFill>
                  <a:srgbClr val="009900"/>
                </a:solidFill>
              </a:rPr>
              <a:t>Valores</a:t>
            </a:r>
            <a:endParaRPr lang="es-ES" dirty="0">
              <a:solidFill>
                <a:srgbClr val="009900"/>
              </a:solidFill>
            </a:endParaRPr>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4964"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2743200" y="449735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5122" name="Picture 2" descr="Kiss - Free shape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5411" y="3962400"/>
            <a:ext cx="470977" cy="4709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99982" y="4800600"/>
            <a:ext cx="685800" cy="369332"/>
          </a:xfrm>
          <a:prstGeom prst="rect">
            <a:avLst/>
          </a:prstGeom>
          <a:noFill/>
        </p:spPr>
        <p:txBody>
          <a:bodyPr wrap="square" rtlCol="0">
            <a:spAutoFit/>
          </a:bodyPr>
          <a:lstStyle/>
          <a:p>
            <a:pPr algn="ctr"/>
            <a:r>
              <a:rPr lang="es-ES" smtClean="0">
                <a:solidFill>
                  <a:schemeClr val="bg1"/>
                </a:solidFill>
              </a:rPr>
              <a:t>???</a:t>
            </a:r>
            <a:endParaRPr lang="es-ES" dirty="0">
              <a:solidFill>
                <a:schemeClr val="bg1"/>
              </a:solidFill>
            </a:endParaRPr>
          </a:p>
        </p:txBody>
      </p:sp>
      <p:sp>
        <p:nvSpPr>
          <p:cNvPr id="19" name="TextBox 18"/>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
        <p:nvSpPr>
          <p:cNvPr id="3" name="Rectangle 2"/>
          <p:cNvSpPr/>
          <p:nvPr/>
        </p:nvSpPr>
        <p:spPr>
          <a:xfrm>
            <a:off x="228600" y="1143000"/>
            <a:ext cx="8763000" cy="5638800"/>
          </a:xfrm>
          <a:prstGeom prst="rect">
            <a:avLst/>
          </a:prstGeom>
          <a:solidFill>
            <a:schemeClr val="accent6">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4"/>
          <p:cNvSpPr txBox="1"/>
          <p:nvPr/>
        </p:nvSpPr>
        <p:spPr>
          <a:xfrm>
            <a:off x="2104217" y="1600200"/>
            <a:ext cx="2102388" cy="584775"/>
          </a:xfrm>
          <a:prstGeom prst="rect">
            <a:avLst/>
          </a:prstGeom>
          <a:noFill/>
        </p:spPr>
        <p:txBody>
          <a:bodyPr wrap="square" rtlCol="0">
            <a:spAutoFit/>
          </a:bodyPr>
          <a:lstStyle/>
          <a:p>
            <a:pPr algn="ctr"/>
            <a:r>
              <a:rPr lang="es-ES" sz="3200" smtClean="0">
                <a:solidFill>
                  <a:srgbClr val="009900"/>
                </a:solidFill>
              </a:rPr>
              <a:t>Amistad</a:t>
            </a:r>
            <a:endParaRPr lang="es-ES" sz="3200" dirty="0">
              <a:solidFill>
                <a:srgbClr val="009900"/>
              </a:solidFill>
            </a:endParaRPr>
          </a:p>
        </p:txBody>
      </p:sp>
      <p:sp>
        <p:nvSpPr>
          <p:cNvPr id="24" name="TextBox 23"/>
          <p:cNvSpPr txBox="1"/>
          <p:nvPr/>
        </p:nvSpPr>
        <p:spPr>
          <a:xfrm>
            <a:off x="4740006" y="1600199"/>
            <a:ext cx="2102388" cy="584775"/>
          </a:xfrm>
          <a:prstGeom prst="rect">
            <a:avLst/>
          </a:prstGeom>
          <a:noFill/>
        </p:spPr>
        <p:txBody>
          <a:bodyPr wrap="square" rtlCol="0">
            <a:spAutoFit/>
          </a:bodyPr>
          <a:lstStyle/>
          <a:p>
            <a:pPr algn="ctr"/>
            <a:r>
              <a:rPr lang="es-ES" sz="3200" smtClean="0">
                <a:solidFill>
                  <a:srgbClr val="009900"/>
                </a:solidFill>
              </a:rPr>
              <a:t>Lealtad</a:t>
            </a:r>
            <a:endParaRPr lang="es-ES" sz="3200" dirty="0">
              <a:solidFill>
                <a:srgbClr val="009900"/>
              </a:solidFill>
            </a:endParaRPr>
          </a:p>
        </p:txBody>
      </p:sp>
      <p:sp>
        <p:nvSpPr>
          <p:cNvPr id="25" name="TextBox 24"/>
          <p:cNvSpPr txBox="1"/>
          <p:nvPr/>
        </p:nvSpPr>
        <p:spPr>
          <a:xfrm>
            <a:off x="524179" y="3276599"/>
            <a:ext cx="2102388" cy="584775"/>
          </a:xfrm>
          <a:prstGeom prst="rect">
            <a:avLst/>
          </a:prstGeom>
          <a:noFill/>
        </p:spPr>
        <p:txBody>
          <a:bodyPr wrap="square" rtlCol="0">
            <a:spAutoFit/>
          </a:bodyPr>
          <a:lstStyle/>
          <a:p>
            <a:pPr algn="ctr"/>
            <a:r>
              <a:rPr lang="es-ES" sz="3200" smtClean="0">
                <a:solidFill>
                  <a:srgbClr val="009900"/>
                </a:solidFill>
              </a:rPr>
              <a:t>Privacidad</a:t>
            </a:r>
            <a:endParaRPr lang="es-ES" sz="3200" dirty="0">
              <a:solidFill>
                <a:srgbClr val="009900"/>
              </a:solidFill>
            </a:endParaRPr>
          </a:p>
        </p:txBody>
      </p:sp>
      <p:sp>
        <p:nvSpPr>
          <p:cNvPr id="26" name="TextBox 25"/>
          <p:cNvSpPr txBox="1"/>
          <p:nvPr/>
        </p:nvSpPr>
        <p:spPr>
          <a:xfrm>
            <a:off x="4839642" y="4991094"/>
            <a:ext cx="2102388" cy="584775"/>
          </a:xfrm>
          <a:prstGeom prst="rect">
            <a:avLst/>
          </a:prstGeom>
          <a:noFill/>
        </p:spPr>
        <p:txBody>
          <a:bodyPr wrap="square" rtlCol="0">
            <a:spAutoFit/>
          </a:bodyPr>
          <a:lstStyle/>
          <a:p>
            <a:pPr algn="ctr"/>
            <a:r>
              <a:rPr lang="es-ES" sz="3200" smtClean="0">
                <a:solidFill>
                  <a:srgbClr val="009900"/>
                </a:solidFill>
              </a:rPr>
              <a:t>Integridad</a:t>
            </a:r>
            <a:endParaRPr lang="es-ES" sz="3200" dirty="0">
              <a:solidFill>
                <a:srgbClr val="009900"/>
              </a:solidFill>
            </a:endParaRPr>
          </a:p>
        </p:txBody>
      </p:sp>
      <p:sp>
        <p:nvSpPr>
          <p:cNvPr id="27" name="TextBox 26"/>
          <p:cNvSpPr txBox="1"/>
          <p:nvPr/>
        </p:nvSpPr>
        <p:spPr>
          <a:xfrm>
            <a:off x="2057400" y="4991095"/>
            <a:ext cx="2102388" cy="584775"/>
          </a:xfrm>
          <a:prstGeom prst="rect">
            <a:avLst/>
          </a:prstGeom>
          <a:noFill/>
        </p:spPr>
        <p:txBody>
          <a:bodyPr wrap="square" rtlCol="0">
            <a:spAutoFit/>
          </a:bodyPr>
          <a:lstStyle/>
          <a:p>
            <a:pPr algn="ctr"/>
            <a:r>
              <a:rPr lang="es-ES" sz="3200" smtClean="0">
                <a:solidFill>
                  <a:srgbClr val="009900"/>
                </a:solidFill>
              </a:rPr>
              <a:t>Justicia</a:t>
            </a:r>
            <a:endParaRPr lang="es-ES" sz="3200" dirty="0">
              <a:solidFill>
                <a:srgbClr val="009900"/>
              </a:solidFill>
            </a:endParaRPr>
          </a:p>
        </p:txBody>
      </p:sp>
      <p:sp>
        <p:nvSpPr>
          <p:cNvPr id="28" name="TextBox 27"/>
          <p:cNvSpPr txBox="1"/>
          <p:nvPr/>
        </p:nvSpPr>
        <p:spPr>
          <a:xfrm>
            <a:off x="3612175" y="3225225"/>
            <a:ext cx="2102388" cy="584775"/>
          </a:xfrm>
          <a:prstGeom prst="rect">
            <a:avLst/>
          </a:prstGeom>
          <a:noFill/>
        </p:spPr>
        <p:txBody>
          <a:bodyPr wrap="square" rtlCol="0">
            <a:spAutoFit/>
          </a:bodyPr>
          <a:lstStyle/>
          <a:p>
            <a:pPr algn="ctr"/>
            <a:r>
              <a:rPr lang="es-ES" sz="3200" smtClean="0">
                <a:solidFill>
                  <a:srgbClr val="009900"/>
                </a:solidFill>
              </a:rPr>
              <a:t>…</a:t>
            </a:r>
            <a:endParaRPr lang="es-ES" sz="3200" dirty="0">
              <a:solidFill>
                <a:srgbClr val="009900"/>
              </a:solidFill>
            </a:endParaRPr>
          </a:p>
        </p:txBody>
      </p:sp>
      <p:sp>
        <p:nvSpPr>
          <p:cNvPr id="29" name="TextBox 28"/>
          <p:cNvSpPr txBox="1"/>
          <p:nvPr/>
        </p:nvSpPr>
        <p:spPr>
          <a:xfrm>
            <a:off x="6781800" y="3276600"/>
            <a:ext cx="2102388" cy="584775"/>
          </a:xfrm>
          <a:prstGeom prst="rect">
            <a:avLst/>
          </a:prstGeom>
          <a:noFill/>
        </p:spPr>
        <p:txBody>
          <a:bodyPr wrap="square" rtlCol="0">
            <a:spAutoFit/>
          </a:bodyPr>
          <a:lstStyle/>
          <a:p>
            <a:pPr algn="ctr"/>
            <a:r>
              <a:rPr lang="es-ES" sz="3200" dirty="0" smtClean="0">
                <a:solidFill>
                  <a:srgbClr val="009900"/>
                </a:solidFill>
              </a:rPr>
              <a:t>Egoísmo</a:t>
            </a:r>
            <a:endParaRPr lang="es-ES" sz="3200" dirty="0">
              <a:solidFill>
                <a:srgbClr val="009900"/>
              </a:solidFill>
            </a:endParaRPr>
          </a:p>
        </p:txBody>
      </p:sp>
    </p:spTree>
    <p:extLst>
      <p:ext uri="{BB962C8B-B14F-4D97-AF65-F5344CB8AC3E}">
        <p14:creationId xmlns:p14="http://schemas.microsoft.com/office/powerpoint/2010/main" val="32216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4"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
        <p:nvSpPr>
          <p:cNvPr id="21" name="Isosceles Triangle 20"/>
          <p:cNvSpPr/>
          <p:nvPr/>
        </p:nvSpPr>
        <p:spPr>
          <a:xfrm>
            <a:off x="762000" y="2514600"/>
            <a:ext cx="5181162" cy="1516741"/>
          </a:xfrm>
          <a:prstGeom prst="triangle">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1219200" y="4031341"/>
            <a:ext cx="4343400" cy="1317171"/>
          </a:xfrm>
          <a:prstGeom prst="rect">
            <a:avLst/>
          </a:prstGeom>
          <a:solidFill>
            <a:schemeClr val="accent2">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itle 3"/>
          <p:cNvSpPr>
            <a:spLocks noGrp="1"/>
          </p:cNvSpPr>
          <p:nvPr>
            <p:ph type="title"/>
          </p:nvPr>
        </p:nvSpPr>
        <p:spPr/>
        <p:txBody>
          <a:bodyPr/>
          <a:lstStyle/>
          <a:p>
            <a:r>
              <a:rPr lang="es-ES" dirty="0" smtClean="0"/>
              <a:t>Un dilema ético</a:t>
            </a:r>
            <a:endParaRPr lang="es-ES" dirty="0">
              <a:solidFill>
                <a:srgbClr val="009900"/>
              </a:solidFill>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4964"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2743200" y="449735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5122" name="Picture 2" descr="Kiss - Free shapes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5411" y="3962400"/>
            <a:ext cx="470977" cy="4709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599982" y="4800600"/>
            <a:ext cx="685800" cy="369332"/>
          </a:xfrm>
          <a:prstGeom prst="rect">
            <a:avLst/>
          </a:prstGeom>
          <a:noFill/>
        </p:spPr>
        <p:txBody>
          <a:bodyPr wrap="square" rtlCol="0">
            <a:spAutoFit/>
          </a:bodyPr>
          <a:lstStyle/>
          <a:p>
            <a:pPr algn="ctr"/>
            <a:r>
              <a:rPr lang="es-ES" smtClean="0">
                <a:solidFill>
                  <a:schemeClr val="bg1"/>
                </a:solidFill>
              </a:rPr>
              <a:t>???</a:t>
            </a:r>
            <a:endParaRPr lang="es-ES" dirty="0">
              <a:solidFill>
                <a:schemeClr val="bg1"/>
              </a:solidFill>
            </a:endParaRPr>
          </a:p>
        </p:txBody>
      </p:sp>
      <p:sp>
        <p:nvSpPr>
          <p:cNvPr id="3" name="Rectangle 2"/>
          <p:cNvSpPr/>
          <p:nvPr/>
        </p:nvSpPr>
        <p:spPr>
          <a:xfrm>
            <a:off x="609600" y="1143000"/>
            <a:ext cx="8077200" cy="5105400"/>
          </a:xfrm>
          <a:prstGeom prst="rect">
            <a:avLst/>
          </a:prstGeom>
          <a:solidFill>
            <a:schemeClr val="accent6">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Box 24"/>
          <p:cNvSpPr txBox="1"/>
          <p:nvPr/>
        </p:nvSpPr>
        <p:spPr>
          <a:xfrm>
            <a:off x="761999" y="1600200"/>
            <a:ext cx="2590581" cy="1384995"/>
          </a:xfrm>
          <a:prstGeom prst="rect">
            <a:avLst/>
          </a:prstGeom>
          <a:solidFill>
            <a:schemeClr val="tx1">
              <a:lumMod val="65000"/>
              <a:lumOff val="35000"/>
            </a:schemeClr>
          </a:solidFill>
        </p:spPr>
        <p:txBody>
          <a:bodyPr wrap="square" rtlCol="0">
            <a:spAutoFit/>
          </a:bodyPr>
          <a:lstStyle/>
          <a:p>
            <a:pPr algn="ctr"/>
            <a:r>
              <a:rPr lang="es-ES" sz="2800" smtClean="0">
                <a:solidFill>
                  <a:schemeClr val="accent5">
                    <a:lumMod val="40000"/>
                    <a:lumOff val="60000"/>
                  </a:schemeClr>
                </a:solidFill>
              </a:rPr>
              <a:t>Privacidad</a:t>
            </a:r>
          </a:p>
          <a:p>
            <a:pPr algn="ctr"/>
            <a:r>
              <a:rPr lang="es-ES" sz="2800" smtClean="0">
                <a:solidFill>
                  <a:schemeClr val="accent5">
                    <a:lumMod val="40000"/>
                    <a:lumOff val="60000"/>
                  </a:schemeClr>
                </a:solidFill>
              </a:rPr>
              <a:t>Amistad (</a:t>
            </a:r>
            <a:r>
              <a:rPr lang="es-ES" sz="2800" smtClean="0">
                <a:solidFill>
                  <a:schemeClr val="accent2">
                    <a:lumMod val="20000"/>
                    <a:lumOff val="80000"/>
                  </a:schemeClr>
                </a:solidFill>
              </a:rPr>
              <a:t>Ash</a:t>
            </a:r>
            <a:r>
              <a:rPr lang="es-ES" sz="2800" smtClean="0">
                <a:solidFill>
                  <a:schemeClr val="accent5">
                    <a:lumMod val="40000"/>
                    <a:lumOff val="60000"/>
                  </a:schemeClr>
                </a:solidFill>
              </a:rPr>
              <a:t>)</a:t>
            </a:r>
          </a:p>
          <a:p>
            <a:pPr algn="ctr"/>
            <a:r>
              <a:rPr lang="es-ES" sz="2800" smtClean="0">
                <a:solidFill>
                  <a:schemeClr val="accent5">
                    <a:lumMod val="40000"/>
                    <a:lumOff val="60000"/>
                  </a:schemeClr>
                </a:solidFill>
              </a:rPr>
              <a:t>…</a:t>
            </a:r>
            <a:endParaRPr lang="es-ES" sz="2800" dirty="0">
              <a:solidFill>
                <a:schemeClr val="accent5">
                  <a:lumMod val="40000"/>
                  <a:lumOff val="60000"/>
                </a:schemeClr>
              </a:solidFill>
            </a:endParaRPr>
          </a:p>
        </p:txBody>
      </p:sp>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2987" y="2572576"/>
            <a:ext cx="6400800" cy="292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5403980" y="1600200"/>
            <a:ext cx="2590581" cy="1384995"/>
          </a:xfrm>
          <a:prstGeom prst="rect">
            <a:avLst/>
          </a:prstGeom>
          <a:solidFill>
            <a:schemeClr val="tx1">
              <a:lumMod val="65000"/>
              <a:lumOff val="35000"/>
            </a:schemeClr>
          </a:solidFill>
        </p:spPr>
        <p:txBody>
          <a:bodyPr wrap="square" rtlCol="0">
            <a:spAutoFit/>
          </a:bodyPr>
          <a:lstStyle/>
          <a:p>
            <a:pPr algn="ctr"/>
            <a:r>
              <a:rPr lang="es-ES" sz="2800" smtClean="0">
                <a:solidFill>
                  <a:schemeClr val="accent5">
                    <a:lumMod val="40000"/>
                    <a:lumOff val="60000"/>
                  </a:schemeClr>
                </a:solidFill>
              </a:rPr>
              <a:t>Justicia</a:t>
            </a:r>
          </a:p>
          <a:p>
            <a:pPr algn="ctr"/>
            <a:r>
              <a:rPr lang="es-ES" sz="2800" smtClean="0">
                <a:solidFill>
                  <a:schemeClr val="accent5">
                    <a:lumMod val="40000"/>
                    <a:lumOff val="60000"/>
                  </a:schemeClr>
                </a:solidFill>
              </a:rPr>
              <a:t>Amistad (</a:t>
            </a:r>
            <a:r>
              <a:rPr lang="es-ES" sz="2800" smtClean="0">
                <a:solidFill>
                  <a:schemeClr val="accent4">
                    <a:lumMod val="40000"/>
                    <a:lumOff val="60000"/>
                  </a:schemeClr>
                </a:solidFill>
              </a:rPr>
              <a:t>Bo</a:t>
            </a:r>
            <a:r>
              <a:rPr lang="es-ES" sz="2800" smtClean="0">
                <a:solidFill>
                  <a:schemeClr val="accent5">
                    <a:lumMod val="40000"/>
                    <a:lumOff val="60000"/>
                  </a:schemeClr>
                </a:solidFill>
              </a:rPr>
              <a:t>)</a:t>
            </a:r>
          </a:p>
          <a:p>
            <a:pPr algn="ctr"/>
            <a:r>
              <a:rPr lang="es-ES" sz="2800" smtClean="0">
                <a:solidFill>
                  <a:schemeClr val="accent5">
                    <a:lumMod val="40000"/>
                    <a:lumOff val="60000"/>
                  </a:schemeClr>
                </a:solidFill>
              </a:rPr>
              <a:t>…</a:t>
            </a:r>
            <a:endParaRPr lang="es-ES" sz="2800" dirty="0">
              <a:solidFill>
                <a:schemeClr val="accent5">
                  <a:lumMod val="40000"/>
                  <a:lumOff val="60000"/>
                </a:schemeClr>
              </a:solidFill>
            </a:endParaRPr>
          </a:p>
        </p:txBody>
      </p:sp>
      <p:sp>
        <p:nvSpPr>
          <p:cNvPr id="33" name="TextBox 32"/>
          <p:cNvSpPr txBox="1"/>
          <p:nvPr/>
        </p:nvSpPr>
        <p:spPr>
          <a:xfrm>
            <a:off x="457200" y="5486400"/>
            <a:ext cx="8229600" cy="1200329"/>
          </a:xfrm>
          <a:prstGeom prst="rect">
            <a:avLst/>
          </a:prstGeom>
          <a:solidFill>
            <a:srgbClr val="B4F2C9">
              <a:alpha val="70000"/>
            </a:srgbClr>
          </a:solidFill>
          <a:ln w="38100">
            <a:solidFill>
              <a:srgbClr val="009900"/>
            </a:solidFill>
            <a:prstDash val="solid"/>
          </a:ln>
        </p:spPr>
        <p:txBody>
          <a:bodyPr wrap="square" rtlCol="0">
            <a:spAutoFit/>
          </a:bodyPr>
          <a:lstStyle/>
          <a:p>
            <a:pPr algn="ctr"/>
            <a:r>
              <a:rPr lang="es-ES" sz="2400" dirty="0" smtClean="0">
                <a:latin typeface="Calibri Light" panose="020F0302020204030204" pitchFamily="34" charset="0"/>
              </a:rPr>
              <a:t>Un dilema ético es cuando no hay una solución evidente, pues las demandas éticas están en conflicto y son igualmente transcendentes.</a:t>
            </a:r>
            <a:endParaRPr lang="es-ES" sz="2400" dirty="0">
              <a:latin typeface="Calibri Light" panose="020F0302020204030204" pitchFamily="34" charset="0"/>
            </a:endParaRPr>
          </a:p>
        </p:txBody>
      </p:sp>
    </p:spTree>
    <p:extLst>
      <p:ext uri="{BB962C8B-B14F-4D97-AF65-F5344CB8AC3E}">
        <p14:creationId xmlns:p14="http://schemas.microsoft.com/office/powerpoint/2010/main" val="30096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500"/>
                                        <p:tgtEl>
                                          <p:spTgt spid="71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4" name="TextBox 33"/>
          <p:cNvSpPr txBox="1"/>
          <p:nvPr/>
        </p:nvSpPr>
        <p:spPr>
          <a:xfrm>
            <a:off x="457200" y="5638800"/>
            <a:ext cx="8229600" cy="461665"/>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Vas a la universidad para asistir a una clase.</a:t>
            </a:r>
            <a:endParaRPr lang="es-ES" sz="2400" dirty="0">
              <a:latin typeface="Calibri Light" panose="020F0302020204030204" pitchFamily="34" charset="0"/>
            </a:endParaRPr>
          </a:p>
        </p:txBody>
      </p:sp>
      <p:sp>
        <p:nvSpPr>
          <p:cNvPr id="4" name="Title 3"/>
          <p:cNvSpPr>
            <a:spLocks noGrp="1"/>
          </p:cNvSpPr>
          <p:nvPr>
            <p:ph type="title"/>
          </p:nvPr>
        </p:nvSpPr>
        <p:spPr/>
        <p:txBody>
          <a:bodyPr/>
          <a:lstStyle/>
          <a:p>
            <a:r>
              <a:rPr lang="es-ES" dirty="0" smtClean="0"/>
              <a:t>¿Otro dilema ético?</a:t>
            </a:r>
            <a:endParaRPr lang="es-ES" dirty="0">
              <a:solidFill>
                <a:srgbClr val="009900"/>
              </a:solidFill>
            </a:endParaRPr>
          </a:p>
        </p:txBody>
      </p:sp>
      <p:pic>
        <p:nvPicPr>
          <p:cNvPr id="27"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429000"/>
            <a:ext cx="1295400" cy="139337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14800" y="4425048"/>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pic>
        <p:nvPicPr>
          <p:cNvPr id="15362" name="Picture 2" descr="university Icon - Free PNG &amp; SVG 106799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1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23642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5638800"/>
            <a:ext cx="8229600" cy="461665"/>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dirty="0" smtClean="0">
                <a:latin typeface="Calibri Light" panose="020F0302020204030204" pitchFamily="34" charset="0"/>
              </a:rPr>
              <a:t>Ves a un </a:t>
            </a:r>
            <a:r>
              <a:rPr lang="es-ES" sz="2400" dirty="0" smtClean="0">
                <a:latin typeface="Calibri Light" panose="020F0302020204030204" pitchFamily="34" charset="0"/>
              </a:rPr>
              <a:t>bebé </a:t>
            </a:r>
            <a:r>
              <a:rPr lang="es-ES" sz="2400" dirty="0" smtClean="0">
                <a:latin typeface="Calibri Light" panose="020F0302020204030204" pitchFamily="34" charset="0"/>
              </a:rPr>
              <a:t>ahogándose en un charco en la vereda.</a:t>
            </a:r>
          </a:p>
        </p:txBody>
      </p:sp>
      <p:sp>
        <p:nvSpPr>
          <p:cNvPr id="4" name="Title 3"/>
          <p:cNvSpPr>
            <a:spLocks noGrp="1"/>
          </p:cNvSpPr>
          <p:nvPr>
            <p:ph type="title"/>
          </p:nvPr>
        </p:nvSpPr>
        <p:spPr/>
        <p:txBody>
          <a:bodyPr/>
          <a:lstStyle/>
          <a:p>
            <a:r>
              <a:rPr lang="es-ES" dirty="0" smtClean="0"/>
              <a:t>¿Otro dilema ético?</a:t>
            </a:r>
            <a:endParaRPr lang="es-ES" dirty="0">
              <a:solidFill>
                <a:srgbClr val="009900"/>
              </a:solidFill>
            </a:endParaRPr>
          </a:p>
        </p:txBody>
      </p:sp>
      <p:pic>
        <p:nvPicPr>
          <p:cNvPr id="27" name="Picture 4" descr="person&quot; Icon - Download for free – Icond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429000"/>
            <a:ext cx="1295400" cy="139337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14800" y="4425048"/>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pic>
        <p:nvPicPr>
          <p:cNvPr id="15362" name="Picture 2" descr="university Icon - Free PNG &amp; SVG 106799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Baby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0668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0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TextBox 7"/>
          <p:cNvSpPr txBox="1"/>
          <p:nvPr/>
        </p:nvSpPr>
        <p:spPr>
          <a:xfrm>
            <a:off x="457200" y="5638800"/>
            <a:ext cx="8229600" cy="461665"/>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Pero si intentas ayudar al bebé, estarás tarde para tu clase. </a:t>
            </a:r>
            <a:endParaRPr lang="es-ES" sz="2400" dirty="0">
              <a:latin typeface="Calibri Light" panose="020F0302020204030204" pitchFamily="34" charset="0"/>
            </a:endParaRPr>
          </a:p>
        </p:txBody>
      </p:sp>
      <p:sp>
        <p:nvSpPr>
          <p:cNvPr id="4" name="Title 3"/>
          <p:cNvSpPr>
            <a:spLocks noGrp="1"/>
          </p:cNvSpPr>
          <p:nvPr>
            <p:ph type="title"/>
          </p:nvPr>
        </p:nvSpPr>
        <p:spPr/>
        <p:txBody>
          <a:bodyPr/>
          <a:lstStyle/>
          <a:p>
            <a:r>
              <a:rPr lang="es-ES" dirty="0" smtClean="0"/>
              <a:t>¿Otro dilema ético?</a:t>
            </a:r>
            <a:endParaRPr lang="es-ES" dirty="0">
              <a:solidFill>
                <a:srgbClr val="009900"/>
              </a:solidFill>
            </a:endParaRPr>
          </a:p>
        </p:txBody>
      </p:sp>
      <p:pic>
        <p:nvPicPr>
          <p:cNvPr id="27"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429000"/>
            <a:ext cx="1295400" cy="139337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14800" y="4425048"/>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pic>
        <p:nvPicPr>
          <p:cNvPr id="15362" name="Picture 2" descr="university Icon - Free PNG &amp; SVG 106799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23642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Baby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0668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¿Qué es la ética?</a:t>
            </a:r>
            <a:endParaRPr lang="es-ES" noProof="0" dirty="0"/>
          </a:p>
        </p:txBody>
      </p:sp>
      <p:sp>
        <p:nvSpPr>
          <p:cNvPr id="5" name="Text Placeholder 4"/>
          <p:cNvSpPr>
            <a:spLocks noGrp="1"/>
          </p:cNvSpPr>
          <p:nvPr>
            <p:ph type="body" idx="1"/>
          </p:nvPr>
        </p:nvSpPr>
        <p:spPr/>
        <p:txBody>
          <a:bodyPr/>
          <a:lstStyle/>
          <a:p>
            <a:endParaRPr lang="es-ES"/>
          </a:p>
        </p:txBody>
      </p:sp>
    </p:spTree>
    <p:extLst>
      <p:ext uri="{BB962C8B-B14F-4D97-AF65-F5344CB8AC3E}">
        <p14:creationId xmlns:p14="http://schemas.microsoft.com/office/powerpoint/2010/main" val="369956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¿Otro dilema ético?</a:t>
            </a:r>
            <a:endParaRPr lang="es-ES" dirty="0">
              <a:solidFill>
                <a:srgbClr val="009900"/>
              </a:solidFill>
            </a:endParaRPr>
          </a:p>
        </p:txBody>
      </p:sp>
      <p:pic>
        <p:nvPicPr>
          <p:cNvPr id="27"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429000"/>
            <a:ext cx="1295400" cy="139337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14800" y="4425048"/>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pic>
        <p:nvPicPr>
          <p:cNvPr id="15362" name="Picture 2" descr="university Icon - Free PNG &amp; SVG 106799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638800"/>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dirty="0" smtClean="0">
                <a:latin typeface="Calibri Light" panose="020F0302020204030204" pitchFamily="34" charset="0"/>
              </a:rPr>
              <a:t>¿Vas a rescatar al bebé?</a:t>
            </a:r>
            <a:endParaRPr lang="es-ES" sz="2400" dirty="0">
              <a:solidFill>
                <a:schemeClr val="bg1">
                  <a:lumMod val="50000"/>
                </a:schemeClr>
              </a:solidFill>
              <a:latin typeface="Calibri Light" panose="020F0302020204030204" pitchFamily="34" charset="0"/>
            </a:endParaRPr>
          </a:p>
        </p:txBody>
      </p:sp>
      <p:sp>
        <p:nvSpPr>
          <p:cNvPr id="9" name="TextBox 8"/>
          <p:cNvSpPr txBox="1"/>
          <p:nvPr/>
        </p:nvSpPr>
        <p:spPr>
          <a:xfrm>
            <a:off x="457200" y="6247999"/>
            <a:ext cx="41148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¿Por qué?</a:t>
            </a:r>
            <a:endParaRPr lang="es-ES" sz="2400" dirty="0">
              <a:solidFill>
                <a:schemeClr val="bg1">
                  <a:lumMod val="50000"/>
                </a:schemeClr>
              </a:solidFill>
              <a:latin typeface="Calibri Light" panose="020F0302020204030204" pitchFamily="34" charset="0"/>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23642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Baby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0668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0" y="6247999"/>
            <a:ext cx="41148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dirty="0" smtClean="0">
                <a:latin typeface="Calibri Light" panose="020F0302020204030204" pitchFamily="34" charset="0"/>
              </a:rPr>
              <a:t>¿Es un dilema ético?</a:t>
            </a:r>
            <a:endParaRPr lang="es-ES" sz="24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11687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¿Otro dilema ético?</a:t>
            </a:r>
            <a:endParaRPr lang="es-ES" dirty="0">
              <a:solidFill>
                <a:srgbClr val="009900"/>
              </a:solidFill>
            </a:endParaRPr>
          </a:p>
        </p:txBody>
      </p:sp>
      <p:pic>
        <p:nvPicPr>
          <p:cNvPr id="27"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429000"/>
            <a:ext cx="1295400" cy="139337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14800" y="4425048"/>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pic>
        <p:nvPicPr>
          <p:cNvPr id="15362" name="Picture 2" descr="university Icon - Free PNG &amp; SVG 106799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638800"/>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dirty="0" smtClean="0">
                <a:latin typeface="Calibri Light" panose="020F0302020204030204" pitchFamily="34" charset="0"/>
              </a:rPr>
              <a:t>¿Vas a rescatar al bebé?</a:t>
            </a:r>
            <a:endParaRPr lang="es-ES" sz="2400" dirty="0">
              <a:solidFill>
                <a:schemeClr val="bg1">
                  <a:lumMod val="50000"/>
                </a:schemeClr>
              </a:solidFill>
              <a:latin typeface="Calibri Light" panose="020F0302020204030204" pitchFamily="34" charset="0"/>
            </a:endParaRPr>
          </a:p>
        </p:txBody>
      </p:sp>
      <p:sp>
        <p:nvSpPr>
          <p:cNvPr id="9" name="TextBox 8"/>
          <p:cNvSpPr txBox="1"/>
          <p:nvPr/>
        </p:nvSpPr>
        <p:spPr>
          <a:xfrm>
            <a:off x="457200" y="6247999"/>
            <a:ext cx="41148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¿Por qué?</a:t>
            </a:r>
            <a:endParaRPr lang="es-ES" sz="2400" dirty="0">
              <a:solidFill>
                <a:schemeClr val="bg1">
                  <a:lumMod val="50000"/>
                </a:schemeClr>
              </a:solidFill>
              <a:latin typeface="Calibri Light" panose="020F0302020204030204" pitchFamily="34" charset="0"/>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23642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Baby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0668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0" y="6247999"/>
            <a:ext cx="41148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dirty="0" smtClean="0">
                <a:latin typeface="Calibri Light" panose="020F0302020204030204" pitchFamily="34" charset="0"/>
              </a:rPr>
              <a:t>¿Es un dilema ético?</a:t>
            </a:r>
            <a:endParaRPr lang="es-ES" sz="2400" dirty="0">
              <a:solidFill>
                <a:schemeClr val="bg1">
                  <a:lumMod val="50000"/>
                </a:schemeClr>
              </a:solidFill>
              <a:latin typeface="Calibri Light" panose="020F0302020204030204" pitchFamily="34" charset="0"/>
            </a:endParaRPr>
          </a:p>
        </p:txBody>
      </p:sp>
      <p:sp>
        <p:nvSpPr>
          <p:cNvPr id="13" name="Rectangle 12"/>
          <p:cNvSpPr/>
          <p:nvPr/>
        </p:nvSpPr>
        <p:spPr>
          <a:xfrm>
            <a:off x="304800" y="914400"/>
            <a:ext cx="8686800" cy="5943600"/>
          </a:xfrm>
          <a:prstGeom prst="rect">
            <a:avLst/>
          </a:prstGeom>
          <a:solidFill>
            <a:schemeClr val="accent6">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4" name="TextBox 13"/>
          <p:cNvSpPr txBox="1"/>
          <p:nvPr/>
        </p:nvSpPr>
        <p:spPr>
          <a:xfrm>
            <a:off x="761999" y="1107835"/>
            <a:ext cx="2590581" cy="1384995"/>
          </a:xfrm>
          <a:prstGeom prst="rect">
            <a:avLst/>
          </a:prstGeom>
          <a:solidFill>
            <a:schemeClr val="tx1">
              <a:lumMod val="65000"/>
              <a:lumOff val="35000"/>
            </a:schemeClr>
          </a:solidFill>
        </p:spPr>
        <p:txBody>
          <a:bodyPr wrap="square" rtlCol="0">
            <a:spAutoFit/>
          </a:bodyPr>
          <a:lstStyle/>
          <a:p>
            <a:pPr algn="ctr"/>
            <a:r>
              <a:rPr lang="es-ES" sz="2800" dirty="0" err="1" smtClean="0">
                <a:solidFill>
                  <a:schemeClr val="accent5">
                    <a:lumMod val="40000"/>
                    <a:lumOff val="60000"/>
                  </a:schemeClr>
                </a:solidFill>
              </a:rPr>
              <a:t>Punctualidad</a:t>
            </a:r>
            <a:endParaRPr lang="es-ES" sz="2800" dirty="0" smtClean="0">
              <a:solidFill>
                <a:schemeClr val="accent5">
                  <a:lumMod val="40000"/>
                  <a:lumOff val="60000"/>
                </a:schemeClr>
              </a:solidFill>
            </a:endParaRPr>
          </a:p>
          <a:p>
            <a:pPr algn="ctr"/>
            <a:r>
              <a:rPr lang="es-ES" sz="2800" dirty="0" smtClean="0">
                <a:solidFill>
                  <a:schemeClr val="accent5">
                    <a:lumMod val="40000"/>
                    <a:lumOff val="60000"/>
                  </a:schemeClr>
                </a:solidFill>
              </a:rPr>
              <a:t>Confiabilidad</a:t>
            </a:r>
          </a:p>
          <a:p>
            <a:pPr algn="ctr"/>
            <a:r>
              <a:rPr lang="es-ES" sz="2800" dirty="0" smtClean="0">
                <a:solidFill>
                  <a:schemeClr val="accent5">
                    <a:lumMod val="40000"/>
                    <a:lumOff val="60000"/>
                  </a:schemeClr>
                </a:solidFill>
              </a:rPr>
              <a:t>…</a:t>
            </a:r>
            <a:endParaRPr lang="es-ES" sz="2800" dirty="0">
              <a:solidFill>
                <a:schemeClr val="accent5">
                  <a:lumMod val="40000"/>
                  <a:lumOff val="60000"/>
                </a:schemeClr>
              </a:solidFill>
            </a:endParaRPr>
          </a:p>
        </p:txBody>
      </p:sp>
      <p:sp>
        <p:nvSpPr>
          <p:cNvPr id="15" name="TextBox 14"/>
          <p:cNvSpPr txBox="1"/>
          <p:nvPr/>
        </p:nvSpPr>
        <p:spPr>
          <a:xfrm>
            <a:off x="5334000" y="2057400"/>
            <a:ext cx="2590581" cy="1384995"/>
          </a:xfrm>
          <a:prstGeom prst="rect">
            <a:avLst/>
          </a:prstGeom>
          <a:solidFill>
            <a:schemeClr val="tx1">
              <a:lumMod val="65000"/>
              <a:lumOff val="35000"/>
            </a:schemeClr>
          </a:solidFill>
        </p:spPr>
        <p:txBody>
          <a:bodyPr wrap="square" rtlCol="0">
            <a:spAutoFit/>
          </a:bodyPr>
          <a:lstStyle/>
          <a:p>
            <a:pPr algn="ctr"/>
            <a:r>
              <a:rPr lang="es-ES" sz="2800" smtClean="0">
                <a:solidFill>
                  <a:schemeClr val="accent5">
                    <a:lumMod val="40000"/>
                    <a:lumOff val="60000"/>
                  </a:schemeClr>
                </a:solidFill>
              </a:rPr>
              <a:t>Humanidad</a:t>
            </a:r>
          </a:p>
          <a:p>
            <a:pPr algn="ctr"/>
            <a:r>
              <a:rPr lang="es-ES" sz="2800" smtClean="0">
                <a:solidFill>
                  <a:schemeClr val="accent5">
                    <a:lumMod val="40000"/>
                    <a:lumOff val="60000"/>
                  </a:schemeClr>
                </a:solidFill>
              </a:rPr>
              <a:t>Empatía</a:t>
            </a:r>
          </a:p>
          <a:p>
            <a:pPr algn="ctr"/>
            <a:r>
              <a:rPr lang="es-ES" sz="2800" smtClean="0">
                <a:solidFill>
                  <a:schemeClr val="accent5">
                    <a:lumMod val="40000"/>
                    <a:lumOff val="60000"/>
                  </a:schemeClr>
                </a:solidFill>
              </a:rPr>
              <a:t>…</a:t>
            </a:r>
            <a:endParaRPr lang="es-ES" sz="2800" dirty="0">
              <a:solidFill>
                <a:schemeClr val="accent5">
                  <a:lumMod val="40000"/>
                  <a:lumOff val="60000"/>
                </a:schemeClr>
              </a:solidFill>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614" y="2124075"/>
            <a:ext cx="60198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7200" y="5798403"/>
            <a:ext cx="8229600" cy="830997"/>
          </a:xfrm>
          <a:prstGeom prst="rect">
            <a:avLst/>
          </a:prstGeom>
          <a:solidFill>
            <a:srgbClr val="B4F2C9">
              <a:alpha val="70000"/>
            </a:srgbClr>
          </a:solidFill>
          <a:ln w="38100">
            <a:solidFill>
              <a:srgbClr val="009900"/>
            </a:solidFill>
            <a:prstDash val="solid"/>
          </a:ln>
        </p:spPr>
        <p:txBody>
          <a:bodyPr wrap="square" rtlCol="0">
            <a:spAutoFit/>
          </a:bodyPr>
          <a:lstStyle/>
          <a:p>
            <a:pPr algn="ctr"/>
            <a:r>
              <a:rPr lang="es-ES" sz="2400" dirty="0" smtClean="0">
                <a:solidFill>
                  <a:prstClr val="black"/>
                </a:solidFill>
                <a:latin typeface="Calibri Light" pitchFamily="34" charset="0"/>
                <a:cs typeface="Calibri Light" pitchFamily="34" charset="0"/>
              </a:rPr>
              <a:t>Para muchas personas, no es un dilema ético, pues no están balanceadas las demandas éticas.</a:t>
            </a:r>
            <a:endParaRPr lang="es-ES" sz="2400" dirty="0">
              <a:solidFill>
                <a:prstClr val="black"/>
              </a:solidFill>
              <a:latin typeface="Calibri Light" pitchFamily="34" charset="0"/>
              <a:cs typeface="Calibri Light" pitchFamily="34" charset="0"/>
            </a:endParaRPr>
          </a:p>
        </p:txBody>
      </p:sp>
    </p:spTree>
    <p:extLst>
      <p:ext uri="{BB962C8B-B14F-4D97-AF65-F5344CB8AC3E}">
        <p14:creationId xmlns:p14="http://schemas.microsoft.com/office/powerpoint/2010/main" val="23644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El dilema ético del tranvía</a:t>
            </a:r>
            <a:endParaRPr lang="es-ES" dirty="0">
              <a:solidFill>
                <a:srgbClr val="009900"/>
              </a:solidFill>
            </a:endParaRPr>
          </a:p>
        </p:txBody>
      </p:sp>
      <p:sp>
        <p:nvSpPr>
          <p:cNvPr id="3" name="Rectangle 2"/>
          <p:cNvSpPr/>
          <p:nvPr/>
        </p:nvSpPr>
        <p:spPr>
          <a:xfrm>
            <a:off x="609600" y="1143000"/>
            <a:ext cx="8077200" cy="5105400"/>
          </a:xfrm>
          <a:prstGeom prst="rect">
            <a:avLst/>
          </a:prstGeom>
          <a:solidFill>
            <a:schemeClr val="accent6">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Rectangle 4"/>
          <p:cNvSpPr/>
          <p:nvPr/>
        </p:nvSpPr>
        <p:spPr>
          <a:xfrm>
            <a:off x="762000" y="3695700"/>
            <a:ext cx="5791200" cy="246221"/>
          </a:xfrm>
          <a:prstGeom prst="rect">
            <a:avLst/>
          </a:prstGeom>
        </p:spPr>
        <p:txBody>
          <a:bodyPr wrap="square">
            <a:spAutoFit/>
          </a:bodyPr>
          <a:lstStyle/>
          <a:p>
            <a:r>
              <a:rPr lang="es-ES" sz="1000" smtClean="0">
                <a:solidFill>
                  <a:schemeClr val="bg1">
                    <a:lumMod val="75000"/>
                  </a:schemeClr>
                </a:solidFill>
                <a:hlinkClick r:id="rId2"/>
              </a:rPr>
              <a:t>https://en.wikipedia.org/wiki/File:Trolley_Problem.svg</a:t>
            </a:r>
            <a:r>
              <a:rPr lang="es-ES" sz="1000" smtClean="0">
                <a:solidFill>
                  <a:schemeClr val="bg1">
                    <a:lumMod val="75000"/>
                  </a:schemeClr>
                </a:solidFill>
              </a:rPr>
              <a:t> </a:t>
            </a:r>
            <a:r>
              <a:rPr lang="es-ES" sz="1000" smtClean="0">
                <a:solidFill>
                  <a:schemeClr val="bg1">
                    <a:lumMod val="50000"/>
                  </a:schemeClr>
                </a:solidFill>
              </a:rPr>
              <a:t>CC-BY-SA</a:t>
            </a:r>
            <a:endParaRPr lang="es-ES" sz="1000" dirty="0">
              <a:solidFill>
                <a:schemeClr val="bg1">
                  <a:lumMod val="50000"/>
                </a:schemeClr>
              </a:solidFill>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620000" cy="25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57200" y="4373940"/>
            <a:ext cx="8229600" cy="1200329"/>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dirty="0" smtClean="0">
                <a:latin typeface="Calibri Light" pitchFamily="34" charset="0"/>
                <a:cs typeface="Calibri Light" pitchFamily="34" charset="0"/>
              </a:rPr>
              <a:t>Un tranvía avanza fuera de control. En su camino hay cinco personas atadas. Puedes usar un desviador para mandar el tren por una ruta diferente pero hay otra persona atada en esta.</a:t>
            </a:r>
            <a:endParaRPr lang="es-ES" sz="2400" dirty="0">
              <a:latin typeface="Calibri Light" panose="020F0302020204030204" pitchFamily="34" charset="0"/>
              <a:cs typeface="Calibri Light" pitchFamily="34" charset="0"/>
            </a:endParaRPr>
          </a:p>
        </p:txBody>
      </p:sp>
      <p:sp>
        <p:nvSpPr>
          <p:cNvPr id="32" name="TextBox 31"/>
          <p:cNvSpPr txBox="1"/>
          <p:nvPr/>
        </p:nvSpPr>
        <p:spPr>
          <a:xfrm>
            <a:off x="457200" y="5638800"/>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¿Vas a activar el desviador?</a:t>
            </a:r>
            <a:endParaRPr lang="es-ES" sz="24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5644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La dilema ético del tranvía</a:t>
            </a:r>
            <a:endParaRPr lang="es-ES" dirty="0">
              <a:solidFill>
                <a:srgbClr val="009900"/>
              </a:solidFill>
            </a:endParaRPr>
          </a:p>
        </p:txBody>
      </p:sp>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81000"/>
            <a:ext cx="20123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2000" y="1600200"/>
            <a:ext cx="7620000" cy="1371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s-ES" sz="2800" b="1" smtClean="0"/>
              <a:t>Sí, activaría el desviador</a:t>
            </a:r>
          </a:p>
          <a:p>
            <a:pPr marL="800100" lvl="1" indent="-342900">
              <a:buFont typeface="Arial" pitchFamily="34" charset="0"/>
              <a:buChar char="•"/>
            </a:pPr>
            <a:r>
              <a:rPr lang="es-ES" sz="2400" smtClean="0"/>
              <a:t>Cinco vidas valen más que una vida (</a:t>
            </a:r>
            <a:r>
              <a:rPr lang="es-ES" sz="2400" i="1" smtClean="0"/>
              <a:t>Utilitarismo</a:t>
            </a:r>
            <a:r>
              <a:rPr lang="es-ES" sz="2400" smtClean="0"/>
              <a:t>)</a:t>
            </a:r>
          </a:p>
          <a:p>
            <a:pPr marL="800100" lvl="1" indent="-342900">
              <a:buFont typeface="Arial" pitchFamily="34" charset="0"/>
              <a:buChar char="•"/>
            </a:pPr>
            <a:r>
              <a:rPr lang="es-ES" sz="2400" smtClean="0"/>
              <a:t>La inacción acá es una acción (</a:t>
            </a:r>
            <a:r>
              <a:rPr lang="es-ES" sz="2400" i="1" smtClean="0"/>
              <a:t>Deber moral</a:t>
            </a:r>
            <a:r>
              <a:rPr lang="es-ES" sz="2400" smtClean="0"/>
              <a:t>)</a:t>
            </a:r>
            <a:endParaRPr lang="es-ES" sz="2400" dirty="0"/>
          </a:p>
        </p:txBody>
      </p:sp>
      <p:sp>
        <p:nvSpPr>
          <p:cNvPr id="10" name="Rectangle 9"/>
          <p:cNvSpPr/>
          <p:nvPr/>
        </p:nvSpPr>
        <p:spPr>
          <a:xfrm>
            <a:off x="762000" y="3505200"/>
            <a:ext cx="7620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s-ES" sz="2800" b="1" dirty="0" smtClean="0"/>
              <a:t>No, no activaría el desviador</a:t>
            </a:r>
          </a:p>
          <a:p>
            <a:pPr marL="800100" lvl="1" indent="-342900">
              <a:buFont typeface="Arial" pitchFamily="34" charset="0"/>
              <a:buChar char="•"/>
            </a:pPr>
            <a:r>
              <a:rPr lang="es-ES" sz="2400" dirty="0" smtClean="0"/>
              <a:t>Lo primero es no hacer daño (</a:t>
            </a:r>
            <a:r>
              <a:rPr lang="es-ES" sz="2400" i="1" dirty="0" smtClean="0"/>
              <a:t>No maleficencia</a:t>
            </a:r>
            <a:r>
              <a:rPr lang="es-ES" sz="2400" dirty="0" smtClean="0"/>
              <a:t>)</a:t>
            </a:r>
          </a:p>
          <a:p>
            <a:pPr marL="800100" lvl="1" indent="-342900">
              <a:buFont typeface="Arial" pitchFamily="34" charset="0"/>
              <a:buChar char="•"/>
            </a:pPr>
            <a:r>
              <a:rPr lang="es-ES" sz="2400" dirty="0" smtClean="0"/>
              <a:t>No se pueden comparar vidas (</a:t>
            </a:r>
            <a:r>
              <a:rPr lang="es-ES" sz="2400" i="1" dirty="0" smtClean="0"/>
              <a:t>Inconmensurabilidad</a:t>
            </a:r>
            <a:r>
              <a:rPr lang="es-ES" sz="2400" dirty="0" smtClean="0"/>
              <a:t>)</a:t>
            </a:r>
            <a:endParaRPr lang="es-ES" sz="2400" dirty="0"/>
          </a:p>
        </p:txBody>
      </p:sp>
      <p:sp>
        <p:nvSpPr>
          <p:cNvPr id="11" name="Rectangle 10"/>
          <p:cNvSpPr/>
          <p:nvPr/>
        </p:nvSpPr>
        <p:spPr>
          <a:xfrm>
            <a:off x="762000" y="5334000"/>
            <a:ext cx="7620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s-ES" sz="2800" b="1" dirty="0" smtClean="0"/>
              <a:t>Hacer esta pregunta no es ético</a:t>
            </a:r>
            <a:endParaRPr lang="es-ES" sz="2400" b="1" dirty="0"/>
          </a:p>
        </p:txBody>
      </p:sp>
    </p:spTree>
    <p:extLst>
      <p:ext uri="{BB962C8B-B14F-4D97-AF65-F5344CB8AC3E}">
        <p14:creationId xmlns:p14="http://schemas.microsoft.com/office/powerpoint/2010/main" val="252633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86800" cy="715962"/>
          </a:xfrm>
        </p:spPr>
        <p:txBody>
          <a:bodyPr>
            <a:normAutofit/>
          </a:bodyPr>
          <a:lstStyle/>
          <a:p>
            <a:r>
              <a:rPr lang="es-ES" dirty="0" smtClean="0"/>
              <a:t>Aplicación del dilema del tranvía</a:t>
            </a:r>
            <a:endParaRPr lang="es-ES" dirty="0"/>
          </a:p>
        </p:txBody>
      </p:sp>
      <p:pic>
        <p:nvPicPr>
          <p:cNvPr id="3074" name="Picture 2" descr=" | Bernard Ma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599"/>
            <a:ext cx="7239000" cy="48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80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mtClean="0"/>
              <a:t>Código de ética de ingeniería</a:t>
            </a:r>
            <a:endParaRPr lang="es-ES" dirty="0"/>
          </a:p>
        </p:txBody>
      </p:sp>
      <p:sp>
        <p:nvSpPr>
          <p:cNvPr id="5" name="Text Placeholder 4"/>
          <p:cNvSpPr>
            <a:spLocks noGrp="1"/>
          </p:cNvSpPr>
          <p:nvPr>
            <p:ph type="body" idx="1"/>
          </p:nvPr>
        </p:nvSpPr>
        <p:spPr/>
        <p:txBody>
          <a:bodyPr/>
          <a:lstStyle/>
          <a:p>
            <a:endParaRPr lang="es-ES"/>
          </a:p>
        </p:txBody>
      </p:sp>
    </p:spTree>
    <p:extLst>
      <p:ext uri="{BB962C8B-B14F-4D97-AF65-F5344CB8AC3E}">
        <p14:creationId xmlns:p14="http://schemas.microsoft.com/office/powerpoint/2010/main" val="1940225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18920" cy="573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3260" y="6248400"/>
            <a:ext cx="8382000" cy="369332"/>
          </a:xfrm>
          <a:prstGeom prst="rect">
            <a:avLst/>
          </a:prstGeom>
        </p:spPr>
        <p:txBody>
          <a:bodyPr wrap="square">
            <a:spAutoFit/>
          </a:bodyPr>
          <a:lstStyle/>
          <a:p>
            <a:pPr algn="ctr"/>
            <a:r>
              <a:rPr lang="es-ES" smtClean="0">
                <a:hlinkClick r:id="rId3"/>
              </a:rPr>
              <a:t>https://www.ingenieros.cl/wp-content/uploads/2012/06/CODIGO-DE-ETICA5.pdf</a:t>
            </a:r>
            <a:endParaRPr lang="es-ES" dirty="0"/>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098" y="533400"/>
            <a:ext cx="21717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69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a. Este Código establece los principios éticos y normas de conducta que deben observar los Ingenieros frente a la sociedad, a sus mandantes, a sus pares y a la comunidad. </a:t>
            </a:r>
            <a:endParaRPr lang="es-ES" dirty="0"/>
          </a:p>
        </p:txBody>
      </p:sp>
    </p:spTree>
    <p:extLst>
      <p:ext uri="{BB962C8B-B14F-4D97-AF65-F5344CB8AC3E}">
        <p14:creationId xmlns:p14="http://schemas.microsoft.com/office/powerpoint/2010/main" val="1965193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b. Es deber de los ingenieros </a:t>
            </a:r>
            <a:r>
              <a:rPr lang="es-ES" b="1" smtClean="0"/>
              <a:t>mantener una conducta ética y profesional irreprochable</a:t>
            </a:r>
            <a:r>
              <a:rPr lang="es-ES" smtClean="0"/>
              <a:t> en defensa del prestigio y de los derechos de la profesión y velar por su correcto ejercicio.</a:t>
            </a:r>
            <a:endParaRPr lang="es-ES" dirty="0"/>
          </a:p>
        </p:txBody>
      </p:sp>
    </p:spTree>
    <p:extLst>
      <p:ext uri="{BB962C8B-B14F-4D97-AF65-F5344CB8AC3E}">
        <p14:creationId xmlns:p14="http://schemas.microsoft.com/office/powerpoint/2010/main" val="3654403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c. Los ingenieros </a:t>
            </a:r>
            <a:r>
              <a:rPr lang="es-ES" b="1" smtClean="0"/>
              <a:t>deben velar por la ejecución técnica y moralmente correcta</a:t>
            </a:r>
            <a:r>
              <a:rPr lang="es-ES" smtClean="0"/>
              <a:t> de los encargos recibidos. </a:t>
            </a:r>
            <a:endParaRPr lang="es-ES" dirty="0"/>
          </a:p>
        </p:txBody>
      </p:sp>
    </p:spTree>
    <p:extLst>
      <p:ext uri="{BB962C8B-B14F-4D97-AF65-F5344CB8AC3E}">
        <p14:creationId xmlns:p14="http://schemas.microsoft.com/office/powerpoint/2010/main" val="256212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La Ética: Una rama de la filosofía</a:t>
            </a:r>
            <a:endParaRPr lang="es-E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33886"/>
            <a:ext cx="2819400" cy="303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1"/>
          <p:cNvSpPr/>
          <p:nvPr/>
        </p:nvSpPr>
        <p:spPr>
          <a:xfrm>
            <a:off x="1066800" y="1295400"/>
            <a:ext cx="3886200" cy="1066800"/>
          </a:xfrm>
          <a:prstGeom prst="cloudCallout">
            <a:avLst>
              <a:gd name="adj1" fmla="val 78048"/>
              <a:gd name="adj2" fmla="val 1657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Inconsolata Condensed SemiBold" pitchFamily="49" charset="0"/>
                <a:ea typeface="Inconsolata Condensed SemiBold" pitchFamily="49" charset="0"/>
                <a:cs typeface="Calibri Light" pitchFamily="34" charset="0"/>
              </a:rPr>
              <a:t>¿Qué debería hacer?</a:t>
            </a:r>
            <a:endParaRPr lang="es-ES" sz="2400" dirty="0">
              <a:solidFill>
                <a:schemeClr val="tx1"/>
              </a:solidFill>
              <a:latin typeface="Inconsolata Condensed SemiBold" pitchFamily="49" charset="0"/>
              <a:ea typeface="Inconsolata Condensed SemiBold" pitchFamily="49" charset="0"/>
              <a:cs typeface="Calibri Light" pitchFamily="34" charset="0"/>
            </a:endParaRPr>
          </a:p>
        </p:txBody>
      </p:sp>
      <p:sp>
        <p:nvSpPr>
          <p:cNvPr id="13" name="Cloud Callout 12"/>
          <p:cNvSpPr/>
          <p:nvPr/>
        </p:nvSpPr>
        <p:spPr>
          <a:xfrm>
            <a:off x="762000" y="2895600"/>
            <a:ext cx="3886200" cy="1066800"/>
          </a:xfrm>
          <a:prstGeom prst="cloudCallout">
            <a:avLst>
              <a:gd name="adj1" fmla="val 92614"/>
              <a:gd name="adj2" fmla="val 607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smtClean="0">
                <a:solidFill>
                  <a:schemeClr val="tx1"/>
                </a:solidFill>
                <a:latin typeface="Inconsolata Condensed SemiBold" pitchFamily="49" charset="0"/>
                <a:ea typeface="Inconsolata Condensed SemiBold" pitchFamily="49" charset="0"/>
                <a:cs typeface="Calibri Light" pitchFamily="34" charset="0"/>
              </a:rPr>
              <a:t>Y ¿por qué?</a:t>
            </a:r>
            <a:endParaRPr lang="es-ES" sz="2400" dirty="0">
              <a:solidFill>
                <a:schemeClr val="tx1"/>
              </a:solidFill>
              <a:latin typeface="Inconsolata Condensed SemiBold" pitchFamily="49" charset="0"/>
              <a:ea typeface="Inconsolata Condensed SemiBold" pitchFamily="49" charset="0"/>
              <a:cs typeface="Calibri Light" pitchFamily="34" charset="0"/>
            </a:endParaRPr>
          </a:p>
        </p:txBody>
      </p:sp>
    </p:spTree>
    <p:extLst>
      <p:ext uri="{BB962C8B-B14F-4D97-AF65-F5344CB8AC3E}">
        <p14:creationId xmlns:p14="http://schemas.microsoft.com/office/powerpoint/2010/main" val="16133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d. Los ingenieros en su actividad profesional </a:t>
            </a:r>
            <a:r>
              <a:rPr lang="es-ES" b="1" smtClean="0"/>
              <a:t>deben cuidar la seguridad de las personas, proteger la salud y el bienestar público, cumpliendo con los principios del desarrollo sustentable y de la protección del medio ambiente</a:t>
            </a:r>
            <a:r>
              <a:rPr lang="es-ES" smtClean="0"/>
              <a:t>.</a:t>
            </a:r>
            <a:endParaRPr lang="es-ES" dirty="0"/>
          </a:p>
        </p:txBody>
      </p:sp>
    </p:spTree>
    <p:extLst>
      <p:ext uri="{BB962C8B-B14F-4D97-AF65-F5344CB8AC3E}">
        <p14:creationId xmlns:p14="http://schemas.microsoft.com/office/powerpoint/2010/main" val="2351063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e. Los ingenieros </a:t>
            </a:r>
            <a:r>
              <a:rPr lang="es-ES" b="1" smtClean="0"/>
              <a:t>deben desempeñar sus tareas solamente en las áreas de su competencia</a:t>
            </a:r>
            <a:r>
              <a:rPr lang="es-ES" smtClean="0"/>
              <a:t> en las cuales estén debidamente cualificados y posean un conocimiento suficiente para llevarlas a cabo.</a:t>
            </a:r>
            <a:endParaRPr lang="es-ES" dirty="0"/>
          </a:p>
        </p:txBody>
      </p:sp>
    </p:spTree>
    <p:extLst>
      <p:ext uri="{BB962C8B-B14F-4D97-AF65-F5344CB8AC3E}">
        <p14:creationId xmlns:p14="http://schemas.microsoft.com/office/powerpoint/2010/main" val="86451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f. Los ingenieros </a:t>
            </a:r>
            <a:r>
              <a:rPr lang="es-ES" b="1" smtClean="0"/>
              <a:t>deben asegurarse que sus declaraciones sean siempre objetivas y veraces</a:t>
            </a:r>
            <a:r>
              <a:rPr lang="es-ES" smtClean="0"/>
              <a:t>.</a:t>
            </a:r>
            <a:endParaRPr lang="es-ES" dirty="0"/>
          </a:p>
        </p:txBody>
      </p:sp>
    </p:spTree>
    <p:extLst>
      <p:ext uri="{BB962C8B-B14F-4D97-AF65-F5344CB8AC3E}">
        <p14:creationId xmlns:p14="http://schemas.microsoft.com/office/powerpoint/2010/main" val="267644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g. Los ingenieros </a:t>
            </a:r>
            <a:r>
              <a:rPr lang="es-ES" b="1" smtClean="0"/>
              <a:t>deben actuar</a:t>
            </a:r>
            <a:r>
              <a:rPr lang="es-ES" smtClean="0"/>
              <a:t> ante sus empleadores o mandantes, </a:t>
            </a:r>
            <a:r>
              <a:rPr lang="es-ES" b="1" smtClean="0"/>
              <a:t>como agentes de confianza</a:t>
            </a:r>
            <a:r>
              <a:rPr lang="es-ES" smtClean="0"/>
              <a:t> y evitar todo conflicto de intereses.</a:t>
            </a:r>
            <a:endParaRPr lang="es-ES" dirty="0"/>
          </a:p>
        </p:txBody>
      </p:sp>
    </p:spTree>
    <p:extLst>
      <p:ext uri="{BB962C8B-B14F-4D97-AF65-F5344CB8AC3E}">
        <p14:creationId xmlns:p14="http://schemas.microsoft.com/office/powerpoint/2010/main" val="289787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h. Los ingenieros deben </a:t>
            </a:r>
            <a:r>
              <a:rPr lang="es-ES" b="1" smtClean="0"/>
              <a:t>basar su reputación profesional en el mérito de sus servicios propios</a:t>
            </a:r>
            <a:r>
              <a:rPr lang="es-ES" smtClean="0"/>
              <a:t> y no competir de mala fe con sus colegas. </a:t>
            </a:r>
            <a:endParaRPr lang="es-ES" dirty="0"/>
          </a:p>
        </p:txBody>
      </p:sp>
    </p:spTree>
    <p:extLst>
      <p:ext uri="{BB962C8B-B14F-4D97-AF65-F5344CB8AC3E}">
        <p14:creationId xmlns:p14="http://schemas.microsoft.com/office/powerpoint/2010/main" val="2967719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i. Los ingenieros deben actuar siempre de manera ética, leal y honorable, de modo de enaltecer y honrar la profesión, y </a:t>
            </a:r>
            <a:r>
              <a:rPr lang="es-ES" b="1" smtClean="0"/>
              <a:t>no tolerar de ningún modo el soborno, el fraude ni la corrupción</a:t>
            </a:r>
            <a:r>
              <a:rPr lang="es-ES" smtClean="0"/>
              <a:t>.</a:t>
            </a:r>
            <a:endParaRPr lang="es-ES" dirty="0"/>
          </a:p>
        </p:txBody>
      </p:sp>
    </p:spTree>
    <p:extLst>
      <p:ext uri="{BB962C8B-B14F-4D97-AF65-F5344CB8AC3E}">
        <p14:creationId xmlns:p14="http://schemas.microsoft.com/office/powerpoint/2010/main" val="3474743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dirty="0" smtClean="0"/>
              <a:t>j. Los ingenieros </a:t>
            </a:r>
            <a:r>
              <a:rPr lang="es-ES" b="1" dirty="0" smtClean="0"/>
              <a:t>deben</a:t>
            </a:r>
            <a:r>
              <a:rPr lang="es-ES" dirty="0" smtClean="0"/>
              <a:t> </a:t>
            </a:r>
            <a:r>
              <a:rPr lang="es-ES" b="1" dirty="0" smtClean="0"/>
              <a:t>continuar su desarrollo profesional</a:t>
            </a:r>
            <a:r>
              <a:rPr lang="es-ES" dirty="0" smtClean="0"/>
              <a:t> durante toda su carrera y también </a:t>
            </a:r>
            <a:r>
              <a:rPr lang="es-ES" b="1" dirty="0" smtClean="0"/>
              <a:t>dar la oportunidad de hacerlo a los ingenieros bajo su dependencia</a:t>
            </a:r>
            <a:r>
              <a:rPr lang="es-ES" dirty="0" smtClean="0"/>
              <a:t>.</a:t>
            </a:r>
            <a:endParaRPr lang="es-ES" dirty="0"/>
          </a:p>
        </p:txBody>
      </p:sp>
    </p:spTree>
    <p:extLst>
      <p:ext uri="{BB962C8B-B14F-4D97-AF65-F5344CB8AC3E}">
        <p14:creationId xmlns:p14="http://schemas.microsoft.com/office/powerpoint/2010/main" val="548859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dirty="0" smtClean="0"/>
              <a:t>k. Los ingenieros </a:t>
            </a:r>
            <a:r>
              <a:rPr lang="es-ES" b="1" dirty="0" smtClean="0"/>
              <a:t>deben actuar siempre con equidad y buena fe</a:t>
            </a:r>
            <a:r>
              <a:rPr lang="es-ES" dirty="0" smtClean="0"/>
              <a:t> hacia sus mandantes, empleadores, colegas y personal dependiente, </a:t>
            </a:r>
            <a:r>
              <a:rPr lang="es-ES" b="1" dirty="0" smtClean="0"/>
              <a:t>dando el crédito del trabajo</a:t>
            </a:r>
            <a:r>
              <a:rPr lang="es-ES" dirty="0" smtClean="0"/>
              <a:t> de los demás cuando corresponda.</a:t>
            </a:r>
            <a:endParaRPr lang="es-ES" dirty="0"/>
          </a:p>
        </p:txBody>
      </p:sp>
    </p:spTree>
    <p:extLst>
      <p:ext uri="{BB962C8B-B14F-4D97-AF65-F5344CB8AC3E}">
        <p14:creationId xmlns:p14="http://schemas.microsoft.com/office/powerpoint/2010/main" val="1157349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Código de Ética (puntos clave)</a:t>
            </a:r>
            <a:endParaRPr lang="es-ES" dirty="0"/>
          </a:p>
        </p:txBody>
      </p:sp>
      <p:sp>
        <p:nvSpPr>
          <p:cNvPr id="3" name="Content Placeholder 2"/>
          <p:cNvSpPr>
            <a:spLocks noGrp="1"/>
          </p:cNvSpPr>
          <p:nvPr>
            <p:ph idx="1"/>
          </p:nvPr>
        </p:nvSpPr>
        <p:spPr/>
        <p:txBody>
          <a:bodyPr/>
          <a:lstStyle/>
          <a:p>
            <a:r>
              <a:rPr lang="es-ES" smtClean="0"/>
              <a:t>l. Los ingenieros </a:t>
            </a:r>
            <a:r>
              <a:rPr lang="es-ES" b="1" smtClean="0"/>
              <a:t>no deben discriminar</a:t>
            </a:r>
            <a:r>
              <a:rPr lang="es-ES" smtClean="0"/>
              <a:t> a mandantes, colegas o personal dependiente por motivos de índole personal o social. </a:t>
            </a:r>
            <a:endParaRPr lang="es-ES" dirty="0"/>
          </a:p>
        </p:txBody>
      </p:sp>
    </p:spTree>
    <p:extLst>
      <p:ext uri="{BB962C8B-B14F-4D97-AF65-F5344CB8AC3E}">
        <p14:creationId xmlns:p14="http://schemas.microsoft.com/office/powerpoint/2010/main" val="2528470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La ética en bases de datos</a:t>
            </a:r>
            <a:endParaRPr lang="es-ES" dirty="0"/>
          </a:p>
        </p:txBody>
      </p:sp>
      <p:sp>
        <p:nvSpPr>
          <p:cNvPr id="5" name="Text Placeholder 4"/>
          <p:cNvSpPr>
            <a:spLocks noGrp="1"/>
          </p:cNvSpPr>
          <p:nvPr>
            <p:ph type="body" idx="1"/>
          </p:nvPr>
        </p:nvSpPr>
        <p:spPr/>
        <p:txBody>
          <a:bodyPr/>
          <a:lstStyle/>
          <a:p>
            <a:endParaRPr lang="es-ES"/>
          </a:p>
        </p:txBody>
      </p:sp>
    </p:spTree>
    <p:extLst>
      <p:ext uri="{BB962C8B-B14F-4D97-AF65-F5344CB8AC3E}">
        <p14:creationId xmlns:p14="http://schemas.microsoft.com/office/powerpoint/2010/main" val="3230983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mtClean="0"/>
              <a:t>La Ética: Intenta sistematizar la moralidad</a:t>
            </a:r>
            <a:endParaRPr lang="es-E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33886"/>
            <a:ext cx="2819400" cy="303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1"/>
          <p:cNvSpPr/>
          <p:nvPr/>
        </p:nvSpPr>
        <p:spPr>
          <a:xfrm>
            <a:off x="1066800" y="1295400"/>
            <a:ext cx="3886200" cy="1066800"/>
          </a:xfrm>
          <a:prstGeom prst="cloudCallout">
            <a:avLst>
              <a:gd name="adj1" fmla="val 78048"/>
              <a:gd name="adj2" fmla="val 1657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dirty="0">
              <a:solidFill>
                <a:schemeClr val="tx1"/>
              </a:solidFill>
            </a:endParaRPr>
          </a:p>
        </p:txBody>
      </p:sp>
      <p:sp>
        <p:nvSpPr>
          <p:cNvPr id="13" name="Cloud Callout 12"/>
          <p:cNvSpPr/>
          <p:nvPr/>
        </p:nvSpPr>
        <p:spPr>
          <a:xfrm>
            <a:off x="762000" y="2895600"/>
            <a:ext cx="3886200" cy="1066800"/>
          </a:xfrm>
          <a:prstGeom prst="cloudCallout">
            <a:avLst>
              <a:gd name="adj1" fmla="val 92614"/>
              <a:gd name="adj2" fmla="val 607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dirty="0">
              <a:solidFill>
                <a:schemeClr val="tx1"/>
              </a:solidFill>
            </a:endParaRPr>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300" y="1491593"/>
            <a:ext cx="1981200" cy="63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124200"/>
            <a:ext cx="2000250" cy="54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18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fade">
                                      <p:cBhvr>
                                        <p:cTn id="10" dur="500"/>
                                        <p:tgtEl>
                                          <p:spTgt spid="40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1914331" y="4045803"/>
            <a:ext cx="1752600" cy="1600200"/>
          </a:xfrm>
          <a:prstGeom prst="rect">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35" name="TextBox 34"/>
          <p:cNvSpPr txBox="1"/>
          <p:nvPr/>
        </p:nvSpPr>
        <p:spPr>
          <a:xfrm>
            <a:off x="457200" y="5950803"/>
            <a:ext cx="8229600" cy="830997"/>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Armas una base de datos no segura contra inyecciones.</a:t>
            </a:r>
          </a:p>
          <a:p>
            <a:pPr algn="ctr"/>
            <a:r>
              <a:rPr lang="es-ES" sz="2400" smtClean="0">
                <a:latin typeface="Calibri Light" panose="020F0302020204030204" pitchFamily="34" charset="0"/>
              </a:rPr>
              <a:t>A tu jefe le gusta la aplicación, en particular la interfaz.</a:t>
            </a:r>
            <a:endParaRPr lang="es-ES" sz="2400" dirty="0" smtClean="0">
              <a:latin typeface="Calibri Light" panose="020F0302020204030204" pitchFamily="34" charset="0"/>
            </a:endParaRPr>
          </a:p>
        </p:txBody>
      </p:sp>
      <p:sp>
        <p:nvSpPr>
          <p:cNvPr id="4" name="Title 3"/>
          <p:cNvSpPr>
            <a:spLocks noGrp="1"/>
          </p:cNvSpPr>
          <p:nvPr>
            <p:ph type="title"/>
          </p:nvPr>
        </p:nvSpPr>
        <p:spPr/>
        <p:txBody>
          <a:bodyPr/>
          <a:lstStyle/>
          <a:p>
            <a:r>
              <a:rPr lang="es-ES" dirty="0" smtClean="0"/>
              <a:t>La ética en bases de datos</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350225"/>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764" y="2350225"/>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905000" y="3320536"/>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
        <p:nvSpPr>
          <p:cNvPr id="15" name="TextBox 14"/>
          <p:cNvSpPr txBox="1"/>
          <p:nvPr/>
        </p:nvSpPr>
        <p:spPr>
          <a:xfrm>
            <a:off x="6476782" y="3320536"/>
            <a:ext cx="685800" cy="369332"/>
          </a:xfrm>
          <a:prstGeom prst="rect">
            <a:avLst/>
          </a:prstGeom>
          <a:noFill/>
        </p:spPr>
        <p:txBody>
          <a:bodyPr wrap="square" rtlCol="0">
            <a:spAutoFit/>
          </a:bodyPr>
          <a:lstStyle/>
          <a:p>
            <a:pPr algn="ctr"/>
            <a:r>
              <a:rPr lang="es-ES" smtClean="0">
                <a:solidFill>
                  <a:schemeClr val="bg1"/>
                </a:solidFill>
              </a:rPr>
              <a:t>Jefe</a:t>
            </a:r>
            <a:endParaRPr lang="es-ES" dirty="0">
              <a:solidFill>
                <a:schemeClr val="bg1"/>
              </a:solidFill>
            </a:endParaRPr>
          </a:p>
        </p:txBody>
      </p:sp>
      <p:sp>
        <p:nvSpPr>
          <p:cNvPr id="9" name="Rectangular Callout 8"/>
          <p:cNvSpPr/>
          <p:nvPr/>
        </p:nvSpPr>
        <p:spPr>
          <a:xfrm>
            <a:off x="3200400" y="1836003"/>
            <a:ext cx="2667000" cy="914400"/>
          </a:xfrm>
          <a:prstGeom prst="wedgeRectCallout">
            <a:avLst>
              <a:gd name="adj1" fmla="val 70919"/>
              <a:gd name="adj2" fmla="val 495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Necesitamos una </a:t>
            </a:r>
            <a:r>
              <a:rPr lang="es-ES" dirty="0" err="1" smtClean="0">
                <a:solidFill>
                  <a:schemeClr val="tx1"/>
                </a:solidFill>
              </a:rPr>
              <a:t>app</a:t>
            </a:r>
            <a:r>
              <a:rPr lang="es-ES" dirty="0" smtClean="0">
                <a:solidFill>
                  <a:schemeClr val="tx1"/>
                </a:solidFill>
              </a:rPr>
              <a:t> web para manejar datos de salud de usuarios.</a:t>
            </a:r>
            <a:endParaRPr lang="es-ES" dirty="0">
              <a:solidFill>
                <a:schemeClr val="tx1"/>
              </a:solidFill>
            </a:endParaRPr>
          </a:p>
        </p:txBody>
      </p:sp>
      <p:sp>
        <p:nvSpPr>
          <p:cNvPr id="20" name="Rectangular Callout 19"/>
          <p:cNvSpPr/>
          <p:nvPr/>
        </p:nvSpPr>
        <p:spPr>
          <a:xfrm>
            <a:off x="3200400" y="3331423"/>
            <a:ext cx="2667000" cy="358446"/>
          </a:xfrm>
          <a:prstGeom prst="wedgeRectCallout">
            <a:avLst>
              <a:gd name="adj1" fmla="val -68534"/>
              <a:gd name="adj2" fmla="val -1572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Ok.</a:t>
            </a:r>
            <a:endParaRPr lang="es-ES" dirty="0">
              <a:solidFill>
                <a:schemeClr val="tx1"/>
              </a:solidFill>
            </a:endParaRPr>
          </a:p>
        </p:txBody>
      </p:sp>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900" y="4274403"/>
            <a:ext cx="1138237" cy="114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334000" y="4045803"/>
            <a:ext cx="1752600" cy="1600200"/>
          </a:xfrm>
          <a:prstGeom prst="rect">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61" y="4244856"/>
            <a:ext cx="1440580"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eft-Right Arrow 10"/>
          <p:cNvSpPr/>
          <p:nvPr/>
        </p:nvSpPr>
        <p:spPr>
          <a:xfrm>
            <a:off x="3810000" y="4655403"/>
            <a:ext cx="1371600" cy="381000"/>
          </a:xfrm>
          <a:prstGeom prst="lef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60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126712"/>
            <a:ext cx="414337" cy="55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57200" y="1062335"/>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¿Es un acto ético?</a:t>
            </a:r>
            <a:endParaRPr lang="es-ES" sz="24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2254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5603"/>
                                        </p:tgtEl>
                                        <p:attrNameLst>
                                          <p:attrName>style.visibility</p:attrName>
                                        </p:attrNameLst>
                                      </p:cBhvr>
                                      <p:to>
                                        <p:strVal val="visible"/>
                                      </p:to>
                                    </p:set>
                                    <p:animEffect transition="in" filter="fade">
                                      <p:cBhvr>
                                        <p:cTn id="20" dur="500"/>
                                        <p:tgtEl>
                                          <p:spTgt spid="256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604"/>
                                        </p:tgtEl>
                                        <p:attrNameLst>
                                          <p:attrName>style.visibility</p:attrName>
                                        </p:attrNameLst>
                                      </p:cBhvr>
                                      <p:to>
                                        <p:strVal val="visible"/>
                                      </p:to>
                                    </p:set>
                                    <p:animEffect transition="in" filter="fade">
                                      <p:cBhvr>
                                        <p:cTn id="28" dur="500"/>
                                        <p:tgtEl>
                                          <p:spTgt spid="256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605"/>
                                        </p:tgtEl>
                                        <p:attrNameLst>
                                          <p:attrName>style.visibility</p:attrName>
                                        </p:attrNameLst>
                                      </p:cBhvr>
                                      <p:to>
                                        <p:strVal val="visible"/>
                                      </p:to>
                                    </p:set>
                                    <p:animEffect transition="in" filter="fade">
                                      <p:cBhvr>
                                        <p:cTn id="36" dur="500"/>
                                        <p:tgtEl>
                                          <p:spTgt spid="25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animBg="1"/>
      <p:bldP spid="9" grpId="0" animBg="1"/>
      <p:bldP spid="20" grpId="0" animBg="1"/>
      <p:bldP spid="24" grpId="0" animBg="1"/>
      <p:bldP spid="11"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La ética en bases de datos</a:t>
            </a:r>
            <a:endParaRPr lang="es-ES" dirty="0"/>
          </a:p>
        </p:txBody>
      </p:sp>
      <p:sp>
        <p:nvSpPr>
          <p:cNvPr id="3" name="Content Placeholder 2"/>
          <p:cNvSpPr>
            <a:spLocks noGrp="1"/>
          </p:cNvSpPr>
          <p:nvPr>
            <p:ph idx="1"/>
          </p:nvPr>
        </p:nvSpPr>
        <p:spPr>
          <a:xfrm>
            <a:off x="457200" y="1600201"/>
            <a:ext cx="8229600" cy="4648200"/>
          </a:xfrm>
        </p:spPr>
        <p:txBody>
          <a:bodyPr>
            <a:normAutofit fontScale="92500" lnSpcReduction="10000"/>
          </a:bodyPr>
          <a:lstStyle/>
          <a:p>
            <a:pPr marL="0" indent="0">
              <a:buNone/>
            </a:pPr>
            <a:r>
              <a:rPr lang="es-ES" sz="2800" i="1" dirty="0" smtClean="0"/>
              <a:t>¡No!</a:t>
            </a:r>
            <a:r>
              <a:rPr lang="es-ES" sz="2800" dirty="0" smtClean="0"/>
              <a:t> Contradice, por ejemplo:</a:t>
            </a:r>
          </a:p>
          <a:p>
            <a:r>
              <a:rPr lang="es-ES" sz="2400" dirty="0" smtClean="0"/>
              <a:t>c. Los ingenieros </a:t>
            </a:r>
            <a:r>
              <a:rPr lang="es-ES" sz="2400" b="1" dirty="0" smtClean="0"/>
              <a:t>deben velar por la ejecución técnica y moralmente correcta</a:t>
            </a:r>
            <a:r>
              <a:rPr lang="es-ES" sz="2400" dirty="0" smtClean="0"/>
              <a:t> de los encargos recibidos.</a:t>
            </a:r>
            <a:r>
              <a:rPr lang="es-ES" sz="2800" dirty="0" smtClean="0"/>
              <a:t> </a:t>
            </a:r>
          </a:p>
          <a:p>
            <a:r>
              <a:rPr lang="es-ES" sz="2400" dirty="0" smtClean="0"/>
              <a:t>d. Los ingenieros en su actividad profesional </a:t>
            </a:r>
            <a:r>
              <a:rPr lang="es-ES" sz="2400" b="1" dirty="0" smtClean="0"/>
              <a:t>deben cuidar la seguridad de las personas, proteger la salud y el bienestar público, cumpliendo con los principios del desarrollo sustentable y de la protección del medio ambiente</a:t>
            </a:r>
            <a:r>
              <a:rPr lang="es-ES" sz="2400" dirty="0" smtClean="0"/>
              <a:t>.</a:t>
            </a:r>
          </a:p>
          <a:p>
            <a:pPr marL="0" indent="0">
              <a:buNone/>
            </a:pPr>
            <a:endParaRPr lang="es-ES" sz="2800" dirty="0" smtClean="0"/>
          </a:p>
          <a:p>
            <a:pPr marL="0" indent="0">
              <a:buNone/>
            </a:pPr>
            <a:r>
              <a:rPr lang="es-ES" sz="2800" dirty="0" smtClean="0"/>
              <a:t>Además, si es que no sabemos qué es una inyección SQL:</a:t>
            </a:r>
          </a:p>
          <a:p>
            <a:r>
              <a:rPr lang="es-ES" sz="2400" dirty="0" smtClean="0"/>
              <a:t>e. Los ingenieros </a:t>
            </a:r>
            <a:r>
              <a:rPr lang="es-ES" sz="2400" b="1" dirty="0" smtClean="0"/>
              <a:t>deben desempeñar sus tareas solamente en las áreas de su competencia</a:t>
            </a:r>
            <a:r>
              <a:rPr lang="es-ES" sz="2400" dirty="0" smtClean="0"/>
              <a:t> en las cuales estén debidamente cualificados y posean un conocimiento suficiente para llevarlas a cabo.</a:t>
            </a:r>
            <a:endParaRPr lang="es-ES" dirty="0" smtClean="0"/>
          </a:p>
        </p:txBody>
      </p:sp>
      <p:sp>
        <p:nvSpPr>
          <p:cNvPr id="26" name="TextBox 25"/>
          <p:cNvSpPr txBox="1"/>
          <p:nvPr/>
        </p:nvSpPr>
        <p:spPr>
          <a:xfrm>
            <a:off x="457200" y="1062335"/>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smtClean="0">
                <a:latin typeface="Calibri Light" panose="020F0302020204030204" pitchFamily="34" charset="0"/>
              </a:rPr>
              <a:t>¿Es un acto ético?</a:t>
            </a:r>
            <a:endParaRPr lang="es-ES" sz="2400" dirty="0">
              <a:solidFill>
                <a:schemeClr val="bg1">
                  <a:lumMod val="50000"/>
                </a:schemeClr>
              </a:solidFill>
              <a:latin typeface="Calibri Light" panose="020F0302020204030204" pitchFamily="34" charset="0"/>
            </a:endParaRPr>
          </a:p>
        </p:txBody>
      </p:sp>
    </p:spTree>
    <p:extLst>
      <p:ext uri="{BB962C8B-B14F-4D97-AF65-F5344CB8AC3E}">
        <p14:creationId xmlns:p14="http://schemas.microsoft.com/office/powerpoint/2010/main" val="8416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1914331" y="4045803"/>
            <a:ext cx="1752600" cy="1600200"/>
          </a:xfrm>
          <a:prstGeom prst="rect">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prstClr val="black"/>
              </a:solidFill>
            </a:endParaRPr>
          </a:p>
        </p:txBody>
      </p:sp>
      <p:sp>
        <p:nvSpPr>
          <p:cNvPr id="4" name="Title 3"/>
          <p:cNvSpPr>
            <a:spLocks noGrp="1"/>
          </p:cNvSpPr>
          <p:nvPr>
            <p:ph type="title"/>
          </p:nvPr>
        </p:nvSpPr>
        <p:spPr/>
        <p:txBody>
          <a:bodyPr/>
          <a:lstStyle/>
          <a:p>
            <a:r>
              <a:rPr lang="es-ES" dirty="0" smtClean="0"/>
              <a:t>¿Un dilema ético en bases de datos?</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350225"/>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764" y="2350225"/>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905000" y="3320536"/>
            <a:ext cx="685800" cy="369332"/>
          </a:xfrm>
          <a:prstGeom prst="rect">
            <a:avLst/>
          </a:prstGeom>
          <a:noFill/>
        </p:spPr>
        <p:txBody>
          <a:bodyPr wrap="square" rtlCol="0">
            <a:spAutoFit/>
          </a:bodyPr>
          <a:lstStyle/>
          <a:p>
            <a:pPr algn="ctr"/>
            <a:r>
              <a:rPr lang="es-ES" smtClean="0">
                <a:solidFill>
                  <a:prstClr val="white"/>
                </a:solidFill>
              </a:rPr>
              <a:t>Tú</a:t>
            </a:r>
            <a:endParaRPr lang="es-ES" dirty="0">
              <a:solidFill>
                <a:prstClr val="white"/>
              </a:solidFill>
            </a:endParaRPr>
          </a:p>
        </p:txBody>
      </p:sp>
      <p:sp>
        <p:nvSpPr>
          <p:cNvPr id="15" name="TextBox 14"/>
          <p:cNvSpPr txBox="1"/>
          <p:nvPr/>
        </p:nvSpPr>
        <p:spPr>
          <a:xfrm>
            <a:off x="6476782" y="3320536"/>
            <a:ext cx="685800" cy="369332"/>
          </a:xfrm>
          <a:prstGeom prst="rect">
            <a:avLst/>
          </a:prstGeom>
          <a:noFill/>
        </p:spPr>
        <p:txBody>
          <a:bodyPr wrap="square" rtlCol="0">
            <a:spAutoFit/>
          </a:bodyPr>
          <a:lstStyle/>
          <a:p>
            <a:pPr algn="ctr"/>
            <a:r>
              <a:rPr lang="es-ES" smtClean="0">
                <a:solidFill>
                  <a:prstClr val="white"/>
                </a:solidFill>
              </a:rPr>
              <a:t>Jefe</a:t>
            </a:r>
            <a:endParaRPr lang="es-ES" dirty="0">
              <a:solidFill>
                <a:prstClr val="white"/>
              </a:solidFill>
            </a:endParaRPr>
          </a:p>
        </p:txBody>
      </p:sp>
      <p:sp>
        <p:nvSpPr>
          <p:cNvPr id="9" name="Rectangular Callout 8"/>
          <p:cNvSpPr/>
          <p:nvPr/>
        </p:nvSpPr>
        <p:spPr>
          <a:xfrm>
            <a:off x="3200400" y="1752600"/>
            <a:ext cx="2667000" cy="1371600"/>
          </a:xfrm>
          <a:prstGeom prst="wedgeRectCallout">
            <a:avLst>
              <a:gd name="adj1" fmla="val 70919"/>
              <a:gd name="adj2" fmla="val 495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black"/>
                </a:solidFill>
              </a:rPr>
              <a:t>Necesitamos identificar a personas contagiadas que rompen los protocolos de cuarentena para intervenir e intentar salvar vidas.</a:t>
            </a:r>
            <a:endParaRPr lang="es-ES" dirty="0">
              <a:solidFill>
                <a:prstClr val="black"/>
              </a:solidFill>
            </a:endParaRPr>
          </a:p>
        </p:txBody>
      </p:sp>
      <p:sp>
        <p:nvSpPr>
          <p:cNvPr id="20" name="Rectangular Callout 19"/>
          <p:cNvSpPr/>
          <p:nvPr/>
        </p:nvSpPr>
        <p:spPr>
          <a:xfrm>
            <a:off x="3200400" y="3527754"/>
            <a:ext cx="2667000" cy="358446"/>
          </a:xfrm>
          <a:prstGeom prst="wedgeRectCallout">
            <a:avLst>
              <a:gd name="adj1" fmla="val -68534"/>
              <a:gd name="adj2" fmla="val -1572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black"/>
                </a:solidFill>
              </a:rPr>
              <a:t>???</a:t>
            </a:r>
            <a:endParaRPr lang="es-ES" dirty="0">
              <a:solidFill>
                <a:prstClr val="black"/>
              </a:solidFill>
            </a:endParaRPr>
          </a:p>
        </p:txBody>
      </p:sp>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900" y="4274403"/>
            <a:ext cx="1138237" cy="114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334000" y="4045803"/>
            <a:ext cx="1752600" cy="1600200"/>
          </a:xfrm>
          <a:prstGeom prst="rect">
            <a:avLst/>
          </a:prstGeom>
          <a:solidFill>
            <a:schemeClr val="tx1">
              <a:lumMod val="50000"/>
              <a:lumOff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prstClr val="black"/>
              </a:solidFill>
            </a:endParaRPr>
          </a:p>
        </p:txBody>
      </p:sp>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61" y="4244856"/>
            <a:ext cx="1440580"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eft-Right Arrow 10"/>
          <p:cNvSpPr/>
          <p:nvPr/>
        </p:nvSpPr>
        <p:spPr>
          <a:xfrm>
            <a:off x="3810000" y="4655403"/>
            <a:ext cx="1371600" cy="381000"/>
          </a:xfrm>
          <a:prstGeom prst="lef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TextBox 28"/>
          <p:cNvSpPr txBox="1"/>
          <p:nvPr/>
        </p:nvSpPr>
        <p:spPr>
          <a:xfrm>
            <a:off x="457200" y="1062335"/>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dirty="0" smtClean="0">
                <a:solidFill>
                  <a:prstClr val="black"/>
                </a:solidFill>
                <a:latin typeface="Calibri Light" panose="020F0302020204030204" pitchFamily="34" charset="0"/>
              </a:rPr>
              <a:t>¿Qué deberías hacer?</a:t>
            </a:r>
            <a:endParaRPr lang="es-ES" sz="2400" dirty="0">
              <a:solidFill>
                <a:prstClr val="white">
                  <a:lumMod val="50000"/>
                </a:prstClr>
              </a:solidFill>
              <a:latin typeface="Calibri Light" panose="020F0302020204030204" pitchFamily="34" charset="0"/>
            </a:endParaRPr>
          </a:p>
        </p:txBody>
      </p:sp>
    </p:spTree>
    <p:extLst>
      <p:ext uri="{BB962C8B-B14F-4D97-AF65-F5344CB8AC3E}">
        <p14:creationId xmlns:p14="http://schemas.microsoft.com/office/powerpoint/2010/main" val="196451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¿Un dilema ético en bases de datos?</a:t>
            </a:r>
            <a:endParaRPr lang="es-ES" dirty="0"/>
          </a:p>
        </p:txBody>
      </p:sp>
      <p:sp>
        <p:nvSpPr>
          <p:cNvPr id="29" name="TextBox 28"/>
          <p:cNvSpPr txBox="1"/>
          <p:nvPr/>
        </p:nvSpPr>
        <p:spPr>
          <a:xfrm>
            <a:off x="457200" y="1062335"/>
            <a:ext cx="8229600" cy="461665"/>
          </a:xfrm>
          <a:prstGeom prst="rect">
            <a:avLst/>
          </a:prstGeom>
          <a:solidFill>
            <a:schemeClr val="bg1">
              <a:lumMod val="95000"/>
              <a:alpha val="70000"/>
            </a:schemeClr>
          </a:solidFill>
          <a:ln w="38100">
            <a:solidFill>
              <a:schemeClr val="tx1">
                <a:lumMod val="50000"/>
                <a:lumOff val="50000"/>
              </a:schemeClr>
            </a:solidFill>
            <a:prstDash val="dash"/>
          </a:ln>
        </p:spPr>
        <p:txBody>
          <a:bodyPr wrap="square" rtlCol="0">
            <a:spAutoFit/>
          </a:bodyPr>
          <a:lstStyle/>
          <a:p>
            <a:pPr algn="ctr"/>
            <a:r>
              <a:rPr lang="es-ES" sz="2400" i="1" dirty="0" smtClean="0">
                <a:solidFill>
                  <a:prstClr val="black"/>
                </a:solidFill>
                <a:latin typeface="Calibri Light" panose="020F0302020204030204" pitchFamily="34" charset="0"/>
              </a:rPr>
              <a:t>¿Qué deberías hacer?</a:t>
            </a:r>
            <a:endParaRPr lang="es-ES" sz="2400" dirty="0">
              <a:solidFill>
                <a:prstClr val="white">
                  <a:lumMod val="50000"/>
                </a:prstClr>
              </a:solidFill>
              <a:latin typeface="Calibri Light" panose="020F0302020204030204" pitchFamily="34" charset="0"/>
            </a:endParaRPr>
          </a:p>
        </p:txBody>
      </p:sp>
      <p:sp>
        <p:nvSpPr>
          <p:cNvPr id="16" name="Content Placeholder 2"/>
          <p:cNvSpPr>
            <a:spLocks noGrp="1"/>
          </p:cNvSpPr>
          <p:nvPr>
            <p:ph idx="1"/>
          </p:nvPr>
        </p:nvSpPr>
        <p:spPr>
          <a:xfrm>
            <a:off x="457200" y="1600201"/>
            <a:ext cx="8229600" cy="4648200"/>
          </a:xfrm>
        </p:spPr>
        <p:txBody>
          <a:bodyPr>
            <a:normAutofit/>
          </a:bodyPr>
          <a:lstStyle/>
          <a:p>
            <a:pPr marL="0" indent="0">
              <a:buNone/>
            </a:pPr>
            <a:r>
              <a:rPr lang="es-ES" sz="2800" dirty="0" smtClean="0"/>
              <a:t>En contra:</a:t>
            </a:r>
          </a:p>
          <a:p>
            <a:r>
              <a:rPr lang="es-ES" sz="2400" dirty="0" smtClean="0"/>
              <a:t>d. Los ingenieros en su actividad profesional </a:t>
            </a:r>
            <a:r>
              <a:rPr lang="es-ES" sz="2400" b="1" dirty="0" smtClean="0"/>
              <a:t>deben cuidar la seguridad de las personas </a:t>
            </a:r>
            <a:r>
              <a:rPr lang="es-ES" sz="2400" dirty="0" smtClean="0"/>
              <a:t>[…].</a:t>
            </a:r>
          </a:p>
          <a:p>
            <a:pPr marL="0" indent="0">
              <a:buNone/>
            </a:pPr>
            <a:endParaRPr lang="es-ES" sz="2800" dirty="0" smtClean="0"/>
          </a:p>
          <a:p>
            <a:pPr marL="0" indent="0">
              <a:buNone/>
            </a:pPr>
            <a:r>
              <a:rPr lang="es-ES" sz="2800" dirty="0" smtClean="0"/>
              <a:t>En favor:</a:t>
            </a:r>
          </a:p>
          <a:p>
            <a:r>
              <a:rPr lang="es-ES" sz="2400" dirty="0"/>
              <a:t>d. Los ingenieros en su actividad profesional </a:t>
            </a:r>
            <a:r>
              <a:rPr lang="es-ES" sz="2400" b="1" dirty="0"/>
              <a:t>deben </a:t>
            </a:r>
            <a:r>
              <a:rPr lang="es-ES" sz="2400" dirty="0" smtClean="0"/>
              <a:t>[…] </a:t>
            </a:r>
            <a:r>
              <a:rPr lang="es-ES" sz="2400" b="1" dirty="0"/>
              <a:t>proteger la salud y el bienestar </a:t>
            </a:r>
            <a:r>
              <a:rPr lang="es-ES" sz="2400" b="1" dirty="0" smtClean="0"/>
              <a:t>público</a:t>
            </a:r>
            <a:r>
              <a:rPr lang="es-ES" sz="2400" dirty="0" smtClean="0"/>
              <a:t> […]</a:t>
            </a:r>
          </a:p>
          <a:p>
            <a:r>
              <a:rPr lang="es-ES" sz="2400" dirty="0"/>
              <a:t>k. Los ingenieros </a:t>
            </a:r>
            <a:r>
              <a:rPr lang="es-ES" sz="2400" b="1" dirty="0"/>
              <a:t>deben actuar siempre con equidad y buena fe</a:t>
            </a:r>
            <a:r>
              <a:rPr lang="es-ES" sz="2400" dirty="0"/>
              <a:t> hacia sus </a:t>
            </a:r>
            <a:r>
              <a:rPr lang="es-ES" sz="2400" dirty="0" smtClean="0"/>
              <a:t>[…] empleadores […]</a:t>
            </a:r>
            <a:endParaRPr lang="es-ES" sz="2400" b="1" dirty="0" smtClean="0"/>
          </a:p>
          <a:p>
            <a:endParaRPr lang="es-ES" sz="2400" b="1" dirty="0" smtClean="0"/>
          </a:p>
          <a:p>
            <a:endParaRPr lang="es-ES" sz="2400" dirty="0"/>
          </a:p>
        </p:txBody>
      </p:sp>
    </p:spTree>
    <p:extLst>
      <p:ext uri="{BB962C8B-B14F-4D97-AF65-F5344CB8AC3E}">
        <p14:creationId xmlns:p14="http://schemas.microsoft.com/office/powerpoint/2010/main" val="152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err="1" smtClean="0"/>
              <a:t>Lab</a:t>
            </a:r>
            <a:r>
              <a:rPr lang="es-ES" dirty="0" smtClean="0"/>
              <a:t> de ética</a:t>
            </a:r>
            <a:endParaRPr lang="es-ES" dirty="0"/>
          </a:p>
        </p:txBody>
      </p:sp>
      <p:sp>
        <p:nvSpPr>
          <p:cNvPr id="5" name="Text Placeholder 4"/>
          <p:cNvSpPr>
            <a:spLocks noGrp="1"/>
          </p:cNvSpPr>
          <p:nvPr>
            <p:ph type="body" idx="1"/>
          </p:nvPr>
        </p:nvSpPr>
        <p:spPr/>
        <p:txBody>
          <a:bodyPr/>
          <a:lstStyle/>
          <a:p>
            <a:endParaRPr lang="es-ES"/>
          </a:p>
        </p:txBody>
      </p:sp>
    </p:spTree>
    <p:extLst>
      <p:ext uri="{BB962C8B-B14F-4D97-AF65-F5344CB8AC3E}">
        <p14:creationId xmlns:p14="http://schemas.microsoft.com/office/powerpoint/2010/main" val="1620064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mtClean="0"/>
              <a:t>Lab de ética</a:t>
            </a:r>
            <a:endParaRPr lang="es-ES"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s-ES" dirty="0" smtClean="0"/>
              <a:t>Pensar en al menos un acto no ético (original) relacionado con bases de datos </a:t>
            </a:r>
            <a:r>
              <a:rPr lang="es-ES" sz="2400" dirty="0" smtClean="0"/>
              <a:t>[5 min, individual]</a:t>
            </a:r>
            <a:endParaRPr lang="es-ES" dirty="0" smtClean="0"/>
          </a:p>
          <a:p>
            <a:pPr marL="914400" lvl="1" indent="-514350"/>
            <a:r>
              <a:rPr lang="es-ES" dirty="0" smtClean="0"/>
              <a:t>Relacionar con uno o más puntos del código de ética para justificar que no sea ético</a:t>
            </a:r>
          </a:p>
          <a:p>
            <a:pPr marL="514350" indent="-514350">
              <a:buFont typeface="+mj-lt"/>
              <a:buAutoNum type="arabicPeriod"/>
            </a:pPr>
            <a:r>
              <a:rPr lang="es-ES" dirty="0" smtClean="0"/>
              <a:t>Pensar en al menos un dilema ético (original) relacionado con bases de datos </a:t>
            </a:r>
            <a:r>
              <a:rPr lang="es-ES" sz="2400" dirty="0" smtClean="0"/>
              <a:t>[5 min, individual]</a:t>
            </a:r>
          </a:p>
          <a:p>
            <a:pPr marL="914400" lvl="1" indent="-514350"/>
            <a:r>
              <a:rPr lang="es-ES" dirty="0" smtClean="0"/>
              <a:t>Indicar los puntos del código en conflicto</a:t>
            </a:r>
          </a:p>
          <a:p>
            <a:pPr marL="514350" indent="-514350">
              <a:buFont typeface="+mj-lt"/>
              <a:buAutoNum type="arabicPeriod"/>
            </a:pPr>
            <a:r>
              <a:rPr lang="es-ES" dirty="0" smtClean="0"/>
              <a:t>Formar 10 grupos y elegir dos actos no éticos y un dilema ético (originales) </a:t>
            </a:r>
            <a:r>
              <a:rPr lang="es-ES" sz="2400" dirty="0" smtClean="0"/>
              <a:t>[20 min, grupal]</a:t>
            </a:r>
          </a:p>
          <a:p>
            <a:pPr marL="514350" indent="-514350">
              <a:buFont typeface="+mj-lt"/>
              <a:buAutoNum type="arabicPeriod"/>
            </a:pPr>
            <a:r>
              <a:rPr lang="es-ES" dirty="0" smtClean="0"/>
              <a:t>Cada grupo presenta sus dos actos no éticos y su dilema ético (originales) a la clase</a:t>
            </a:r>
            <a:r>
              <a:rPr lang="es-ES" sz="2600" dirty="0" smtClean="0"/>
              <a:t> </a:t>
            </a:r>
            <a:r>
              <a:rPr lang="es-ES" sz="2400" dirty="0" smtClean="0"/>
              <a:t>[2 min]</a:t>
            </a:r>
          </a:p>
          <a:p>
            <a:pPr marL="514350" indent="-514350">
              <a:buFont typeface="+mj-lt"/>
              <a:buAutoNum type="arabicPeriod"/>
            </a:pPr>
            <a:r>
              <a:rPr lang="es-ES" dirty="0" smtClean="0"/>
              <a:t>Conclusión </a:t>
            </a:r>
            <a:r>
              <a:rPr lang="es-ES" sz="2400" dirty="0" smtClean="0"/>
              <a:t>[5 min]</a:t>
            </a:r>
            <a:endParaRPr lang="es-ES" sz="2400" dirty="0"/>
          </a:p>
        </p:txBody>
      </p:sp>
    </p:spTree>
    <p:extLst>
      <p:ext uri="{BB962C8B-B14F-4D97-AF65-F5344CB8AC3E}">
        <p14:creationId xmlns:p14="http://schemas.microsoft.com/office/powerpoint/2010/main" val="1146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mtClean="0">
                <a:solidFill>
                  <a:schemeClr val="bg1">
                    <a:lumMod val="85000"/>
                  </a:schemeClr>
                </a:solidFill>
              </a:rPr>
              <a:t>¿</a:t>
            </a:r>
            <a:r>
              <a:rPr lang="es-ES" noProof="0" smtClean="0">
                <a:solidFill>
                  <a:schemeClr val="bg1">
                    <a:lumMod val="85000"/>
                  </a:schemeClr>
                </a:solidFill>
              </a:rPr>
              <a:t>Preguntas?</a:t>
            </a:r>
            <a:endParaRPr lang="es-ES" noProof="0" dirty="0">
              <a:solidFill>
                <a:schemeClr val="bg1">
                  <a:lumMod val="85000"/>
                </a:schemeClr>
              </a:solidFill>
            </a:endParaRPr>
          </a:p>
        </p:txBody>
      </p:sp>
      <p:sp>
        <p:nvSpPr>
          <p:cNvPr id="5" name="Title 1"/>
          <p:cNvSpPr txBox="1">
            <a:spLocks/>
          </p:cNvSpPr>
          <p:nvPr/>
        </p:nvSpPr>
        <p:spPr>
          <a:xfrm>
            <a:off x="630766" y="5943600"/>
            <a:ext cx="8229600" cy="7159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chemeClr val="bg1">
                    <a:lumMod val="50000"/>
                  </a:schemeClr>
                </a:solidFill>
                <a:latin typeface="+mj-lt"/>
                <a:ea typeface="+mj-ea"/>
                <a:cs typeface="+mj-cs"/>
              </a:defRPr>
            </a:lvl1pPr>
          </a:lstStyle>
          <a:p>
            <a:pPr algn="r"/>
            <a:endParaRPr lang="es-ES" dirty="0">
              <a:solidFill>
                <a:srgbClr val="FF0000"/>
              </a:solidFill>
              <a:latin typeface="Calibri Light" panose="020F0302020204030204" pitchFamily="34" charset="0"/>
            </a:endParaRPr>
          </a:p>
        </p:txBody>
      </p:sp>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5314950" cy="47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31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mtClean="0"/>
              <a:t>La Ética: Algunos conceptos</a:t>
            </a:r>
            <a:endParaRPr lang="es-ES" dirty="0"/>
          </a:p>
        </p:txBody>
      </p:sp>
      <p:sp>
        <p:nvSpPr>
          <p:cNvPr id="5" name="Rectangle 4"/>
          <p:cNvSpPr/>
          <p:nvPr/>
        </p:nvSpPr>
        <p:spPr>
          <a:xfrm>
            <a:off x="457200" y="1905000"/>
            <a:ext cx="3886200" cy="685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1600" b="1" i="1" dirty="0" smtClean="0">
                <a:latin typeface="Calibri Light" pitchFamily="34" charset="0"/>
                <a:cs typeface="Calibri Light" pitchFamily="34" charset="0"/>
              </a:rPr>
              <a:t>Escepticismo moral</a:t>
            </a:r>
            <a:r>
              <a:rPr lang="es-ES" sz="1600" dirty="0" smtClean="0">
                <a:latin typeface="Calibri Light" pitchFamily="34" charset="0"/>
                <a:cs typeface="Calibri Light" pitchFamily="34" charset="0"/>
              </a:rPr>
              <a:t>: </a:t>
            </a:r>
          </a:p>
          <a:p>
            <a:pPr algn="ctr"/>
            <a:r>
              <a:rPr lang="es-ES" sz="1600" dirty="0" smtClean="0">
                <a:latin typeface="Calibri Light" pitchFamily="34" charset="0"/>
                <a:cs typeface="Calibri Light" pitchFamily="34" charset="0"/>
              </a:rPr>
              <a:t>Nadie tiene ningún conocimiento moral</a:t>
            </a:r>
            <a:endParaRPr lang="es-ES" sz="1600" dirty="0">
              <a:latin typeface="Calibri Light" pitchFamily="34" charset="0"/>
              <a:cs typeface="Calibri Light" pitchFamily="34" charset="0"/>
            </a:endParaRPr>
          </a:p>
        </p:txBody>
      </p:sp>
      <p:sp>
        <p:nvSpPr>
          <p:cNvPr id="9" name="Rectangle 8"/>
          <p:cNvSpPr/>
          <p:nvPr/>
        </p:nvSpPr>
        <p:spPr>
          <a:xfrm>
            <a:off x="4876800" y="1905000"/>
            <a:ext cx="38862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600" b="1" i="1" smtClean="0">
                <a:latin typeface="Calibri Light" pitchFamily="34" charset="0"/>
                <a:cs typeface="Calibri Light" pitchFamily="34" charset="0"/>
              </a:rPr>
              <a:t>Realismo moral</a:t>
            </a:r>
            <a:r>
              <a:rPr lang="es-ES" sz="1600" smtClean="0">
                <a:latin typeface="Calibri Light" pitchFamily="34" charset="0"/>
                <a:cs typeface="Calibri Light" pitchFamily="34" charset="0"/>
              </a:rPr>
              <a:t>: </a:t>
            </a:r>
          </a:p>
          <a:p>
            <a:pPr algn="ctr"/>
            <a:r>
              <a:rPr lang="es-ES" sz="1600" smtClean="0">
                <a:latin typeface="Calibri Light" pitchFamily="34" charset="0"/>
                <a:cs typeface="Calibri Light" pitchFamily="34" charset="0"/>
              </a:rPr>
              <a:t>Hay afirmaciones éticas que son objetivas</a:t>
            </a:r>
            <a:endParaRPr lang="es-ES" sz="1600" dirty="0">
              <a:latin typeface="Calibri Light" pitchFamily="34" charset="0"/>
              <a:cs typeface="Calibri Light" pitchFamily="34" charset="0"/>
            </a:endParaRPr>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967702"/>
            <a:ext cx="371475" cy="56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57200" y="3823996"/>
            <a:ext cx="38862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600" b="1" i="1" smtClean="0">
                <a:latin typeface="Calibri Light" pitchFamily="34" charset="0"/>
                <a:cs typeface="Calibri Light" pitchFamily="34" charset="0"/>
              </a:rPr>
              <a:t>Deontología</a:t>
            </a:r>
            <a:r>
              <a:rPr lang="es-ES" sz="1600" smtClean="0">
                <a:latin typeface="Calibri Light" pitchFamily="34" charset="0"/>
                <a:cs typeface="Calibri Light" pitchFamily="34" charset="0"/>
              </a:rPr>
              <a:t>: </a:t>
            </a:r>
          </a:p>
          <a:p>
            <a:pPr algn="ctr"/>
            <a:r>
              <a:rPr lang="es-ES" sz="1600" smtClean="0">
                <a:latin typeface="Calibri Light" pitchFamily="34" charset="0"/>
                <a:cs typeface="Calibri Light" pitchFamily="34" charset="0"/>
              </a:rPr>
              <a:t>Son los actos, deberes, etc., que importan</a:t>
            </a:r>
            <a:endParaRPr lang="es-ES" sz="1600" dirty="0">
              <a:latin typeface="Calibri Light" pitchFamily="34" charset="0"/>
              <a:cs typeface="Calibri Light" pitchFamily="34" charset="0"/>
            </a:endParaRPr>
          </a:p>
        </p:txBody>
      </p:sp>
      <p:sp>
        <p:nvSpPr>
          <p:cNvPr id="15" name="Rectangle 14"/>
          <p:cNvSpPr/>
          <p:nvPr/>
        </p:nvSpPr>
        <p:spPr>
          <a:xfrm>
            <a:off x="4876800" y="3823996"/>
            <a:ext cx="3886200" cy="685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600" i="1" dirty="0" err="1" smtClean="0"/>
              <a:t>Consecuencialismo</a:t>
            </a:r>
            <a:r>
              <a:rPr lang="es-ES" sz="1600" dirty="0" smtClean="0">
                <a:latin typeface="Calibri Light" pitchFamily="34" charset="0"/>
                <a:cs typeface="Calibri Light" pitchFamily="34" charset="0"/>
              </a:rPr>
              <a:t>: </a:t>
            </a:r>
          </a:p>
          <a:p>
            <a:pPr algn="ctr"/>
            <a:r>
              <a:rPr lang="es-ES" sz="1600" dirty="0" smtClean="0">
                <a:latin typeface="Calibri Light" pitchFamily="34" charset="0"/>
                <a:cs typeface="Calibri Light" pitchFamily="34" charset="0"/>
              </a:rPr>
              <a:t>Son las consecuencias que importan</a:t>
            </a:r>
            <a:endParaRPr lang="es-ES" sz="1600" dirty="0">
              <a:latin typeface="Calibri Light" pitchFamily="34" charset="0"/>
              <a:cs typeface="Calibri Light" pitchFamily="34" charset="0"/>
            </a:endParaRPr>
          </a:p>
        </p:txBody>
      </p:sp>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886698"/>
            <a:ext cx="371475" cy="56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52800" y="1143000"/>
            <a:ext cx="2438400" cy="584775"/>
          </a:xfrm>
          <a:prstGeom prst="rect">
            <a:avLst/>
          </a:prstGeom>
          <a:noFill/>
        </p:spPr>
        <p:txBody>
          <a:bodyPr wrap="square" rtlCol="0">
            <a:spAutoFit/>
          </a:bodyPr>
          <a:lstStyle/>
          <a:p>
            <a:pPr algn="ctr"/>
            <a:r>
              <a:rPr lang="es-ES" sz="3200" i="1" smtClean="0">
                <a:latin typeface="Calibri Light" pitchFamily="34" charset="0"/>
                <a:cs typeface="Calibri Light" pitchFamily="34" charset="0"/>
              </a:rPr>
              <a:t>Meta-ética:</a:t>
            </a:r>
            <a:endParaRPr lang="es-ES" sz="3200" i="1" dirty="0">
              <a:latin typeface="Calibri Light" pitchFamily="34" charset="0"/>
              <a:cs typeface="Calibri Light" pitchFamily="34" charset="0"/>
            </a:endParaRPr>
          </a:p>
        </p:txBody>
      </p:sp>
      <p:sp>
        <p:nvSpPr>
          <p:cNvPr id="17" name="TextBox 16"/>
          <p:cNvSpPr txBox="1"/>
          <p:nvPr/>
        </p:nvSpPr>
        <p:spPr>
          <a:xfrm>
            <a:off x="2895600" y="3072825"/>
            <a:ext cx="3352799" cy="584775"/>
          </a:xfrm>
          <a:prstGeom prst="rect">
            <a:avLst/>
          </a:prstGeom>
          <a:noFill/>
        </p:spPr>
        <p:txBody>
          <a:bodyPr wrap="square" rtlCol="0">
            <a:spAutoFit/>
          </a:bodyPr>
          <a:lstStyle/>
          <a:p>
            <a:pPr algn="ctr"/>
            <a:r>
              <a:rPr lang="es-ES" sz="3200" i="1" smtClean="0">
                <a:latin typeface="Calibri Light" pitchFamily="34" charset="0"/>
                <a:cs typeface="Calibri Light" pitchFamily="34" charset="0"/>
              </a:rPr>
              <a:t>Ética normativa:</a:t>
            </a:r>
            <a:endParaRPr lang="es-ES" sz="3200" i="1" dirty="0">
              <a:latin typeface="Calibri Light" pitchFamily="34" charset="0"/>
              <a:cs typeface="Calibri Light" pitchFamily="34" charset="0"/>
            </a:endParaRPr>
          </a:p>
        </p:txBody>
      </p:sp>
      <p:sp>
        <p:nvSpPr>
          <p:cNvPr id="18" name="TextBox 17"/>
          <p:cNvSpPr txBox="1"/>
          <p:nvPr/>
        </p:nvSpPr>
        <p:spPr>
          <a:xfrm>
            <a:off x="2928937" y="5943600"/>
            <a:ext cx="3352799" cy="584775"/>
          </a:xfrm>
          <a:prstGeom prst="rect">
            <a:avLst/>
          </a:prstGeom>
          <a:noFill/>
        </p:spPr>
        <p:txBody>
          <a:bodyPr wrap="square" rtlCol="0">
            <a:spAutoFit/>
          </a:bodyPr>
          <a:lstStyle/>
          <a:p>
            <a:pPr algn="ctr"/>
            <a:r>
              <a:rPr lang="es-ES" sz="3200" i="1" dirty="0" smtClean="0">
                <a:latin typeface="Calibri Light" pitchFamily="34" charset="0"/>
                <a:cs typeface="Calibri Light" pitchFamily="34" charset="0"/>
              </a:rPr>
              <a:t>Ética aplicada …</a:t>
            </a:r>
            <a:endParaRPr lang="es-ES" sz="3200" i="1" dirty="0">
              <a:latin typeface="Calibri Light" pitchFamily="34" charset="0"/>
              <a:cs typeface="Calibri Light" pitchFamily="34" charset="0"/>
            </a:endParaRPr>
          </a:p>
        </p:txBody>
      </p:sp>
      <p:sp>
        <p:nvSpPr>
          <p:cNvPr id="19" name="Rectangle 18"/>
          <p:cNvSpPr/>
          <p:nvPr/>
        </p:nvSpPr>
        <p:spPr>
          <a:xfrm>
            <a:off x="4876800" y="4724400"/>
            <a:ext cx="1676400" cy="1066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600" i="1" smtClean="0"/>
              <a:t>Egoísmo</a:t>
            </a:r>
            <a:r>
              <a:rPr lang="es-ES" sz="1600" smtClean="0">
                <a:latin typeface="Calibri Light" pitchFamily="34" charset="0"/>
                <a:cs typeface="Calibri Light" pitchFamily="34" charset="0"/>
              </a:rPr>
              <a:t>: </a:t>
            </a:r>
          </a:p>
          <a:p>
            <a:pPr algn="ctr"/>
            <a:r>
              <a:rPr lang="es-ES" sz="1600" smtClean="0">
                <a:latin typeface="Calibri Light" pitchFamily="34" charset="0"/>
                <a:cs typeface="Calibri Light" pitchFamily="34" charset="0"/>
              </a:rPr>
              <a:t>Me favorecen a mí</a:t>
            </a:r>
            <a:endParaRPr lang="es-ES" sz="1600" dirty="0">
              <a:latin typeface="Calibri Light" pitchFamily="34" charset="0"/>
              <a:cs typeface="Calibri Light" pitchFamily="34" charset="0"/>
            </a:endParaRPr>
          </a:p>
        </p:txBody>
      </p:sp>
      <p:sp>
        <p:nvSpPr>
          <p:cNvPr id="20" name="Rectangle 19"/>
          <p:cNvSpPr/>
          <p:nvPr/>
        </p:nvSpPr>
        <p:spPr>
          <a:xfrm>
            <a:off x="7086600" y="4724400"/>
            <a:ext cx="1676400" cy="1066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1600" i="1" smtClean="0"/>
              <a:t>Utilitarismo</a:t>
            </a:r>
            <a:r>
              <a:rPr lang="es-ES" sz="1600" smtClean="0">
                <a:latin typeface="Calibri Light" pitchFamily="34" charset="0"/>
                <a:cs typeface="Calibri Light" pitchFamily="34" charset="0"/>
              </a:rPr>
              <a:t>: </a:t>
            </a:r>
          </a:p>
          <a:p>
            <a:pPr algn="ctr"/>
            <a:r>
              <a:rPr lang="es-ES" sz="1600" smtClean="0">
                <a:latin typeface="Calibri Light" pitchFamily="34" charset="0"/>
                <a:cs typeface="Calibri Light" pitchFamily="34" charset="0"/>
              </a:rPr>
              <a:t>Favorecen a una mayoría</a:t>
            </a:r>
            <a:endParaRPr lang="es-ES" sz="1600" dirty="0">
              <a:latin typeface="Calibri Light" pitchFamily="34" charset="0"/>
              <a:cs typeface="Calibri Light" pitchFamily="34" charset="0"/>
            </a:endParaRPr>
          </a:p>
        </p:txBody>
      </p:sp>
      <p:pic>
        <p:nvPicPr>
          <p:cNvPr id="2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162" y="4890796"/>
            <a:ext cx="371475" cy="56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3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noProof="0" smtClean="0"/>
              <a:t>Ética aplicada</a:t>
            </a:r>
            <a:endParaRPr lang="es-ES" noProof="0" dirty="0"/>
          </a:p>
        </p:txBody>
      </p:sp>
      <p:sp>
        <p:nvSpPr>
          <p:cNvPr id="5" name="Text Placeholder 4"/>
          <p:cNvSpPr>
            <a:spLocks noGrp="1"/>
          </p:cNvSpPr>
          <p:nvPr>
            <p:ph type="body" idx="1"/>
          </p:nvPr>
        </p:nvSpPr>
        <p:spPr/>
        <p:txBody>
          <a:bodyPr/>
          <a:lstStyle/>
          <a:p>
            <a:endParaRPr lang="es-ES"/>
          </a:p>
        </p:txBody>
      </p:sp>
    </p:spTree>
    <p:extLst>
      <p:ext uri="{BB962C8B-B14F-4D97-AF65-F5344CB8AC3E}">
        <p14:creationId xmlns:p14="http://schemas.microsoft.com/office/powerpoint/2010/main" val="149430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smtClean="0"/>
              <a:t>La ética aplicada: Ayuda a tomar decisiones</a:t>
            </a:r>
            <a:endParaRPr lang="es-ES" dirty="0"/>
          </a:p>
        </p:txBody>
      </p:sp>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314950" cy="47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8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5" name="TextBox 34"/>
          <p:cNvSpPr txBox="1"/>
          <p:nvPr/>
        </p:nvSpPr>
        <p:spPr>
          <a:xfrm>
            <a:off x="457200" y="5638800"/>
            <a:ext cx="8229600" cy="461665"/>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Eres buen amigo de Ash y Bo.</a:t>
            </a:r>
            <a:endParaRPr lang="es-ES" sz="2400" dirty="0">
              <a:latin typeface="Calibri Light" panose="020F0302020204030204" pitchFamily="34" charset="0"/>
            </a:endParaRPr>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Tree>
    <p:extLst>
      <p:ext uri="{BB962C8B-B14F-4D97-AF65-F5344CB8AC3E}">
        <p14:creationId xmlns:p14="http://schemas.microsoft.com/office/powerpoint/2010/main" val="216886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TextBox 17"/>
          <p:cNvSpPr txBox="1"/>
          <p:nvPr/>
        </p:nvSpPr>
        <p:spPr>
          <a:xfrm>
            <a:off x="457200" y="5638800"/>
            <a:ext cx="8229600" cy="830997"/>
          </a:xfrm>
          <a:prstGeom prst="rect">
            <a:avLst/>
          </a:prstGeom>
          <a:solidFill>
            <a:schemeClr val="accent5">
              <a:lumMod val="20000"/>
              <a:lumOff val="80000"/>
              <a:alpha val="70000"/>
            </a:schemeClr>
          </a:solidFill>
          <a:ln w="38100">
            <a:solidFill>
              <a:srgbClr val="00B0F0"/>
            </a:solidFill>
            <a:prstDash val="solid"/>
          </a:ln>
        </p:spPr>
        <p:txBody>
          <a:bodyPr wrap="square" rtlCol="0">
            <a:spAutoFit/>
          </a:bodyPr>
          <a:lstStyle/>
          <a:p>
            <a:pPr algn="ctr"/>
            <a:r>
              <a:rPr lang="es-ES" sz="2400" smtClean="0">
                <a:latin typeface="Calibri Light" panose="020F0302020204030204" pitchFamily="34" charset="0"/>
              </a:rPr>
              <a:t>Ash y Bo están en una </a:t>
            </a:r>
          </a:p>
          <a:p>
            <a:pPr algn="ctr"/>
            <a:r>
              <a:rPr lang="es-ES" sz="2400" smtClean="0">
                <a:latin typeface="Calibri Light" panose="020F0302020204030204" pitchFamily="34" charset="0"/>
              </a:rPr>
              <a:t>relación romántica exclusiva.</a:t>
            </a:r>
            <a:endParaRPr lang="es-ES" sz="2400" dirty="0">
              <a:latin typeface="Calibri Light" panose="020F0302020204030204" pitchFamily="34" charset="0"/>
            </a:endParaRPr>
          </a:p>
        </p:txBody>
      </p:sp>
      <p:sp>
        <p:nvSpPr>
          <p:cNvPr id="4" name="Title 3"/>
          <p:cNvSpPr>
            <a:spLocks noGrp="1"/>
          </p:cNvSpPr>
          <p:nvPr>
            <p:ph type="title"/>
          </p:nvPr>
        </p:nvSpPr>
        <p:spPr/>
        <p:txBody>
          <a:bodyPr/>
          <a:lstStyle/>
          <a:p>
            <a:r>
              <a:rPr lang="es-ES" smtClean="0"/>
              <a:t>Un ejemplo de una decisión</a:t>
            </a:r>
            <a:endParaRPr lang="es-ES" dirty="0"/>
          </a:p>
        </p:txBody>
      </p:sp>
      <p:pic>
        <p:nvPicPr>
          <p:cNvPr id="2052" name="Picture 4" descr="person&quot; Icon - Download for free – Ico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763" y="1422401"/>
            <a:ext cx="1295400" cy="13933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27" y="3810000"/>
            <a:ext cx="1295836"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163" y="3810000"/>
            <a:ext cx="1295837" cy="139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8945" y="4800600"/>
            <a:ext cx="685800" cy="369332"/>
          </a:xfrm>
          <a:prstGeom prst="rect">
            <a:avLst/>
          </a:prstGeom>
          <a:noFill/>
        </p:spPr>
        <p:txBody>
          <a:bodyPr wrap="square" rtlCol="0">
            <a:spAutoFit/>
          </a:bodyPr>
          <a:lstStyle/>
          <a:p>
            <a:pPr algn="ctr"/>
            <a:r>
              <a:rPr lang="es-ES" smtClean="0">
                <a:solidFill>
                  <a:schemeClr val="bg1"/>
                </a:solidFill>
              </a:rPr>
              <a:t>Ash</a:t>
            </a:r>
            <a:endParaRPr lang="es-ES" dirty="0">
              <a:solidFill>
                <a:schemeClr val="bg1"/>
              </a:solidFill>
            </a:endParaRPr>
          </a:p>
        </p:txBody>
      </p:sp>
      <p:sp>
        <p:nvSpPr>
          <p:cNvPr id="14" name="TextBox 13"/>
          <p:cNvSpPr txBox="1"/>
          <p:nvPr/>
        </p:nvSpPr>
        <p:spPr>
          <a:xfrm>
            <a:off x="7010181" y="4800600"/>
            <a:ext cx="685800" cy="369332"/>
          </a:xfrm>
          <a:prstGeom prst="rect">
            <a:avLst/>
          </a:prstGeom>
          <a:noFill/>
        </p:spPr>
        <p:txBody>
          <a:bodyPr wrap="square" rtlCol="0">
            <a:spAutoFit/>
          </a:bodyPr>
          <a:lstStyle/>
          <a:p>
            <a:pPr algn="ctr"/>
            <a:r>
              <a:rPr lang="es-ES" smtClean="0">
                <a:solidFill>
                  <a:schemeClr val="bg1"/>
                </a:solidFill>
              </a:rPr>
              <a:t>Bo</a:t>
            </a:r>
            <a:endParaRPr lang="es-ES" dirty="0">
              <a:solidFill>
                <a:schemeClr val="bg1"/>
              </a:solidFill>
            </a:endParaRPr>
          </a:p>
        </p:txBody>
      </p:sp>
      <p:cxnSp>
        <p:nvCxnSpPr>
          <p:cNvPr id="6" name="Straight Arrow Connector 5"/>
          <p:cNvCxnSpPr/>
          <p:nvPr/>
        </p:nvCxnSpPr>
        <p:spPr>
          <a:xfrm flipH="1">
            <a:off x="4876801" y="2895600"/>
            <a:ext cx="532962"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163" y="2895600"/>
            <a:ext cx="533837" cy="76200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86400" y="4506686"/>
            <a:ext cx="1295400" cy="0"/>
          </a:xfrm>
          <a:prstGeom prst="straightConnector1">
            <a:avLst/>
          </a:prstGeom>
          <a:ln w="79375">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058" name="Picture 10" descr="Friendship - Free hands and gesture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2699"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Friendship - Free hands and gesture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3935" y="2787781"/>
            <a:ext cx="458291" cy="458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Heart SVG, PNG Icon, Symbol. Downloa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962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14563" y="2418449"/>
            <a:ext cx="685800" cy="369332"/>
          </a:xfrm>
          <a:prstGeom prst="rect">
            <a:avLst/>
          </a:prstGeom>
          <a:noFill/>
        </p:spPr>
        <p:txBody>
          <a:bodyPr wrap="square" rtlCol="0">
            <a:spAutoFit/>
          </a:bodyPr>
          <a:lstStyle/>
          <a:p>
            <a:pPr algn="ctr"/>
            <a:r>
              <a:rPr lang="es-ES" smtClean="0">
                <a:solidFill>
                  <a:schemeClr val="bg1"/>
                </a:solidFill>
              </a:rPr>
              <a:t>Tú</a:t>
            </a:r>
            <a:endParaRPr lang="es-ES" dirty="0">
              <a:solidFill>
                <a:schemeClr val="bg1"/>
              </a:solidFill>
            </a:endParaRPr>
          </a:p>
        </p:txBody>
      </p:sp>
    </p:spTree>
    <p:extLst>
      <p:ext uri="{BB962C8B-B14F-4D97-AF65-F5344CB8AC3E}">
        <p14:creationId xmlns:p14="http://schemas.microsoft.com/office/powerpoint/2010/main" val="135699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47329</TotalTime>
  <Words>1417</Words>
  <Application>Microsoft Office PowerPoint</Application>
  <PresentationFormat>On-screen Show (4:3)</PresentationFormat>
  <Paragraphs>203</Paragraphs>
  <Slides>46</Slides>
  <Notes>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2_Office Theme</vt:lpstr>
      <vt:lpstr>CC3201-1 Bases de Datos Otoño 2023  Clase 14: La Ética</vt:lpstr>
      <vt:lpstr>¿Qué es la ética?</vt:lpstr>
      <vt:lpstr>La Ética: Una rama de la filosofía</vt:lpstr>
      <vt:lpstr>La Ética: Intenta sistematizar la moralidad</vt:lpstr>
      <vt:lpstr>La Ética: Algunos conceptos</vt:lpstr>
      <vt:lpstr>Ética aplicada</vt:lpstr>
      <vt:lpstr>La ética aplicada: Ayuda a tomar decisiones</vt:lpstr>
      <vt:lpstr>Un ejemplo de una decisión</vt:lpstr>
      <vt:lpstr>Un ejemplo de una decisión</vt:lpstr>
      <vt:lpstr>Un ejemplo de una decisión</vt:lpstr>
      <vt:lpstr>Un ejemplo de una decisión</vt:lpstr>
      <vt:lpstr>Un ejemplo de una decisión</vt:lpstr>
      <vt:lpstr>Un ejemplo de una decisión</vt:lpstr>
      <vt:lpstr>Un ejemplo de una decisión</vt:lpstr>
      <vt:lpstr>La Ética: Valores</vt:lpstr>
      <vt:lpstr>Un dilema ético</vt:lpstr>
      <vt:lpstr>¿Otro dilema ético?</vt:lpstr>
      <vt:lpstr>¿Otro dilema ético?</vt:lpstr>
      <vt:lpstr>¿Otro dilema ético?</vt:lpstr>
      <vt:lpstr>¿Otro dilema ético?</vt:lpstr>
      <vt:lpstr>¿Otro dilema ético?</vt:lpstr>
      <vt:lpstr>El dilema ético del tranvía</vt:lpstr>
      <vt:lpstr>La dilema ético del tranvía</vt:lpstr>
      <vt:lpstr>Aplicación del dilema del tranvía</vt:lpstr>
      <vt:lpstr>Código de ética de ingeniería</vt:lpstr>
      <vt:lpstr>PowerPoint Presentation</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Código de Ética (puntos clave)</vt:lpstr>
      <vt:lpstr>La ética en bases de datos</vt:lpstr>
      <vt:lpstr>La ética en bases de datos</vt:lpstr>
      <vt:lpstr>La ética en bases de datos</vt:lpstr>
      <vt:lpstr>¿Un dilema ético en bases de datos?</vt:lpstr>
      <vt:lpstr>¿Un dilema ético en bases de datos?</vt:lpstr>
      <vt:lpstr>Lab de ética</vt:lpstr>
      <vt:lpstr>Lab de ética</vt:lpstr>
      <vt:lpstr>¿Preguntas?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CC3201 Bases de Datos</dc:title>
  <dc:creator>Aidan Hogan</dc:creator>
  <cp:lastModifiedBy>Aidan Hogan</cp:lastModifiedBy>
  <cp:revision>1795</cp:revision>
  <cp:lastPrinted>2016-09-12T03:42:43Z</cp:lastPrinted>
  <dcterms:created xsi:type="dcterms:W3CDTF">2006-08-16T00:00:00Z</dcterms:created>
  <dcterms:modified xsi:type="dcterms:W3CDTF">2023-06-30T19:44:04Z</dcterms:modified>
</cp:coreProperties>
</file>