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12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notesSlides/notesSlide13.xml" ContentType="application/vnd.openxmlformats-officedocument.presentationml.notesSlide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14.xml" ContentType="application/vnd.openxmlformats-officedocument.presentationml.notesSlid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notesSlides/notesSlide15.xml" ContentType="application/vnd.openxmlformats-officedocument.presentationml.notesSlide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16.xml" ContentType="application/vnd.openxmlformats-officedocument.presentationml.notesSlid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528" r:id="rId2"/>
    <p:sldId id="529" r:id="rId3"/>
    <p:sldId id="530" r:id="rId4"/>
    <p:sldId id="531" r:id="rId5"/>
    <p:sldId id="532" r:id="rId6"/>
    <p:sldId id="533" r:id="rId7"/>
    <p:sldId id="534" r:id="rId8"/>
    <p:sldId id="535" r:id="rId9"/>
    <p:sldId id="536" r:id="rId10"/>
    <p:sldId id="537" r:id="rId11"/>
    <p:sldId id="538" r:id="rId12"/>
    <p:sldId id="539" r:id="rId13"/>
    <p:sldId id="540" r:id="rId14"/>
    <p:sldId id="644" r:id="rId15"/>
    <p:sldId id="645" r:id="rId16"/>
    <p:sldId id="542" r:id="rId17"/>
    <p:sldId id="563" r:id="rId18"/>
    <p:sldId id="646" r:id="rId19"/>
    <p:sldId id="648" r:id="rId20"/>
    <p:sldId id="759" r:id="rId21"/>
    <p:sldId id="649" r:id="rId22"/>
    <p:sldId id="650" r:id="rId23"/>
    <p:sldId id="762" r:id="rId24"/>
    <p:sldId id="760" r:id="rId25"/>
    <p:sldId id="761" r:id="rId26"/>
    <p:sldId id="763" r:id="rId27"/>
    <p:sldId id="764" r:id="rId28"/>
    <p:sldId id="659" r:id="rId29"/>
    <p:sldId id="660" r:id="rId30"/>
    <p:sldId id="661" r:id="rId31"/>
    <p:sldId id="709" r:id="rId32"/>
    <p:sldId id="710" r:id="rId33"/>
    <p:sldId id="757" r:id="rId34"/>
    <p:sldId id="711" r:id="rId35"/>
    <p:sldId id="712" r:id="rId36"/>
    <p:sldId id="713" r:id="rId37"/>
    <p:sldId id="714" r:id="rId38"/>
    <p:sldId id="715" r:id="rId39"/>
    <p:sldId id="716" r:id="rId40"/>
    <p:sldId id="717" r:id="rId41"/>
    <p:sldId id="718" r:id="rId42"/>
    <p:sldId id="719" r:id="rId43"/>
    <p:sldId id="720" r:id="rId44"/>
    <p:sldId id="721" r:id="rId45"/>
    <p:sldId id="722" r:id="rId46"/>
    <p:sldId id="723" r:id="rId47"/>
    <p:sldId id="756" r:id="rId48"/>
    <p:sldId id="726" r:id="rId49"/>
    <p:sldId id="730" r:id="rId50"/>
    <p:sldId id="731" r:id="rId51"/>
    <p:sldId id="732" r:id="rId52"/>
    <p:sldId id="735" r:id="rId53"/>
    <p:sldId id="736" r:id="rId54"/>
    <p:sldId id="747" r:id="rId55"/>
    <p:sldId id="748" r:id="rId56"/>
    <p:sldId id="749" r:id="rId57"/>
    <p:sldId id="750" r:id="rId58"/>
    <p:sldId id="751" r:id="rId59"/>
    <p:sldId id="752" r:id="rId60"/>
    <p:sldId id="753" r:id="rId61"/>
    <p:sldId id="754" r:id="rId62"/>
    <p:sldId id="755" r:id="rId63"/>
    <p:sldId id="588" r:id="rId64"/>
    <p:sldId id="589" r:id="rId65"/>
    <p:sldId id="590" r:id="rId66"/>
    <p:sldId id="591" r:id="rId67"/>
    <p:sldId id="592" r:id="rId68"/>
    <p:sldId id="593" r:id="rId69"/>
    <p:sldId id="594" r:id="rId70"/>
    <p:sldId id="595" r:id="rId71"/>
    <p:sldId id="596" r:id="rId72"/>
    <p:sldId id="597" r:id="rId73"/>
    <p:sldId id="598" r:id="rId74"/>
    <p:sldId id="599" r:id="rId75"/>
    <p:sldId id="600" r:id="rId76"/>
    <p:sldId id="601" r:id="rId77"/>
    <p:sldId id="602" r:id="rId78"/>
    <p:sldId id="603" r:id="rId79"/>
    <p:sldId id="604" r:id="rId80"/>
    <p:sldId id="605" r:id="rId81"/>
    <p:sldId id="606" r:id="rId82"/>
    <p:sldId id="607" r:id="rId83"/>
    <p:sldId id="608" r:id="rId84"/>
    <p:sldId id="609" r:id="rId85"/>
    <p:sldId id="610" r:id="rId86"/>
    <p:sldId id="611" r:id="rId87"/>
    <p:sldId id="612" r:id="rId88"/>
    <p:sldId id="613" r:id="rId89"/>
    <p:sldId id="614" r:id="rId90"/>
    <p:sldId id="765" r:id="rId91"/>
    <p:sldId id="766" r:id="rId92"/>
    <p:sldId id="638" r:id="rId93"/>
    <p:sldId id="639" r:id="rId94"/>
    <p:sldId id="640" r:id="rId95"/>
    <p:sldId id="641" r:id="rId9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311"/>
    <a:srgbClr val="0D0B0C"/>
    <a:srgbClr val="488695"/>
    <a:srgbClr val="C60042"/>
    <a:srgbClr val="009900"/>
    <a:srgbClr val="B4F2C9"/>
    <a:srgbClr val="D55681"/>
    <a:srgbClr val="0066CC"/>
    <a:srgbClr val="E28AA7"/>
    <a:srgbClr val="468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86502" autoAdjust="0"/>
  </p:normalViewPr>
  <p:slideViewPr>
    <p:cSldViewPr>
      <p:cViewPr varScale="1">
        <p:scale>
          <a:sx n="102" d="100"/>
          <a:sy n="102" d="100"/>
        </p:scale>
        <p:origin x="-36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04-06-2023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04-06-2023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smtClean="0"/>
              <a:t>Click to edit Master text styles</a:t>
            </a:r>
          </a:p>
          <a:p>
            <a:pPr lvl="1"/>
            <a:r>
              <a:rPr lang="es-CL" smtClean="0"/>
              <a:t>Second level</a:t>
            </a:r>
          </a:p>
          <a:p>
            <a:pPr lvl="2"/>
            <a:r>
              <a:rPr lang="es-CL" smtClean="0"/>
              <a:t>Third level</a:t>
            </a:r>
          </a:p>
          <a:p>
            <a:pPr lvl="3"/>
            <a:r>
              <a:rPr lang="es-CL" smtClean="0"/>
              <a:t>Fourth level</a:t>
            </a:r>
          </a:p>
          <a:p>
            <a:pPr lvl="4"/>
            <a:r>
              <a:rPr lang="es-CL" smtClean="0"/>
              <a:t>Fifth 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86518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504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1775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86370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43018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56636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29649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56941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7527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61033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7870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05551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32924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35202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54483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1314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51017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smtClean="0"/>
              <a:t>Click to edit Master title 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smtClean="0"/>
              <a:t>Click to edit Master subtitle 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04-06-2023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Click to edit Master title 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smtClean="0"/>
              <a:t>Click to edit Master text styles</a:t>
            </a:r>
          </a:p>
          <a:p>
            <a:pPr lvl="1"/>
            <a:r>
              <a:rPr lang="es-CL" smtClean="0"/>
              <a:t>Second level</a:t>
            </a:r>
          </a:p>
          <a:p>
            <a:pPr lvl="2"/>
            <a:r>
              <a:rPr lang="es-CL" smtClean="0"/>
              <a:t>Third level</a:t>
            </a:r>
          </a:p>
          <a:p>
            <a:pPr lvl="3"/>
            <a:r>
              <a:rPr lang="es-CL" smtClean="0"/>
              <a:t>Fourth level</a:t>
            </a:r>
          </a:p>
          <a:p>
            <a:pPr lvl="4"/>
            <a:r>
              <a:rPr lang="es-CL" smtClean="0"/>
              <a:t>Fifth 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04-06-2023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smtClean="0"/>
              <a:t>Click to edit Master title 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smtClean="0"/>
              <a:t>Click to edit Master text styles</a:t>
            </a:r>
          </a:p>
          <a:p>
            <a:pPr lvl="1"/>
            <a:r>
              <a:rPr lang="es-CL" smtClean="0"/>
              <a:t>Second level</a:t>
            </a:r>
          </a:p>
          <a:p>
            <a:pPr lvl="2"/>
            <a:r>
              <a:rPr lang="es-CL" smtClean="0"/>
              <a:t>Third level</a:t>
            </a:r>
          </a:p>
          <a:p>
            <a:pPr lvl="3"/>
            <a:r>
              <a:rPr lang="es-CL" smtClean="0"/>
              <a:t>Fourth level</a:t>
            </a:r>
          </a:p>
          <a:p>
            <a:pPr lvl="4"/>
            <a:r>
              <a:rPr lang="es-CL" smtClean="0"/>
              <a:t>Fifth 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04-06-2023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7D7D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AutoShape 36"/>
          <p:cNvSpPr>
            <a:spLocks noChangeArrowheads="1"/>
          </p:cNvSpPr>
          <p:nvPr userDrawn="1"/>
        </p:nvSpPr>
        <p:spPr bwMode="auto">
          <a:xfrm>
            <a:off x="179512" y="212874"/>
            <a:ext cx="8748713" cy="6456486"/>
          </a:xfrm>
          <a:prstGeom prst="roundRect">
            <a:avLst>
              <a:gd name="adj" fmla="val 2685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376114" y="1772816"/>
            <a:ext cx="8324850" cy="561975"/>
          </a:xfrm>
        </p:spPr>
        <p:txBody>
          <a:bodyPr/>
          <a:lstStyle>
            <a:lvl1pPr>
              <a:defRPr>
                <a:solidFill>
                  <a:srgbClr val="466A64"/>
                </a:solidFill>
                <a:latin typeface="cmss8" pitchFamily="34" charset="0"/>
              </a:defRPr>
            </a:lvl1pPr>
          </a:lstStyle>
          <a:p>
            <a:r>
              <a:rPr lang="es-CL" smtClean="0"/>
              <a:t>Titelmasterformat durch Klicken bearbeiten</a:t>
            </a:r>
            <a:endParaRPr lang="es-CL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49833"/>
            <a:ext cx="9525000" cy="758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660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smtClean="0"/>
              <a:t>Click to edit Master title 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smtClean="0"/>
              <a:t>Click to edit Master text styles</a:t>
            </a:r>
          </a:p>
          <a:p>
            <a:pPr lvl="1"/>
            <a:r>
              <a:rPr lang="es-CL" smtClean="0"/>
              <a:t>Second level</a:t>
            </a:r>
          </a:p>
          <a:p>
            <a:pPr lvl="2"/>
            <a:r>
              <a:rPr lang="es-CL" smtClean="0"/>
              <a:t>Third level</a:t>
            </a:r>
          </a:p>
          <a:p>
            <a:pPr lvl="3"/>
            <a:r>
              <a:rPr lang="es-CL" smtClean="0"/>
              <a:t>Fourth level</a:t>
            </a:r>
          </a:p>
          <a:p>
            <a:pPr lvl="4"/>
            <a:r>
              <a:rPr lang="es-CL" smtClean="0"/>
              <a:t>Fifth 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04-06-2023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smtClean="0"/>
              <a:t>Click to edit Master title 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smtClean="0"/>
              <a:t>Click to edit Master text 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04-06-2023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Click to edit Master title 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smtClean="0"/>
              <a:t>Click to edit Master text styles</a:t>
            </a:r>
          </a:p>
          <a:p>
            <a:pPr lvl="1"/>
            <a:r>
              <a:rPr lang="es-CL" smtClean="0"/>
              <a:t>Second level</a:t>
            </a:r>
          </a:p>
          <a:p>
            <a:pPr lvl="2"/>
            <a:r>
              <a:rPr lang="es-CL" smtClean="0"/>
              <a:t>Third level</a:t>
            </a:r>
          </a:p>
          <a:p>
            <a:pPr lvl="3"/>
            <a:r>
              <a:rPr lang="es-CL" smtClean="0"/>
              <a:t>Fourth level</a:t>
            </a:r>
          </a:p>
          <a:p>
            <a:pPr lvl="4"/>
            <a:r>
              <a:rPr lang="es-CL" smtClean="0"/>
              <a:t>Fifth 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smtClean="0"/>
              <a:t>Click to edit Master text styles</a:t>
            </a:r>
          </a:p>
          <a:p>
            <a:pPr lvl="1"/>
            <a:r>
              <a:rPr lang="es-CL" smtClean="0"/>
              <a:t>Second level</a:t>
            </a:r>
          </a:p>
          <a:p>
            <a:pPr lvl="2"/>
            <a:r>
              <a:rPr lang="es-CL" smtClean="0"/>
              <a:t>Third level</a:t>
            </a:r>
          </a:p>
          <a:p>
            <a:pPr lvl="3"/>
            <a:r>
              <a:rPr lang="es-CL" smtClean="0"/>
              <a:t>Fourth level</a:t>
            </a:r>
          </a:p>
          <a:p>
            <a:pPr lvl="4"/>
            <a:r>
              <a:rPr lang="es-CL" smtClean="0"/>
              <a:t>Fifth 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04-06-2023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smtClean="0"/>
              <a:t>Click to edit Master title 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smtClean="0"/>
              <a:t>Click to edit Master text 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smtClean="0"/>
              <a:t>Click to edit Master text styles</a:t>
            </a:r>
          </a:p>
          <a:p>
            <a:pPr lvl="1"/>
            <a:r>
              <a:rPr lang="es-CL" smtClean="0"/>
              <a:t>Second level</a:t>
            </a:r>
          </a:p>
          <a:p>
            <a:pPr lvl="2"/>
            <a:r>
              <a:rPr lang="es-CL" smtClean="0"/>
              <a:t>Third level</a:t>
            </a:r>
          </a:p>
          <a:p>
            <a:pPr lvl="3"/>
            <a:r>
              <a:rPr lang="es-CL" smtClean="0"/>
              <a:t>Fourth level</a:t>
            </a:r>
          </a:p>
          <a:p>
            <a:pPr lvl="4"/>
            <a:r>
              <a:rPr lang="es-CL" smtClean="0"/>
              <a:t>Fifth 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smtClean="0"/>
              <a:t>Click to edit Master text 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smtClean="0"/>
              <a:t>Click to edit Master text styles</a:t>
            </a:r>
          </a:p>
          <a:p>
            <a:pPr lvl="1"/>
            <a:r>
              <a:rPr lang="es-CL" smtClean="0"/>
              <a:t>Second level</a:t>
            </a:r>
          </a:p>
          <a:p>
            <a:pPr lvl="2"/>
            <a:r>
              <a:rPr lang="es-CL" smtClean="0"/>
              <a:t>Third level</a:t>
            </a:r>
          </a:p>
          <a:p>
            <a:pPr lvl="3"/>
            <a:r>
              <a:rPr lang="es-CL" smtClean="0"/>
              <a:t>Fourth level</a:t>
            </a:r>
          </a:p>
          <a:p>
            <a:pPr lvl="4"/>
            <a:r>
              <a:rPr lang="es-CL" smtClean="0"/>
              <a:t>Fifth 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04-06-2023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Click to edit Master title 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04-06-2023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04-06-2023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smtClean="0"/>
              <a:t>Click to edit Master title 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smtClean="0"/>
              <a:t>Click to edit Master text styles</a:t>
            </a:r>
          </a:p>
          <a:p>
            <a:pPr lvl="1"/>
            <a:r>
              <a:rPr lang="es-CL" smtClean="0"/>
              <a:t>Second level</a:t>
            </a:r>
          </a:p>
          <a:p>
            <a:pPr lvl="2"/>
            <a:r>
              <a:rPr lang="es-CL" smtClean="0"/>
              <a:t>Third level</a:t>
            </a:r>
          </a:p>
          <a:p>
            <a:pPr lvl="3"/>
            <a:r>
              <a:rPr lang="es-CL" smtClean="0"/>
              <a:t>Fourth level</a:t>
            </a:r>
          </a:p>
          <a:p>
            <a:pPr lvl="4"/>
            <a:r>
              <a:rPr lang="es-CL" smtClean="0"/>
              <a:t>Fifth 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smtClean="0"/>
              <a:t>Click to edit Master text 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04-06-2023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smtClean="0"/>
              <a:t>Click to edit Master title 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smtClean="0"/>
              <a:t>Click to edit Master text 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04-06-2023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smtClean="0"/>
              <a:t>Click to edit Master title 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smtClean="0"/>
              <a:t>Click to edit Master text styles</a:t>
            </a:r>
          </a:p>
          <a:p>
            <a:pPr lvl="1"/>
            <a:r>
              <a:rPr lang="es-CL" smtClean="0"/>
              <a:t>Second level</a:t>
            </a:r>
          </a:p>
          <a:p>
            <a:pPr lvl="2"/>
            <a:r>
              <a:rPr lang="es-CL" smtClean="0"/>
              <a:t>Third level</a:t>
            </a:r>
          </a:p>
          <a:p>
            <a:pPr lvl="3"/>
            <a:r>
              <a:rPr lang="es-CL" smtClean="0"/>
              <a:t>Fourth level</a:t>
            </a:r>
          </a:p>
          <a:p>
            <a:pPr lvl="4"/>
            <a:r>
              <a:rPr lang="es-CL" smtClean="0"/>
              <a:t>Fifth 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04-06-2023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1.xml"/><Relationship Id="rId7" Type="http://schemas.openxmlformats.org/officeDocument/2006/relationships/image" Target="../media/image1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12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.pn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b-engines.com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db-engines.com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70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69.png"/><Relationship Id="rId5" Type="http://schemas.openxmlformats.org/officeDocument/2006/relationships/image" Target="../media/image71.png"/><Relationship Id="rId4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69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70.png"/><Relationship Id="rId5" Type="http://schemas.openxmlformats.org/officeDocument/2006/relationships/image" Target="../media/image72.png"/><Relationship Id="rId4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70.png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73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image" Target="../media/image77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73.png"/><Relationship Id="rId5" Type="http://schemas.openxmlformats.org/officeDocument/2006/relationships/image" Target="../media/image76.png"/><Relationship Id="rId4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79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73.png"/><Relationship Id="rId5" Type="http://schemas.openxmlformats.org/officeDocument/2006/relationships/image" Target="../media/image78.png"/><Relationship Id="rId4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tags" Target="../tags/tag45.xml"/><Relationship Id="rId7" Type="http://schemas.openxmlformats.org/officeDocument/2006/relationships/image" Target="../media/image80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70.png"/><Relationship Id="rId5" Type="http://schemas.openxmlformats.org/officeDocument/2006/relationships/tags" Target="../tags/tag47.xml"/><Relationship Id="rId10" Type="http://schemas.openxmlformats.org/officeDocument/2006/relationships/image" Target="../media/image83.png"/><Relationship Id="rId4" Type="http://schemas.openxmlformats.org/officeDocument/2006/relationships/tags" Target="../tags/tag46.xml"/><Relationship Id="rId9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image" Target="../media/image86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70.png"/><Relationship Id="rId3" Type="http://schemas.openxmlformats.org/officeDocument/2006/relationships/tags" Target="../tags/tag53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91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image" Target="../media/image90.png"/><Relationship Id="rId5" Type="http://schemas.openxmlformats.org/officeDocument/2006/relationships/tags" Target="../tags/tag55.xml"/><Relationship Id="rId10" Type="http://schemas.openxmlformats.org/officeDocument/2006/relationships/image" Target="../media/image89.png"/><Relationship Id="rId4" Type="http://schemas.openxmlformats.org/officeDocument/2006/relationships/tags" Target="../tags/tag54.xml"/><Relationship Id="rId9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69.png"/><Relationship Id="rId3" Type="http://schemas.openxmlformats.org/officeDocument/2006/relationships/tags" Target="../tags/tag59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70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94.png"/><Relationship Id="rId5" Type="http://schemas.openxmlformats.org/officeDocument/2006/relationships/tags" Target="../tags/tag61.xml"/><Relationship Id="rId10" Type="http://schemas.openxmlformats.org/officeDocument/2006/relationships/image" Target="../media/image88.png"/><Relationship Id="rId4" Type="http://schemas.openxmlformats.org/officeDocument/2006/relationships/tags" Target="../tags/tag60.xml"/><Relationship Id="rId9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image" Target="../media/image71.pn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image" Target="../media/image93.png"/><Relationship Id="rId17" Type="http://schemas.openxmlformats.org/officeDocument/2006/relationships/image" Target="../media/image70.png"/><Relationship Id="rId2" Type="http://schemas.openxmlformats.org/officeDocument/2006/relationships/tags" Target="../tags/tag64.xml"/><Relationship Id="rId16" Type="http://schemas.openxmlformats.org/officeDocument/2006/relationships/image" Target="../media/image94.pn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image" Target="../media/image92.png"/><Relationship Id="rId5" Type="http://schemas.openxmlformats.org/officeDocument/2006/relationships/tags" Target="../tags/tag67.xml"/><Relationship Id="rId15" Type="http://schemas.openxmlformats.org/officeDocument/2006/relationships/image" Target="../media/image96.png"/><Relationship Id="rId10" Type="http://schemas.openxmlformats.org/officeDocument/2006/relationships/image" Target="../media/image88.png"/><Relationship Id="rId4" Type="http://schemas.openxmlformats.org/officeDocument/2006/relationships/tags" Target="../tags/tag66.xml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tags" Target="../tags/tag73.xml"/><Relationship Id="rId7" Type="http://schemas.openxmlformats.org/officeDocument/2006/relationships/slideLayout" Target="../slideLayouts/slideLayout6.xml"/><Relationship Id="rId12" Type="http://schemas.openxmlformats.org/officeDocument/2006/relationships/image" Target="../media/image70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image" Target="../media/image89.png"/><Relationship Id="rId5" Type="http://schemas.openxmlformats.org/officeDocument/2006/relationships/tags" Target="../tags/tag75.xml"/><Relationship Id="rId10" Type="http://schemas.openxmlformats.org/officeDocument/2006/relationships/image" Target="../media/image99.png"/><Relationship Id="rId4" Type="http://schemas.openxmlformats.org/officeDocument/2006/relationships/tags" Target="../tags/tag74.xml"/><Relationship Id="rId9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image" Target="../media/image102.png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image" Target="../media/image96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image" Target="../media/image101.png"/><Relationship Id="rId5" Type="http://schemas.openxmlformats.org/officeDocument/2006/relationships/tags" Target="../tags/tag81.xml"/><Relationship Id="rId15" Type="http://schemas.openxmlformats.org/officeDocument/2006/relationships/image" Target="../media/image89.png"/><Relationship Id="rId10" Type="http://schemas.openxmlformats.org/officeDocument/2006/relationships/image" Target="../media/image100.png"/><Relationship Id="rId4" Type="http://schemas.openxmlformats.org/officeDocument/2006/relationships/tags" Target="../tags/tag80.xml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image" Target="../media/image103.png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../media/image96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101.png"/><Relationship Id="rId5" Type="http://schemas.openxmlformats.org/officeDocument/2006/relationships/tags" Target="../tags/tag89.xml"/><Relationship Id="rId15" Type="http://schemas.openxmlformats.org/officeDocument/2006/relationships/image" Target="../media/image89.png"/><Relationship Id="rId10" Type="http://schemas.openxmlformats.org/officeDocument/2006/relationships/image" Target="../media/image100.png"/><Relationship Id="rId4" Type="http://schemas.openxmlformats.org/officeDocument/2006/relationships/tags" Target="../tags/tag88.xml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88.png"/><Relationship Id="rId18" Type="http://schemas.openxmlformats.org/officeDocument/2006/relationships/image" Target="../media/image82.png"/><Relationship Id="rId3" Type="http://schemas.openxmlformats.org/officeDocument/2006/relationships/tags" Target="../tags/tag95.xml"/><Relationship Id="rId21" Type="http://schemas.openxmlformats.org/officeDocument/2006/relationships/image" Target="../media/image70.png"/><Relationship Id="rId7" Type="http://schemas.openxmlformats.org/officeDocument/2006/relationships/tags" Target="../tags/tag99.xml"/><Relationship Id="rId12" Type="http://schemas.openxmlformats.org/officeDocument/2006/relationships/image" Target="../media/image87.png"/><Relationship Id="rId17" Type="http://schemas.openxmlformats.org/officeDocument/2006/relationships/image" Target="../media/image81.png"/><Relationship Id="rId2" Type="http://schemas.openxmlformats.org/officeDocument/2006/relationships/tags" Target="../tags/tag94.xml"/><Relationship Id="rId16" Type="http://schemas.openxmlformats.org/officeDocument/2006/relationships/image" Target="../media/image80.png"/><Relationship Id="rId20" Type="http://schemas.openxmlformats.org/officeDocument/2006/relationships/image" Target="../media/image91.png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97.xml"/><Relationship Id="rId15" Type="http://schemas.openxmlformats.org/officeDocument/2006/relationships/image" Target="../media/image90.png"/><Relationship Id="rId10" Type="http://schemas.openxmlformats.org/officeDocument/2006/relationships/tags" Target="../tags/tag102.xml"/><Relationship Id="rId19" Type="http://schemas.openxmlformats.org/officeDocument/2006/relationships/image" Target="../media/image83.png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tags" Target="../tags/tag105.xml"/><Relationship Id="rId7" Type="http://schemas.openxmlformats.org/officeDocument/2006/relationships/image" Target="../media/image104.pn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70.png"/><Relationship Id="rId5" Type="http://schemas.openxmlformats.org/officeDocument/2006/relationships/tags" Target="../tags/tag107.xml"/><Relationship Id="rId10" Type="http://schemas.openxmlformats.org/officeDocument/2006/relationships/image" Target="../media/image106.png"/><Relationship Id="rId4" Type="http://schemas.openxmlformats.org/officeDocument/2006/relationships/tags" Target="../tags/tag106.xml"/><Relationship Id="rId9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7" Type="http://schemas.openxmlformats.org/officeDocument/2006/relationships/image" Target="../media/image107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image" Target="../media/image111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112.png"/><Relationship Id="rId5" Type="http://schemas.openxmlformats.org/officeDocument/2006/relationships/image" Target="../media/image107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3.jpe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Relationship Id="rId4" Type="http://schemas.openxmlformats.org/officeDocument/2006/relationships/image" Target="../media/image10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7" Type="http://schemas.openxmlformats.org/officeDocument/2006/relationships/image" Target="../media/image114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113.png"/><Relationship Id="rId5" Type="http://schemas.openxmlformats.org/officeDocument/2006/relationships/image" Target="../media/image107.png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7" Type="http://schemas.openxmlformats.org/officeDocument/2006/relationships/image" Target="../media/image115.pn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107.png"/><Relationship Id="rId5" Type="http://schemas.openxmlformats.org/officeDocument/2006/relationships/image" Target="../media/image114.png"/><Relationship Id="rId4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5" Type="http://schemas.openxmlformats.org/officeDocument/2006/relationships/image" Target="../media/image107.png"/><Relationship Id="rId4" Type="http://schemas.openxmlformats.org/officeDocument/2006/relationships/image" Target="../media/image11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129.xml"/><Relationship Id="rId7" Type="http://schemas.openxmlformats.org/officeDocument/2006/relationships/image" Target="../media/image107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7" Type="http://schemas.openxmlformats.org/officeDocument/2006/relationships/image" Target="../media/image107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7" Type="http://schemas.openxmlformats.org/officeDocument/2006/relationships/image" Target="../media/image121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107.png"/><Relationship Id="rId5" Type="http://schemas.openxmlformats.org/officeDocument/2006/relationships/image" Target="../media/image120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7" Type="http://schemas.openxmlformats.org/officeDocument/2006/relationships/image" Target="../media/image107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120.png"/><Relationship Id="rId5" Type="http://schemas.openxmlformats.org/officeDocument/2006/relationships/image" Target="../media/image121.png"/><Relationship Id="rId4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7" Type="http://schemas.openxmlformats.org/officeDocument/2006/relationships/image" Target="../media/image107.png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7" Type="http://schemas.openxmlformats.org/officeDocument/2006/relationships/image" Target="../media/image107.pn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7" Type="http://schemas.openxmlformats.org/officeDocument/2006/relationships/image" Target="../media/image127.png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image" Target="../media/image126.png"/><Relationship Id="rId5" Type="http://schemas.openxmlformats.org/officeDocument/2006/relationships/image" Target="../media/image107.png"/><Relationship Id="rId4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tags" Target="../tags/tag152.xml"/><Relationship Id="rId7" Type="http://schemas.openxmlformats.org/officeDocument/2006/relationships/image" Target="../media/image128.png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image" Target="../media/image107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tags" Target="../tags/tag155.xml"/><Relationship Id="rId7" Type="http://schemas.openxmlformats.org/officeDocument/2006/relationships/image" Target="../media/image130.png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image" Target="../media/image107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tags" Target="../tags/tag158.xml"/><Relationship Id="rId7" Type="http://schemas.openxmlformats.org/officeDocument/2006/relationships/image" Target="../media/image132.pn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image" Target="../media/image107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tags" Target="../tags/tag161.xml"/><Relationship Id="rId7" Type="http://schemas.openxmlformats.org/officeDocument/2006/relationships/image" Target="../media/image134.png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image" Target="../media/image107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notesSlide" Target="../notesSlides/notesSlide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query.wikidata.org/#SELECT%20%3FcLabel%20%3FgLabel%20%3FuLabel%20%3Ft%0AWHERE%20%0A%7B%0A%20%20%3Fc%20wdt%3AP39%20wd%3AQ107417314%20.%0A%20%20OPTIONAL%20%7B%20%3Fc%20wdt%3AP21%20%3Fg%20.%20%7D%0A%20%20OPTIONAL%20%7B%20%3Fc%20wdt%3AP69%20%3Fu%20.%20%7D%0A%20%20OPTIONAL%20%7B%20%3Fc%20wdt%3AP2002%20%3Ft%20.%20%7D%0A%20%20SERVICE%20wikibase%3Alabel%20%7B%20bd%3AserviceParam%20wikibase%3Alanguage%20%22es%2Cen%22.%20%7D%0A%7D%0A" TargetMode="External"/><Relationship Id="rId7" Type="http://schemas.openxmlformats.org/officeDocument/2006/relationships/hyperlink" Target="https://query.wikidata.org/#%23defaultView%3ATimeline%0ASELECT%20%3FcLabel%20%3Fpic%20%3Fdob%0AWHERE%20%0A%7B%0A%20%20%3Fc%20wdt%3AP39%20wd%3AQ107417314%20.%0A%20%20%3Fc%20wdt%3AP569%20%3Fdob%20.%0A%20%20OPTIONAL%20%7B%20%3Fc%20wdt%3AP18%20%3Fpic%20%7D%0A%20%20SERVICE%20wikibase%3Alabel%20%7B%20bd%3AserviceParam%20wikibase%3Alanguage%20%22es%2Cen%22.%20%7D%0A%7D%0AORDER%20BY%20%3Fdob%0A" TargetMode="Externa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query.wikidata.org/#%23defaultView%3ABarChart%0ASELECT%20%3FuLabel%20%28COUNT%28DISTINCT%20%3Fc%29%20AS%20%3Fcount%29%0AWHERE%20%0A%7B%0A%20%20%3Fc%20wdt%3AP39%20wd%3AQ107417314%20.%0A%20%20%3Fc%20wdt%3AP106%20%3Fu%20.%0A%20%20SERVICE%20wikibase%3Alabel%20%7B%20bd%3AserviceParam%20wikibase%3Alanguage%20%22es%2Cen%22.%20%7D%0A%7D%0AGROUP%20BY%20%3FuLabel%0A" TargetMode="External"/><Relationship Id="rId5" Type="http://schemas.openxmlformats.org/officeDocument/2006/relationships/hyperlink" Target="https://query.wikidata.org/#%23defaultView%3AGraph%0ASELECT%20%3Fc%20%3FcLabel%20%3FcPic%20%3Fu%20%3FuLabel%20%3FuPic%0AWHERE%20%0A%7B%0A%20%20%3Fc%20wdt%3AP39%20wd%3AQ107417314%20.%0A%20%20OPTIONAL%20%7B%20%3Fc%20wdt%3AP18%20%3FcPic%20.%20%7D%0A%20%20%3Fc%20wdt%3AP69%20%3Fu%20.%0A%20%20OPTIONAL%20%7B%20%3Fu%20wdt%3AP154%20%3FuPic%20.%20%7D%0A%20%20SERVICE%20wikibase%3Alabel%20%7B%20bd%3AserviceParam%20wikibase%3Alanguage%20%22es%2Cen%22.%20%7D%0A%7D%0A" TargetMode="External"/><Relationship Id="rId4" Type="http://schemas.openxmlformats.org/officeDocument/2006/relationships/hyperlink" Target="https://query.wikidata.org/#%23defaultView%3AMap%0ASELECT%20%3Fl%20%3Fc%20%3FcLabel%20%3FbLabel%0AWHERE%20%0A%7B%0A%20%20%3Fc%20wdt%3AP39%20wd%3AQ107417314%20.%0A%20%20%3Fc%20wdt%3AP19%20%3Fb%20.%0A%20%20%3Fb%20wdt%3AP625%20%3Fl%20.%0A%20%20SERVICE%20wikibase%3Alabel%20%7B%20bd%3AserviceParam%20wikibase%3Alanguage%20%22es%2Cen%22.%20%7D%0A%7D%0A" TargetMode="Externa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smtClean="0"/>
              <a:t>CC3201-1</a:t>
            </a:r>
            <a:r>
              <a:rPr lang="es-CL" b="1" smtClean="0"/>
              <a:t/>
            </a:r>
            <a:br>
              <a:rPr lang="es-CL" b="1" smtClean="0"/>
            </a:br>
            <a:r>
              <a:rPr lang="es-CL" cap="small" smtClean="0"/>
              <a:t>Bases de Datos</a:t>
            </a:r>
            <a:br>
              <a:rPr lang="es-CL" cap="small" smtClean="0"/>
            </a:br>
            <a:r>
              <a:rPr lang="es-CL" cap="small" smtClean="0"/>
              <a:t>Otoño </a:t>
            </a:r>
            <a:r>
              <a:rPr lang="es-CL" smtClean="0"/>
              <a:t>2023</a:t>
            </a:r>
            <a:r>
              <a:rPr lang="es-CL" b="1" smtClean="0"/>
              <a:t/>
            </a:r>
            <a:br>
              <a:rPr lang="es-CL" b="1" smtClean="0"/>
            </a:br>
            <a:r>
              <a:rPr lang="es-CL" b="1" smtClean="0"/>
              <a:t/>
            </a:r>
            <a:br>
              <a:rPr lang="es-CL" b="1" smtClean="0"/>
            </a:br>
            <a:r>
              <a:rPr lang="es-CL" smtClean="0"/>
              <a:t>Clase 13: Datos Semiestructurados: Grafos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smtClean="0"/>
              <a:t>Aidan Hogan</a:t>
            </a:r>
          </a:p>
          <a:p>
            <a:r>
              <a:rPr lang="es-CL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7" y="1296105"/>
            <a:ext cx="6676341" cy="253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mtClean="0"/>
              <a:t>Grafo con </a:t>
            </a:r>
            <a:r>
              <a:rPr lang="es-CL" smtClean="0">
                <a:solidFill>
                  <a:srgbClr val="0070C0"/>
                </a:solidFill>
              </a:rPr>
              <a:t>arcos etiquetados</a:t>
            </a:r>
            <a:endParaRPr lang="es-CL" noProof="0" dirty="0">
              <a:solidFill>
                <a:srgbClr val="0070C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06374" y="4875005"/>
            <a:ext cx="3751825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smtClean="0">
                <a:latin typeface="Calibri Light" panose="020F0302020204030204" pitchFamily="34" charset="0"/>
              </a:rPr>
              <a:t>¿El problema sin etiquetas sobre los arcos?</a:t>
            </a:r>
            <a:endParaRPr lang="es-CL" sz="2000" i="1" dirty="0" smtClean="0">
              <a:latin typeface="Calibri Light" panose="020F0302020204030204" pitchFamily="34" charset="0"/>
            </a:endParaRPr>
          </a:p>
        </p:txBody>
      </p:sp>
      <p:sp>
        <p:nvSpPr>
          <p:cNvPr id="14" name="Content Placeholder 6 2 2"/>
          <p:cNvSpPr txBox="1">
            <a:spLocks/>
          </p:cNvSpPr>
          <p:nvPr/>
        </p:nvSpPr>
        <p:spPr>
          <a:xfrm>
            <a:off x="4706374" y="5868382"/>
            <a:ext cx="3751826" cy="68481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smtClean="0">
                <a:solidFill>
                  <a:srgbClr val="FF0000"/>
                </a:solidFill>
                <a:latin typeface="Calibri Light" panose="020F0302020204030204" pitchFamily="34" charset="0"/>
              </a:rPr>
              <a:t>No sabemos la relación entre </a:t>
            </a:r>
            <a:r>
              <a:rPr lang="es-CL" sz="2000" i="1" smtClean="0">
                <a:latin typeface="Calibri Light" panose="020F0302020204030204" pitchFamily="34" charset="0"/>
              </a:rPr>
              <a:t>Ale</a:t>
            </a:r>
            <a:r>
              <a:rPr lang="es-CL" sz="2000" i="1" smtClean="0">
                <a:solidFill>
                  <a:srgbClr val="FF0000"/>
                </a:solidFill>
                <a:latin typeface="Calibri Light" panose="020F0302020204030204" pitchFamily="34" charset="0"/>
              </a:rPr>
              <a:t> y </a:t>
            </a:r>
            <a:r>
              <a:rPr lang="es-CL" sz="2000" i="1" smtClean="0">
                <a:latin typeface="Calibri Light" panose="020F0302020204030204" pitchFamily="34" charset="0"/>
              </a:rPr>
              <a:t>Kross Golden</a:t>
            </a:r>
            <a:r>
              <a:rPr lang="es-CL" sz="2000" i="1" smtClean="0">
                <a:solidFill>
                  <a:srgbClr val="FF0000"/>
                </a:solidFill>
                <a:latin typeface="Calibri Light" panose="020F0302020204030204" pitchFamily="34" charset="0"/>
              </a:rPr>
              <a:t>, por ejemplo.</a:t>
            </a:r>
            <a:endParaRPr lang="es-CL" sz="20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59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7" y="1296105"/>
            <a:ext cx="6669737" cy="2525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smtClean="0"/>
              <a:t>Un grafo</a:t>
            </a:r>
            <a:r>
              <a:rPr lang="es-CL" smtClean="0"/>
              <a:t> </a:t>
            </a:r>
            <a:r>
              <a:rPr lang="es-CL" smtClean="0">
                <a:solidFill>
                  <a:srgbClr val="F00E4F"/>
                </a:solidFill>
              </a:rPr>
              <a:t>dirigido</a:t>
            </a:r>
            <a:r>
              <a:rPr lang="es-CL" smtClean="0"/>
              <a:t> con </a:t>
            </a:r>
            <a:r>
              <a:rPr lang="es-CL" smtClean="0">
                <a:solidFill>
                  <a:srgbClr val="0070C0"/>
                </a:solidFill>
              </a:rPr>
              <a:t>arcos etiquetados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8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7" y="1296105"/>
            <a:ext cx="6669737" cy="2525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smtClean="0"/>
              <a:t>Un grafo</a:t>
            </a:r>
            <a:r>
              <a:rPr lang="es-CL" smtClean="0"/>
              <a:t> </a:t>
            </a:r>
            <a:r>
              <a:rPr lang="es-CL" smtClean="0">
                <a:solidFill>
                  <a:srgbClr val="F00E4F"/>
                </a:solidFill>
              </a:rPr>
              <a:t>dirigido</a:t>
            </a:r>
            <a:r>
              <a:rPr lang="es-CL" smtClean="0"/>
              <a:t> con </a:t>
            </a:r>
            <a:r>
              <a:rPr lang="es-CL" smtClean="0">
                <a:solidFill>
                  <a:srgbClr val="0070C0"/>
                </a:solidFill>
              </a:rPr>
              <a:t>arcos etiquetados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264835"/>
            <a:ext cx="9144000" cy="2895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28" y="1904999"/>
            <a:ext cx="5747456" cy="156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El espectro de la estructura de datos</a:t>
            </a:r>
            <a:endParaRPr lang="es-CL" dirty="0"/>
          </a:p>
        </p:txBody>
      </p:sp>
      <p:sp>
        <p:nvSpPr>
          <p:cNvPr id="26" name="Rectangle 25"/>
          <p:cNvSpPr/>
          <p:nvPr/>
        </p:nvSpPr>
        <p:spPr>
          <a:xfrm>
            <a:off x="239487" y="1066800"/>
            <a:ext cx="4876800" cy="5715000"/>
          </a:xfrm>
          <a:prstGeom prst="rect">
            <a:avLst/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5715000"/>
            <a:ext cx="2647513" cy="1037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74" y="3352800"/>
            <a:ext cx="2680416" cy="7828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098" y="2295638"/>
            <a:ext cx="2678777" cy="904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42" y="1146117"/>
            <a:ext cx="2681889" cy="10055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39487" y="5867400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mtClean="0">
                <a:latin typeface="Calibri Light" panose="020F0302020204030204" pitchFamily="34" charset="0"/>
              </a:rPr>
              <a:t>Relacional</a:t>
            </a:r>
          </a:p>
          <a:p>
            <a:pPr algn="r"/>
            <a:r>
              <a:rPr lang="es-CL" sz="160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(SQL, CSV, …)</a:t>
            </a:r>
            <a:endParaRPr lang="es-CL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9487" y="4595812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mtClean="0">
                <a:latin typeface="Calibri Light" panose="020F0302020204030204" pitchFamily="34" charset="0"/>
              </a:rPr>
              <a:t>Grafos</a:t>
            </a:r>
          </a:p>
          <a:p>
            <a:pPr algn="r"/>
            <a:r>
              <a:rPr lang="es-CL" sz="160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(RDF, Prop. Gs, …)</a:t>
            </a:r>
            <a:endParaRPr lang="es-CL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9487" y="3420914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mtClean="0">
                <a:latin typeface="Calibri Light" panose="020F0302020204030204" pitchFamily="34" charset="0"/>
              </a:rPr>
              <a:t>Árboles</a:t>
            </a:r>
          </a:p>
          <a:p>
            <a:pPr algn="r"/>
            <a:r>
              <a:rPr lang="es-CL" sz="160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(XML, JSON, …)</a:t>
            </a:r>
            <a:endParaRPr lang="es-CL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487" y="2417361"/>
            <a:ext cx="1905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mtClean="0">
                <a:latin typeface="Calibri Light" panose="020F0302020204030204" pitchFamily="34" charset="0"/>
              </a:rPr>
              <a:t>Texto Enriquecido</a:t>
            </a:r>
          </a:p>
          <a:p>
            <a:pPr algn="r"/>
            <a:r>
              <a:rPr lang="es-CL" sz="160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(HTML, Word, …)</a:t>
            </a:r>
            <a:endParaRPr lang="es-CL" sz="16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9487" y="1371600"/>
            <a:ext cx="189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mtClean="0">
                <a:latin typeface="Calibri Light" panose="020F0302020204030204" pitchFamily="34" charset="0"/>
              </a:rPr>
              <a:t>Texto Plano</a:t>
            </a:r>
            <a:endParaRPr lang="es-CL" dirty="0" smtClean="0">
              <a:latin typeface="Calibri Light" panose="020F0302020204030204" pitchFamily="34" charset="0"/>
            </a:endParaRPr>
          </a:p>
        </p:txBody>
      </p:sp>
      <p:sp>
        <p:nvSpPr>
          <p:cNvPr id="28" name="Up-Down Arrow 27"/>
          <p:cNvSpPr/>
          <p:nvPr/>
        </p:nvSpPr>
        <p:spPr>
          <a:xfrm>
            <a:off x="5257800" y="1066801"/>
            <a:ext cx="3810000" cy="5715000"/>
          </a:xfrm>
          <a:prstGeom prst="upDownArrow">
            <a:avLst>
              <a:gd name="adj1" fmla="val 73047"/>
              <a:gd name="adj2" fmla="val 6668"/>
            </a:avLst>
          </a:prstGeom>
          <a:gradFill>
            <a:gsLst>
              <a:gs pos="0">
                <a:srgbClr val="FFBDBD"/>
              </a:gs>
              <a:gs pos="100000">
                <a:srgbClr val="99FF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77000" y="11869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smtClean="0">
                <a:solidFill>
                  <a:schemeClr val="accent2"/>
                </a:solidFill>
                <a:latin typeface="Calibri Light" panose="020F0302020204030204" pitchFamily="34" charset="0"/>
              </a:rPr>
              <a:t>No estructurados</a:t>
            </a:r>
            <a:endParaRPr lang="es-CL" i="1" dirty="0">
              <a:solidFill>
                <a:schemeClr val="accent2"/>
              </a:solidFill>
              <a:latin typeface="Calibri Light" panose="020F03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77000" y="62484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smtClean="0">
                <a:solidFill>
                  <a:schemeClr val="accent3">
                    <a:lumMod val="50000"/>
                  </a:schemeClr>
                </a:solidFill>
                <a:latin typeface="Calibri Light" panose="020F0302020204030204" pitchFamily="34" charset="0"/>
              </a:rPr>
              <a:t>Estructurados</a:t>
            </a:r>
            <a:endParaRPr lang="es-CL" i="1" dirty="0">
              <a:solidFill>
                <a:schemeClr val="accent3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37155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i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Semiestructurados</a:t>
            </a:r>
            <a:endParaRPr lang="es-CL" i="1" dirty="0">
              <a:solidFill>
                <a:schemeClr val="tx1">
                  <a:lumMod val="50000"/>
                  <a:lumOff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8298" y="1569809"/>
            <a:ext cx="152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smtClean="0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</a:p>
          <a:p>
            <a:pPr algn="ctr"/>
            <a:r>
              <a:rPr lang="es-CL" sz="6000" smtClean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  <a:p>
            <a:pPr algn="ctr"/>
            <a:r>
              <a:rPr lang="es-CL" sz="6000" smtClean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</a:p>
          <a:p>
            <a:pPr algn="ctr"/>
            <a:r>
              <a:rPr lang="es-CL" sz="6000" smtClean="0">
                <a:latin typeface="Courier New" panose="02070309020205020404" pitchFamily="49" charset="0"/>
                <a:cs typeface="Courier New" panose="02070309020205020404" pitchFamily="49" charset="0"/>
              </a:rPr>
              <a:t>O</a:t>
            </a:r>
          </a:p>
          <a:p>
            <a:pPr algn="ctr"/>
            <a:r>
              <a:rPr lang="es-CL" sz="6000" smtClean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es-CL" sz="6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0740" y="4429364"/>
            <a:ext cx="2667317" cy="10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9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Para </a:t>
            </a:r>
            <a:r>
              <a:rPr lang="es-CL" smtClean="0">
                <a:solidFill>
                  <a:schemeClr val="accent5">
                    <a:lumMod val="75000"/>
                  </a:schemeClr>
                </a:solidFill>
              </a:rPr>
              <a:t>árboles</a:t>
            </a:r>
            <a:r>
              <a:rPr lang="es-CL" smtClean="0"/>
              <a:t>, tenemos formatos como </a:t>
            </a:r>
            <a:r>
              <a:rPr lang="es-CL" smtClean="0">
                <a:solidFill>
                  <a:schemeClr val="accent5">
                    <a:lumMod val="75000"/>
                  </a:schemeClr>
                </a:solidFill>
              </a:rPr>
              <a:t>XML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7" y="1363202"/>
            <a:ext cx="3488727" cy="42998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59" y="4876800"/>
            <a:ext cx="6748256" cy="187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2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Para </a:t>
            </a:r>
            <a:r>
              <a:rPr lang="es-CL" smtClean="0">
                <a:solidFill>
                  <a:schemeClr val="accent5">
                    <a:lumMod val="75000"/>
                  </a:schemeClr>
                </a:solidFill>
              </a:rPr>
              <a:t>árboles</a:t>
            </a:r>
            <a:r>
              <a:rPr lang="es-CL" smtClean="0"/>
              <a:t>, tenemos formatos como </a:t>
            </a:r>
            <a:r>
              <a:rPr lang="es-CL" smtClean="0">
                <a:solidFill>
                  <a:schemeClr val="accent5">
                    <a:lumMod val="75000"/>
                  </a:schemeClr>
                </a:solidFill>
              </a:rPr>
              <a:t>JSON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6" y="1363201"/>
            <a:ext cx="3446764" cy="4827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059" y="4876800"/>
            <a:ext cx="6748256" cy="187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Para </a:t>
            </a:r>
            <a:r>
              <a:rPr lang="es-CL" smtClean="0">
                <a:solidFill>
                  <a:srgbClr val="00B050"/>
                </a:solidFill>
              </a:rPr>
              <a:t>grafos</a:t>
            </a:r>
            <a:r>
              <a:rPr lang="es-CL" smtClean="0"/>
              <a:t>, podemos usar </a:t>
            </a:r>
            <a:r>
              <a:rPr lang="es-CL" smtClean="0">
                <a:solidFill>
                  <a:srgbClr val="00B050"/>
                </a:solidFill>
              </a:rPr>
              <a:t>triples</a:t>
            </a:r>
            <a:endParaRPr lang="es-CL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995033"/>
            <a:ext cx="2059921" cy="3036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966597"/>
            <a:ext cx="1206908" cy="3145039"/>
          </a:xfrm>
          <a:prstGeom prst="rect">
            <a:avLst/>
          </a:prstGeom>
        </p:spPr>
      </p:pic>
      <p:pic>
        <p:nvPicPr>
          <p:cNvPr id="9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9128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5097540"/>
            <a:ext cx="1252709" cy="2982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5064460"/>
            <a:ext cx="1129778" cy="3012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5146310"/>
            <a:ext cx="930496" cy="3007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949290"/>
            <a:ext cx="955056" cy="308265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142209"/>
            <a:ext cx="9144000" cy="5715791"/>
          </a:xfrm>
          <a:prstGeom prst="rect">
            <a:avLst/>
          </a:prstGeom>
          <a:solidFill>
            <a:srgbClr val="D9FFD9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35" y="1363203"/>
            <a:ext cx="3976545" cy="24489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4616" y="5146310"/>
            <a:ext cx="6974461" cy="1471325"/>
          </a:xfrm>
          <a:prstGeom prst="rect">
            <a:avLst/>
          </a:prstGeom>
        </p:spPr>
      </p:pic>
      <p:sp>
        <p:nvSpPr>
          <p:cNvPr id="21" name="Content Placeholder 6 2 2 2"/>
          <p:cNvSpPr txBox="1">
            <a:spLocks/>
          </p:cNvSpPr>
          <p:nvPr/>
        </p:nvSpPr>
        <p:spPr>
          <a:xfrm>
            <a:off x="6056506" y="1981200"/>
            <a:ext cx="2663348" cy="492324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smtClean="0">
                <a:latin typeface="Calibri Light" panose="020F0302020204030204" pitchFamily="34" charset="0"/>
              </a:rPr>
              <a:t>No hay orden.</a:t>
            </a:r>
            <a:endParaRPr lang="es-CL" sz="2400" i="1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70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¿Pero dónde se usan grafos?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367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76200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533400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990600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" y="1905000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80" y="2362200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20" y="2819400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39000" y="5099209"/>
            <a:ext cx="2590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3800" smtClean="0"/>
              <a:t>...</a:t>
            </a:r>
            <a:endParaRPr lang="es-CL" sz="13800" dirty="0"/>
          </a:p>
        </p:txBody>
      </p:sp>
    </p:spTree>
    <p:extLst>
      <p:ext uri="{BB962C8B-B14F-4D97-AF65-F5344CB8AC3E}">
        <p14:creationId xmlns:p14="http://schemas.microsoft.com/office/powerpoint/2010/main" val="65934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Un ejemplo de un</a:t>
            </a:r>
            <a:br>
              <a:rPr lang="es-CL" smtClean="0"/>
            </a:br>
            <a:r>
              <a:rPr lang="es-CL" smtClean="0"/>
              <a:t>	“grafo de conocimiento”?</a:t>
            </a:r>
            <a:endParaRPr lang="es-C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4130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noProof="0" smtClean="0"/>
              <a:t>Modelos de Datos</a:t>
            </a:r>
            <a:endParaRPr lang="es-CL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956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Screenshot</a:t>
            </a:r>
            <a:r>
              <a:rPr lang="es-CL" dirty="0" smtClean="0"/>
              <a:t> </a:t>
            </a:r>
            <a:r>
              <a:rPr lang="es-CL" dirty="0" err="1" smtClean="0"/>
              <a:t>resolution</a:t>
            </a:r>
            <a:r>
              <a:rPr lang="es-CL" dirty="0" smtClean="0"/>
              <a:t>: 1024 x 768</a:t>
            </a:r>
            <a:br>
              <a:rPr lang="es-CL" dirty="0" smtClean="0"/>
            </a:br>
            <a:r>
              <a:rPr lang="es-CL" dirty="0" err="1" smtClean="0"/>
              <a:t>Crop</a:t>
            </a:r>
            <a:r>
              <a:rPr lang="es-CL" dirty="0" smtClean="0"/>
              <a:t>: 1282 x 1000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336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Wikidata</a:t>
            </a:r>
            <a:r>
              <a:rPr lang="es-CL" dirty="0" smtClean="0"/>
              <a:t>: Wikipedia pero como grafo</a:t>
            </a:r>
            <a:endParaRPr lang="es-C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551839" cy="533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7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¿Qué tipo de entidades tiene?</a:t>
            </a:r>
            <a:endParaRPr lang="es-CL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523999"/>
            <a:ext cx="8551839" cy="533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77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¿Qué tipo de entidades tiene?</a:t>
            </a:r>
            <a:endParaRPr lang="es-C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1523999"/>
            <a:ext cx="8551839" cy="5496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93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¿Qué tipo de entidades tiene?</a:t>
            </a:r>
            <a:endParaRPr lang="es-CL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6" y="1523998"/>
            <a:ext cx="8551839" cy="533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62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¿Qué tipo de entidades tiene?</a:t>
            </a:r>
            <a:endParaRPr lang="es-CL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5" y="1523996"/>
            <a:ext cx="8551838" cy="54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13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¿Qué tipo de entidades tiene?</a:t>
            </a:r>
            <a:endParaRPr lang="es-C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5" y="1523997"/>
            <a:ext cx="8551839" cy="533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73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¿Por qué es un grafo?</a:t>
            </a:r>
            <a:endParaRPr lang="es-C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5" y="1523997"/>
            <a:ext cx="8551839" cy="533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343400"/>
            <a:ext cx="9144000" cy="251460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267200"/>
            <a:ext cx="5163644" cy="199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4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¿Dónde se usa </a:t>
            </a:r>
            <a:r>
              <a:rPr lang="es-CL" dirty="0" err="1" smtClean="0"/>
              <a:t>Wikidata</a:t>
            </a:r>
            <a:r>
              <a:rPr lang="es-CL" dirty="0" smtClean="0"/>
              <a:t>?</a:t>
            </a:r>
            <a:endParaRPr lang="es-CL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823084"/>
            <a:ext cx="2053264" cy="501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05" y="1823084"/>
            <a:ext cx="5875851" cy="501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5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¿Dónde se usa </a:t>
            </a:r>
            <a:r>
              <a:rPr lang="es-CL" dirty="0" err="1"/>
              <a:t>Wikidata</a:t>
            </a:r>
            <a:r>
              <a:rPr lang="es-CL" dirty="0"/>
              <a:t>?</a:t>
            </a:r>
            <a:endParaRPr lang="es-CL" dirty="0"/>
          </a:p>
        </p:txBody>
      </p:sp>
      <p:sp>
        <p:nvSpPr>
          <p:cNvPr id="4" name="AutoShape 5" descr="Stan Lee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5" name="AutoShape 7" descr="Stan Lee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447801"/>
            <a:ext cx="770693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05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smtClean="0"/>
              <a:t>Modelo de datos (tabla)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372" y="1370427"/>
            <a:ext cx="6422499" cy="251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0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¿Dónde se usa </a:t>
            </a:r>
            <a:r>
              <a:rPr lang="es-CL" dirty="0" err="1"/>
              <a:t>Wikidata</a:t>
            </a:r>
            <a:r>
              <a:rPr lang="es-CL" dirty="0"/>
              <a:t>?</a:t>
            </a:r>
            <a:endParaRPr lang="es-CL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05314"/>
            <a:ext cx="8153400" cy="475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Stan Lee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5" name="AutoShape 7" descr="Stan Lee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7177" name="Picture 9" descr="Stan Lee – Wiki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865" y="3343886"/>
            <a:ext cx="2585978" cy="338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1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Bases de datos de grafo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6388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Bases de datos de grafo: popularidad</a:t>
            </a:r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58243"/>
            <a:ext cx="8244068" cy="275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9044"/>
            <a:ext cx="82330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45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NoSQL</a:t>
            </a:r>
            <a:endParaRPr lang="es-C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8" y="1219200"/>
            <a:ext cx="8877146" cy="52331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34200" y="3505200"/>
            <a:ext cx="1295400" cy="1371600"/>
          </a:xfrm>
          <a:prstGeom prst="rect">
            <a:avLst/>
          </a:prstGeom>
          <a:solidFill>
            <a:schemeClr val="accent6">
              <a:lumMod val="20000"/>
              <a:lumOff val="80000"/>
              <a:alpha val="15000"/>
            </a:schemeClr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545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3781717"/>
            <a:ext cx="9144000" cy="30762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26387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Sistemas de </a:t>
            </a:r>
            <a:r>
              <a:rPr lang="es-CL" dirty="0" smtClean="0"/>
              <a:t>bases </a:t>
            </a:r>
            <a:r>
              <a:rPr lang="es-CL" dirty="0"/>
              <a:t>de datos de </a:t>
            </a:r>
            <a:r>
              <a:rPr lang="es-CL" dirty="0" smtClean="0"/>
              <a:t>grafo</a:t>
            </a:r>
            <a:endParaRPr lang="es-CL" dirty="0"/>
          </a:p>
        </p:txBody>
      </p:sp>
      <p:pic>
        <p:nvPicPr>
          <p:cNvPr id="2050" name="Picture 2" descr="Neo4j - Wiki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13" y="1285636"/>
            <a:ext cx="2501949" cy="93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irtuoso Reviews 2022: Details, Pricing, &amp; Features | 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1" y="5548262"/>
            <a:ext cx="2558143" cy="134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Graph Analytics Platform | Graph Database | TigerGrap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6" name="AutoShape 8" descr="https://www.tigergraph.com/wp-content/uploads/2020/05/TG_LOGO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38400"/>
            <a:ext cx="2501950" cy="54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ArangoDB, the database for graph and beyo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69526"/>
            <a:ext cx="2501949" cy="52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87" y="3124200"/>
            <a:ext cx="2501951" cy="11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 descr="JanusGrap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61" y="2286000"/>
            <a:ext cx="2730157" cy="90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rientDB - Wikiped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887" y="1285637"/>
            <a:ext cx="2304152" cy="105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Apache Jena - Wikipedi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42090"/>
            <a:ext cx="1198944" cy="82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724" y="5751572"/>
            <a:ext cx="2599876" cy="80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05" y="4559319"/>
            <a:ext cx="1923153" cy="105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712999"/>
            <a:ext cx="1230518" cy="78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3" name="Picture 25" descr="AllegroGraph - Database of Database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840939"/>
            <a:ext cx="2599170" cy="64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900" y="1263129"/>
            <a:ext cx="2578150" cy="9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9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Sistemas de bases de datos de grafo</a:t>
            </a:r>
            <a:endParaRPr lang="es-C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6477000" cy="534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53200" y="6488668"/>
            <a:ext cx="2497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mtClean="0">
                <a:hlinkClick r:id="rId3"/>
              </a:rPr>
              <a:t>https://db-engines.com/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6865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Sistemas de bases de datos de grafo</a:t>
            </a:r>
            <a:endParaRPr lang="es-C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56" y="990600"/>
            <a:ext cx="6555544" cy="5565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553200" y="6488668"/>
            <a:ext cx="2497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mtClean="0">
                <a:hlinkClick r:id="rId3"/>
              </a:rPr>
              <a:t>https://db-engines.com/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4024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Bases de </a:t>
            </a:r>
            <a:r>
              <a:rPr lang="es-CL" dirty="0"/>
              <a:t>datos de grafo:</a:t>
            </a:r>
            <a:r>
              <a:rPr lang="es-CL" dirty="0" smtClean="0"/>
              <a:t/>
            </a:r>
            <a:br>
              <a:rPr lang="es-CL" dirty="0" smtClean="0"/>
            </a:br>
            <a:r>
              <a:rPr lang="es-CL" dirty="0" smtClean="0"/>
              <a:t>	Modelos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1839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Grafo dirigido etiquetado</a:t>
            </a:r>
            <a:endParaRPr lang="es-CL" sz="2400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2" y="1752600"/>
            <a:ext cx="8530701" cy="318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4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Grafo de propiedades</a:t>
            </a:r>
            <a:endParaRPr lang="es-CL" sz="2400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447800"/>
            <a:ext cx="6305823" cy="168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8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3" y="1461914"/>
            <a:ext cx="8016056" cy="23416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06373" y="4953000"/>
            <a:ext cx="3657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smtClean="0">
                <a:latin typeface="Calibri Light" panose="020F0302020204030204" pitchFamily="34" charset="0"/>
              </a:rPr>
              <a:t>¿Es un “verdadero” árbol?</a:t>
            </a:r>
            <a:endParaRPr lang="es-CL" sz="2000" i="1" dirty="0" smtClean="0">
              <a:latin typeface="Calibri Light" panose="020F0302020204030204" pitchFamily="34" charset="0"/>
            </a:endParaRPr>
          </a:p>
        </p:txBody>
      </p:sp>
      <p:sp>
        <p:nvSpPr>
          <p:cNvPr id="12" name="Content Placeholder 6 2 2 1"/>
          <p:cNvSpPr txBox="1">
            <a:spLocks/>
          </p:cNvSpPr>
          <p:nvPr/>
        </p:nvSpPr>
        <p:spPr>
          <a:xfrm>
            <a:off x="2251218" y="2561327"/>
            <a:ext cx="4682981" cy="277183"/>
          </a:xfrm>
          <a:prstGeom prst="rect">
            <a:avLst/>
          </a:prstGeom>
          <a:solidFill>
            <a:srgbClr val="FF0000">
              <a:alpha val="24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Content Placeholder 6 2 2 2"/>
          <p:cNvSpPr txBox="1">
            <a:spLocks/>
          </p:cNvSpPr>
          <p:nvPr/>
        </p:nvSpPr>
        <p:spPr>
          <a:xfrm>
            <a:off x="1600201" y="3581400"/>
            <a:ext cx="2137009" cy="249756"/>
          </a:xfrm>
          <a:prstGeom prst="rect">
            <a:avLst/>
          </a:prstGeom>
          <a:solidFill>
            <a:srgbClr val="FF0000">
              <a:alpha val="24000"/>
            </a:srgb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Content Placeholder 6 2 2 3"/>
          <p:cNvSpPr txBox="1">
            <a:spLocks/>
          </p:cNvSpPr>
          <p:nvPr/>
        </p:nvSpPr>
        <p:spPr>
          <a:xfrm>
            <a:off x="4706373" y="5469924"/>
            <a:ext cx="3657600" cy="115947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smtClean="0">
                <a:latin typeface="Calibri Light" panose="020F0302020204030204" pitchFamily="34" charset="0"/>
              </a:rPr>
              <a:t>Umm … sí y no. </a:t>
            </a:r>
          </a:p>
          <a:p>
            <a:pPr marL="0" indent="0" algn="ctr">
              <a:buNone/>
            </a:pPr>
            <a:r>
              <a:rPr lang="es-CL" sz="2000" i="1" smtClean="0">
                <a:solidFill>
                  <a:srgbClr val="FF0000"/>
                </a:solidFill>
                <a:latin typeface="Calibri Light" panose="020F0302020204030204" pitchFamily="34" charset="0"/>
              </a:rPr>
              <a:t>Es feo tener tres nodos para Ale </a:t>
            </a:r>
          </a:p>
          <a:p>
            <a:pPr marL="0" indent="0" algn="ctr">
              <a:buNone/>
            </a:pPr>
            <a:r>
              <a:rPr lang="es-CL" sz="2000" i="1" smtClean="0">
                <a:solidFill>
                  <a:srgbClr val="FF0000"/>
                </a:solidFill>
                <a:latin typeface="Calibri Light" panose="020F0302020204030204" pitchFamily="34" charset="0"/>
              </a:rPr>
              <a:t>(y es más difícil de consultar)</a:t>
            </a:r>
            <a:endParaRPr lang="es-CL" sz="20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75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Grafo de propiedades</a:t>
            </a:r>
            <a:endParaRPr lang="es-CL" sz="2400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" y="3733800"/>
            <a:ext cx="7110152" cy="2023163"/>
          </a:xfrm>
          <a:prstGeom prst="rect">
            <a:avLst/>
          </a:prstGeom>
        </p:spPr>
      </p:pic>
      <p:sp>
        <p:nvSpPr>
          <p:cNvPr id="10" name="Title 1 2"/>
          <p:cNvSpPr txBox="1">
            <a:spLocks/>
          </p:cNvSpPr>
          <p:nvPr/>
        </p:nvSpPr>
        <p:spPr>
          <a:xfrm>
            <a:off x="706120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algn="r"/>
            <a:r>
              <a:rPr lang="es-CL" dirty="0">
                <a:solidFill>
                  <a:schemeClr val="bg1">
                    <a:lumMod val="85000"/>
                  </a:schemeClr>
                </a:solidFill>
                <a:latin typeface="Calibri Light" pitchFamily="34" charset="0"/>
                <a:cs typeface="Calibri Light" pitchFamily="34" charset="0"/>
              </a:rPr>
              <a:t>Grafo dirigido etiquetado</a:t>
            </a:r>
            <a:endParaRPr lang="es-CL" sz="2400" dirty="0">
              <a:solidFill>
                <a:schemeClr val="bg1">
                  <a:lumMod val="85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447800"/>
            <a:ext cx="6305823" cy="168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3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Bases de datos de grafo: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Consultas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9622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Bases de </a:t>
            </a:r>
            <a:r>
              <a:rPr lang="es-CL" dirty="0"/>
              <a:t>datos de </a:t>
            </a:r>
            <a:r>
              <a:rPr lang="es-CL" dirty="0" smtClean="0"/>
              <a:t>grafo: consultas</a:t>
            </a:r>
            <a:endParaRPr lang="es-CL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20" y="1828800"/>
            <a:ext cx="733856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6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Patrones de grafo básicos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(</a:t>
            </a:r>
            <a:r>
              <a:rPr lang="es-CL" i="1" dirty="0" smtClean="0"/>
              <a:t>Basic </a:t>
            </a:r>
            <a:r>
              <a:rPr lang="es-CL" i="1" dirty="0" err="1" smtClean="0"/>
              <a:t>graph</a:t>
            </a:r>
            <a:r>
              <a:rPr lang="es-CL" i="1" dirty="0" smtClean="0"/>
              <a:t> </a:t>
            </a:r>
            <a:r>
              <a:rPr lang="es-CL" i="1" dirty="0" err="1" smtClean="0"/>
              <a:t>patterns</a:t>
            </a:r>
            <a:r>
              <a:rPr lang="es-CL" i="1" dirty="0" smtClean="0"/>
              <a:t>: </a:t>
            </a:r>
            <a:r>
              <a:rPr lang="es-CL" i="1" dirty="0" err="1" smtClean="0"/>
              <a:t>BGPs</a:t>
            </a:r>
            <a:r>
              <a:rPr lang="es-CL" dirty="0" smtClean="0"/>
              <a:t>)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6211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419600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Patrones de grafo básicos</a:t>
            </a:r>
            <a:endParaRPr lang="es-CL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2" y="4648200"/>
            <a:ext cx="3425883" cy="20153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¿Pares de </a:t>
            </a:r>
            <a:r>
              <a:rPr lang="es-CL" sz="2400" dirty="0" err="1" smtClean="0">
                <a:latin typeface="Roboto Light" panose="02000000000000000000" pitchFamily="2" charset="0"/>
                <a:ea typeface="Roboto Light" panose="02000000000000000000" pitchFamily="2" charset="0"/>
              </a:rPr>
              <a:t>e</a:t>
            </a:r>
            <a:r>
              <a:rPr lang="es-CL" sz="2400" dirty="0" err="1" smtClean="0">
                <a:latin typeface="Roboto Light" panose="02000000000000000000" pitchFamily="2" charset="0"/>
                <a:ea typeface="Roboto Light" panose="02000000000000000000" pitchFamily="2" charset="0"/>
              </a:rPr>
              <a:t>xoplanetas</a:t>
            </a:r>
            <a:r>
              <a:rPr lang="es-CL" sz="24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 que orbitan la misma estrella en Acuario?</a:t>
            </a:r>
            <a:endParaRPr lang="es-CL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4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419600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Patrones de grafo básicos</a:t>
            </a:r>
            <a:endParaRPr lang="es-CL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¿Pares de </a:t>
            </a:r>
            <a:r>
              <a:rPr lang="es-CL" sz="2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exoplanetas</a:t>
            </a: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 que orbitan la misma estrella en Acuario?</a:t>
            </a:r>
            <a:endParaRPr lang="es-CL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927" y="5070824"/>
            <a:ext cx="3428999" cy="113595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23459" y="4495800"/>
            <a:ext cx="3597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Semántica: Homomorfismo</a:t>
            </a:r>
            <a:endParaRPr lang="es-CL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2" y="4648200"/>
            <a:ext cx="3425883" cy="20153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6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Patrones de grafo básicos</a:t>
            </a:r>
            <a:endParaRPr lang="es-CL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¿Pares de </a:t>
            </a:r>
            <a:r>
              <a:rPr lang="es-CL" sz="2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exoplanetas</a:t>
            </a: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 que orbitan la misma estrella en Acuario?</a:t>
            </a:r>
            <a:endParaRPr lang="es-CL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927" y="5074103"/>
            <a:ext cx="3428999" cy="11349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23459" y="4495800"/>
            <a:ext cx="3597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Semántica: Isomorfismo</a:t>
            </a:r>
            <a:endParaRPr lang="es-CL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2" y="4648200"/>
            <a:ext cx="3425883" cy="20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8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Consultas regulares de camino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(</a:t>
            </a:r>
            <a:r>
              <a:rPr lang="es-CL" i="1" dirty="0" smtClean="0"/>
              <a:t>Regular </a:t>
            </a:r>
            <a:r>
              <a:rPr lang="es-CL" i="1" dirty="0" err="1" smtClean="0"/>
              <a:t>Path</a:t>
            </a:r>
            <a:r>
              <a:rPr lang="es-CL" i="1" dirty="0" smtClean="0"/>
              <a:t> </a:t>
            </a:r>
            <a:r>
              <a:rPr lang="es-CL" i="1" dirty="0" err="1" smtClean="0"/>
              <a:t>Queries</a:t>
            </a:r>
            <a:r>
              <a:rPr lang="es-CL" i="1" dirty="0" smtClean="0"/>
              <a:t>: </a:t>
            </a:r>
            <a:r>
              <a:rPr lang="es-CL" i="1" dirty="0" err="1" smtClean="0"/>
              <a:t>RPQs</a:t>
            </a:r>
            <a:r>
              <a:rPr lang="es-CL" dirty="0" smtClean="0"/>
              <a:t>)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3826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Consultas regulares de camino</a:t>
            </a:r>
            <a:endParaRPr lang="es-CL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¿Todos los cuerpos astronómicos?</a:t>
            </a:r>
            <a:endParaRPr lang="es-CL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809896"/>
            <a:ext cx="3859728" cy="26771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C7067EC4-24BC-433C-D17E-AE76134A625A}"/>
              </a:ext>
            </a:extLst>
          </p:cNvPr>
          <p:cNvSpPr txBox="1">
            <a:spLocks/>
          </p:cNvSpPr>
          <p:nvPr/>
        </p:nvSpPr>
        <p:spPr>
          <a:xfrm>
            <a:off x="2059520" y="5334000"/>
            <a:ext cx="5562600" cy="12622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CL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idea:</a:t>
            </a:r>
          </a:p>
          <a:p>
            <a:r>
              <a:rPr lang="es-CL" sz="2200" dirty="0" smtClean="0"/>
              <a:t>navegar un arco de</a:t>
            </a:r>
            <a:r>
              <a:rPr lang="es-CL" sz="2200" dirty="0" smtClean="0"/>
              <a:t> </a:t>
            </a:r>
            <a:r>
              <a:rPr lang="es-CL" sz="2200" dirty="0" smtClean="0">
                <a:solidFill>
                  <a:srgbClr val="00B050"/>
                </a:solidFill>
                <a:latin typeface="Inconsolata" pitchFamily="49" charset="0"/>
                <a:ea typeface="Inconsolata" pitchFamily="49" charset="0"/>
              </a:rPr>
              <a:t>instancia</a:t>
            </a:r>
            <a:endParaRPr lang="es-CL" sz="2200" dirty="0" smtClean="0">
              <a:latin typeface="Inconsolata" pitchFamily="49" charset="0"/>
              <a:ea typeface="Inconsolata" pitchFamily="49" charset="0"/>
            </a:endParaRPr>
          </a:p>
          <a:p>
            <a:r>
              <a:rPr lang="es-CL" sz="2200" dirty="0" smtClean="0"/>
              <a:t>navegar </a:t>
            </a:r>
            <a:r>
              <a:rPr lang="es-CL" sz="2200" dirty="0"/>
              <a:t>c</a:t>
            </a:r>
            <a:r>
              <a:rPr lang="es-CL" sz="2200" dirty="0" smtClean="0"/>
              <a:t>ero o más arcos de </a:t>
            </a:r>
            <a:r>
              <a:rPr lang="es-CL" sz="2200" dirty="0" smtClean="0">
                <a:solidFill>
                  <a:srgbClr val="00B050"/>
                </a:solidFill>
                <a:latin typeface="Inconsolata" pitchFamily="49" charset="0"/>
                <a:ea typeface="Inconsolata" pitchFamily="49" charset="0"/>
              </a:rPr>
              <a:t>subclase</a:t>
            </a:r>
            <a:endParaRPr lang="es-CL" sz="2200" dirty="0" smtClean="0">
              <a:latin typeface="Inconsolata" pitchFamily="49" charset="0"/>
              <a:ea typeface="Inconsolata" pitchFamily="49" charset="0"/>
            </a:endParaRPr>
          </a:p>
          <a:p>
            <a:pPr lvl="1"/>
            <a:r>
              <a:rPr lang="es-CL" sz="1800" dirty="0"/>
              <a:t>h</a:t>
            </a:r>
            <a:r>
              <a:rPr lang="es-CL" sz="1800" dirty="0" smtClean="0"/>
              <a:t>asta llegar al </a:t>
            </a:r>
            <a:r>
              <a:rPr lang="es-CL" sz="1800" dirty="0" smtClean="0"/>
              <a:t>nodo "</a:t>
            </a:r>
            <a:r>
              <a:rPr lang="es-CL" sz="1800" dirty="0" smtClean="0">
                <a:latin typeface="Inconsolata" pitchFamily="49" charset="0"/>
                <a:ea typeface="Inconsolata" pitchFamily="49" charset="0"/>
              </a:rPr>
              <a:t>Cuerpo astronómico</a:t>
            </a:r>
            <a:r>
              <a:rPr lang="es-CL" sz="1800" dirty="0" smtClean="0"/>
              <a:t>"</a:t>
            </a:r>
          </a:p>
          <a:p>
            <a:endParaRPr lang="es-CL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50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Consultas regulares de camino</a:t>
            </a:r>
            <a:endParaRPr lang="es-CL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¿Todos los cuerpos astronómicos?</a:t>
            </a:r>
            <a:endParaRPr lang="es-CL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850" y="5295479"/>
            <a:ext cx="1170550" cy="943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809896"/>
            <a:ext cx="3859728" cy="26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2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06373" y="4724400"/>
            <a:ext cx="3657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smtClean="0">
                <a:latin typeface="Calibri Light" panose="020F0302020204030204" pitchFamily="34" charset="0"/>
              </a:rPr>
              <a:t>¿Es un árbol ahora?</a:t>
            </a:r>
            <a:endParaRPr lang="es-CL" sz="2000" i="1" dirty="0" smtClean="0">
              <a:latin typeface="Calibri Light" panose="020F0302020204030204" pitchFamily="34" charset="0"/>
            </a:endParaRPr>
          </a:p>
        </p:txBody>
      </p:sp>
      <p:sp>
        <p:nvSpPr>
          <p:cNvPr id="22" name="Content Placeholder 6 2 2"/>
          <p:cNvSpPr txBox="1">
            <a:spLocks/>
          </p:cNvSpPr>
          <p:nvPr/>
        </p:nvSpPr>
        <p:spPr>
          <a:xfrm>
            <a:off x="4706373" y="5116574"/>
            <a:ext cx="3657600" cy="37567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smtClean="0">
                <a:latin typeface="Calibri Light" panose="020F0302020204030204" pitchFamily="34" charset="0"/>
              </a:rPr>
              <a:t>Hay ciclos, entonces ¡no!</a:t>
            </a:r>
            <a:endParaRPr lang="es-CL" sz="2000" dirty="0" smtClean="0">
              <a:solidFill>
                <a:schemeClr val="accent5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06373" y="5803403"/>
            <a:ext cx="36576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smtClean="0">
                <a:latin typeface="Calibri Light" panose="020F0302020204030204" pitchFamily="34" charset="0"/>
              </a:rPr>
              <a:t>¿Aparte de eso, H.A.P.A.?</a:t>
            </a:r>
            <a:endParaRPr lang="es-CL" sz="2000" i="1" dirty="0" smtClean="0">
              <a:latin typeface="Calibri Light" panose="020F0302020204030204" pitchFamily="34" charset="0"/>
            </a:endParaRPr>
          </a:p>
        </p:txBody>
      </p:sp>
      <p:sp>
        <p:nvSpPr>
          <p:cNvPr id="24" name="Content Placeholder 6 2 2"/>
          <p:cNvSpPr txBox="1">
            <a:spLocks/>
          </p:cNvSpPr>
          <p:nvPr/>
        </p:nvSpPr>
        <p:spPr>
          <a:xfrm>
            <a:off x="4706373" y="6203513"/>
            <a:ext cx="3657600" cy="375675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smtClean="0">
                <a:solidFill>
                  <a:srgbClr val="FF0000"/>
                </a:solidFill>
                <a:latin typeface="Calibri Light" panose="020F0302020204030204" pitchFamily="34" charset="0"/>
              </a:rPr>
              <a:t>¿De dónde es Kross 5?</a:t>
            </a:r>
            <a:endParaRPr lang="es-CL" sz="20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000" y="1461600"/>
            <a:ext cx="8018626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8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3" grpId="0" animBg="1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Consultas regulares de camino</a:t>
            </a:r>
            <a:endParaRPr lang="es-CL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¿Todos los cuerpos astronómicos?</a:t>
            </a:r>
            <a:endParaRPr lang="es-CL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850" y="5295479"/>
            <a:ext cx="1170550" cy="943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809896"/>
            <a:ext cx="3859728" cy="267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9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Consultas regulares de camino</a:t>
            </a:r>
            <a:endParaRPr lang="es-CL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¿Todos los cuerpos astronómicos?</a:t>
            </a:r>
            <a:endParaRPr lang="es-CL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850" y="5295479"/>
            <a:ext cx="1170550" cy="943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809896"/>
            <a:ext cx="3859728" cy="267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3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4191000"/>
            <a:ext cx="9144000" cy="266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Patrones de grafo de navegación</a:t>
            </a:r>
            <a:endParaRPr lang="es-CL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1" y="5016097"/>
            <a:ext cx="281679" cy="336122"/>
          </a:xfrm>
          <a:prstGeom prst="rect">
            <a:avLst/>
          </a:prstGeom>
        </p:spPr>
      </p:pic>
      <p:sp>
        <p:nvSpPr>
          <p:cNvPr id="21" name="Title 1 2"/>
          <p:cNvSpPr txBox="1">
            <a:spLocks/>
          </p:cNvSpPr>
          <p:nvPr/>
        </p:nvSpPr>
        <p:spPr>
          <a:xfrm>
            <a:off x="76200" y="5943600"/>
            <a:ext cx="885952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chemeClr val="bg1">
                    <a:lumMod val="85000"/>
                  </a:schemeClr>
                </a:solidFill>
                <a:latin typeface="Calibri Light" pitchFamily="34" charset="0"/>
                <a:cs typeface="Calibri Light" pitchFamily="34" charset="0"/>
              </a:rPr>
              <a:t>Patrones básicos de grafo</a:t>
            </a:r>
            <a:r>
              <a:rPr lang="es-CL" dirty="0" smtClean="0">
                <a:solidFill>
                  <a:schemeClr val="bg1">
                    <a:lumMod val="85000"/>
                  </a:schemeClr>
                </a:solidFill>
                <a:latin typeface="Calibri Light" pitchFamily="34" charset="0"/>
                <a:cs typeface="Calibri Light" pitchFamily="34" charset="0"/>
              </a:rPr>
              <a:t> + </a:t>
            </a:r>
            <a:r>
              <a:rPr lang="es-CL" dirty="0" smtClean="0">
                <a:solidFill>
                  <a:srgbClr val="C60042"/>
                </a:solidFill>
                <a:latin typeface="Calibri Light" pitchFamily="34" charset="0"/>
                <a:cs typeface="Calibri Light" pitchFamily="34" charset="0"/>
              </a:rPr>
              <a:t>Consultas regulares de camino</a:t>
            </a:r>
            <a:endParaRPr lang="es-CL" sz="2400" dirty="0">
              <a:solidFill>
                <a:srgbClr val="C60042"/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018655"/>
            <a:ext cx="17498" cy="365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44" y="5016098"/>
            <a:ext cx="143166" cy="3683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200257"/>
            <a:ext cx="365760" cy="251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Patrones de grafo de navegación</a:t>
            </a:r>
            <a:endParaRPr lang="es-CL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¿Todos los cuerpos </a:t>
            </a:r>
            <a:r>
              <a:rPr lang="es-CL" sz="24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astronómicos y sus constelaciones?</a:t>
            </a:r>
            <a:endParaRPr lang="es-CL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5295479"/>
            <a:ext cx="1866343" cy="943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93" y="4800600"/>
            <a:ext cx="6597629" cy="2907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7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Patrones de grafo complejos</a:t>
            </a:r>
            <a:br>
              <a:rPr lang="es-CL" dirty="0" smtClean="0"/>
            </a:br>
            <a:r>
              <a:rPr lang="es-CL" dirty="0"/>
              <a:t>	</a:t>
            </a:r>
            <a:r>
              <a:rPr lang="es-CL" dirty="0" smtClean="0"/>
              <a:t>(</a:t>
            </a:r>
            <a:r>
              <a:rPr lang="es-CL" i="1" dirty="0" err="1" smtClean="0"/>
              <a:t>Complex</a:t>
            </a:r>
            <a:r>
              <a:rPr lang="es-CL" i="1" dirty="0" smtClean="0"/>
              <a:t> </a:t>
            </a:r>
            <a:r>
              <a:rPr lang="es-CL" i="1" dirty="0" err="1" smtClean="0"/>
              <a:t>Graph</a:t>
            </a:r>
            <a:r>
              <a:rPr lang="es-CL" i="1" dirty="0" smtClean="0"/>
              <a:t> </a:t>
            </a:r>
            <a:r>
              <a:rPr lang="es-CL" i="1" dirty="0" err="1" smtClean="0"/>
              <a:t>Patterns</a:t>
            </a:r>
            <a:r>
              <a:rPr lang="es-CL" i="1" dirty="0" smtClean="0"/>
              <a:t>: </a:t>
            </a:r>
            <a:r>
              <a:rPr lang="es-CL" i="1" dirty="0" err="1" smtClean="0"/>
              <a:t>CGPs</a:t>
            </a:r>
            <a:r>
              <a:rPr lang="es-CL" dirty="0" smtClean="0"/>
              <a:t>)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4932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4191000"/>
            <a:ext cx="9144000" cy="266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Patrones </a:t>
            </a:r>
            <a:r>
              <a:rPr lang="es-CL" dirty="0"/>
              <a:t>de grafo complejos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079" y="5029200"/>
            <a:ext cx="432479" cy="3635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79" y="5040913"/>
            <a:ext cx="442370" cy="3686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60" y="5001835"/>
            <a:ext cx="361326" cy="418325"/>
          </a:xfrm>
          <a:prstGeom prst="rect">
            <a:avLst/>
          </a:prstGeom>
        </p:spPr>
      </p:pic>
      <p:sp>
        <p:nvSpPr>
          <p:cNvPr id="21" name="Title 1 2"/>
          <p:cNvSpPr txBox="1">
            <a:spLocks/>
          </p:cNvSpPr>
          <p:nvPr/>
        </p:nvSpPr>
        <p:spPr>
          <a:xfrm>
            <a:off x="706120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algn="r"/>
            <a:r>
              <a:rPr lang="es-CL" dirty="0" smtClean="0">
                <a:solidFill>
                  <a:schemeClr val="bg1">
                    <a:lumMod val="85000"/>
                  </a:schemeClr>
                </a:solidFill>
                <a:latin typeface="Calibri Light" pitchFamily="34" charset="0"/>
                <a:cs typeface="Calibri Light" pitchFamily="34" charset="0"/>
              </a:rPr>
              <a:t>Patrones de grafo básico </a:t>
            </a:r>
            <a:r>
              <a:rPr lang="es-CL" dirty="0" smtClean="0">
                <a:solidFill>
                  <a:schemeClr val="bg1">
                    <a:lumMod val="85000"/>
                  </a:schemeClr>
                </a:solidFill>
                <a:latin typeface="Calibri Light" pitchFamily="34" charset="0"/>
                <a:cs typeface="Calibri Light" pitchFamily="34" charset="0"/>
              </a:rPr>
              <a:t>+ </a:t>
            </a:r>
            <a:r>
              <a:rPr lang="es-CL" dirty="0" smtClean="0">
                <a:solidFill>
                  <a:schemeClr val="accent6">
                    <a:lumMod val="75000"/>
                  </a:schemeClr>
                </a:solidFill>
                <a:latin typeface="Calibri Light" pitchFamily="34" charset="0"/>
                <a:cs typeface="Calibri Light" pitchFamily="34" charset="0"/>
              </a:rPr>
              <a:t>El álgebra relacional</a:t>
            </a:r>
            <a:endParaRPr lang="es-CL" sz="2400" dirty="0">
              <a:solidFill>
                <a:schemeClr val="accent6">
                  <a:lumMod val="75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9" y="5016097"/>
            <a:ext cx="454321" cy="4558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176" y="5023656"/>
            <a:ext cx="144824" cy="3965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7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Patrones de grafo complejos</a:t>
            </a:r>
            <a:endParaRPr lang="es-CL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¿Pares de </a:t>
            </a:r>
            <a:r>
              <a:rPr lang="es-CL" sz="2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exoplanetas</a:t>
            </a: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 que orbitan la misma estrella en Acuario?</a:t>
            </a:r>
            <a:endParaRPr lang="es-CL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23" y="4480852"/>
            <a:ext cx="542479" cy="2295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80851"/>
            <a:ext cx="542479" cy="2295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59" y="5294819"/>
            <a:ext cx="529460" cy="4412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858571"/>
            <a:ext cx="1513605" cy="1612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17" y="4648200"/>
            <a:ext cx="3425883" cy="20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5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Patrones de grafo complejos</a:t>
            </a:r>
            <a:endParaRPr lang="es-CL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¿Pares de </a:t>
            </a:r>
            <a:r>
              <a:rPr lang="es-CL" sz="24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exoplanetas</a:t>
            </a: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 que orbitan la misma estrella en Acuario?</a:t>
            </a:r>
            <a:endParaRPr lang="es-CL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59" y="5294819"/>
            <a:ext cx="529460" cy="4412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23" y="4480852"/>
            <a:ext cx="542479" cy="2295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80851"/>
            <a:ext cx="542479" cy="22950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60420"/>
            <a:ext cx="3428999" cy="1135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73" y="5070825"/>
            <a:ext cx="2341099" cy="1135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5524500"/>
            <a:ext cx="471901" cy="1714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858571"/>
            <a:ext cx="1513605" cy="1612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9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Patrones de grafo complejos</a:t>
            </a:r>
            <a:endParaRPr lang="es-CL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¿Todas las estrellas enanas?</a:t>
            </a:r>
            <a:endParaRPr lang="es-CL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234" y="4894232"/>
            <a:ext cx="2298054" cy="2337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919" y="4892612"/>
            <a:ext cx="2190569" cy="2358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893475"/>
            <a:ext cx="2284618" cy="2356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88" y="4854096"/>
            <a:ext cx="304800" cy="35288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47045"/>
            <a:ext cx="304800" cy="3528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7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Patrones de grafo complejos</a:t>
            </a:r>
            <a:endParaRPr lang="es-CL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¿Todas las estrellas enanas?</a:t>
            </a:r>
            <a:endParaRPr lang="es-CL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6" y="4724401"/>
            <a:ext cx="656393" cy="329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65" y="4724400"/>
            <a:ext cx="1087900" cy="5612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67" y="4724401"/>
            <a:ext cx="1087900" cy="5612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019800"/>
            <a:ext cx="471901" cy="171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67" y="5657128"/>
            <a:ext cx="1087900" cy="75249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362692" y="6427400"/>
            <a:ext cx="2247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prstClr val="black"/>
              </a:buClr>
            </a:pPr>
            <a:r>
              <a:rPr lang="es-CL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Semántica: Saco</a:t>
            </a:r>
            <a:endParaRPr lang="es-CL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88" y="4854096"/>
            <a:ext cx="304800" cy="3528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47045"/>
            <a:ext cx="304800" cy="35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9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000" y="1461600"/>
            <a:ext cx="8018626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5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Patrones de grafo complejos</a:t>
            </a:r>
            <a:endParaRPr lang="es-CL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>
                <a:latin typeface="Roboto Light" panose="02000000000000000000" pitchFamily="2" charset="0"/>
                <a:ea typeface="Roboto Light" panose="02000000000000000000" pitchFamily="2" charset="0"/>
              </a:rPr>
              <a:t>¿Todas las estrellas enanas?</a:t>
            </a:r>
            <a:endParaRPr lang="es-CL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6" y="4724401"/>
            <a:ext cx="656393" cy="329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65" y="4724400"/>
            <a:ext cx="1087900" cy="561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67" y="4724401"/>
            <a:ext cx="1087900" cy="5612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019800"/>
            <a:ext cx="471901" cy="171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67" y="5657128"/>
            <a:ext cx="1087900" cy="75249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362692" y="6427400"/>
            <a:ext cx="2628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buClr>
                <a:prstClr val="black"/>
              </a:buClr>
            </a:pPr>
            <a:r>
              <a:rPr lang="es-CL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Semántica: Conjunto</a:t>
            </a:r>
            <a:endParaRPr lang="es-CL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88" y="4854096"/>
            <a:ext cx="304800" cy="3528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47045"/>
            <a:ext cx="304800" cy="35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3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4191000"/>
            <a:ext cx="9144000" cy="266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Patrones de grafo de navegación complejos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079" y="4446965"/>
            <a:ext cx="432479" cy="3635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79" y="4458678"/>
            <a:ext cx="442370" cy="3686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60" y="4458475"/>
            <a:ext cx="361326" cy="418325"/>
          </a:xfrm>
          <a:prstGeom prst="rect">
            <a:avLst/>
          </a:prstGeom>
        </p:spPr>
      </p:pic>
      <p:sp>
        <p:nvSpPr>
          <p:cNvPr id="21" name="Title 1 2"/>
          <p:cNvSpPr txBox="1">
            <a:spLocks/>
          </p:cNvSpPr>
          <p:nvPr/>
        </p:nvSpPr>
        <p:spPr>
          <a:xfrm>
            <a:off x="706120" y="5524500"/>
            <a:ext cx="8229600" cy="1135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algn="r"/>
            <a:r>
              <a:rPr lang="es-CL" dirty="0">
                <a:solidFill>
                  <a:schemeClr val="bg1">
                    <a:lumMod val="85000"/>
                  </a:schemeClr>
                </a:solidFill>
                <a:latin typeface="Calibri Light" pitchFamily="34" charset="0"/>
                <a:cs typeface="Calibri Light" pitchFamily="34" charset="0"/>
              </a:rPr>
              <a:t>Patrones de grafo básico + </a:t>
            </a:r>
            <a:r>
              <a:rPr lang="es-CL" dirty="0">
                <a:solidFill>
                  <a:schemeClr val="accent6">
                    <a:lumMod val="75000"/>
                  </a:schemeClr>
                </a:solidFill>
                <a:latin typeface="Calibri Light" pitchFamily="34" charset="0"/>
                <a:cs typeface="Calibri Light" pitchFamily="34" charset="0"/>
              </a:rPr>
              <a:t>El álgebra relacional</a:t>
            </a:r>
            <a:endParaRPr lang="es-CL" sz="4000" dirty="0">
              <a:solidFill>
                <a:schemeClr val="accent6">
                  <a:lumMod val="75000"/>
                </a:schemeClr>
              </a:solidFill>
              <a:latin typeface="Calibri Light" pitchFamily="34" charset="0"/>
              <a:cs typeface="Calibri Light" pitchFamily="34" charset="0"/>
            </a:endParaRPr>
          </a:p>
          <a:p>
            <a:pPr algn="r"/>
            <a:r>
              <a:rPr lang="es-CL" dirty="0">
                <a:solidFill>
                  <a:schemeClr val="bg1">
                    <a:lumMod val="85000"/>
                  </a:schemeClr>
                </a:solidFill>
                <a:latin typeface="Calibri Light" pitchFamily="34" charset="0"/>
                <a:cs typeface="Calibri Light" pitchFamily="34" charset="0"/>
              </a:rPr>
              <a:t>+ </a:t>
            </a:r>
            <a:r>
              <a:rPr lang="es-CL" dirty="0">
                <a:solidFill>
                  <a:srgbClr val="C60042"/>
                </a:solidFill>
                <a:latin typeface="Calibri Light" pitchFamily="34" charset="0"/>
                <a:cs typeface="Calibri Light" pitchFamily="34" charset="0"/>
              </a:rPr>
              <a:t>Consultas regulares de camino</a:t>
            </a:r>
            <a:endParaRPr lang="es-CL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9" y="4433862"/>
            <a:ext cx="454321" cy="455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21" y="5118081"/>
            <a:ext cx="281679" cy="3361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5120639"/>
            <a:ext cx="17498" cy="3657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084" y="5118082"/>
            <a:ext cx="143166" cy="3683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40" y="5302241"/>
            <a:ext cx="365760" cy="251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468368"/>
            <a:ext cx="144824" cy="3965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7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Patrones de grafo de navegación complejos</a:t>
            </a:r>
            <a:endParaRPr lang="es-CL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957935"/>
            <a:ext cx="9144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s-CL" sz="24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¿Constelaciones de cuerpos astronómicos que no sean estrellas?</a:t>
            </a:r>
            <a:endParaRPr lang="es-CL" sz="24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4419601"/>
            <a:ext cx="9144000" cy="2438400"/>
          </a:xfrm>
          <a:prstGeom prst="rect">
            <a:avLst/>
          </a:prstGeom>
          <a:solidFill>
            <a:srgbClr val="DFF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DFF0F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943600"/>
            <a:ext cx="1942266" cy="752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413912"/>
            <a:ext cx="5664012" cy="3010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91" y="4933238"/>
            <a:ext cx="128921" cy="3529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93" y="4572000"/>
            <a:ext cx="6588637" cy="2937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74" y="990600"/>
            <a:ext cx="7342439" cy="27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mtClean="0"/>
              <a:t>SPARQL: SPARQL Protocol and RDF Query Langauge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i="1" smtClean="0"/>
              <a:t>Protocolo y Lenguaje de Consulta de RDF:</a:t>
            </a:r>
            <a:endParaRPr lang="es-CL" i="1" dirty="0"/>
          </a:p>
        </p:txBody>
      </p:sp>
    </p:spTree>
    <p:extLst>
      <p:ext uri="{BB962C8B-B14F-4D97-AF65-F5344CB8AC3E}">
        <p14:creationId xmlns:p14="http://schemas.microsoft.com/office/powerpoint/2010/main" val="100420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6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Consultar Grafos en RDF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5334000"/>
            <a:ext cx="8229600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2000" smtClean="0">
                <a:solidFill>
                  <a:schemeClr val="bg1">
                    <a:lumMod val="50000"/>
                  </a:schemeClr>
                </a:solidFill>
              </a:rPr>
              <a:t>Consulta:</a:t>
            </a:r>
            <a:r>
              <a:rPr lang="es-CL" sz="2000" smtClean="0"/>
              <a:t> “¿Quién protagoniza en la película ‘Sharknado’?”</a:t>
            </a:r>
            <a:endParaRPr lang="es-CL" sz="2000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8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Consultar Grafos en RDF</a:t>
            </a:r>
            <a:endParaRPr lang="es-CL" dirty="0"/>
          </a:p>
        </p:txBody>
      </p:sp>
      <p:pic>
        <p:nvPicPr>
          <p:cNvPr id="42" name="Picture 4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5181606"/>
            <a:ext cx="1540488" cy="753671"/>
          </a:xfrm>
          <a:prstGeom prst="rect">
            <a:avLst/>
          </a:prstGeom>
        </p:spPr>
      </p:pic>
      <p:sp>
        <p:nvSpPr>
          <p:cNvPr id="14" name="Content Placeholder 3 1"/>
          <p:cNvSpPr>
            <a:spLocks noGrp="1"/>
          </p:cNvSpPr>
          <p:nvPr>
            <p:ph idx="1"/>
          </p:nvPr>
        </p:nvSpPr>
        <p:spPr>
          <a:xfrm>
            <a:off x="304800" y="4408223"/>
            <a:ext cx="1905000" cy="60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mtClean="0">
                <a:solidFill>
                  <a:schemeClr val="bg1">
                    <a:lumMod val="50000"/>
                  </a:schemeClr>
                </a:solidFill>
              </a:rPr>
              <a:t>Consulta:</a:t>
            </a:r>
            <a:endParaRPr lang="es-CL" dirty="0"/>
          </a:p>
        </p:txBody>
      </p:sp>
      <p:sp>
        <p:nvSpPr>
          <p:cNvPr id="15" name="Content Placeholder 3 2"/>
          <p:cNvSpPr txBox="1">
            <a:spLocks/>
          </p:cNvSpPr>
          <p:nvPr/>
        </p:nvSpPr>
        <p:spPr>
          <a:xfrm>
            <a:off x="5943600" y="4419600"/>
            <a:ext cx="2590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Soluciones:</a:t>
            </a:r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3" y="5105400"/>
            <a:ext cx="3397746" cy="123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 </a:t>
            </a:r>
            <a:r>
              <a:rPr lang="es-CL" smtClean="0">
                <a:solidFill>
                  <a:schemeClr val="accent6">
                    <a:lumMod val="75000"/>
                  </a:schemeClr>
                </a:solidFill>
              </a:rPr>
              <a:t>Prefijos</a:t>
            </a:r>
            <a:r>
              <a:rPr lang="es-CL" smtClean="0"/>
              <a:t>: Abreviaturas de IRIs</a:t>
            </a:r>
            <a:endParaRPr lang="es-CL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2" y="5105405"/>
            <a:ext cx="3400310" cy="124171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5563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clausula de </a:t>
            </a:r>
            <a:r>
              <a:rPr lang="es-CL" sz="320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</a:t>
            </a:r>
            <a:endParaRPr lang="es-CL" sz="3200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mtClean="0"/>
              <a:t>Especifica un grafo de consulta</a:t>
            </a:r>
            <a:endParaRPr lang="es-CL" dirty="0" smtClean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8" y="5105404"/>
            <a:ext cx="3401244" cy="124280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85800" y="5835134"/>
            <a:ext cx="2971800" cy="21588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5835134"/>
            <a:ext cx="1752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“</a:t>
            </a:r>
            <a:r>
              <a:rPr lang="es-CL" smtClean="0">
                <a:solidFill>
                  <a:srgbClr val="FFC000"/>
                </a:solidFill>
                <a:latin typeface="Calibri Light" panose="020F0302020204030204" pitchFamily="34" charset="0"/>
              </a:rPr>
              <a:t>Patrón triple</a:t>
            </a:r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”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8" name="Straight Arrow Connector 17"/>
          <p:cNvCxnSpPr>
            <a:stCxn id="16" idx="1"/>
            <a:endCxn id="15" idx="3"/>
          </p:cNvCxnSpPr>
          <p:nvPr/>
        </p:nvCxnSpPr>
        <p:spPr>
          <a:xfrm flipH="1" flipV="1">
            <a:off x="3657600" y="5943074"/>
            <a:ext cx="1752600" cy="7672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10200" y="6204466"/>
            <a:ext cx="2514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(un triple con variables)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69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clausula de </a:t>
            </a:r>
            <a:r>
              <a:rPr lang="es-CL" sz="320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</a:t>
            </a:r>
            <a:endParaRPr lang="es-CL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181604"/>
            <a:ext cx="1531881" cy="745167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9" y="5105404"/>
            <a:ext cx="3402527" cy="124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smtClean="0"/>
              <a:t>Modelo de datos (árbol/jerarquía)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000" y="1461600"/>
            <a:ext cx="8018626" cy="2340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264834"/>
            <a:ext cx="9144000" cy="559316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26" name="Picture 2" descr="http://thereforenow.com/wp-content/uploads/2014/11/glorious_mess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377" y="4433511"/>
            <a:ext cx="1907882" cy="217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31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clausula de </a:t>
            </a:r>
            <a:r>
              <a:rPr lang="es-CL" sz="320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</a:t>
            </a:r>
            <a:endParaRPr lang="es-CL" dirty="0"/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533400" y="53340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Consulta:</a:t>
            </a:r>
            <a:r>
              <a:rPr lang="es-CL" sz="2000" smtClean="0">
                <a:latin typeface="Calibri Light" panose="020F0302020204030204" pitchFamily="34" charset="0"/>
              </a:rPr>
              <a:t> “¿En cuáles (otras) películas han actuado los actores de Sharknado?”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0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clausula de </a:t>
            </a:r>
            <a:r>
              <a:rPr lang="es-CL" sz="320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</a:t>
            </a:r>
            <a:endParaRPr lang="es-CL" dirty="0"/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2" y="5105404"/>
            <a:ext cx="3115279" cy="9933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2"/>
            <a:ext cx="3658482" cy="1456771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857625" y="1809750"/>
            <a:ext cx="4267200" cy="1933575"/>
          </a:xfrm>
          <a:custGeom>
            <a:avLst/>
            <a:gdLst>
              <a:gd name="connsiteX0" fmla="*/ 171450 w 4267200"/>
              <a:gd name="connsiteY0" fmla="*/ 57150 h 1933575"/>
              <a:gd name="connsiteX1" fmla="*/ 171450 w 4267200"/>
              <a:gd name="connsiteY1" fmla="*/ 57150 h 1933575"/>
              <a:gd name="connsiteX2" fmla="*/ 295275 w 4267200"/>
              <a:gd name="connsiteY2" fmla="*/ 38100 h 1933575"/>
              <a:gd name="connsiteX3" fmla="*/ 352425 w 4267200"/>
              <a:gd name="connsiteY3" fmla="*/ 19050 h 1933575"/>
              <a:gd name="connsiteX4" fmla="*/ 466725 w 4267200"/>
              <a:gd name="connsiteY4" fmla="*/ 0 h 1933575"/>
              <a:gd name="connsiteX5" fmla="*/ 628650 w 4267200"/>
              <a:gd name="connsiteY5" fmla="*/ 9525 h 1933575"/>
              <a:gd name="connsiteX6" fmla="*/ 695325 w 4267200"/>
              <a:gd name="connsiteY6" fmla="*/ 19050 h 1933575"/>
              <a:gd name="connsiteX7" fmla="*/ 733425 w 4267200"/>
              <a:gd name="connsiteY7" fmla="*/ 28575 h 1933575"/>
              <a:gd name="connsiteX8" fmla="*/ 1019175 w 4267200"/>
              <a:gd name="connsiteY8" fmla="*/ 38100 h 1933575"/>
              <a:gd name="connsiteX9" fmla="*/ 1190625 w 4267200"/>
              <a:gd name="connsiteY9" fmla="*/ 57150 h 1933575"/>
              <a:gd name="connsiteX10" fmla="*/ 1276350 w 4267200"/>
              <a:gd name="connsiteY10" fmla="*/ 76200 h 1933575"/>
              <a:gd name="connsiteX11" fmla="*/ 1304925 w 4267200"/>
              <a:gd name="connsiteY11" fmla="*/ 95250 h 1933575"/>
              <a:gd name="connsiteX12" fmla="*/ 1333500 w 4267200"/>
              <a:gd name="connsiteY12" fmla="*/ 104775 h 1933575"/>
              <a:gd name="connsiteX13" fmla="*/ 1390650 w 4267200"/>
              <a:gd name="connsiteY13" fmla="*/ 142875 h 1933575"/>
              <a:gd name="connsiteX14" fmla="*/ 1457325 w 4267200"/>
              <a:gd name="connsiteY14" fmla="*/ 171450 h 1933575"/>
              <a:gd name="connsiteX15" fmla="*/ 1533525 w 4267200"/>
              <a:gd name="connsiteY15" fmla="*/ 209550 h 1933575"/>
              <a:gd name="connsiteX16" fmla="*/ 1590675 w 4267200"/>
              <a:gd name="connsiteY16" fmla="*/ 238125 h 1933575"/>
              <a:gd name="connsiteX17" fmla="*/ 1619250 w 4267200"/>
              <a:gd name="connsiteY17" fmla="*/ 257175 h 1933575"/>
              <a:gd name="connsiteX18" fmla="*/ 1638300 w 4267200"/>
              <a:gd name="connsiteY18" fmla="*/ 285750 h 1933575"/>
              <a:gd name="connsiteX19" fmla="*/ 1695450 w 4267200"/>
              <a:gd name="connsiteY19" fmla="*/ 323850 h 1933575"/>
              <a:gd name="connsiteX20" fmla="*/ 1714500 w 4267200"/>
              <a:gd name="connsiteY20" fmla="*/ 352425 h 1933575"/>
              <a:gd name="connsiteX21" fmla="*/ 1790700 w 4267200"/>
              <a:gd name="connsiteY21" fmla="*/ 381000 h 1933575"/>
              <a:gd name="connsiteX22" fmla="*/ 1876425 w 4267200"/>
              <a:gd name="connsiteY22" fmla="*/ 409575 h 1933575"/>
              <a:gd name="connsiteX23" fmla="*/ 2000250 w 4267200"/>
              <a:gd name="connsiteY23" fmla="*/ 438150 h 1933575"/>
              <a:gd name="connsiteX24" fmla="*/ 2066925 w 4267200"/>
              <a:gd name="connsiteY24" fmla="*/ 466725 h 1933575"/>
              <a:gd name="connsiteX25" fmla="*/ 2114550 w 4267200"/>
              <a:gd name="connsiteY25" fmla="*/ 485775 h 1933575"/>
              <a:gd name="connsiteX26" fmla="*/ 2143125 w 4267200"/>
              <a:gd name="connsiteY26" fmla="*/ 495300 h 1933575"/>
              <a:gd name="connsiteX27" fmla="*/ 2171700 w 4267200"/>
              <a:gd name="connsiteY27" fmla="*/ 514350 h 1933575"/>
              <a:gd name="connsiteX28" fmla="*/ 2238375 w 4267200"/>
              <a:gd name="connsiteY28" fmla="*/ 533400 h 1933575"/>
              <a:gd name="connsiteX29" fmla="*/ 2266950 w 4267200"/>
              <a:gd name="connsiteY29" fmla="*/ 552450 h 1933575"/>
              <a:gd name="connsiteX30" fmla="*/ 2305050 w 4267200"/>
              <a:gd name="connsiteY30" fmla="*/ 571500 h 1933575"/>
              <a:gd name="connsiteX31" fmla="*/ 2381250 w 4267200"/>
              <a:gd name="connsiteY31" fmla="*/ 600075 h 1933575"/>
              <a:gd name="connsiteX32" fmla="*/ 2428875 w 4267200"/>
              <a:gd name="connsiteY32" fmla="*/ 619125 h 1933575"/>
              <a:gd name="connsiteX33" fmla="*/ 2457450 w 4267200"/>
              <a:gd name="connsiteY33" fmla="*/ 647700 h 1933575"/>
              <a:gd name="connsiteX34" fmla="*/ 2543175 w 4267200"/>
              <a:gd name="connsiteY34" fmla="*/ 695325 h 1933575"/>
              <a:gd name="connsiteX35" fmla="*/ 2571750 w 4267200"/>
              <a:gd name="connsiteY35" fmla="*/ 714375 h 1933575"/>
              <a:gd name="connsiteX36" fmla="*/ 2600325 w 4267200"/>
              <a:gd name="connsiteY36" fmla="*/ 723900 h 1933575"/>
              <a:gd name="connsiteX37" fmla="*/ 2657475 w 4267200"/>
              <a:gd name="connsiteY37" fmla="*/ 752475 h 1933575"/>
              <a:gd name="connsiteX38" fmla="*/ 2676525 w 4267200"/>
              <a:gd name="connsiteY38" fmla="*/ 781050 h 1933575"/>
              <a:gd name="connsiteX39" fmla="*/ 2686050 w 4267200"/>
              <a:gd name="connsiteY39" fmla="*/ 809625 h 1933575"/>
              <a:gd name="connsiteX40" fmla="*/ 2752725 w 4267200"/>
              <a:gd name="connsiteY40" fmla="*/ 857250 h 1933575"/>
              <a:gd name="connsiteX41" fmla="*/ 2819400 w 4267200"/>
              <a:gd name="connsiteY41" fmla="*/ 895350 h 1933575"/>
              <a:gd name="connsiteX42" fmla="*/ 2857500 w 4267200"/>
              <a:gd name="connsiteY42" fmla="*/ 952500 h 1933575"/>
              <a:gd name="connsiteX43" fmla="*/ 2876550 w 4267200"/>
              <a:gd name="connsiteY43" fmla="*/ 981075 h 1933575"/>
              <a:gd name="connsiteX44" fmla="*/ 2905125 w 4267200"/>
              <a:gd name="connsiteY44" fmla="*/ 1009650 h 1933575"/>
              <a:gd name="connsiteX45" fmla="*/ 2924175 w 4267200"/>
              <a:gd name="connsiteY45" fmla="*/ 1047750 h 1933575"/>
              <a:gd name="connsiteX46" fmla="*/ 2952750 w 4267200"/>
              <a:gd name="connsiteY46" fmla="*/ 1076325 h 1933575"/>
              <a:gd name="connsiteX47" fmla="*/ 2981325 w 4267200"/>
              <a:gd name="connsiteY47" fmla="*/ 1133475 h 1933575"/>
              <a:gd name="connsiteX48" fmla="*/ 3009900 w 4267200"/>
              <a:gd name="connsiteY48" fmla="*/ 1162050 h 1933575"/>
              <a:gd name="connsiteX49" fmla="*/ 3028950 w 4267200"/>
              <a:gd name="connsiteY49" fmla="*/ 1190625 h 1933575"/>
              <a:gd name="connsiteX50" fmla="*/ 3086100 w 4267200"/>
              <a:gd name="connsiteY50" fmla="*/ 1247775 h 1933575"/>
              <a:gd name="connsiteX51" fmla="*/ 3095625 w 4267200"/>
              <a:gd name="connsiteY51" fmla="*/ 1276350 h 1933575"/>
              <a:gd name="connsiteX52" fmla="*/ 3124200 w 4267200"/>
              <a:gd name="connsiteY52" fmla="*/ 1285875 h 1933575"/>
              <a:gd name="connsiteX53" fmla="*/ 3152775 w 4267200"/>
              <a:gd name="connsiteY53" fmla="*/ 1304925 h 1933575"/>
              <a:gd name="connsiteX54" fmla="*/ 3181350 w 4267200"/>
              <a:gd name="connsiteY54" fmla="*/ 1333500 h 1933575"/>
              <a:gd name="connsiteX55" fmla="*/ 3238500 w 4267200"/>
              <a:gd name="connsiteY55" fmla="*/ 1352550 h 1933575"/>
              <a:gd name="connsiteX56" fmla="*/ 3314700 w 4267200"/>
              <a:gd name="connsiteY56" fmla="*/ 1400175 h 1933575"/>
              <a:gd name="connsiteX57" fmla="*/ 3343275 w 4267200"/>
              <a:gd name="connsiteY57" fmla="*/ 1409700 h 1933575"/>
              <a:gd name="connsiteX58" fmla="*/ 3371850 w 4267200"/>
              <a:gd name="connsiteY58" fmla="*/ 1419225 h 1933575"/>
              <a:gd name="connsiteX59" fmla="*/ 3457575 w 4267200"/>
              <a:gd name="connsiteY59" fmla="*/ 1438275 h 1933575"/>
              <a:gd name="connsiteX60" fmla="*/ 3533775 w 4267200"/>
              <a:gd name="connsiteY60" fmla="*/ 1447800 h 1933575"/>
              <a:gd name="connsiteX61" fmla="*/ 3629025 w 4267200"/>
              <a:gd name="connsiteY61" fmla="*/ 1457325 h 1933575"/>
              <a:gd name="connsiteX62" fmla="*/ 4105275 w 4267200"/>
              <a:gd name="connsiteY62" fmla="*/ 1476375 h 1933575"/>
              <a:gd name="connsiteX63" fmla="*/ 4191000 w 4267200"/>
              <a:gd name="connsiteY63" fmla="*/ 1524000 h 1933575"/>
              <a:gd name="connsiteX64" fmla="*/ 4219575 w 4267200"/>
              <a:gd name="connsiteY64" fmla="*/ 1533525 h 1933575"/>
              <a:gd name="connsiteX65" fmla="*/ 4267200 w 4267200"/>
              <a:gd name="connsiteY65" fmla="*/ 1647825 h 1933575"/>
              <a:gd name="connsiteX66" fmla="*/ 4257675 w 4267200"/>
              <a:gd name="connsiteY66" fmla="*/ 1695450 h 1933575"/>
              <a:gd name="connsiteX67" fmla="*/ 4229100 w 4267200"/>
              <a:gd name="connsiteY67" fmla="*/ 1724025 h 1933575"/>
              <a:gd name="connsiteX68" fmla="*/ 4181475 w 4267200"/>
              <a:gd name="connsiteY68" fmla="*/ 1762125 h 1933575"/>
              <a:gd name="connsiteX69" fmla="*/ 4162425 w 4267200"/>
              <a:gd name="connsiteY69" fmla="*/ 1819275 h 1933575"/>
              <a:gd name="connsiteX70" fmla="*/ 4105275 w 4267200"/>
              <a:gd name="connsiteY70" fmla="*/ 1857375 h 1933575"/>
              <a:gd name="connsiteX71" fmla="*/ 4048125 w 4267200"/>
              <a:gd name="connsiteY71" fmla="*/ 1866900 h 1933575"/>
              <a:gd name="connsiteX72" fmla="*/ 3952875 w 4267200"/>
              <a:gd name="connsiteY72" fmla="*/ 1885950 h 1933575"/>
              <a:gd name="connsiteX73" fmla="*/ 3895725 w 4267200"/>
              <a:gd name="connsiteY73" fmla="*/ 1895475 h 1933575"/>
              <a:gd name="connsiteX74" fmla="*/ 3838575 w 4267200"/>
              <a:gd name="connsiteY74" fmla="*/ 1914525 h 1933575"/>
              <a:gd name="connsiteX75" fmla="*/ 3752850 w 4267200"/>
              <a:gd name="connsiteY75" fmla="*/ 1924050 h 1933575"/>
              <a:gd name="connsiteX76" fmla="*/ 3714750 w 4267200"/>
              <a:gd name="connsiteY76" fmla="*/ 1933575 h 1933575"/>
              <a:gd name="connsiteX77" fmla="*/ 3629025 w 4267200"/>
              <a:gd name="connsiteY77" fmla="*/ 1914525 h 1933575"/>
              <a:gd name="connsiteX78" fmla="*/ 3467100 w 4267200"/>
              <a:gd name="connsiteY78" fmla="*/ 1905000 h 1933575"/>
              <a:gd name="connsiteX79" fmla="*/ 2838450 w 4267200"/>
              <a:gd name="connsiteY79" fmla="*/ 1876425 h 1933575"/>
              <a:gd name="connsiteX80" fmla="*/ 2609850 w 4267200"/>
              <a:gd name="connsiteY80" fmla="*/ 1857375 h 1933575"/>
              <a:gd name="connsiteX81" fmla="*/ 2438400 w 4267200"/>
              <a:gd name="connsiteY81" fmla="*/ 1847850 h 1933575"/>
              <a:gd name="connsiteX82" fmla="*/ 1657350 w 4267200"/>
              <a:gd name="connsiteY82" fmla="*/ 1866900 h 1933575"/>
              <a:gd name="connsiteX83" fmla="*/ 1447800 w 4267200"/>
              <a:gd name="connsiteY83" fmla="*/ 1885950 h 1933575"/>
              <a:gd name="connsiteX84" fmla="*/ 1409700 w 4267200"/>
              <a:gd name="connsiteY84" fmla="*/ 1895475 h 1933575"/>
              <a:gd name="connsiteX85" fmla="*/ 1247775 w 4267200"/>
              <a:gd name="connsiteY85" fmla="*/ 1914525 h 1933575"/>
              <a:gd name="connsiteX86" fmla="*/ 914400 w 4267200"/>
              <a:gd name="connsiteY86" fmla="*/ 1905000 h 1933575"/>
              <a:gd name="connsiteX87" fmla="*/ 733425 w 4267200"/>
              <a:gd name="connsiteY87" fmla="*/ 1885950 h 1933575"/>
              <a:gd name="connsiteX88" fmla="*/ 561975 w 4267200"/>
              <a:gd name="connsiteY88" fmla="*/ 1866900 h 1933575"/>
              <a:gd name="connsiteX89" fmla="*/ 47625 w 4267200"/>
              <a:gd name="connsiteY89" fmla="*/ 1866900 h 1933575"/>
              <a:gd name="connsiteX90" fmla="*/ 19050 w 4267200"/>
              <a:gd name="connsiteY90" fmla="*/ 1857375 h 1933575"/>
              <a:gd name="connsiteX91" fmla="*/ 0 w 4267200"/>
              <a:gd name="connsiteY91" fmla="*/ 1828800 h 1933575"/>
              <a:gd name="connsiteX92" fmla="*/ 38100 w 4267200"/>
              <a:gd name="connsiteY92" fmla="*/ 1743075 h 1933575"/>
              <a:gd name="connsiteX93" fmla="*/ 66675 w 4267200"/>
              <a:gd name="connsiteY93" fmla="*/ 1647825 h 1933575"/>
              <a:gd name="connsiteX94" fmla="*/ 76200 w 4267200"/>
              <a:gd name="connsiteY94" fmla="*/ 1619250 h 1933575"/>
              <a:gd name="connsiteX95" fmla="*/ 104775 w 4267200"/>
              <a:gd name="connsiteY95" fmla="*/ 1600200 h 1933575"/>
              <a:gd name="connsiteX96" fmla="*/ 123825 w 4267200"/>
              <a:gd name="connsiteY96" fmla="*/ 1571625 h 1933575"/>
              <a:gd name="connsiteX97" fmla="*/ 209550 w 4267200"/>
              <a:gd name="connsiteY97" fmla="*/ 1524000 h 1933575"/>
              <a:gd name="connsiteX98" fmla="*/ 238125 w 4267200"/>
              <a:gd name="connsiteY98" fmla="*/ 1504950 h 1933575"/>
              <a:gd name="connsiteX99" fmla="*/ 276225 w 4267200"/>
              <a:gd name="connsiteY99" fmla="*/ 1495425 h 1933575"/>
              <a:gd name="connsiteX100" fmla="*/ 333375 w 4267200"/>
              <a:gd name="connsiteY100" fmla="*/ 1476375 h 1933575"/>
              <a:gd name="connsiteX101" fmla="*/ 647700 w 4267200"/>
              <a:gd name="connsiteY101" fmla="*/ 1485900 h 1933575"/>
              <a:gd name="connsiteX102" fmla="*/ 752475 w 4267200"/>
              <a:gd name="connsiteY102" fmla="*/ 1495425 h 1933575"/>
              <a:gd name="connsiteX103" fmla="*/ 1752600 w 4267200"/>
              <a:gd name="connsiteY103" fmla="*/ 1485900 h 1933575"/>
              <a:gd name="connsiteX104" fmla="*/ 1885950 w 4267200"/>
              <a:gd name="connsiteY104" fmla="*/ 1476375 h 1933575"/>
              <a:gd name="connsiteX105" fmla="*/ 2105025 w 4267200"/>
              <a:gd name="connsiteY105" fmla="*/ 1438275 h 1933575"/>
              <a:gd name="connsiteX106" fmla="*/ 2095500 w 4267200"/>
              <a:gd name="connsiteY106" fmla="*/ 1371600 h 1933575"/>
              <a:gd name="connsiteX107" fmla="*/ 2047875 w 4267200"/>
              <a:gd name="connsiteY107" fmla="*/ 1314450 h 1933575"/>
              <a:gd name="connsiteX108" fmla="*/ 2019300 w 4267200"/>
              <a:gd name="connsiteY108" fmla="*/ 1257300 h 1933575"/>
              <a:gd name="connsiteX109" fmla="*/ 1962150 w 4267200"/>
              <a:gd name="connsiteY109" fmla="*/ 1143000 h 1933575"/>
              <a:gd name="connsiteX110" fmla="*/ 1905000 w 4267200"/>
              <a:gd name="connsiteY110" fmla="*/ 1114425 h 1933575"/>
              <a:gd name="connsiteX111" fmla="*/ 1857375 w 4267200"/>
              <a:gd name="connsiteY111" fmla="*/ 1085850 h 1933575"/>
              <a:gd name="connsiteX112" fmla="*/ 1800225 w 4267200"/>
              <a:gd name="connsiteY112" fmla="*/ 1038225 h 1933575"/>
              <a:gd name="connsiteX113" fmla="*/ 1752600 w 4267200"/>
              <a:gd name="connsiteY113" fmla="*/ 1009650 h 1933575"/>
              <a:gd name="connsiteX114" fmla="*/ 1724025 w 4267200"/>
              <a:gd name="connsiteY114" fmla="*/ 981075 h 1933575"/>
              <a:gd name="connsiteX115" fmla="*/ 1581150 w 4267200"/>
              <a:gd name="connsiteY115" fmla="*/ 885825 h 1933575"/>
              <a:gd name="connsiteX116" fmla="*/ 1438275 w 4267200"/>
              <a:gd name="connsiteY116" fmla="*/ 809625 h 1933575"/>
              <a:gd name="connsiteX117" fmla="*/ 1295400 w 4267200"/>
              <a:gd name="connsiteY117" fmla="*/ 685800 h 1933575"/>
              <a:gd name="connsiteX118" fmla="*/ 1257300 w 4267200"/>
              <a:gd name="connsiteY118" fmla="*/ 666750 h 1933575"/>
              <a:gd name="connsiteX119" fmla="*/ 1228725 w 4267200"/>
              <a:gd name="connsiteY119" fmla="*/ 638175 h 1933575"/>
              <a:gd name="connsiteX120" fmla="*/ 1200150 w 4267200"/>
              <a:gd name="connsiteY120" fmla="*/ 628650 h 1933575"/>
              <a:gd name="connsiteX121" fmla="*/ 1171575 w 4267200"/>
              <a:gd name="connsiteY121" fmla="*/ 609600 h 1933575"/>
              <a:gd name="connsiteX122" fmla="*/ 1114425 w 4267200"/>
              <a:gd name="connsiteY122" fmla="*/ 590550 h 1933575"/>
              <a:gd name="connsiteX123" fmla="*/ 1028700 w 4267200"/>
              <a:gd name="connsiteY123" fmla="*/ 533400 h 1933575"/>
              <a:gd name="connsiteX124" fmla="*/ 1000125 w 4267200"/>
              <a:gd name="connsiteY124" fmla="*/ 514350 h 1933575"/>
              <a:gd name="connsiteX125" fmla="*/ 914400 w 4267200"/>
              <a:gd name="connsiteY125" fmla="*/ 485775 h 1933575"/>
              <a:gd name="connsiteX126" fmla="*/ 885825 w 4267200"/>
              <a:gd name="connsiteY126" fmla="*/ 476250 h 1933575"/>
              <a:gd name="connsiteX127" fmla="*/ 847725 w 4267200"/>
              <a:gd name="connsiteY127" fmla="*/ 466725 h 1933575"/>
              <a:gd name="connsiteX128" fmla="*/ 561975 w 4267200"/>
              <a:gd name="connsiteY128" fmla="*/ 485775 h 1933575"/>
              <a:gd name="connsiteX129" fmla="*/ 504825 w 4267200"/>
              <a:gd name="connsiteY129" fmla="*/ 504825 h 1933575"/>
              <a:gd name="connsiteX130" fmla="*/ 476250 w 4267200"/>
              <a:gd name="connsiteY130" fmla="*/ 514350 h 1933575"/>
              <a:gd name="connsiteX131" fmla="*/ 428625 w 4267200"/>
              <a:gd name="connsiteY131" fmla="*/ 523875 h 1933575"/>
              <a:gd name="connsiteX132" fmla="*/ 228600 w 4267200"/>
              <a:gd name="connsiteY132" fmla="*/ 514350 h 1933575"/>
              <a:gd name="connsiteX133" fmla="*/ 142875 w 4267200"/>
              <a:gd name="connsiteY133" fmla="*/ 485775 h 1933575"/>
              <a:gd name="connsiteX134" fmla="*/ 57150 w 4267200"/>
              <a:gd name="connsiteY134" fmla="*/ 447675 h 1933575"/>
              <a:gd name="connsiteX135" fmla="*/ 47625 w 4267200"/>
              <a:gd name="connsiteY135" fmla="*/ 381000 h 1933575"/>
              <a:gd name="connsiteX136" fmla="*/ 38100 w 4267200"/>
              <a:gd name="connsiteY136" fmla="*/ 342900 h 1933575"/>
              <a:gd name="connsiteX137" fmla="*/ 47625 w 4267200"/>
              <a:gd name="connsiteY137" fmla="*/ 266700 h 1933575"/>
              <a:gd name="connsiteX138" fmla="*/ 66675 w 4267200"/>
              <a:gd name="connsiteY138" fmla="*/ 238125 h 1933575"/>
              <a:gd name="connsiteX139" fmla="*/ 76200 w 4267200"/>
              <a:gd name="connsiteY139" fmla="*/ 200025 h 1933575"/>
              <a:gd name="connsiteX140" fmla="*/ 104775 w 4267200"/>
              <a:gd name="connsiteY140" fmla="*/ 123825 h 1933575"/>
              <a:gd name="connsiteX141" fmla="*/ 133350 w 4267200"/>
              <a:gd name="connsiteY141" fmla="*/ 114300 h 1933575"/>
              <a:gd name="connsiteX142" fmla="*/ 142875 w 4267200"/>
              <a:gd name="connsiteY142" fmla="*/ 85725 h 1933575"/>
              <a:gd name="connsiteX143" fmla="*/ 171450 w 4267200"/>
              <a:gd name="connsiteY143" fmla="*/ 5715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267200" h="1933575">
                <a:moveTo>
                  <a:pt x="171450" y="57150"/>
                </a:moveTo>
                <a:lnTo>
                  <a:pt x="171450" y="57150"/>
                </a:lnTo>
                <a:cubicBezTo>
                  <a:pt x="231820" y="50442"/>
                  <a:pt x="246751" y="52657"/>
                  <a:pt x="295275" y="38100"/>
                </a:cubicBezTo>
                <a:cubicBezTo>
                  <a:pt x="314509" y="32330"/>
                  <a:pt x="332500" y="21541"/>
                  <a:pt x="352425" y="19050"/>
                </a:cubicBezTo>
                <a:cubicBezTo>
                  <a:pt x="441615" y="7901"/>
                  <a:pt x="403792" y="15733"/>
                  <a:pt x="466725" y="0"/>
                </a:cubicBezTo>
                <a:cubicBezTo>
                  <a:pt x="520700" y="3175"/>
                  <a:pt x="574768" y="5035"/>
                  <a:pt x="628650" y="9525"/>
                </a:cubicBezTo>
                <a:cubicBezTo>
                  <a:pt x="651023" y="11389"/>
                  <a:pt x="673236" y="15034"/>
                  <a:pt x="695325" y="19050"/>
                </a:cubicBezTo>
                <a:cubicBezTo>
                  <a:pt x="708205" y="21392"/>
                  <a:pt x="720357" y="27806"/>
                  <a:pt x="733425" y="28575"/>
                </a:cubicBezTo>
                <a:cubicBezTo>
                  <a:pt x="828563" y="34171"/>
                  <a:pt x="923925" y="34925"/>
                  <a:pt x="1019175" y="38100"/>
                </a:cubicBezTo>
                <a:cubicBezTo>
                  <a:pt x="1096891" y="64005"/>
                  <a:pt x="1019385" y="40841"/>
                  <a:pt x="1190625" y="57150"/>
                </a:cubicBezTo>
                <a:cubicBezTo>
                  <a:pt x="1208701" y="58872"/>
                  <a:pt x="1254915" y="65483"/>
                  <a:pt x="1276350" y="76200"/>
                </a:cubicBezTo>
                <a:cubicBezTo>
                  <a:pt x="1286589" y="81320"/>
                  <a:pt x="1294686" y="90130"/>
                  <a:pt x="1304925" y="95250"/>
                </a:cubicBezTo>
                <a:cubicBezTo>
                  <a:pt x="1313905" y="99740"/>
                  <a:pt x="1324723" y="99899"/>
                  <a:pt x="1333500" y="104775"/>
                </a:cubicBezTo>
                <a:cubicBezTo>
                  <a:pt x="1353514" y="115894"/>
                  <a:pt x="1368930" y="135635"/>
                  <a:pt x="1390650" y="142875"/>
                </a:cubicBezTo>
                <a:cubicBezTo>
                  <a:pt x="1418428" y="152134"/>
                  <a:pt x="1430422" y="154636"/>
                  <a:pt x="1457325" y="171450"/>
                </a:cubicBezTo>
                <a:cubicBezTo>
                  <a:pt x="1522089" y="211927"/>
                  <a:pt x="1466673" y="192837"/>
                  <a:pt x="1533525" y="209550"/>
                </a:cubicBezTo>
                <a:cubicBezTo>
                  <a:pt x="1615417" y="264145"/>
                  <a:pt x="1511805" y="198690"/>
                  <a:pt x="1590675" y="238125"/>
                </a:cubicBezTo>
                <a:cubicBezTo>
                  <a:pt x="1600914" y="243245"/>
                  <a:pt x="1609725" y="250825"/>
                  <a:pt x="1619250" y="257175"/>
                </a:cubicBezTo>
                <a:cubicBezTo>
                  <a:pt x="1625600" y="266700"/>
                  <a:pt x="1629685" y="278212"/>
                  <a:pt x="1638300" y="285750"/>
                </a:cubicBezTo>
                <a:cubicBezTo>
                  <a:pt x="1655530" y="300827"/>
                  <a:pt x="1695450" y="323850"/>
                  <a:pt x="1695450" y="323850"/>
                </a:cubicBezTo>
                <a:cubicBezTo>
                  <a:pt x="1701800" y="333375"/>
                  <a:pt x="1706405" y="344330"/>
                  <a:pt x="1714500" y="352425"/>
                </a:cubicBezTo>
                <a:cubicBezTo>
                  <a:pt x="1739026" y="376951"/>
                  <a:pt x="1756625" y="374185"/>
                  <a:pt x="1790700" y="381000"/>
                </a:cubicBezTo>
                <a:cubicBezTo>
                  <a:pt x="1860554" y="415927"/>
                  <a:pt x="1795181" y="387418"/>
                  <a:pt x="1876425" y="409575"/>
                </a:cubicBezTo>
                <a:cubicBezTo>
                  <a:pt x="1991483" y="440954"/>
                  <a:pt x="1872766" y="419938"/>
                  <a:pt x="2000250" y="438150"/>
                </a:cubicBezTo>
                <a:cubicBezTo>
                  <a:pt x="2058941" y="457714"/>
                  <a:pt x="1996305" y="435338"/>
                  <a:pt x="2066925" y="466725"/>
                </a:cubicBezTo>
                <a:cubicBezTo>
                  <a:pt x="2082549" y="473669"/>
                  <a:pt x="2098541" y="479772"/>
                  <a:pt x="2114550" y="485775"/>
                </a:cubicBezTo>
                <a:cubicBezTo>
                  <a:pt x="2123951" y="489300"/>
                  <a:pt x="2134145" y="490810"/>
                  <a:pt x="2143125" y="495300"/>
                </a:cubicBezTo>
                <a:cubicBezTo>
                  <a:pt x="2153364" y="500420"/>
                  <a:pt x="2161178" y="509841"/>
                  <a:pt x="2171700" y="514350"/>
                </a:cubicBezTo>
                <a:cubicBezTo>
                  <a:pt x="2214426" y="532661"/>
                  <a:pt x="2201304" y="514864"/>
                  <a:pt x="2238375" y="533400"/>
                </a:cubicBezTo>
                <a:cubicBezTo>
                  <a:pt x="2248614" y="538520"/>
                  <a:pt x="2257011" y="546770"/>
                  <a:pt x="2266950" y="552450"/>
                </a:cubicBezTo>
                <a:cubicBezTo>
                  <a:pt x="2279278" y="559495"/>
                  <a:pt x="2292075" y="565733"/>
                  <a:pt x="2305050" y="571500"/>
                </a:cubicBezTo>
                <a:cubicBezTo>
                  <a:pt x="2371321" y="600954"/>
                  <a:pt x="2330979" y="581223"/>
                  <a:pt x="2381250" y="600075"/>
                </a:cubicBezTo>
                <a:cubicBezTo>
                  <a:pt x="2397259" y="606078"/>
                  <a:pt x="2413000" y="612775"/>
                  <a:pt x="2428875" y="619125"/>
                </a:cubicBezTo>
                <a:cubicBezTo>
                  <a:pt x="2438400" y="628650"/>
                  <a:pt x="2446674" y="639618"/>
                  <a:pt x="2457450" y="647700"/>
                </a:cubicBezTo>
                <a:cubicBezTo>
                  <a:pt x="2495525" y="676256"/>
                  <a:pt x="2505179" y="673613"/>
                  <a:pt x="2543175" y="695325"/>
                </a:cubicBezTo>
                <a:cubicBezTo>
                  <a:pt x="2553114" y="701005"/>
                  <a:pt x="2561511" y="709255"/>
                  <a:pt x="2571750" y="714375"/>
                </a:cubicBezTo>
                <a:cubicBezTo>
                  <a:pt x="2580730" y="718865"/>
                  <a:pt x="2591345" y="719410"/>
                  <a:pt x="2600325" y="723900"/>
                </a:cubicBezTo>
                <a:cubicBezTo>
                  <a:pt x="2674183" y="760829"/>
                  <a:pt x="2585651" y="728534"/>
                  <a:pt x="2657475" y="752475"/>
                </a:cubicBezTo>
                <a:cubicBezTo>
                  <a:pt x="2663825" y="762000"/>
                  <a:pt x="2671405" y="770811"/>
                  <a:pt x="2676525" y="781050"/>
                </a:cubicBezTo>
                <a:cubicBezTo>
                  <a:pt x="2681015" y="790030"/>
                  <a:pt x="2680481" y="801271"/>
                  <a:pt x="2686050" y="809625"/>
                </a:cubicBezTo>
                <a:cubicBezTo>
                  <a:pt x="2707532" y="841848"/>
                  <a:pt x="2720637" y="838914"/>
                  <a:pt x="2752725" y="857250"/>
                </a:cubicBezTo>
                <a:cubicBezTo>
                  <a:pt x="2846967" y="911102"/>
                  <a:pt x="2704265" y="837783"/>
                  <a:pt x="2819400" y="895350"/>
                </a:cubicBezTo>
                <a:lnTo>
                  <a:pt x="2857500" y="952500"/>
                </a:lnTo>
                <a:cubicBezTo>
                  <a:pt x="2863850" y="962025"/>
                  <a:pt x="2868455" y="972980"/>
                  <a:pt x="2876550" y="981075"/>
                </a:cubicBezTo>
                <a:cubicBezTo>
                  <a:pt x="2886075" y="990600"/>
                  <a:pt x="2897295" y="998689"/>
                  <a:pt x="2905125" y="1009650"/>
                </a:cubicBezTo>
                <a:cubicBezTo>
                  <a:pt x="2913378" y="1021204"/>
                  <a:pt x="2915922" y="1036196"/>
                  <a:pt x="2924175" y="1047750"/>
                </a:cubicBezTo>
                <a:cubicBezTo>
                  <a:pt x="2932005" y="1058711"/>
                  <a:pt x="2944126" y="1065977"/>
                  <a:pt x="2952750" y="1076325"/>
                </a:cubicBezTo>
                <a:cubicBezTo>
                  <a:pt x="3027688" y="1166251"/>
                  <a:pt x="2924047" y="1047558"/>
                  <a:pt x="2981325" y="1133475"/>
                </a:cubicBezTo>
                <a:cubicBezTo>
                  <a:pt x="2988797" y="1144683"/>
                  <a:pt x="3001276" y="1151702"/>
                  <a:pt x="3009900" y="1162050"/>
                </a:cubicBezTo>
                <a:cubicBezTo>
                  <a:pt x="3017229" y="1170844"/>
                  <a:pt x="3021345" y="1182069"/>
                  <a:pt x="3028950" y="1190625"/>
                </a:cubicBezTo>
                <a:cubicBezTo>
                  <a:pt x="3046848" y="1210761"/>
                  <a:pt x="3086100" y="1247775"/>
                  <a:pt x="3086100" y="1247775"/>
                </a:cubicBezTo>
                <a:cubicBezTo>
                  <a:pt x="3089275" y="1257300"/>
                  <a:pt x="3088525" y="1269250"/>
                  <a:pt x="3095625" y="1276350"/>
                </a:cubicBezTo>
                <a:cubicBezTo>
                  <a:pt x="3102725" y="1283450"/>
                  <a:pt x="3115220" y="1281385"/>
                  <a:pt x="3124200" y="1285875"/>
                </a:cubicBezTo>
                <a:cubicBezTo>
                  <a:pt x="3134439" y="1290995"/>
                  <a:pt x="3143981" y="1297596"/>
                  <a:pt x="3152775" y="1304925"/>
                </a:cubicBezTo>
                <a:cubicBezTo>
                  <a:pt x="3163123" y="1313549"/>
                  <a:pt x="3169575" y="1326958"/>
                  <a:pt x="3181350" y="1333500"/>
                </a:cubicBezTo>
                <a:cubicBezTo>
                  <a:pt x="3198903" y="1343252"/>
                  <a:pt x="3238500" y="1352550"/>
                  <a:pt x="3238500" y="1352550"/>
                </a:cubicBezTo>
                <a:cubicBezTo>
                  <a:pt x="3268689" y="1397833"/>
                  <a:pt x="3246690" y="1377505"/>
                  <a:pt x="3314700" y="1400175"/>
                </a:cubicBezTo>
                <a:lnTo>
                  <a:pt x="3343275" y="1409700"/>
                </a:lnTo>
                <a:cubicBezTo>
                  <a:pt x="3352800" y="1412875"/>
                  <a:pt x="3362110" y="1416790"/>
                  <a:pt x="3371850" y="1419225"/>
                </a:cubicBezTo>
                <a:cubicBezTo>
                  <a:pt x="3402189" y="1426810"/>
                  <a:pt x="3426135" y="1433438"/>
                  <a:pt x="3457575" y="1438275"/>
                </a:cubicBezTo>
                <a:cubicBezTo>
                  <a:pt x="3482875" y="1442167"/>
                  <a:pt x="3508334" y="1444973"/>
                  <a:pt x="3533775" y="1447800"/>
                </a:cubicBezTo>
                <a:cubicBezTo>
                  <a:pt x="3565488" y="1451324"/>
                  <a:pt x="3597275" y="1454150"/>
                  <a:pt x="3629025" y="1457325"/>
                </a:cubicBezTo>
                <a:cubicBezTo>
                  <a:pt x="3801165" y="1514705"/>
                  <a:pt x="3618346" y="1456898"/>
                  <a:pt x="4105275" y="1476375"/>
                </a:cubicBezTo>
                <a:cubicBezTo>
                  <a:pt x="4137917" y="1477681"/>
                  <a:pt x="4165751" y="1515584"/>
                  <a:pt x="4191000" y="1524000"/>
                </a:cubicBezTo>
                <a:lnTo>
                  <a:pt x="4219575" y="1533525"/>
                </a:lnTo>
                <a:cubicBezTo>
                  <a:pt x="4268388" y="1606744"/>
                  <a:pt x="4253911" y="1568091"/>
                  <a:pt x="4267200" y="1647825"/>
                </a:cubicBezTo>
                <a:cubicBezTo>
                  <a:pt x="4264025" y="1663700"/>
                  <a:pt x="4264915" y="1680970"/>
                  <a:pt x="4257675" y="1695450"/>
                </a:cubicBezTo>
                <a:cubicBezTo>
                  <a:pt x="4251651" y="1707498"/>
                  <a:pt x="4237724" y="1713677"/>
                  <a:pt x="4229100" y="1724025"/>
                </a:cubicBezTo>
                <a:cubicBezTo>
                  <a:pt x="4195959" y="1763795"/>
                  <a:pt x="4228385" y="1746488"/>
                  <a:pt x="4181475" y="1762125"/>
                </a:cubicBezTo>
                <a:cubicBezTo>
                  <a:pt x="4175125" y="1781175"/>
                  <a:pt x="4179133" y="1808136"/>
                  <a:pt x="4162425" y="1819275"/>
                </a:cubicBezTo>
                <a:cubicBezTo>
                  <a:pt x="4143375" y="1831975"/>
                  <a:pt x="4127859" y="1853611"/>
                  <a:pt x="4105275" y="1857375"/>
                </a:cubicBezTo>
                <a:cubicBezTo>
                  <a:pt x="4086225" y="1860550"/>
                  <a:pt x="4067107" y="1863341"/>
                  <a:pt x="4048125" y="1866900"/>
                </a:cubicBezTo>
                <a:cubicBezTo>
                  <a:pt x="4016301" y="1872867"/>
                  <a:pt x="3984813" y="1880627"/>
                  <a:pt x="3952875" y="1885950"/>
                </a:cubicBezTo>
                <a:cubicBezTo>
                  <a:pt x="3933825" y="1889125"/>
                  <a:pt x="3914461" y="1890791"/>
                  <a:pt x="3895725" y="1895475"/>
                </a:cubicBezTo>
                <a:cubicBezTo>
                  <a:pt x="3876244" y="1900345"/>
                  <a:pt x="3858533" y="1912307"/>
                  <a:pt x="3838575" y="1914525"/>
                </a:cubicBezTo>
                <a:lnTo>
                  <a:pt x="3752850" y="1924050"/>
                </a:lnTo>
                <a:cubicBezTo>
                  <a:pt x="3740150" y="1927225"/>
                  <a:pt x="3727841" y="1933575"/>
                  <a:pt x="3714750" y="1933575"/>
                </a:cubicBezTo>
                <a:cubicBezTo>
                  <a:pt x="3548968" y="1933575"/>
                  <a:pt x="3727248" y="1924347"/>
                  <a:pt x="3629025" y="1914525"/>
                </a:cubicBezTo>
                <a:cubicBezTo>
                  <a:pt x="3575225" y="1909145"/>
                  <a:pt x="3521075" y="1908175"/>
                  <a:pt x="3467100" y="1905000"/>
                </a:cubicBezTo>
                <a:cubicBezTo>
                  <a:pt x="3174845" y="1851863"/>
                  <a:pt x="3474786" y="1900590"/>
                  <a:pt x="2838450" y="1876425"/>
                </a:cubicBezTo>
                <a:cubicBezTo>
                  <a:pt x="2762041" y="1873523"/>
                  <a:pt x="2686196" y="1861616"/>
                  <a:pt x="2609850" y="1857375"/>
                </a:cubicBezTo>
                <a:lnTo>
                  <a:pt x="2438400" y="1847850"/>
                </a:lnTo>
                <a:lnTo>
                  <a:pt x="1657350" y="1866900"/>
                </a:lnTo>
                <a:cubicBezTo>
                  <a:pt x="1587333" y="1871019"/>
                  <a:pt x="1447800" y="1885950"/>
                  <a:pt x="1447800" y="1885950"/>
                </a:cubicBezTo>
                <a:cubicBezTo>
                  <a:pt x="1435100" y="1889125"/>
                  <a:pt x="1422701" y="1893945"/>
                  <a:pt x="1409700" y="1895475"/>
                </a:cubicBezTo>
                <a:cubicBezTo>
                  <a:pt x="1230707" y="1916533"/>
                  <a:pt x="1339354" y="1891630"/>
                  <a:pt x="1247775" y="1914525"/>
                </a:cubicBezTo>
                <a:cubicBezTo>
                  <a:pt x="1136650" y="1911350"/>
                  <a:pt x="1025399" y="1911167"/>
                  <a:pt x="914400" y="1905000"/>
                </a:cubicBezTo>
                <a:cubicBezTo>
                  <a:pt x="853835" y="1901635"/>
                  <a:pt x="793761" y="1892192"/>
                  <a:pt x="733425" y="1885950"/>
                </a:cubicBezTo>
                <a:cubicBezTo>
                  <a:pt x="593389" y="1871464"/>
                  <a:pt x="685332" y="1882320"/>
                  <a:pt x="561975" y="1866900"/>
                </a:cubicBezTo>
                <a:cubicBezTo>
                  <a:pt x="459830" y="1869028"/>
                  <a:pt x="207703" y="1902473"/>
                  <a:pt x="47625" y="1866900"/>
                </a:cubicBezTo>
                <a:cubicBezTo>
                  <a:pt x="37824" y="1864722"/>
                  <a:pt x="28575" y="1860550"/>
                  <a:pt x="19050" y="1857375"/>
                </a:cubicBezTo>
                <a:cubicBezTo>
                  <a:pt x="12700" y="1847850"/>
                  <a:pt x="0" y="1840248"/>
                  <a:pt x="0" y="1828800"/>
                </a:cubicBezTo>
                <a:cubicBezTo>
                  <a:pt x="0" y="1794795"/>
                  <a:pt x="20835" y="1768972"/>
                  <a:pt x="38100" y="1743075"/>
                </a:cubicBezTo>
                <a:cubicBezTo>
                  <a:pt x="55422" y="1621819"/>
                  <a:pt x="32021" y="1717132"/>
                  <a:pt x="66675" y="1647825"/>
                </a:cubicBezTo>
                <a:cubicBezTo>
                  <a:pt x="71165" y="1638845"/>
                  <a:pt x="69928" y="1627090"/>
                  <a:pt x="76200" y="1619250"/>
                </a:cubicBezTo>
                <a:cubicBezTo>
                  <a:pt x="83351" y="1610311"/>
                  <a:pt x="95250" y="1606550"/>
                  <a:pt x="104775" y="1600200"/>
                </a:cubicBezTo>
                <a:cubicBezTo>
                  <a:pt x="111125" y="1590675"/>
                  <a:pt x="115210" y="1579163"/>
                  <a:pt x="123825" y="1571625"/>
                </a:cubicBezTo>
                <a:cubicBezTo>
                  <a:pt x="203912" y="1501549"/>
                  <a:pt x="152860" y="1552345"/>
                  <a:pt x="209550" y="1524000"/>
                </a:cubicBezTo>
                <a:cubicBezTo>
                  <a:pt x="219789" y="1518880"/>
                  <a:pt x="227603" y="1509459"/>
                  <a:pt x="238125" y="1504950"/>
                </a:cubicBezTo>
                <a:cubicBezTo>
                  <a:pt x="250157" y="1499793"/>
                  <a:pt x="263686" y="1499187"/>
                  <a:pt x="276225" y="1495425"/>
                </a:cubicBezTo>
                <a:cubicBezTo>
                  <a:pt x="295459" y="1489655"/>
                  <a:pt x="333375" y="1476375"/>
                  <a:pt x="333375" y="1476375"/>
                </a:cubicBezTo>
                <a:lnTo>
                  <a:pt x="647700" y="1485900"/>
                </a:lnTo>
                <a:cubicBezTo>
                  <a:pt x="682733" y="1487492"/>
                  <a:pt x="717406" y="1495425"/>
                  <a:pt x="752475" y="1495425"/>
                </a:cubicBezTo>
                <a:lnTo>
                  <a:pt x="1752600" y="1485900"/>
                </a:lnTo>
                <a:lnTo>
                  <a:pt x="1885950" y="1476375"/>
                </a:lnTo>
                <a:cubicBezTo>
                  <a:pt x="2098805" y="1464212"/>
                  <a:pt x="2048709" y="1522749"/>
                  <a:pt x="2105025" y="1438275"/>
                </a:cubicBezTo>
                <a:cubicBezTo>
                  <a:pt x="2101850" y="1416050"/>
                  <a:pt x="2101951" y="1393104"/>
                  <a:pt x="2095500" y="1371600"/>
                </a:cubicBezTo>
                <a:cubicBezTo>
                  <a:pt x="2089817" y="1352656"/>
                  <a:pt x="2060024" y="1326599"/>
                  <a:pt x="2047875" y="1314450"/>
                </a:cubicBezTo>
                <a:cubicBezTo>
                  <a:pt x="2013137" y="1210237"/>
                  <a:pt x="2068539" y="1368087"/>
                  <a:pt x="2019300" y="1257300"/>
                </a:cubicBezTo>
                <a:cubicBezTo>
                  <a:pt x="2003286" y="1221268"/>
                  <a:pt x="1999672" y="1168015"/>
                  <a:pt x="1962150" y="1143000"/>
                </a:cubicBezTo>
                <a:cubicBezTo>
                  <a:pt x="1880258" y="1088405"/>
                  <a:pt x="1983870" y="1153860"/>
                  <a:pt x="1905000" y="1114425"/>
                </a:cubicBezTo>
                <a:cubicBezTo>
                  <a:pt x="1888441" y="1106146"/>
                  <a:pt x="1873074" y="1095662"/>
                  <a:pt x="1857375" y="1085850"/>
                </a:cubicBezTo>
                <a:cubicBezTo>
                  <a:pt x="1768526" y="1030320"/>
                  <a:pt x="1894630" y="1109029"/>
                  <a:pt x="1800225" y="1038225"/>
                </a:cubicBezTo>
                <a:cubicBezTo>
                  <a:pt x="1785414" y="1027117"/>
                  <a:pt x="1767411" y="1020758"/>
                  <a:pt x="1752600" y="1009650"/>
                </a:cubicBezTo>
                <a:cubicBezTo>
                  <a:pt x="1741824" y="1001568"/>
                  <a:pt x="1734945" y="988962"/>
                  <a:pt x="1724025" y="981075"/>
                </a:cubicBezTo>
                <a:cubicBezTo>
                  <a:pt x="1677623" y="947563"/>
                  <a:pt x="1630591" y="914666"/>
                  <a:pt x="1581150" y="885825"/>
                </a:cubicBezTo>
                <a:cubicBezTo>
                  <a:pt x="1458177" y="814091"/>
                  <a:pt x="1508695" y="833098"/>
                  <a:pt x="1438275" y="809625"/>
                </a:cubicBezTo>
                <a:cubicBezTo>
                  <a:pt x="1399312" y="770662"/>
                  <a:pt x="1346072" y="711136"/>
                  <a:pt x="1295400" y="685800"/>
                </a:cubicBezTo>
                <a:cubicBezTo>
                  <a:pt x="1282700" y="679450"/>
                  <a:pt x="1268854" y="675003"/>
                  <a:pt x="1257300" y="666750"/>
                </a:cubicBezTo>
                <a:cubicBezTo>
                  <a:pt x="1246339" y="658920"/>
                  <a:pt x="1239933" y="645647"/>
                  <a:pt x="1228725" y="638175"/>
                </a:cubicBezTo>
                <a:cubicBezTo>
                  <a:pt x="1220371" y="632606"/>
                  <a:pt x="1209130" y="633140"/>
                  <a:pt x="1200150" y="628650"/>
                </a:cubicBezTo>
                <a:cubicBezTo>
                  <a:pt x="1189911" y="623530"/>
                  <a:pt x="1182036" y="614249"/>
                  <a:pt x="1171575" y="609600"/>
                </a:cubicBezTo>
                <a:cubicBezTo>
                  <a:pt x="1153225" y="601445"/>
                  <a:pt x="1131133" y="601689"/>
                  <a:pt x="1114425" y="590550"/>
                </a:cubicBezTo>
                <a:lnTo>
                  <a:pt x="1028700" y="533400"/>
                </a:lnTo>
                <a:cubicBezTo>
                  <a:pt x="1019175" y="527050"/>
                  <a:pt x="1010985" y="517970"/>
                  <a:pt x="1000125" y="514350"/>
                </a:cubicBezTo>
                <a:lnTo>
                  <a:pt x="914400" y="485775"/>
                </a:lnTo>
                <a:cubicBezTo>
                  <a:pt x="904875" y="482600"/>
                  <a:pt x="895565" y="478685"/>
                  <a:pt x="885825" y="476250"/>
                </a:cubicBezTo>
                <a:lnTo>
                  <a:pt x="847725" y="466725"/>
                </a:lnTo>
                <a:cubicBezTo>
                  <a:pt x="824929" y="467811"/>
                  <a:pt x="625336" y="473103"/>
                  <a:pt x="561975" y="485775"/>
                </a:cubicBezTo>
                <a:cubicBezTo>
                  <a:pt x="542284" y="489713"/>
                  <a:pt x="523875" y="498475"/>
                  <a:pt x="504825" y="504825"/>
                </a:cubicBezTo>
                <a:cubicBezTo>
                  <a:pt x="495300" y="508000"/>
                  <a:pt x="486095" y="512381"/>
                  <a:pt x="476250" y="514350"/>
                </a:cubicBezTo>
                <a:lnTo>
                  <a:pt x="428625" y="523875"/>
                </a:lnTo>
                <a:cubicBezTo>
                  <a:pt x="361950" y="520700"/>
                  <a:pt x="295138" y="519673"/>
                  <a:pt x="228600" y="514350"/>
                </a:cubicBezTo>
                <a:cubicBezTo>
                  <a:pt x="200822" y="512128"/>
                  <a:pt x="167508" y="494733"/>
                  <a:pt x="142875" y="485775"/>
                </a:cubicBezTo>
                <a:cubicBezTo>
                  <a:pt x="68064" y="458571"/>
                  <a:pt x="106310" y="480448"/>
                  <a:pt x="57150" y="447675"/>
                </a:cubicBezTo>
                <a:cubicBezTo>
                  <a:pt x="53975" y="425450"/>
                  <a:pt x="51641" y="403089"/>
                  <a:pt x="47625" y="381000"/>
                </a:cubicBezTo>
                <a:cubicBezTo>
                  <a:pt x="45283" y="368120"/>
                  <a:pt x="38100" y="355991"/>
                  <a:pt x="38100" y="342900"/>
                </a:cubicBezTo>
                <a:cubicBezTo>
                  <a:pt x="38100" y="317302"/>
                  <a:pt x="40890" y="291396"/>
                  <a:pt x="47625" y="266700"/>
                </a:cubicBezTo>
                <a:cubicBezTo>
                  <a:pt x="50637" y="255656"/>
                  <a:pt x="60325" y="247650"/>
                  <a:pt x="66675" y="238125"/>
                </a:cubicBezTo>
                <a:cubicBezTo>
                  <a:pt x="69850" y="225425"/>
                  <a:pt x="73360" y="212804"/>
                  <a:pt x="76200" y="200025"/>
                </a:cubicBezTo>
                <a:cubicBezTo>
                  <a:pt x="82061" y="173650"/>
                  <a:pt x="80923" y="142907"/>
                  <a:pt x="104775" y="123825"/>
                </a:cubicBezTo>
                <a:cubicBezTo>
                  <a:pt x="112615" y="117553"/>
                  <a:pt x="123825" y="117475"/>
                  <a:pt x="133350" y="114300"/>
                </a:cubicBezTo>
                <a:cubicBezTo>
                  <a:pt x="136525" y="104775"/>
                  <a:pt x="136603" y="93565"/>
                  <a:pt x="142875" y="85725"/>
                </a:cubicBezTo>
                <a:cubicBezTo>
                  <a:pt x="150026" y="76786"/>
                  <a:pt x="166688" y="61912"/>
                  <a:pt x="171450" y="5715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65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2"/>
            <a:ext cx="3658482" cy="14567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clausula de </a:t>
            </a:r>
            <a:r>
              <a:rPr lang="es-CL" sz="320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</a:t>
            </a:r>
            <a:endParaRPr lang="es-CL" dirty="0"/>
          </a:p>
        </p:txBody>
      </p:sp>
      <p:sp>
        <p:nvSpPr>
          <p:cNvPr id="18" name="Rectangle 17"/>
          <p:cNvSpPr/>
          <p:nvPr/>
        </p:nvSpPr>
        <p:spPr>
          <a:xfrm>
            <a:off x="609600" y="5791200"/>
            <a:ext cx="3276600" cy="483632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5400" y="6043136"/>
            <a:ext cx="2286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“</a:t>
            </a:r>
            <a:r>
              <a:rPr lang="es-CL" i="1" smtClean="0">
                <a:solidFill>
                  <a:srgbClr val="FFC000"/>
                </a:solidFill>
                <a:latin typeface="Calibri Light" panose="020F0302020204030204" pitchFamily="34" charset="0"/>
              </a:rPr>
              <a:t>Basic Graph Pattern</a:t>
            </a:r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”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20" name="Straight Arrow Connector 19"/>
          <p:cNvCxnSpPr>
            <a:stCxn id="19" idx="1"/>
            <a:endCxn id="18" idx="3"/>
          </p:cNvCxnSpPr>
          <p:nvPr/>
        </p:nvCxnSpPr>
        <p:spPr>
          <a:xfrm flipH="1" flipV="1">
            <a:off x="3886200" y="6033016"/>
            <a:ext cx="1219200" cy="19478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105400" y="6412468"/>
            <a:ext cx="3581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(un conjunto de patrones triples)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33" y="4602941"/>
            <a:ext cx="2256130" cy="12886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72201" y="4495800"/>
            <a:ext cx="2514600" cy="1469043"/>
          </a:xfrm>
          <a:prstGeom prst="rect">
            <a:avLst/>
          </a:prstGeom>
          <a:solidFill>
            <a:schemeClr val="accent1">
              <a:alpha val="6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47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5105402"/>
            <a:ext cx="3658482" cy="14567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</a:t>
            </a:r>
            <a:r>
              <a:rPr lang="es-CL" i="1" smtClean="0"/>
              <a:t>Joins</a:t>
            </a:r>
            <a:endParaRPr lang="es-CL" i="1" dirty="0"/>
          </a:p>
        </p:txBody>
      </p:sp>
      <p:sp>
        <p:nvSpPr>
          <p:cNvPr id="13" name="Rectangle 12"/>
          <p:cNvSpPr/>
          <p:nvPr/>
        </p:nvSpPr>
        <p:spPr>
          <a:xfrm>
            <a:off x="3168000" y="5832000"/>
            <a:ext cx="252000" cy="241816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0200" y="5835134"/>
            <a:ext cx="2133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“</a:t>
            </a:r>
            <a:r>
              <a:rPr lang="es-CL" smtClean="0">
                <a:solidFill>
                  <a:srgbClr val="FFC000"/>
                </a:solidFill>
                <a:latin typeface="Calibri Light" panose="020F0302020204030204" pitchFamily="34" charset="0"/>
              </a:rPr>
              <a:t>Variable de Join</a:t>
            </a:r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”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5" name="Straight Arrow Connector 14"/>
          <p:cNvCxnSpPr>
            <a:stCxn id="14" idx="1"/>
            <a:endCxn id="13" idx="3"/>
          </p:cNvCxnSpPr>
          <p:nvPr/>
        </p:nvCxnSpPr>
        <p:spPr>
          <a:xfrm flipH="1" flipV="1">
            <a:off x="3420000" y="5952908"/>
            <a:ext cx="1990200" cy="6689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10200" y="6204466"/>
            <a:ext cx="3657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(una variable en múltiples lugares)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96000" y="6033016"/>
            <a:ext cx="252000" cy="24120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cxnSp>
        <p:nvCxnSpPr>
          <p:cNvPr id="18" name="Straight Arrow Connector 17"/>
          <p:cNvCxnSpPr>
            <a:stCxn id="14" idx="1"/>
            <a:endCxn id="17" idx="3"/>
          </p:cNvCxnSpPr>
          <p:nvPr/>
        </p:nvCxnSpPr>
        <p:spPr>
          <a:xfrm flipH="1">
            <a:off x="2448000" y="6019800"/>
            <a:ext cx="2962200" cy="13381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7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244928" y="5638800"/>
            <a:ext cx="8654143" cy="609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Consulta:</a:t>
            </a:r>
            <a:r>
              <a:rPr lang="es-CL" sz="2000" smtClean="0">
                <a:latin typeface="Calibri Light" panose="020F0302020204030204" pitchFamily="34" charset="0"/>
              </a:rPr>
              <a:t> “¿Qué son los títulos de las dos primeras películas en la serie Sharknado?”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Unión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857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Unión</a:t>
            </a:r>
            <a:endParaRPr lang="es-CL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5105402"/>
            <a:ext cx="3741149" cy="56548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105402"/>
            <a:ext cx="4355326" cy="16859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0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 txBox="1">
            <a:spLocks/>
          </p:cNvSpPr>
          <p:nvPr/>
        </p:nvSpPr>
        <p:spPr>
          <a:xfrm>
            <a:off x="244928" y="5638800"/>
            <a:ext cx="8654143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Consulta:</a:t>
            </a:r>
            <a:r>
              <a:rPr lang="es-CL" sz="2000" smtClean="0">
                <a:latin typeface="Calibri Light" panose="020F0302020204030204" pitchFamily="34" charset="0"/>
              </a:rPr>
              <a:t> “¿Los títulos de películas y </a:t>
            </a:r>
            <a:r>
              <a:rPr lang="es-CL" sz="1700" smtClean="0">
                <a:latin typeface="Calibri Light" panose="020F0302020204030204" pitchFamily="34" charset="0"/>
              </a:rPr>
              <a:t>(de estar disponible)</a:t>
            </a:r>
            <a:r>
              <a:rPr lang="es-CL" sz="2000" smtClean="0">
                <a:latin typeface="Calibri Light" panose="020F0302020204030204" pitchFamily="34" charset="0"/>
              </a:rPr>
              <a:t> sus fechas de estreno?”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s-CL" smtClean="0"/>
              <a:t>SPARQL: </a:t>
            </a:r>
            <a:r>
              <a:rPr lang="es-CL" i="1" smtClean="0"/>
              <a:t>Left-join</a:t>
            </a:r>
            <a:r>
              <a:rPr lang="es-CL" smtClean="0"/>
              <a:t> (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OPTIONAL</a:t>
            </a:r>
            <a:r>
              <a:rPr lang="es-CL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s-CL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76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</a:t>
            </a:r>
            <a:r>
              <a:rPr lang="es-CL" i="1" smtClean="0"/>
              <a:t>Left-join</a:t>
            </a:r>
            <a:r>
              <a:rPr lang="es-CL" smtClean="0"/>
              <a:t> (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OPTIONAL</a:t>
            </a:r>
            <a:r>
              <a:rPr lang="es-CL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endParaRPr lang="es-CL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5029208"/>
            <a:ext cx="4985395" cy="507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029205"/>
            <a:ext cx="3697705" cy="15811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00600" y="5835134"/>
            <a:ext cx="28194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“</a:t>
            </a:r>
            <a:r>
              <a:rPr lang="es-CL" smtClean="0">
                <a:solidFill>
                  <a:srgbClr val="FFC000"/>
                </a:solidFill>
                <a:latin typeface="Calibri Light" panose="020F0302020204030204" pitchFamily="34" charset="0"/>
              </a:rPr>
              <a:t>Variable UNBOUND</a:t>
            </a:r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”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0600" y="6204466"/>
            <a:ext cx="28193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600" smtClean="0">
                <a:solidFill>
                  <a:schemeClr val="bg1"/>
                </a:solidFill>
                <a:latin typeface="Calibri Light" panose="020F0302020204030204" pitchFamily="34" charset="0"/>
              </a:rPr>
              <a:t>(una variable sin una solución)</a:t>
            </a:r>
            <a:endParaRPr lang="es-CL" sz="16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67600" y="5365492"/>
            <a:ext cx="1477560" cy="120908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cxnSp>
        <p:nvCxnSpPr>
          <p:cNvPr id="17" name="Straight Arrow Connector 16"/>
          <p:cNvCxnSpPr>
            <a:stCxn id="13" idx="3"/>
            <a:endCxn id="16" idx="2"/>
          </p:cNvCxnSpPr>
          <p:nvPr/>
        </p:nvCxnSpPr>
        <p:spPr>
          <a:xfrm flipV="1">
            <a:off x="7620000" y="5486400"/>
            <a:ext cx="586380" cy="53340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1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Filtros</a:t>
            </a:r>
            <a:endParaRPr lang="es-CL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304800" y="5334000"/>
            <a:ext cx="8686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sz="200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Consulta:</a:t>
            </a:r>
            <a:r>
              <a:rPr lang="es-CL" sz="2000" smtClean="0">
                <a:latin typeface="Calibri Light" panose="020F0302020204030204" pitchFamily="34" charset="0"/>
              </a:rPr>
              <a:t> “¿Cuáles películas estrenaron en 2014?”</a:t>
            </a:r>
            <a:endParaRPr lang="es-CL" sz="2000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28" y="5029205"/>
            <a:ext cx="863570" cy="2470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2757" y="5597783"/>
            <a:ext cx="2667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rgbClr val="FFC000"/>
                </a:solidFill>
                <a:latin typeface="Calibri Light" panose="020F0302020204030204" pitchFamily="34" charset="0"/>
              </a:rPr>
              <a:t>Resultados vacíos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90571" y="4984045"/>
            <a:ext cx="1066800" cy="322068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cxnSp>
        <p:nvCxnSpPr>
          <p:cNvPr id="13" name="Straight Arrow Connector 12"/>
          <p:cNvCxnSpPr>
            <a:stCxn id="10" idx="0"/>
            <a:endCxn id="12" idx="2"/>
          </p:cNvCxnSpPr>
          <p:nvPr/>
        </p:nvCxnSpPr>
        <p:spPr>
          <a:xfrm flipH="1" flipV="1">
            <a:off x="4923971" y="5306113"/>
            <a:ext cx="1942286" cy="29167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" y="5029204"/>
            <a:ext cx="3644828" cy="158152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SPARQL: Filtros</a:t>
            </a:r>
          </a:p>
        </p:txBody>
      </p:sp>
    </p:spTree>
    <p:extLst>
      <p:ext uri="{BB962C8B-B14F-4D97-AF65-F5344CB8AC3E}">
        <p14:creationId xmlns:p14="http://schemas.microsoft.com/office/powerpoint/2010/main" val="311531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7" y="1296105"/>
            <a:ext cx="6669737" cy="2525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smtClean="0"/>
              <a:t>Modelo de datos (grafo)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2" name="Content Placeholder 6 2 2"/>
          <p:cNvSpPr txBox="1">
            <a:spLocks/>
          </p:cNvSpPr>
          <p:nvPr/>
        </p:nvSpPr>
        <p:spPr>
          <a:xfrm>
            <a:off x="3507721" y="5637189"/>
            <a:ext cx="5239773" cy="381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smtClean="0">
                <a:latin typeface="Calibri Light" panose="020F0302020204030204" pitchFamily="34" charset="0"/>
              </a:rPr>
              <a:t>Un grafo </a:t>
            </a:r>
            <a:r>
              <a:rPr lang="es-CL" sz="2000" i="1" smtClean="0">
                <a:solidFill>
                  <a:srgbClr val="F00E4F"/>
                </a:solidFill>
                <a:latin typeface="Calibri Light" panose="020F0302020204030204" pitchFamily="34" charset="0"/>
              </a:rPr>
              <a:t>dirigido</a:t>
            </a:r>
            <a:r>
              <a:rPr lang="es-CL" sz="2000" i="1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i="1" smtClean="0">
                <a:latin typeface="Calibri Light" panose="020F0302020204030204" pitchFamily="34" charset="0"/>
              </a:rPr>
              <a:t>con </a:t>
            </a:r>
            <a:r>
              <a:rPr lang="es-CL" sz="2000" i="1" smtClean="0">
                <a:solidFill>
                  <a:srgbClr val="0070C0"/>
                </a:solidFill>
                <a:latin typeface="Calibri Light" panose="020F0302020204030204" pitchFamily="34" charset="0"/>
              </a:rPr>
              <a:t>arcos etiquetados</a:t>
            </a:r>
            <a:endParaRPr lang="es-CL" sz="2000" dirty="0" smtClean="0">
              <a:solidFill>
                <a:srgbClr val="0070C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62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" y="5029204"/>
            <a:ext cx="3644828" cy="158152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28" y="5029205"/>
            <a:ext cx="862686" cy="2458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2757" y="5597783"/>
            <a:ext cx="2667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rgbClr val="FFC000"/>
                </a:solidFill>
                <a:latin typeface="Calibri Light" panose="020F0302020204030204" pitchFamily="34" charset="0"/>
              </a:rPr>
              <a:t>Una abreviatura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9855" y="5638800"/>
            <a:ext cx="170745" cy="205785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91000" y="3048000"/>
            <a:ext cx="646744" cy="18374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91000" y="2309706"/>
            <a:ext cx="646744" cy="18374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86600" y="2332454"/>
            <a:ext cx="646744" cy="18374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86600" y="3048000"/>
            <a:ext cx="646744" cy="18374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07144" y="3048000"/>
            <a:ext cx="646744" cy="18374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SPARQL: Filtros</a:t>
            </a:r>
          </a:p>
        </p:txBody>
      </p:sp>
    </p:spTree>
    <p:extLst>
      <p:ext uri="{BB962C8B-B14F-4D97-AF65-F5344CB8AC3E}">
        <p14:creationId xmlns:p14="http://schemas.microsoft.com/office/powerpoint/2010/main" val="29972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clausula de 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 </a:t>
            </a:r>
            <a:r>
              <a:rPr lang="es-CL" smtClean="0">
                <a:ea typeface="CMU Typewriter Text" panose="02000609000000000000" pitchFamily="49" charset="0"/>
                <a:cs typeface="Segoe UI Semilight" panose="020B0402040204020203" pitchFamily="34" charset="0"/>
              </a:rPr>
              <a:t>(otro ejemplo)</a:t>
            </a:r>
            <a:endParaRPr lang="es-CL" sz="4000" dirty="0"/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4602941"/>
            <a:ext cx="3750494" cy="19719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4602942"/>
            <a:ext cx="4203228" cy="410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1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clausula de 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WHERE </a:t>
            </a:r>
            <a:r>
              <a:rPr lang="es-CL" smtClean="0">
                <a:ea typeface="CMU Typewriter Text" panose="02000609000000000000" pitchFamily="49" charset="0"/>
                <a:cs typeface="Segoe UI Semilight" panose="020B0402040204020203" pitchFamily="34" charset="0"/>
              </a:rPr>
              <a:t>(otro ejemplo)</a:t>
            </a:r>
            <a:endParaRPr lang="es-CL" dirty="0"/>
          </a:p>
        </p:txBody>
      </p:sp>
      <p:pic>
        <p:nvPicPr>
          <p:cNvPr id="40" name="Picture 3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" y="4648201"/>
            <a:ext cx="3118695" cy="158632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66" y="4648201"/>
            <a:ext cx="1697135" cy="447814"/>
          </a:xfrm>
          <a:prstGeom prst="rect">
            <a:avLst/>
          </a:prstGeom>
        </p:spPr>
      </p:pic>
      <p:sp>
        <p:nvSpPr>
          <p:cNvPr id="17" name="Content Placeholder 6 2 2 2"/>
          <p:cNvSpPr txBox="1">
            <a:spLocks/>
          </p:cNvSpPr>
          <p:nvPr/>
        </p:nvSpPr>
        <p:spPr>
          <a:xfrm>
            <a:off x="5490164" y="6278563"/>
            <a:ext cx="3345272" cy="38100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smtClean="0">
                <a:latin typeface="Calibri Light" panose="020F0302020204030204" pitchFamily="34" charset="0"/>
              </a:rPr>
              <a:t>Como</a:t>
            </a:r>
            <a:r>
              <a:rPr lang="es-CL" sz="2000" smtClean="0">
                <a:solidFill>
                  <a:srgbClr val="002060"/>
                </a:solidFill>
                <a:latin typeface="Calibri Light" panose="020F0302020204030204" pitchFamily="34" charset="0"/>
              </a:rPr>
              <a:t> </a:t>
            </a:r>
            <a:r>
              <a:rPr lang="es-CL" sz="160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NOT EXISTS</a:t>
            </a:r>
            <a:r>
              <a:rPr lang="es-CL" sz="1600" smtClean="0">
                <a:latin typeface="Calibri Light" panose="020F0302020204030204" pitchFamily="34" charset="0"/>
              </a:rPr>
              <a:t>/</a:t>
            </a:r>
            <a:r>
              <a:rPr lang="es-CL" sz="1600" smtClean="0">
                <a:solidFill>
                  <a:srgbClr val="7030A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EXCEPT</a:t>
            </a:r>
            <a:r>
              <a:rPr lang="es-CL" sz="2000" smtClean="0">
                <a:solidFill>
                  <a:srgbClr val="002060"/>
                </a:solidFill>
                <a:latin typeface="Calibri Light" panose="020F0302020204030204" pitchFamily="34" charset="0"/>
              </a:rPr>
              <a:t>!</a:t>
            </a:r>
            <a:endParaRPr lang="es-CL" sz="2000" dirty="0">
              <a:solidFill>
                <a:srgbClr val="002060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7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33" y="4724401"/>
            <a:ext cx="2647622" cy="8429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4724400"/>
            <a:ext cx="2668735" cy="1211706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SELECT</a:t>
            </a:r>
            <a:r>
              <a:rPr lang="es-CL" sz="3200" smtClean="0">
                <a:solidFill>
                  <a:srgbClr val="FFC000"/>
                </a:solidFill>
              </a:rPr>
              <a:t> </a:t>
            </a:r>
            <a:r>
              <a:rPr lang="es-CL" smtClean="0"/>
              <a:t>con *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4175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SELECT</a:t>
            </a:r>
            <a:r>
              <a:rPr lang="es-CL" sz="3200" smtClean="0">
                <a:solidFill>
                  <a:srgbClr val="FFC000"/>
                </a:solidFill>
              </a:rPr>
              <a:t> </a:t>
            </a:r>
            <a:r>
              <a:rPr lang="es-CL" smtClean="0"/>
              <a:t>con proyección</a:t>
            </a:r>
            <a:endParaRPr lang="es-CL" dirty="0"/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6600" y="4974709"/>
            <a:ext cx="19812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Devuelve</a:t>
            </a:r>
          </a:p>
          <a:p>
            <a:pPr algn="ctr"/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duplicados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2903" y="5185671"/>
            <a:ext cx="1326599" cy="382416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cxnSp>
        <p:nvCxnSpPr>
          <p:cNvPr id="19" name="Straight Arrow Connector 18"/>
          <p:cNvCxnSpPr>
            <a:stCxn id="17" idx="1"/>
            <a:endCxn id="18" idx="3"/>
          </p:cNvCxnSpPr>
          <p:nvPr/>
        </p:nvCxnSpPr>
        <p:spPr>
          <a:xfrm flipH="1">
            <a:off x="6349502" y="5297875"/>
            <a:ext cx="737098" cy="7900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4724400"/>
            <a:ext cx="2670252" cy="12122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33" y="4724401"/>
            <a:ext cx="1326599" cy="84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4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SELECT</a:t>
            </a:r>
            <a:r>
              <a:rPr lang="es-CL" sz="3200" smtClean="0">
                <a:solidFill>
                  <a:srgbClr val="FFC000"/>
                </a:solidFill>
              </a:rPr>
              <a:t> </a:t>
            </a:r>
            <a:r>
              <a:rPr lang="es-CL" smtClean="0"/>
              <a:t>con 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DISTINCT</a:t>
            </a:r>
            <a:endParaRPr lang="es-CL" dirty="0">
              <a:solidFill>
                <a:srgbClr val="FFC000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4200" y="4945801"/>
            <a:ext cx="213531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(no hay duplicados)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22533" y="5142966"/>
            <a:ext cx="1327115" cy="227003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cxnSp>
        <p:nvCxnSpPr>
          <p:cNvPr id="19" name="Straight Arrow Connector 18"/>
          <p:cNvCxnSpPr>
            <a:stCxn id="17" idx="1"/>
            <a:endCxn id="18" idx="3"/>
          </p:cNvCxnSpPr>
          <p:nvPr/>
        </p:nvCxnSpPr>
        <p:spPr>
          <a:xfrm flipH="1">
            <a:off x="6349648" y="5130467"/>
            <a:ext cx="584552" cy="12600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4724400"/>
            <a:ext cx="2671770" cy="1212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33" y="4724402"/>
            <a:ext cx="1327115" cy="64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1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721229"/>
            <a:ext cx="634365" cy="2443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ASK</a:t>
            </a:r>
            <a:endParaRPr lang="es-CL" dirty="0">
              <a:solidFill>
                <a:srgbClr val="FFC000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42808" y="5105404"/>
            <a:ext cx="2120192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 si hay al menos un resultado, </a:t>
            </a:r>
          </a:p>
          <a:p>
            <a:pPr algn="ctr"/>
            <a:endParaRPr lang="es-CL" smtClean="0">
              <a:solidFill>
                <a:schemeClr val="bg1"/>
              </a:solidFill>
              <a:latin typeface="CMU Typewriter Text" panose="02000609000000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algn="ctr"/>
            <a:r>
              <a:rPr lang="es-CL" smtClean="0">
                <a:solidFill>
                  <a:schemeClr val="bg1"/>
                </a:solidFill>
                <a:latin typeface="CMU Typewriter Text" panose="02000609000000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 si no.</a:t>
            </a:r>
            <a:endParaRPr lang="es-CL" sz="1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3000" y="4735125"/>
            <a:ext cx="634365" cy="230420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cxnSp>
        <p:nvCxnSpPr>
          <p:cNvPr id="23" name="Straight Arrow Connector 22"/>
          <p:cNvCxnSpPr>
            <a:stCxn id="18" idx="1"/>
            <a:endCxn id="19" idx="3"/>
          </p:cNvCxnSpPr>
          <p:nvPr/>
        </p:nvCxnSpPr>
        <p:spPr>
          <a:xfrm flipH="1" flipV="1">
            <a:off x="5587365" y="4850335"/>
            <a:ext cx="1055443" cy="85523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6" y="4724400"/>
            <a:ext cx="2673289" cy="12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2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800600" y="4738292"/>
            <a:ext cx="3990975" cy="881457"/>
          </a:xfrm>
          <a:prstGeom prst="rect">
            <a:avLst/>
          </a:prstGeom>
          <a:solidFill>
            <a:srgbClr val="FFC000">
              <a:alpha val="31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0756"/>
            <a:ext cx="7113915" cy="31720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4724400"/>
            <a:ext cx="3988864" cy="89318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SPARQL: 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ea typeface="CMU Typewriter Text" panose="02000609000000000000" pitchFamily="49" charset="0"/>
                <a:cs typeface="Segoe UI Semilight" panose="020B0402040204020203" pitchFamily="34" charset="0"/>
              </a:rPr>
              <a:t>CONSTRUCT</a:t>
            </a:r>
            <a:endParaRPr lang="es-CL" dirty="0">
              <a:solidFill>
                <a:srgbClr val="FFC000"/>
              </a:solidFill>
              <a:latin typeface="Segoe UI Semilight" panose="020B0402040204020203" pitchFamily="34" charset="0"/>
              <a:ea typeface="CMU Typewriter Text" panose="020006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924300" y="17780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924300" y="1800225"/>
            <a:ext cx="4124893" cy="1971675"/>
          </a:xfrm>
          <a:custGeom>
            <a:avLst/>
            <a:gdLst>
              <a:gd name="connsiteX0" fmla="*/ 1228725 w 4124893"/>
              <a:gd name="connsiteY0" fmla="*/ 76200 h 1971675"/>
              <a:gd name="connsiteX1" fmla="*/ 1228725 w 4124893"/>
              <a:gd name="connsiteY1" fmla="*/ 76200 h 1971675"/>
              <a:gd name="connsiteX2" fmla="*/ 1123950 w 4124893"/>
              <a:gd name="connsiteY2" fmla="*/ 66675 h 1971675"/>
              <a:gd name="connsiteX3" fmla="*/ 1009650 w 4124893"/>
              <a:gd name="connsiteY3" fmla="*/ 47625 h 1971675"/>
              <a:gd name="connsiteX4" fmla="*/ 895350 w 4124893"/>
              <a:gd name="connsiteY4" fmla="*/ 28575 h 1971675"/>
              <a:gd name="connsiteX5" fmla="*/ 838200 w 4124893"/>
              <a:gd name="connsiteY5" fmla="*/ 19050 h 1971675"/>
              <a:gd name="connsiteX6" fmla="*/ 762000 w 4124893"/>
              <a:gd name="connsiteY6" fmla="*/ 9525 h 1971675"/>
              <a:gd name="connsiteX7" fmla="*/ 723900 w 4124893"/>
              <a:gd name="connsiteY7" fmla="*/ 0 h 1971675"/>
              <a:gd name="connsiteX8" fmla="*/ 485775 w 4124893"/>
              <a:gd name="connsiteY8" fmla="*/ 9525 h 1971675"/>
              <a:gd name="connsiteX9" fmla="*/ 419100 w 4124893"/>
              <a:gd name="connsiteY9" fmla="*/ 19050 h 1971675"/>
              <a:gd name="connsiteX10" fmla="*/ 390525 w 4124893"/>
              <a:gd name="connsiteY10" fmla="*/ 28575 h 1971675"/>
              <a:gd name="connsiteX11" fmla="*/ 180975 w 4124893"/>
              <a:gd name="connsiteY11" fmla="*/ 38100 h 1971675"/>
              <a:gd name="connsiteX12" fmla="*/ 76200 w 4124893"/>
              <a:gd name="connsiteY12" fmla="*/ 66675 h 1971675"/>
              <a:gd name="connsiteX13" fmla="*/ 47625 w 4124893"/>
              <a:gd name="connsiteY13" fmla="*/ 95250 h 1971675"/>
              <a:gd name="connsiteX14" fmla="*/ 19050 w 4124893"/>
              <a:gd name="connsiteY14" fmla="*/ 104775 h 1971675"/>
              <a:gd name="connsiteX15" fmla="*/ 0 w 4124893"/>
              <a:gd name="connsiteY15" fmla="*/ 161925 h 1971675"/>
              <a:gd name="connsiteX16" fmla="*/ 9525 w 4124893"/>
              <a:gd name="connsiteY16" fmla="*/ 257175 h 1971675"/>
              <a:gd name="connsiteX17" fmla="*/ 38100 w 4124893"/>
              <a:gd name="connsiteY17" fmla="*/ 314325 h 1971675"/>
              <a:gd name="connsiteX18" fmla="*/ 57150 w 4124893"/>
              <a:gd name="connsiteY18" fmla="*/ 352425 h 1971675"/>
              <a:gd name="connsiteX19" fmla="*/ 114300 w 4124893"/>
              <a:gd name="connsiteY19" fmla="*/ 400050 h 1971675"/>
              <a:gd name="connsiteX20" fmla="*/ 152400 w 4124893"/>
              <a:gd name="connsiteY20" fmla="*/ 409575 h 1971675"/>
              <a:gd name="connsiteX21" fmla="*/ 200025 w 4124893"/>
              <a:gd name="connsiteY21" fmla="*/ 438150 h 1971675"/>
              <a:gd name="connsiteX22" fmla="*/ 238125 w 4124893"/>
              <a:gd name="connsiteY22" fmla="*/ 447675 h 1971675"/>
              <a:gd name="connsiteX23" fmla="*/ 323850 w 4124893"/>
              <a:gd name="connsiteY23" fmla="*/ 466725 h 1971675"/>
              <a:gd name="connsiteX24" fmla="*/ 619125 w 4124893"/>
              <a:gd name="connsiteY24" fmla="*/ 485775 h 1971675"/>
              <a:gd name="connsiteX25" fmla="*/ 781050 w 4124893"/>
              <a:gd name="connsiteY25" fmla="*/ 504825 h 1971675"/>
              <a:gd name="connsiteX26" fmla="*/ 847725 w 4124893"/>
              <a:gd name="connsiteY26" fmla="*/ 514350 h 1971675"/>
              <a:gd name="connsiteX27" fmla="*/ 952500 w 4124893"/>
              <a:gd name="connsiteY27" fmla="*/ 523875 h 1971675"/>
              <a:gd name="connsiteX28" fmla="*/ 1009650 w 4124893"/>
              <a:gd name="connsiteY28" fmla="*/ 533400 h 1971675"/>
              <a:gd name="connsiteX29" fmla="*/ 1257300 w 4124893"/>
              <a:gd name="connsiteY29" fmla="*/ 542925 h 1971675"/>
              <a:gd name="connsiteX30" fmla="*/ 1400175 w 4124893"/>
              <a:gd name="connsiteY30" fmla="*/ 657225 h 1971675"/>
              <a:gd name="connsiteX31" fmla="*/ 1419225 w 4124893"/>
              <a:gd name="connsiteY31" fmla="*/ 685800 h 1971675"/>
              <a:gd name="connsiteX32" fmla="*/ 1476375 w 4124893"/>
              <a:gd name="connsiteY32" fmla="*/ 752475 h 1971675"/>
              <a:gd name="connsiteX33" fmla="*/ 1495425 w 4124893"/>
              <a:gd name="connsiteY33" fmla="*/ 781050 h 1971675"/>
              <a:gd name="connsiteX34" fmla="*/ 1524000 w 4124893"/>
              <a:gd name="connsiteY34" fmla="*/ 790575 h 1971675"/>
              <a:gd name="connsiteX35" fmla="*/ 1552575 w 4124893"/>
              <a:gd name="connsiteY35" fmla="*/ 809625 h 1971675"/>
              <a:gd name="connsiteX36" fmla="*/ 1609725 w 4124893"/>
              <a:gd name="connsiteY36" fmla="*/ 838200 h 1971675"/>
              <a:gd name="connsiteX37" fmla="*/ 1695450 w 4124893"/>
              <a:gd name="connsiteY37" fmla="*/ 914400 h 1971675"/>
              <a:gd name="connsiteX38" fmla="*/ 1724025 w 4124893"/>
              <a:gd name="connsiteY38" fmla="*/ 952500 h 1971675"/>
              <a:gd name="connsiteX39" fmla="*/ 1752600 w 4124893"/>
              <a:gd name="connsiteY39" fmla="*/ 971550 h 1971675"/>
              <a:gd name="connsiteX40" fmla="*/ 1838325 w 4124893"/>
              <a:gd name="connsiteY40" fmla="*/ 1028700 h 1971675"/>
              <a:gd name="connsiteX41" fmla="*/ 1895475 w 4124893"/>
              <a:gd name="connsiteY41" fmla="*/ 1066800 h 1971675"/>
              <a:gd name="connsiteX42" fmla="*/ 1962150 w 4124893"/>
              <a:gd name="connsiteY42" fmla="*/ 1095375 h 1971675"/>
              <a:gd name="connsiteX43" fmla="*/ 2076450 w 4124893"/>
              <a:gd name="connsiteY43" fmla="*/ 1152525 h 1971675"/>
              <a:gd name="connsiteX44" fmla="*/ 2114550 w 4124893"/>
              <a:gd name="connsiteY44" fmla="*/ 1190625 h 1971675"/>
              <a:gd name="connsiteX45" fmla="*/ 2162175 w 4124893"/>
              <a:gd name="connsiteY45" fmla="*/ 1209675 h 1971675"/>
              <a:gd name="connsiteX46" fmla="*/ 2257425 w 4124893"/>
              <a:gd name="connsiteY46" fmla="*/ 1276350 h 1971675"/>
              <a:gd name="connsiteX47" fmla="*/ 2305050 w 4124893"/>
              <a:gd name="connsiteY47" fmla="*/ 1304925 h 1971675"/>
              <a:gd name="connsiteX48" fmla="*/ 2343150 w 4124893"/>
              <a:gd name="connsiteY48" fmla="*/ 1343025 h 1971675"/>
              <a:gd name="connsiteX49" fmla="*/ 2400300 w 4124893"/>
              <a:gd name="connsiteY49" fmla="*/ 1381125 h 1971675"/>
              <a:gd name="connsiteX50" fmla="*/ 2457450 w 4124893"/>
              <a:gd name="connsiteY50" fmla="*/ 1438275 h 1971675"/>
              <a:gd name="connsiteX51" fmla="*/ 2486025 w 4124893"/>
              <a:gd name="connsiteY51" fmla="*/ 1466850 h 1971675"/>
              <a:gd name="connsiteX52" fmla="*/ 2505075 w 4124893"/>
              <a:gd name="connsiteY52" fmla="*/ 1504950 h 1971675"/>
              <a:gd name="connsiteX53" fmla="*/ 2524125 w 4124893"/>
              <a:gd name="connsiteY53" fmla="*/ 1533525 h 1971675"/>
              <a:gd name="connsiteX54" fmla="*/ 2543175 w 4124893"/>
              <a:gd name="connsiteY54" fmla="*/ 1581150 h 1971675"/>
              <a:gd name="connsiteX55" fmla="*/ 2571750 w 4124893"/>
              <a:gd name="connsiteY55" fmla="*/ 1619250 h 1971675"/>
              <a:gd name="connsiteX56" fmla="*/ 2590800 w 4124893"/>
              <a:gd name="connsiteY56" fmla="*/ 1657350 h 1971675"/>
              <a:gd name="connsiteX57" fmla="*/ 2638425 w 4124893"/>
              <a:gd name="connsiteY57" fmla="*/ 1724025 h 1971675"/>
              <a:gd name="connsiteX58" fmla="*/ 2676525 w 4124893"/>
              <a:gd name="connsiteY58" fmla="*/ 1809750 h 1971675"/>
              <a:gd name="connsiteX59" fmla="*/ 2714625 w 4124893"/>
              <a:gd name="connsiteY59" fmla="*/ 1866900 h 1971675"/>
              <a:gd name="connsiteX60" fmla="*/ 2733675 w 4124893"/>
              <a:gd name="connsiteY60" fmla="*/ 1895475 h 1971675"/>
              <a:gd name="connsiteX61" fmla="*/ 2790825 w 4124893"/>
              <a:gd name="connsiteY61" fmla="*/ 1905000 h 1971675"/>
              <a:gd name="connsiteX62" fmla="*/ 2828925 w 4124893"/>
              <a:gd name="connsiteY62" fmla="*/ 1914525 h 1971675"/>
              <a:gd name="connsiteX63" fmla="*/ 2867025 w 4124893"/>
              <a:gd name="connsiteY63" fmla="*/ 1933575 h 1971675"/>
              <a:gd name="connsiteX64" fmla="*/ 2962275 w 4124893"/>
              <a:gd name="connsiteY64" fmla="*/ 1952625 h 1971675"/>
              <a:gd name="connsiteX65" fmla="*/ 3048000 w 4124893"/>
              <a:gd name="connsiteY65" fmla="*/ 1971675 h 1971675"/>
              <a:gd name="connsiteX66" fmla="*/ 3895725 w 4124893"/>
              <a:gd name="connsiteY66" fmla="*/ 1952625 h 1971675"/>
              <a:gd name="connsiteX67" fmla="*/ 3943350 w 4124893"/>
              <a:gd name="connsiteY67" fmla="*/ 1943100 h 1971675"/>
              <a:gd name="connsiteX68" fmla="*/ 4000500 w 4124893"/>
              <a:gd name="connsiteY68" fmla="*/ 1933575 h 1971675"/>
              <a:gd name="connsiteX69" fmla="*/ 4019550 w 4124893"/>
              <a:gd name="connsiteY69" fmla="*/ 1905000 h 1971675"/>
              <a:gd name="connsiteX70" fmla="*/ 4029075 w 4124893"/>
              <a:gd name="connsiteY70" fmla="*/ 1876425 h 1971675"/>
              <a:gd name="connsiteX71" fmla="*/ 4086225 w 4124893"/>
              <a:gd name="connsiteY71" fmla="*/ 1809750 h 1971675"/>
              <a:gd name="connsiteX72" fmla="*/ 4105275 w 4124893"/>
              <a:gd name="connsiteY72" fmla="*/ 1752600 h 1971675"/>
              <a:gd name="connsiteX73" fmla="*/ 4114800 w 4124893"/>
              <a:gd name="connsiteY73" fmla="*/ 1724025 h 1971675"/>
              <a:gd name="connsiteX74" fmla="*/ 4124325 w 4124893"/>
              <a:gd name="connsiteY74" fmla="*/ 1685925 h 1971675"/>
              <a:gd name="connsiteX75" fmla="*/ 4114800 w 4124893"/>
              <a:gd name="connsiteY75" fmla="*/ 1514475 h 1971675"/>
              <a:gd name="connsiteX76" fmla="*/ 4029075 w 4124893"/>
              <a:gd name="connsiteY76" fmla="*/ 1466850 h 1971675"/>
              <a:gd name="connsiteX77" fmla="*/ 3990975 w 4124893"/>
              <a:gd name="connsiteY77" fmla="*/ 1457325 h 1971675"/>
              <a:gd name="connsiteX78" fmla="*/ 3409950 w 4124893"/>
              <a:gd name="connsiteY78" fmla="*/ 1447800 h 1971675"/>
              <a:gd name="connsiteX79" fmla="*/ 3305175 w 4124893"/>
              <a:gd name="connsiteY79" fmla="*/ 1419225 h 1971675"/>
              <a:gd name="connsiteX80" fmla="*/ 3276600 w 4124893"/>
              <a:gd name="connsiteY80" fmla="*/ 1409700 h 1971675"/>
              <a:gd name="connsiteX81" fmla="*/ 3248025 w 4124893"/>
              <a:gd name="connsiteY81" fmla="*/ 1400175 h 1971675"/>
              <a:gd name="connsiteX82" fmla="*/ 3190875 w 4124893"/>
              <a:gd name="connsiteY82" fmla="*/ 1371600 h 1971675"/>
              <a:gd name="connsiteX83" fmla="*/ 3162300 w 4124893"/>
              <a:gd name="connsiteY83" fmla="*/ 1352550 h 1971675"/>
              <a:gd name="connsiteX84" fmla="*/ 3105150 w 4124893"/>
              <a:gd name="connsiteY84" fmla="*/ 1333500 h 1971675"/>
              <a:gd name="connsiteX85" fmla="*/ 3076575 w 4124893"/>
              <a:gd name="connsiteY85" fmla="*/ 1323975 h 1971675"/>
              <a:gd name="connsiteX86" fmla="*/ 3019425 w 4124893"/>
              <a:gd name="connsiteY86" fmla="*/ 1285875 h 1971675"/>
              <a:gd name="connsiteX87" fmla="*/ 2990850 w 4124893"/>
              <a:gd name="connsiteY87" fmla="*/ 1266825 h 1971675"/>
              <a:gd name="connsiteX88" fmla="*/ 2914650 w 4124893"/>
              <a:gd name="connsiteY88" fmla="*/ 1200150 h 1971675"/>
              <a:gd name="connsiteX89" fmla="*/ 2886075 w 4124893"/>
              <a:gd name="connsiteY89" fmla="*/ 1181100 h 1971675"/>
              <a:gd name="connsiteX90" fmla="*/ 2867025 w 4124893"/>
              <a:gd name="connsiteY90" fmla="*/ 1152525 h 1971675"/>
              <a:gd name="connsiteX91" fmla="*/ 2857500 w 4124893"/>
              <a:gd name="connsiteY91" fmla="*/ 1123950 h 1971675"/>
              <a:gd name="connsiteX92" fmla="*/ 2819400 w 4124893"/>
              <a:gd name="connsiteY92" fmla="*/ 1066800 h 1971675"/>
              <a:gd name="connsiteX93" fmla="*/ 2781300 w 4124893"/>
              <a:gd name="connsiteY93" fmla="*/ 1009650 h 1971675"/>
              <a:gd name="connsiteX94" fmla="*/ 2762250 w 4124893"/>
              <a:gd name="connsiteY94" fmla="*/ 971550 h 1971675"/>
              <a:gd name="connsiteX95" fmla="*/ 2705100 w 4124893"/>
              <a:gd name="connsiteY95" fmla="*/ 923925 h 1971675"/>
              <a:gd name="connsiteX96" fmla="*/ 2676525 w 4124893"/>
              <a:gd name="connsiteY96" fmla="*/ 914400 h 1971675"/>
              <a:gd name="connsiteX97" fmla="*/ 2647950 w 4124893"/>
              <a:gd name="connsiteY97" fmla="*/ 885825 h 1971675"/>
              <a:gd name="connsiteX98" fmla="*/ 2590800 w 4124893"/>
              <a:gd name="connsiteY98" fmla="*/ 847725 h 1971675"/>
              <a:gd name="connsiteX99" fmla="*/ 2562225 w 4124893"/>
              <a:gd name="connsiteY99" fmla="*/ 819150 h 1971675"/>
              <a:gd name="connsiteX100" fmla="*/ 2524125 w 4124893"/>
              <a:gd name="connsiteY100" fmla="*/ 800100 h 1971675"/>
              <a:gd name="connsiteX101" fmla="*/ 2495550 w 4124893"/>
              <a:gd name="connsiteY101" fmla="*/ 771525 h 1971675"/>
              <a:gd name="connsiteX102" fmla="*/ 2447925 w 4124893"/>
              <a:gd name="connsiteY102" fmla="*/ 752475 h 1971675"/>
              <a:gd name="connsiteX103" fmla="*/ 2390775 w 4124893"/>
              <a:gd name="connsiteY103" fmla="*/ 733425 h 1971675"/>
              <a:gd name="connsiteX104" fmla="*/ 2305050 w 4124893"/>
              <a:gd name="connsiteY104" fmla="*/ 695325 h 1971675"/>
              <a:gd name="connsiteX105" fmla="*/ 2238375 w 4124893"/>
              <a:gd name="connsiteY105" fmla="*/ 666750 h 1971675"/>
              <a:gd name="connsiteX106" fmla="*/ 2152650 w 4124893"/>
              <a:gd name="connsiteY106" fmla="*/ 638175 h 1971675"/>
              <a:gd name="connsiteX107" fmla="*/ 2105025 w 4124893"/>
              <a:gd name="connsiteY107" fmla="*/ 619125 h 1971675"/>
              <a:gd name="connsiteX108" fmla="*/ 2047875 w 4124893"/>
              <a:gd name="connsiteY108" fmla="*/ 600075 h 1971675"/>
              <a:gd name="connsiteX109" fmla="*/ 1943100 w 4124893"/>
              <a:gd name="connsiteY109" fmla="*/ 533400 h 1971675"/>
              <a:gd name="connsiteX110" fmla="*/ 1876425 w 4124893"/>
              <a:gd name="connsiteY110" fmla="*/ 485775 h 1971675"/>
              <a:gd name="connsiteX111" fmla="*/ 1819275 w 4124893"/>
              <a:gd name="connsiteY111" fmla="*/ 466725 h 1971675"/>
              <a:gd name="connsiteX112" fmla="*/ 1733550 w 4124893"/>
              <a:gd name="connsiteY112" fmla="*/ 409575 h 1971675"/>
              <a:gd name="connsiteX113" fmla="*/ 1704975 w 4124893"/>
              <a:gd name="connsiteY113" fmla="*/ 390525 h 1971675"/>
              <a:gd name="connsiteX114" fmla="*/ 1685925 w 4124893"/>
              <a:gd name="connsiteY114" fmla="*/ 361950 h 1971675"/>
              <a:gd name="connsiteX115" fmla="*/ 1628775 w 4124893"/>
              <a:gd name="connsiteY115" fmla="*/ 342900 h 1971675"/>
              <a:gd name="connsiteX116" fmla="*/ 1562100 w 4124893"/>
              <a:gd name="connsiteY116" fmla="*/ 304800 h 1971675"/>
              <a:gd name="connsiteX117" fmla="*/ 1533525 w 4124893"/>
              <a:gd name="connsiteY117" fmla="*/ 295275 h 1971675"/>
              <a:gd name="connsiteX118" fmla="*/ 1447800 w 4124893"/>
              <a:gd name="connsiteY118" fmla="*/ 247650 h 1971675"/>
              <a:gd name="connsiteX119" fmla="*/ 1419225 w 4124893"/>
              <a:gd name="connsiteY119" fmla="*/ 219075 h 1971675"/>
              <a:gd name="connsiteX120" fmla="*/ 1362075 w 4124893"/>
              <a:gd name="connsiteY120" fmla="*/ 180975 h 1971675"/>
              <a:gd name="connsiteX121" fmla="*/ 1314450 w 4124893"/>
              <a:gd name="connsiteY121" fmla="*/ 133350 h 1971675"/>
              <a:gd name="connsiteX122" fmla="*/ 1266825 w 4124893"/>
              <a:gd name="connsiteY122" fmla="*/ 95250 h 1971675"/>
              <a:gd name="connsiteX123" fmla="*/ 1228725 w 4124893"/>
              <a:gd name="connsiteY123" fmla="*/ 76200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124893" h="1971675">
                <a:moveTo>
                  <a:pt x="1228725" y="76200"/>
                </a:moveTo>
                <a:lnTo>
                  <a:pt x="1228725" y="76200"/>
                </a:lnTo>
                <a:cubicBezTo>
                  <a:pt x="1193800" y="73025"/>
                  <a:pt x="1158805" y="70548"/>
                  <a:pt x="1123950" y="66675"/>
                </a:cubicBezTo>
                <a:cubicBezTo>
                  <a:pt x="1046651" y="58086"/>
                  <a:pt x="1075393" y="59227"/>
                  <a:pt x="1009650" y="47625"/>
                </a:cubicBezTo>
                <a:lnTo>
                  <a:pt x="895350" y="28575"/>
                </a:lnTo>
                <a:lnTo>
                  <a:pt x="838200" y="19050"/>
                </a:lnTo>
                <a:cubicBezTo>
                  <a:pt x="812951" y="14842"/>
                  <a:pt x="787249" y="13733"/>
                  <a:pt x="762000" y="9525"/>
                </a:cubicBezTo>
                <a:cubicBezTo>
                  <a:pt x="749087" y="7373"/>
                  <a:pt x="736600" y="3175"/>
                  <a:pt x="723900" y="0"/>
                </a:cubicBezTo>
                <a:cubicBezTo>
                  <a:pt x="644525" y="3175"/>
                  <a:pt x="565059" y="4570"/>
                  <a:pt x="485775" y="9525"/>
                </a:cubicBezTo>
                <a:cubicBezTo>
                  <a:pt x="463368" y="10925"/>
                  <a:pt x="441115" y="14647"/>
                  <a:pt x="419100" y="19050"/>
                </a:cubicBezTo>
                <a:cubicBezTo>
                  <a:pt x="409255" y="21019"/>
                  <a:pt x="400533" y="27774"/>
                  <a:pt x="390525" y="28575"/>
                </a:cubicBezTo>
                <a:cubicBezTo>
                  <a:pt x="320826" y="34151"/>
                  <a:pt x="250825" y="34925"/>
                  <a:pt x="180975" y="38100"/>
                </a:cubicBezTo>
                <a:cubicBezTo>
                  <a:pt x="95035" y="59585"/>
                  <a:pt x="129613" y="48871"/>
                  <a:pt x="76200" y="66675"/>
                </a:cubicBezTo>
                <a:cubicBezTo>
                  <a:pt x="66675" y="76200"/>
                  <a:pt x="58833" y="87778"/>
                  <a:pt x="47625" y="95250"/>
                </a:cubicBezTo>
                <a:cubicBezTo>
                  <a:pt x="39271" y="100819"/>
                  <a:pt x="24886" y="96605"/>
                  <a:pt x="19050" y="104775"/>
                </a:cubicBezTo>
                <a:cubicBezTo>
                  <a:pt x="7378" y="121115"/>
                  <a:pt x="0" y="161925"/>
                  <a:pt x="0" y="161925"/>
                </a:cubicBezTo>
                <a:cubicBezTo>
                  <a:pt x="3175" y="193675"/>
                  <a:pt x="4673" y="225638"/>
                  <a:pt x="9525" y="257175"/>
                </a:cubicBezTo>
                <a:cubicBezTo>
                  <a:pt x="14121" y="287047"/>
                  <a:pt x="23228" y="288300"/>
                  <a:pt x="38100" y="314325"/>
                </a:cubicBezTo>
                <a:cubicBezTo>
                  <a:pt x="45145" y="326653"/>
                  <a:pt x="48897" y="340871"/>
                  <a:pt x="57150" y="352425"/>
                </a:cubicBezTo>
                <a:cubicBezTo>
                  <a:pt x="67247" y="366560"/>
                  <a:pt x="97100" y="392678"/>
                  <a:pt x="114300" y="400050"/>
                </a:cubicBezTo>
                <a:cubicBezTo>
                  <a:pt x="126332" y="405207"/>
                  <a:pt x="139700" y="406400"/>
                  <a:pt x="152400" y="409575"/>
                </a:cubicBezTo>
                <a:cubicBezTo>
                  <a:pt x="168275" y="419100"/>
                  <a:pt x="183107" y="430631"/>
                  <a:pt x="200025" y="438150"/>
                </a:cubicBezTo>
                <a:cubicBezTo>
                  <a:pt x="211988" y="443467"/>
                  <a:pt x="225369" y="444731"/>
                  <a:pt x="238125" y="447675"/>
                </a:cubicBezTo>
                <a:cubicBezTo>
                  <a:pt x="266647" y="454257"/>
                  <a:pt x="294936" y="462160"/>
                  <a:pt x="323850" y="466725"/>
                </a:cubicBezTo>
                <a:cubicBezTo>
                  <a:pt x="400643" y="478850"/>
                  <a:pt x="564785" y="483187"/>
                  <a:pt x="619125" y="485775"/>
                </a:cubicBezTo>
                <a:cubicBezTo>
                  <a:pt x="686180" y="493226"/>
                  <a:pt x="715594" y="496098"/>
                  <a:pt x="781050" y="504825"/>
                </a:cubicBezTo>
                <a:cubicBezTo>
                  <a:pt x="803304" y="507792"/>
                  <a:pt x="825412" y="511871"/>
                  <a:pt x="847725" y="514350"/>
                </a:cubicBezTo>
                <a:cubicBezTo>
                  <a:pt x="882580" y="518223"/>
                  <a:pt x="917671" y="519777"/>
                  <a:pt x="952500" y="523875"/>
                </a:cubicBezTo>
                <a:cubicBezTo>
                  <a:pt x="971680" y="526132"/>
                  <a:pt x="990375" y="532195"/>
                  <a:pt x="1009650" y="533400"/>
                </a:cubicBezTo>
                <a:cubicBezTo>
                  <a:pt x="1092100" y="538553"/>
                  <a:pt x="1174750" y="539750"/>
                  <a:pt x="1257300" y="542925"/>
                </a:cubicBezTo>
                <a:cubicBezTo>
                  <a:pt x="1308029" y="576744"/>
                  <a:pt x="1360134" y="610511"/>
                  <a:pt x="1400175" y="657225"/>
                </a:cubicBezTo>
                <a:cubicBezTo>
                  <a:pt x="1407625" y="665917"/>
                  <a:pt x="1411896" y="677006"/>
                  <a:pt x="1419225" y="685800"/>
                </a:cubicBezTo>
                <a:cubicBezTo>
                  <a:pt x="1488457" y="768879"/>
                  <a:pt x="1405032" y="652594"/>
                  <a:pt x="1476375" y="752475"/>
                </a:cubicBezTo>
                <a:cubicBezTo>
                  <a:pt x="1483029" y="761790"/>
                  <a:pt x="1486486" y="773899"/>
                  <a:pt x="1495425" y="781050"/>
                </a:cubicBezTo>
                <a:cubicBezTo>
                  <a:pt x="1503265" y="787322"/>
                  <a:pt x="1514475" y="787400"/>
                  <a:pt x="1524000" y="790575"/>
                </a:cubicBezTo>
                <a:cubicBezTo>
                  <a:pt x="1533525" y="796925"/>
                  <a:pt x="1542336" y="804505"/>
                  <a:pt x="1552575" y="809625"/>
                </a:cubicBezTo>
                <a:cubicBezTo>
                  <a:pt x="1590403" y="828539"/>
                  <a:pt x="1574628" y="807003"/>
                  <a:pt x="1609725" y="838200"/>
                </a:cubicBezTo>
                <a:cubicBezTo>
                  <a:pt x="1707592" y="925193"/>
                  <a:pt x="1630597" y="871165"/>
                  <a:pt x="1695450" y="914400"/>
                </a:cubicBezTo>
                <a:cubicBezTo>
                  <a:pt x="1704975" y="927100"/>
                  <a:pt x="1712800" y="941275"/>
                  <a:pt x="1724025" y="952500"/>
                </a:cubicBezTo>
                <a:cubicBezTo>
                  <a:pt x="1732120" y="960595"/>
                  <a:pt x="1743285" y="964896"/>
                  <a:pt x="1752600" y="971550"/>
                </a:cubicBezTo>
                <a:cubicBezTo>
                  <a:pt x="1854266" y="1044169"/>
                  <a:pt x="1720229" y="953548"/>
                  <a:pt x="1838325" y="1028700"/>
                </a:cubicBezTo>
                <a:cubicBezTo>
                  <a:pt x="1857641" y="1040992"/>
                  <a:pt x="1875316" y="1055945"/>
                  <a:pt x="1895475" y="1066800"/>
                </a:cubicBezTo>
                <a:cubicBezTo>
                  <a:pt x="1916765" y="1078264"/>
                  <a:pt x="1940298" y="1085024"/>
                  <a:pt x="1962150" y="1095375"/>
                </a:cubicBezTo>
                <a:cubicBezTo>
                  <a:pt x="2000647" y="1113610"/>
                  <a:pt x="2046329" y="1122404"/>
                  <a:pt x="2076450" y="1152525"/>
                </a:cubicBezTo>
                <a:cubicBezTo>
                  <a:pt x="2089150" y="1165225"/>
                  <a:pt x="2099606" y="1180662"/>
                  <a:pt x="2114550" y="1190625"/>
                </a:cubicBezTo>
                <a:cubicBezTo>
                  <a:pt x="2128776" y="1200109"/>
                  <a:pt x="2147165" y="1201488"/>
                  <a:pt x="2162175" y="1209675"/>
                </a:cubicBezTo>
                <a:cubicBezTo>
                  <a:pt x="2218113" y="1240187"/>
                  <a:pt x="2211008" y="1245405"/>
                  <a:pt x="2257425" y="1276350"/>
                </a:cubicBezTo>
                <a:cubicBezTo>
                  <a:pt x="2272829" y="1286619"/>
                  <a:pt x="2290437" y="1293559"/>
                  <a:pt x="2305050" y="1304925"/>
                </a:cubicBezTo>
                <a:cubicBezTo>
                  <a:pt x="2319227" y="1315952"/>
                  <a:pt x="2329125" y="1331805"/>
                  <a:pt x="2343150" y="1343025"/>
                </a:cubicBezTo>
                <a:cubicBezTo>
                  <a:pt x="2361028" y="1357328"/>
                  <a:pt x="2381250" y="1368425"/>
                  <a:pt x="2400300" y="1381125"/>
                </a:cubicBezTo>
                <a:cubicBezTo>
                  <a:pt x="2422716" y="1396069"/>
                  <a:pt x="2438400" y="1419225"/>
                  <a:pt x="2457450" y="1438275"/>
                </a:cubicBezTo>
                <a:lnTo>
                  <a:pt x="2486025" y="1466850"/>
                </a:lnTo>
                <a:cubicBezTo>
                  <a:pt x="2496065" y="1476890"/>
                  <a:pt x="2498030" y="1492622"/>
                  <a:pt x="2505075" y="1504950"/>
                </a:cubicBezTo>
                <a:cubicBezTo>
                  <a:pt x="2510755" y="1514889"/>
                  <a:pt x="2519005" y="1523286"/>
                  <a:pt x="2524125" y="1533525"/>
                </a:cubicBezTo>
                <a:cubicBezTo>
                  <a:pt x="2531771" y="1548818"/>
                  <a:pt x="2534872" y="1566204"/>
                  <a:pt x="2543175" y="1581150"/>
                </a:cubicBezTo>
                <a:cubicBezTo>
                  <a:pt x="2550885" y="1595027"/>
                  <a:pt x="2563336" y="1605788"/>
                  <a:pt x="2571750" y="1619250"/>
                </a:cubicBezTo>
                <a:cubicBezTo>
                  <a:pt x="2579275" y="1631291"/>
                  <a:pt x="2583275" y="1645309"/>
                  <a:pt x="2590800" y="1657350"/>
                </a:cubicBezTo>
                <a:cubicBezTo>
                  <a:pt x="2596212" y="1666010"/>
                  <a:pt x="2632225" y="1710075"/>
                  <a:pt x="2638425" y="1724025"/>
                </a:cubicBezTo>
                <a:cubicBezTo>
                  <a:pt x="2683765" y="1826040"/>
                  <a:pt x="2633412" y="1745081"/>
                  <a:pt x="2676525" y="1809750"/>
                </a:cubicBezTo>
                <a:cubicBezTo>
                  <a:pt x="2693841" y="1879015"/>
                  <a:pt x="2670772" y="1823047"/>
                  <a:pt x="2714625" y="1866900"/>
                </a:cubicBezTo>
                <a:cubicBezTo>
                  <a:pt x="2722720" y="1874995"/>
                  <a:pt x="2723436" y="1890355"/>
                  <a:pt x="2733675" y="1895475"/>
                </a:cubicBezTo>
                <a:cubicBezTo>
                  <a:pt x="2750949" y="1904112"/>
                  <a:pt x="2771887" y="1901212"/>
                  <a:pt x="2790825" y="1905000"/>
                </a:cubicBezTo>
                <a:cubicBezTo>
                  <a:pt x="2803662" y="1907567"/>
                  <a:pt x="2816668" y="1909928"/>
                  <a:pt x="2828925" y="1914525"/>
                </a:cubicBezTo>
                <a:cubicBezTo>
                  <a:pt x="2842220" y="1919511"/>
                  <a:pt x="2853372" y="1929674"/>
                  <a:pt x="2867025" y="1933575"/>
                </a:cubicBezTo>
                <a:cubicBezTo>
                  <a:pt x="2898158" y="1942470"/>
                  <a:pt x="2930525" y="1946275"/>
                  <a:pt x="2962275" y="1952625"/>
                </a:cubicBezTo>
                <a:cubicBezTo>
                  <a:pt x="3022737" y="1964717"/>
                  <a:pt x="2994194" y="1958223"/>
                  <a:pt x="3048000" y="1971675"/>
                </a:cubicBezTo>
                <a:lnTo>
                  <a:pt x="3895725" y="1952625"/>
                </a:lnTo>
                <a:cubicBezTo>
                  <a:pt x="3911803" y="1950733"/>
                  <a:pt x="3927422" y="1945996"/>
                  <a:pt x="3943350" y="1943100"/>
                </a:cubicBezTo>
                <a:cubicBezTo>
                  <a:pt x="3962351" y="1939645"/>
                  <a:pt x="3981450" y="1936750"/>
                  <a:pt x="4000500" y="1933575"/>
                </a:cubicBezTo>
                <a:cubicBezTo>
                  <a:pt x="4006850" y="1924050"/>
                  <a:pt x="4014430" y="1915239"/>
                  <a:pt x="4019550" y="1905000"/>
                </a:cubicBezTo>
                <a:cubicBezTo>
                  <a:pt x="4024040" y="1896020"/>
                  <a:pt x="4024094" y="1885142"/>
                  <a:pt x="4029075" y="1876425"/>
                </a:cubicBezTo>
                <a:cubicBezTo>
                  <a:pt x="4045367" y="1847914"/>
                  <a:pt x="4063705" y="1832270"/>
                  <a:pt x="4086225" y="1809750"/>
                </a:cubicBezTo>
                <a:lnTo>
                  <a:pt x="4105275" y="1752600"/>
                </a:lnTo>
                <a:cubicBezTo>
                  <a:pt x="4108450" y="1743075"/>
                  <a:pt x="4112365" y="1733765"/>
                  <a:pt x="4114800" y="1724025"/>
                </a:cubicBezTo>
                <a:lnTo>
                  <a:pt x="4124325" y="1685925"/>
                </a:lnTo>
                <a:cubicBezTo>
                  <a:pt x="4121150" y="1628775"/>
                  <a:pt x="4132155" y="1569019"/>
                  <a:pt x="4114800" y="1514475"/>
                </a:cubicBezTo>
                <a:cubicBezTo>
                  <a:pt x="4107978" y="1493033"/>
                  <a:pt x="4053637" y="1473868"/>
                  <a:pt x="4029075" y="1466850"/>
                </a:cubicBezTo>
                <a:cubicBezTo>
                  <a:pt x="4016488" y="1463254"/>
                  <a:pt x="4004060" y="1457728"/>
                  <a:pt x="3990975" y="1457325"/>
                </a:cubicBezTo>
                <a:cubicBezTo>
                  <a:pt x="3797366" y="1451368"/>
                  <a:pt x="3603625" y="1450975"/>
                  <a:pt x="3409950" y="1447800"/>
                </a:cubicBezTo>
                <a:cubicBezTo>
                  <a:pt x="3342634" y="1434337"/>
                  <a:pt x="3377684" y="1443395"/>
                  <a:pt x="3305175" y="1419225"/>
                </a:cubicBezTo>
                <a:lnTo>
                  <a:pt x="3276600" y="1409700"/>
                </a:lnTo>
                <a:lnTo>
                  <a:pt x="3248025" y="1400175"/>
                </a:lnTo>
                <a:cubicBezTo>
                  <a:pt x="3166133" y="1345580"/>
                  <a:pt x="3269745" y="1411035"/>
                  <a:pt x="3190875" y="1371600"/>
                </a:cubicBezTo>
                <a:cubicBezTo>
                  <a:pt x="3180636" y="1366480"/>
                  <a:pt x="3172761" y="1357199"/>
                  <a:pt x="3162300" y="1352550"/>
                </a:cubicBezTo>
                <a:cubicBezTo>
                  <a:pt x="3143950" y="1344395"/>
                  <a:pt x="3124200" y="1339850"/>
                  <a:pt x="3105150" y="1333500"/>
                </a:cubicBezTo>
                <a:lnTo>
                  <a:pt x="3076575" y="1323975"/>
                </a:lnTo>
                <a:lnTo>
                  <a:pt x="3019425" y="1285875"/>
                </a:lnTo>
                <a:lnTo>
                  <a:pt x="2990850" y="1266825"/>
                </a:lnTo>
                <a:cubicBezTo>
                  <a:pt x="2959100" y="1219200"/>
                  <a:pt x="2981325" y="1244600"/>
                  <a:pt x="2914650" y="1200150"/>
                </a:cubicBezTo>
                <a:lnTo>
                  <a:pt x="2886075" y="1181100"/>
                </a:lnTo>
                <a:cubicBezTo>
                  <a:pt x="2879725" y="1171575"/>
                  <a:pt x="2872145" y="1162764"/>
                  <a:pt x="2867025" y="1152525"/>
                </a:cubicBezTo>
                <a:cubicBezTo>
                  <a:pt x="2862535" y="1143545"/>
                  <a:pt x="2862376" y="1132727"/>
                  <a:pt x="2857500" y="1123950"/>
                </a:cubicBezTo>
                <a:cubicBezTo>
                  <a:pt x="2846381" y="1103936"/>
                  <a:pt x="2832100" y="1085850"/>
                  <a:pt x="2819400" y="1066800"/>
                </a:cubicBezTo>
                <a:lnTo>
                  <a:pt x="2781300" y="1009650"/>
                </a:lnTo>
                <a:cubicBezTo>
                  <a:pt x="2773424" y="997836"/>
                  <a:pt x="2770503" y="983104"/>
                  <a:pt x="2762250" y="971550"/>
                </a:cubicBezTo>
                <a:cubicBezTo>
                  <a:pt x="2750547" y="955166"/>
                  <a:pt x="2723665" y="933208"/>
                  <a:pt x="2705100" y="923925"/>
                </a:cubicBezTo>
                <a:cubicBezTo>
                  <a:pt x="2696120" y="919435"/>
                  <a:pt x="2686050" y="917575"/>
                  <a:pt x="2676525" y="914400"/>
                </a:cubicBezTo>
                <a:cubicBezTo>
                  <a:pt x="2667000" y="904875"/>
                  <a:pt x="2658583" y="894095"/>
                  <a:pt x="2647950" y="885825"/>
                </a:cubicBezTo>
                <a:cubicBezTo>
                  <a:pt x="2629878" y="871769"/>
                  <a:pt x="2606989" y="863914"/>
                  <a:pt x="2590800" y="847725"/>
                </a:cubicBezTo>
                <a:cubicBezTo>
                  <a:pt x="2581275" y="838200"/>
                  <a:pt x="2573186" y="826980"/>
                  <a:pt x="2562225" y="819150"/>
                </a:cubicBezTo>
                <a:cubicBezTo>
                  <a:pt x="2550671" y="810897"/>
                  <a:pt x="2535679" y="808353"/>
                  <a:pt x="2524125" y="800100"/>
                </a:cubicBezTo>
                <a:cubicBezTo>
                  <a:pt x="2513164" y="792270"/>
                  <a:pt x="2506973" y="778664"/>
                  <a:pt x="2495550" y="771525"/>
                </a:cubicBezTo>
                <a:cubicBezTo>
                  <a:pt x="2481051" y="762463"/>
                  <a:pt x="2463993" y="758318"/>
                  <a:pt x="2447925" y="752475"/>
                </a:cubicBezTo>
                <a:cubicBezTo>
                  <a:pt x="2429054" y="745613"/>
                  <a:pt x="2390775" y="733425"/>
                  <a:pt x="2390775" y="733425"/>
                </a:cubicBezTo>
                <a:cubicBezTo>
                  <a:pt x="2306720" y="677389"/>
                  <a:pt x="2441070" y="763335"/>
                  <a:pt x="2305050" y="695325"/>
                </a:cubicBezTo>
                <a:cubicBezTo>
                  <a:pt x="2257970" y="671785"/>
                  <a:pt x="2280420" y="680765"/>
                  <a:pt x="2238375" y="666750"/>
                </a:cubicBezTo>
                <a:cubicBezTo>
                  <a:pt x="2182808" y="629706"/>
                  <a:pt x="2239519" y="661866"/>
                  <a:pt x="2152650" y="638175"/>
                </a:cubicBezTo>
                <a:cubicBezTo>
                  <a:pt x="2136155" y="633676"/>
                  <a:pt x="2121093" y="624968"/>
                  <a:pt x="2105025" y="619125"/>
                </a:cubicBezTo>
                <a:cubicBezTo>
                  <a:pt x="2086154" y="612263"/>
                  <a:pt x="2047875" y="600075"/>
                  <a:pt x="2047875" y="600075"/>
                </a:cubicBezTo>
                <a:cubicBezTo>
                  <a:pt x="1963643" y="536901"/>
                  <a:pt x="2001796" y="552965"/>
                  <a:pt x="1943100" y="533400"/>
                </a:cubicBezTo>
                <a:cubicBezTo>
                  <a:pt x="1937983" y="529562"/>
                  <a:pt x="1887821" y="490840"/>
                  <a:pt x="1876425" y="485775"/>
                </a:cubicBezTo>
                <a:cubicBezTo>
                  <a:pt x="1858075" y="477620"/>
                  <a:pt x="1819275" y="466725"/>
                  <a:pt x="1819275" y="466725"/>
                </a:cubicBezTo>
                <a:lnTo>
                  <a:pt x="1733550" y="409575"/>
                </a:lnTo>
                <a:lnTo>
                  <a:pt x="1704975" y="390525"/>
                </a:lnTo>
                <a:cubicBezTo>
                  <a:pt x="1698625" y="381000"/>
                  <a:pt x="1695633" y="368017"/>
                  <a:pt x="1685925" y="361950"/>
                </a:cubicBezTo>
                <a:cubicBezTo>
                  <a:pt x="1668897" y="351307"/>
                  <a:pt x="1628775" y="342900"/>
                  <a:pt x="1628775" y="342900"/>
                </a:cubicBezTo>
                <a:cubicBezTo>
                  <a:pt x="1600077" y="323768"/>
                  <a:pt x="1595937" y="319302"/>
                  <a:pt x="1562100" y="304800"/>
                </a:cubicBezTo>
                <a:cubicBezTo>
                  <a:pt x="1552872" y="300845"/>
                  <a:pt x="1543050" y="298450"/>
                  <a:pt x="1533525" y="295275"/>
                </a:cubicBezTo>
                <a:cubicBezTo>
                  <a:pt x="1468021" y="251606"/>
                  <a:pt x="1498095" y="264415"/>
                  <a:pt x="1447800" y="247650"/>
                </a:cubicBezTo>
                <a:cubicBezTo>
                  <a:pt x="1438275" y="238125"/>
                  <a:pt x="1429858" y="227345"/>
                  <a:pt x="1419225" y="219075"/>
                </a:cubicBezTo>
                <a:cubicBezTo>
                  <a:pt x="1401153" y="205019"/>
                  <a:pt x="1362075" y="180975"/>
                  <a:pt x="1362075" y="180975"/>
                </a:cubicBezTo>
                <a:cubicBezTo>
                  <a:pt x="1311275" y="104775"/>
                  <a:pt x="1377950" y="196850"/>
                  <a:pt x="1314450" y="133350"/>
                </a:cubicBezTo>
                <a:cubicBezTo>
                  <a:pt x="1271366" y="90266"/>
                  <a:pt x="1322455" y="113793"/>
                  <a:pt x="1266825" y="95250"/>
                </a:cubicBezTo>
                <a:cubicBezTo>
                  <a:pt x="1227683" y="69155"/>
                  <a:pt x="1235075" y="79375"/>
                  <a:pt x="1228725" y="76200"/>
                </a:cubicBezTo>
                <a:close/>
              </a:path>
            </a:pathLst>
          </a:custGeom>
          <a:solidFill>
            <a:schemeClr val="accent6">
              <a:lumMod val="75000"/>
              <a:alpha val="32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86200" y="3225800"/>
            <a:ext cx="4215170" cy="508000"/>
          </a:xfrm>
          <a:custGeom>
            <a:avLst/>
            <a:gdLst>
              <a:gd name="connsiteX0" fmla="*/ 825500 w 4215170"/>
              <a:gd name="connsiteY0" fmla="*/ 88900 h 508000"/>
              <a:gd name="connsiteX1" fmla="*/ 825500 w 4215170"/>
              <a:gd name="connsiteY1" fmla="*/ 88900 h 508000"/>
              <a:gd name="connsiteX2" fmla="*/ 647700 w 4215170"/>
              <a:gd name="connsiteY2" fmla="*/ 76200 h 508000"/>
              <a:gd name="connsiteX3" fmla="*/ 609600 w 4215170"/>
              <a:gd name="connsiteY3" fmla="*/ 63500 h 508000"/>
              <a:gd name="connsiteX4" fmla="*/ 533400 w 4215170"/>
              <a:gd name="connsiteY4" fmla="*/ 76200 h 508000"/>
              <a:gd name="connsiteX5" fmla="*/ 165100 w 4215170"/>
              <a:gd name="connsiteY5" fmla="*/ 76200 h 508000"/>
              <a:gd name="connsiteX6" fmla="*/ 88900 w 4215170"/>
              <a:gd name="connsiteY6" fmla="*/ 127000 h 508000"/>
              <a:gd name="connsiteX7" fmla="*/ 50800 w 4215170"/>
              <a:gd name="connsiteY7" fmla="*/ 152400 h 508000"/>
              <a:gd name="connsiteX8" fmla="*/ 38100 w 4215170"/>
              <a:gd name="connsiteY8" fmla="*/ 190500 h 508000"/>
              <a:gd name="connsiteX9" fmla="*/ 0 w 4215170"/>
              <a:gd name="connsiteY9" fmla="*/ 266700 h 508000"/>
              <a:gd name="connsiteX10" fmla="*/ 12700 w 4215170"/>
              <a:gd name="connsiteY10" fmla="*/ 419100 h 508000"/>
              <a:gd name="connsiteX11" fmla="*/ 25400 w 4215170"/>
              <a:gd name="connsiteY11" fmla="*/ 457200 h 508000"/>
              <a:gd name="connsiteX12" fmla="*/ 76200 w 4215170"/>
              <a:gd name="connsiteY12" fmla="*/ 469900 h 508000"/>
              <a:gd name="connsiteX13" fmla="*/ 254000 w 4215170"/>
              <a:gd name="connsiteY13" fmla="*/ 508000 h 508000"/>
              <a:gd name="connsiteX14" fmla="*/ 1193800 w 4215170"/>
              <a:gd name="connsiteY14" fmla="*/ 495300 h 508000"/>
              <a:gd name="connsiteX15" fmla="*/ 1270000 w 4215170"/>
              <a:gd name="connsiteY15" fmla="*/ 469900 h 508000"/>
              <a:gd name="connsiteX16" fmla="*/ 1346200 w 4215170"/>
              <a:gd name="connsiteY16" fmla="*/ 444500 h 508000"/>
              <a:gd name="connsiteX17" fmla="*/ 1384300 w 4215170"/>
              <a:gd name="connsiteY17" fmla="*/ 431800 h 508000"/>
              <a:gd name="connsiteX18" fmla="*/ 1612900 w 4215170"/>
              <a:gd name="connsiteY18" fmla="*/ 419100 h 508000"/>
              <a:gd name="connsiteX19" fmla="*/ 2057400 w 4215170"/>
              <a:gd name="connsiteY19" fmla="*/ 431800 h 508000"/>
              <a:gd name="connsiteX20" fmla="*/ 3263900 w 4215170"/>
              <a:gd name="connsiteY20" fmla="*/ 444500 h 508000"/>
              <a:gd name="connsiteX21" fmla="*/ 3314700 w 4215170"/>
              <a:gd name="connsiteY21" fmla="*/ 457200 h 508000"/>
              <a:gd name="connsiteX22" fmla="*/ 3441700 w 4215170"/>
              <a:gd name="connsiteY22" fmla="*/ 482600 h 508000"/>
              <a:gd name="connsiteX23" fmla="*/ 3721100 w 4215170"/>
              <a:gd name="connsiteY23" fmla="*/ 469900 h 508000"/>
              <a:gd name="connsiteX24" fmla="*/ 4178300 w 4215170"/>
              <a:gd name="connsiteY24" fmla="*/ 444500 h 508000"/>
              <a:gd name="connsiteX25" fmla="*/ 4191000 w 4215170"/>
              <a:gd name="connsiteY25" fmla="*/ 228600 h 508000"/>
              <a:gd name="connsiteX26" fmla="*/ 4140200 w 4215170"/>
              <a:gd name="connsiteY26" fmla="*/ 114300 h 508000"/>
              <a:gd name="connsiteX27" fmla="*/ 4025900 w 4215170"/>
              <a:gd name="connsiteY27" fmla="*/ 50800 h 508000"/>
              <a:gd name="connsiteX28" fmla="*/ 3949700 w 4215170"/>
              <a:gd name="connsiteY28" fmla="*/ 38100 h 508000"/>
              <a:gd name="connsiteX29" fmla="*/ 3530600 w 4215170"/>
              <a:gd name="connsiteY29" fmla="*/ 25400 h 508000"/>
              <a:gd name="connsiteX30" fmla="*/ 3429000 w 4215170"/>
              <a:gd name="connsiteY30" fmla="*/ 12700 h 508000"/>
              <a:gd name="connsiteX31" fmla="*/ 3365500 w 4215170"/>
              <a:gd name="connsiteY31" fmla="*/ 0 h 508000"/>
              <a:gd name="connsiteX32" fmla="*/ 3124200 w 4215170"/>
              <a:gd name="connsiteY32" fmla="*/ 12700 h 508000"/>
              <a:gd name="connsiteX33" fmla="*/ 3048000 w 4215170"/>
              <a:gd name="connsiteY33" fmla="*/ 50800 h 508000"/>
              <a:gd name="connsiteX34" fmla="*/ 3009900 w 4215170"/>
              <a:gd name="connsiteY34" fmla="*/ 63500 h 508000"/>
              <a:gd name="connsiteX35" fmla="*/ 2832100 w 4215170"/>
              <a:gd name="connsiteY35" fmla="*/ 88900 h 508000"/>
              <a:gd name="connsiteX36" fmla="*/ 2527300 w 4215170"/>
              <a:gd name="connsiteY36" fmla="*/ 114300 h 508000"/>
              <a:gd name="connsiteX37" fmla="*/ 2133600 w 4215170"/>
              <a:gd name="connsiteY37" fmla="*/ 127000 h 508000"/>
              <a:gd name="connsiteX38" fmla="*/ 1511300 w 4215170"/>
              <a:gd name="connsiteY38" fmla="*/ 101600 h 508000"/>
              <a:gd name="connsiteX39" fmla="*/ 1016000 w 4215170"/>
              <a:gd name="connsiteY39" fmla="*/ 127000 h 508000"/>
              <a:gd name="connsiteX40" fmla="*/ 850900 w 4215170"/>
              <a:gd name="connsiteY40" fmla="*/ 114300 h 508000"/>
              <a:gd name="connsiteX41" fmla="*/ 812800 w 4215170"/>
              <a:gd name="connsiteY41" fmla="*/ 101600 h 508000"/>
              <a:gd name="connsiteX42" fmla="*/ 825500 w 4215170"/>
              <a:gd name="connsiteY42" fmla="*/ 889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15170" h="508000">
                <a:moveTo>
                  <a:pt x="825500" y="88900"/>
                </a:moveTo>
                <a:lnTo>
                  <a:pt x="825500" y="88900"/>
                </a:lnTo>
                <a:cubicBezTo>
                  <a:pt x="766233" y="84667"/>
                  <a:pt x="706711" y="83142"/>
                  <a:pt x="647700" y="76200"/>
                </a:cubicBezTo>
                <a:cubicBezTo>
                  <a:pt x="634405" y="74636"/>
                  <a:pt x="622987" y="63500"/>
                  <a:pt x="609600" y="63500"/>
                </a:cubicBezTo>
                <a:cubicBezTo>
                  <a:pt x="583850" y="63500"/>
                  <a:pt x="558800" y="71967"/>
                  <a:pt x="533400" y="76200"/>
                </a:cubicBezTo>
                <a:cubicBezTo>
                  <a:pt x="438778" y="70286"/>
                  <a:pt x="264753" y="49975"/>
                  <a:pt x="165100" y="76200"/>
                </a:cubicBezTo>
                <a:cubicBezTo>
                  <a:pt x="135578" y="83969"/>
                  <a:pt x="114300" y="110067"/>
                  <a:pt x="88900" y="127000"/>
                </a:cubicBezTo>
                <a:lnTo>
                  <a:pt x="50800" y="152400"/>
                </a:lnTo>
                <a:cubicBezTo>
                  <a:pt x="46567" y="165100"/>
                  <a:pt x="44087" y="178526"/>
                  <a:pt x="38100" y="190500"/>
                </a:cubicBezTo>
                <a:cubicBezTo>
                  <a:pt x="-11139" y="288977"/>
                  <a:pt x="31922" y="170935"/>
                  <a:pt x="0" y="266700"/>
                </a:cubicBezTo>
                <a:cubicBezTo>
                  <a:pt x="4233" y="317500"/>
                  <a:pt x="5963" y="368571"/>
                  <a:pt x="12700" y="419100"/>
                </a:cubicBezTo>
                <a:cubicBezTo>
                  <a:pt x="14469" y="432370"/>
                  <a:pt x="14947" y="448837"/>
                  <a:pt x="25400" y="457200"/>
                </a:cubicBezTo>
                <a:cubicBezTo>
                  <a:pt x="39030" y="468104"/>
                  <a:pt x="59482" y="464884"/>
                  <a:pt x="76200" y="469900"/>
                </a:cubicBezTo>
                <a:cubicBezTo>
                  <a:pt x="205460" y="508678"/>
                  <a:pt x="99469" y="488684"/>
                  <a:pt x="254000" y="508000"/>
                </a:cubicBezTo>
                <a:cubicBezTo>
                  <a:pt x="567267" y="503767"/>
                  <a:pt x="880725" y="507040"/>
                  <a:pt x="1193800" y="495300"/>
                </a:cubicBezTo>
                <a:cubicBezTo>
                  <a:pt x="1220555" y="494297"/>
                  <a:pt x="1244600" y="478367"/>
                  <a:pt x="1270000" y="469900"/>
                </a:cubicBezTo>
                <a:lnTo>
                  <a:pt x="1346200" y="444500"/>
                </a:lnTo>
                <a:cubicBezTo>
                  <a:pt x="1358900" y="440267"/>
                  <a:pt x="1370934" y="432543"/>
                  <a:pt x="1384300" y="431800"/>
                </a:cubicBezTo>
                <a:lnTo>
                  <a:pt x="1612900" y="419100"/>
                </a:lnTo>
                <a:lnTo>
                  <a:pt x="2057400" y="431800"/>
                </a:lnTo>
                <a:lnTo>
                  <a:pt x="3263900" y="444500"/>
                </a:lnTo>
                <a:cubicBezTo>
                  <a:pt x="3281351" y="444853"/>
                  <a:pt x="3297633" y="453543"/>
                  <a:pt x="3314700" y="457200"/>
                </a:cubicBezTo>
                <a:cubicBezTo>
                  <a:pt x="3356913" y="466246"/>
                  <a:pt x="3441700" y="482600"/>
                  <a:pt x="3441700" y="482600"/>
                </a:cubicBezTo>
                <a:lnTo>
                  <a:pt x="3721100" y="469900"/>
                </a:lnTo>
                <a:cubicBezTo>
                  <a:pt x="4156464" y="453775"/>
                  <a:pt x="3994531" y="490442"/>
                  <a:pt x="4178300" y="444500"/>
                </a:cubicBezTo>
                <a:cubicBezTo>
                  <a:pt x="4233479" y="361732"/>
                  <a:pt x="4217168" y="403054"/>
                  <a:pt x="4191000" y="228600"/>
                </a:cubicBezTo>
                <a:cubicBezTo>
                  <a:pt x="4187529" y="205460"/>
                  <a:pt x="4165198" y="136174"/>
                  <a:pt x="4140200" y="114300"/>
                </a:cubicBezTo>
                <a:cubicBezTo>
                  <a:pt x="4106765" y="85044"/>
                  <a:pt x="4069322" y="60449"/>
                  <a:pt x="4025900" y="50800"/>
                </a:cubicBezTo>
                <a:cubicBezTo>
                  <a:pt x="4000763" y="45214"/>
                  <a:pt x="3975417" y="39419"/>
                  <a:pt x="3949700" y="38100"/>
                </a:cubicBezTo>
                <a:cubicBezTo>
                  <a:pt x="3810119" y="30942"/>
                  <a:pt x="3670300" y="29633"/>
                  <a:pt x="3530600" y="25400"/>
                </a:cubicBezTo>
                <a:cubicBezTo>
                  <a:pt x="3496733" y="21167"/>
                  <a:pt x="3462733" y="17890"/>
                  <a:pt x="3429000" y="12700"/>
                </a:cubicBezTo>
                <a:cubicBezTo>
                  <a:pt x="3407665" y="9418"/>
                  <a:pt x="3387086" y="0"/>
                  <a:pt x="3365500" y="0"/>
                </a:cubicBezTo>
                <a:cubicBezTo>
                  <a:pt x="3284955" y="0"/>
                  <a:pt x="3204633" y="8467"/>
                  <a:pt x="3124200" y="12700"/>
                </a:cubicBezTo>
                <a:cubicBezTo>
                  <a:pt x="3028435" y="44622"/>
                  <a:pt x="3146477" y="1561"/>
                  <a:pt x="3048000" y="50800"/>
                </a:cubicBezTo>
                <a:cubicBezTo>
                  <a:pt x="3036026" y="56787"/>
                  <a:pt x="3022772" y="59822"/>
                  <a:pt x="3009900" y="63500"/>
                </a:cubicBezTo>
                <a:cubicBezTo>
                  <a:pt x="2935532" y="84748"/>
                  <a:pt x="2933309" y="78779"/>
                  <a:pt x="2832100" y="88900"/>
                </a:cubicBezTo>
                <a:cubicBezTo>
                  <a:pt x="2710875" y="129308"/>
                  <a:pt x="2798674" y="103863"/>
                  <a:pt x="2527300" y="114300"/>
                </a:cubicBezTo>
                <a:lnTo>
                  <a:pt x="2133600" y="127000"/>
                </a:lnTo>
                <a:cubicBezTo>
                  <a:pt x="1926167" y="118533"/>
                  <a:pt x="1718740" y="93302"/>
                  <a:pt x="1511300" y="101600"/>
                </a:cubicBezTo>
                <a:cubicBezTo>
                  <a:pt x="1134430" y="116675"/>
                  <a:pt x="1299449" y="106754"/>
                  <a:pt x="1016000" y="127000"/>
                </a:cubicBezTo>
                <a:cubicBezTo>
                  <a:pt x="960967" y="122767"/>
                  <a:pt x="905670" y="121146"/>
                  <a:pt x="850900" y="114300"/>
                </a:cubicBezTo>
                <a:cubicBezTo>
                  <a:pt x="837616" y="112640"/>
                  <a:pt x="824279" y="108488"/>
                  <a:pt x="812800" y="101600"/>
                </a:cubicBezTo>
                <a:cubicBezTo>
                  <a:pt x="802533" y="95440"/>
                  <a:pt x="823383" y="91017"/>
                  <a:pt x="825500" y="88900"/>
                </a:cubicBezTo>
                <a:close/>
              </a:path>
            </a:pathLst>
          </a:custGeom>
          <a:solidFill>
            <a:schemeClr val="accent6">
              <a:lumMod val="75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40799" y="5798909"/>
            <a:ext cx="37338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</a:rPr>
              <a:t>Devuelve un grafo de </a:t>
            </a:r>
            <a:r>
              <a:rPr lang="es-CL" smtClean="0">
                <a:solidFill>
                  <a:schemeClr val="bg1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</a:t>
            </a:r>
            <a:endParaRPr lang="es-CL" sz="12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7" y="4724400"/>
            <a:ext cx="3004182" cy="121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8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Modificadores: 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ORDER BY</a:t>
            </a:r>
            <a:r>
              <a:rPr lang="es-CL" smtClean="0"/>
              <a:t>, 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LIMIT</a:t>
            </a:r>
            <a:r>
              <a:rPr lang="es-CL" smtClean="0"/>
              <a:t>, </a:t>
            </a:r>
            <a:r>
              <a:rPr lang="es-CL" sz="3200" smtClean="0">
                <a:solidFill>
                  <a:srgbClr val="FFC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OFFSET</a:t>
            </a:r>
            <a:endParaRPr lang="es-CL" dirty="0">
              <a:solidFill>
                <a:srgbClr val="FFC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7" y="3200400"/>
            <a:ext cx="5434569" cy="1616343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304800" y="2362200"/>
            <a:ext cx="8686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Consulta:</a:t>
            </a:r>
            <a:r>
              <a:rPr lang="es-CL" sz="2000" smtClean="0">
                <a:latin typeface="Calibri Light" panose="020F0302020204030204" pitchFamily="34" charset="0"/>
              </a:rPr>
              <a:t> “La segunda película y la tercera película más recientes”</a:t>
            </a:r>
            <a:endParaRPr lang="es-CL" sz="2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5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Expresiones de caminos:</a:t>
            </a:r>
            <a:r>
              <a:rPr lang="es-CL" i="1" dirty="0" smtClean="0"/>
              <a:t> “</a:t>
            </a:r>
            <a:r>
              <a:rPr lang="es-CL" i="1" dirty="0" err="1" smtClean="0"/>
              <a:t>Property</a:t>
            </a:r>
            <a:r>
              <a:rPr lang="es-CL" i="1" dirty="0" smtClean="0"/>
              <a:t> </a:t>
            </a:r>
            <a:r>
              <a:rPr lang="es-CL" i="1" dirty="0" err="1" smtClean="0"/>
              <a:t>paths</a:t>
            </a:r>
            <a:r>
              <a:rPr lang="es-CL" i="1" dirty="0" smtClean="0"/>
              <a:t>”</a:t>
            </a:r>
            <a:endParaRPr lang="es-CL" i="1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31" y="1143000"/>
            <a:ext cx="6782137" cy="2987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38" y="5093140"/>
            <a:ext cx="5439898" cy="1379764"/>
          </a:xfrm>
          <a:prstGeom prst="rect">
            <a:avLst/>
          </a:prstGeom>
        </p:spPr>
      </p:pic>
      <p:sp>
        <p:nvSpPr>
          <p:cNvPr id="12" name="Content Placeholder 3"/>
          <p:cNvSpPr txBox="1">
            <a:spLocks/>
          </p:cNvSpPr>
          <p:nvPr/>
        </p:nvSpPr>
        <p:spPr>
          <a:xfrm>
            <a:off x="228598" y="4307151"/>
            <a:ext cx="8686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rPr>
              <a:t>Consulta:</a:t>
            </a:r>
            <a:r>
              <a:rPr lang="es-CL" sz="2000" smtClean="0">
                <a:latin typeface="Calibri Light" panose="020F0302020204030204" pitchFamily="34" charset="0"/>
              </a:rPr>
              <a:t> “Los actores con un ‘Número de Bacon’ finito”</a:t>
            </a:r>
            <a:endParaRPr lang="es-CL" sz="20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02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88" y="1296104"/>
            <a:ext cx="6676299" cy="2532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noProof="0" smtClean="0"/>
              <a:t>Grafo </a:t>
            </a:r>
            <a:r>
              <a:rPr lang="es-CL" noProof="0" smtClean="0">
                <a:solidFill>
                  <a:srgbClr val="F00E4F"/>
                </a:solidFill>
              </a:rPr>
              <a:t>dirigido</a:t>
            </a:r>
            <a:r>
              <a:rPr lang="es-CL" noProof="0" smtClean="0"/>
              <a:t> …</a:t>
            </a:r>
            <a:endParaRPr lang="es-CL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1" y="4309233"/>
            <a:ext cx="2059921" cy="3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4280797"/>
            <a:ext cx="1206908" cy="3145039"/>
          </a:xfrm>
          <a:prstGeom prst="rect">
            <a:avLst/>
          </a:prstGeom>
        </p:spPr>
      </p:pic>
      <p:pic>
        <p:nvPicPr>
          <p:cNvPr id="17" name="Picture 2 2" descr="http://ecomsurs.vteximg.com.br/arquivos/pilsner-cervezakross_small_devic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180" y="4227051"/>
            <a:ext cx="1679620" cy="31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019" y="4411740"/>
            <a:ext cx="1252709" cy="29826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4378660"/>
            <a:ext cx="1129778" cy="30127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2599" y="4460510"/>
            <a:ext cx="930496" cy="30070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154" y="4263490"/>
            <a:ext cx="955056" cy="30826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06374" y="4875005"/>
            <a:ext cx="3751825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smtClean="0">
                <a:latin typeface="Calibri Light" panose="020F0302020204030204" pitchFamily="34" charset="0"/>
              </a:rPr>
              <a:t>¿El problema sin dirección?</a:t>
            </a:r>
            <a:endParaRPr lang="es-CL" sz="2000" i="1" dirty="0" smtClean="0">
              <a:latin typeface="Calibri Light" panose="020F0302020204030204" pitchFamily="34" charset="0"/>
            </a:endParaRPr>
          </a:p>
        </p:txBody>
      </p:sp>
      <p:sp>
        <p:nvSpPr>
          <p:cNvPr id="14" name="Content Placeholder 6 2 2"/>
          <p:cNvSpPr txBox="1">
            <a:spLocks/>
          </p:cNvSpPr>
          <p:nvPr/>
        </p:nvSpPr>
        <p:spPr>
          <a:xfrm>
            <a:off x="4706374" y="5637189"/>
            <a:ext cx="3751826" cy="68481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smtClean="0">
                <a:solidFill>
                  <a:srgbClr val="FF0000"/>
                </a:solidFill>
                <a:latin typeface="Calibri Light" panose="020F0302020204030204" pitchFamily="34" charset="0"/>
              </a:rPr>
              <a:t>¿Curacaví es el </a:t>
            </a:r>
            <a:r>
              <a:rPr lang="es-CL" sz="2000" i="1" smtClean="0">
                <a:solidFill>
                  <a:srgbClr val="0070C0"/>
                </a:solidFill>
                <a:latin typeface="Calibri Light" panose="020F0302020204030204" pitchFamily="34" charset="0"/>
              </a:rPr>
              <a:t>origen</a:t>
            </a:r>
            <a:r>
              <a:rPr lang="es-CL" sz="2000" i="1" smtClean="0">
                <a:solidFill>
                  <a:srgbClr val="FF0000"/>
                </a:solidFill>
                <a:latin typeface="Calibri Light" panose="020F0302020204030204" pitchFamily="34" charset="0"/>
              </a:rPr>
              <a:t> de Kross 5 o Kross 5 es el </a:t>
            </a:r>
            <a:r>
              <a:rPr lang="es-CL" sz="2000" i="1" smtClean="0">
                <a:solidFill>
                  <a:srgbClr val="0070C0"/>
                </a:solidFill>
                <a:latin typeface="Calibri Light" panose="020F0302020204030204" pitchFamily="34" charset="0"/>
              </a:rPr>
              <a:t>origen</a:t>
            </a:r>
            <a:r>
              <a:rPr lang="es-CL" sz="2000" i="1" smtClean="0">
                <a:solidFill>
                  <a:srgbClr val="FF0000"/>
                </a:solidFill>
                <a:latin typeface="Calibri Light" panose="020F0302020204030204" pitchFamily="34" charset="0"/>
              </a:rPr>
              <a:t> de Curacavía?</a:t>
            </a:r>
            <a:endParaRPr lang="es-CL" sz="20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40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SPARQL en </a:t>
            </a:r>
            <a:r>
              <a:rPr lang="es-CL" dirty="0" err="1" smtClean="0"/>
              <a:t>Wikidata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423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Servicio de consulta de </a:t>
            </a:r>
            <a:r>
              <a:rPr lang="es-CL" dirty="0" err="1" smtClean="0"/>
              <a:t>Wikidata</a:t>
            </a:r>
            <a:r>
              <a:rPr lang="es-CL" dirty="0" smtClean="0"/>
              <a:t> (SPARQL)</a:t>
            </a:r>
            <a:endParaRPr lang="es-C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1523999"/>
            <a:ext cx="8551839" cy="5609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465917" y="2590799"/>
            <a:ext cx="8229600" cy="33067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CL" dirty="0" err="1" smtClean="0">
                <a:hlinkClick r:id="rId3"/>
              </a:rPr>
              <a:t>Query</a:t>
            </a:r>
            <a:r>
              <a:rPr lang="es-CL" dirty="0" smtClean="0">
                <a:hlinkClick r:id="rId3"/>
              </a:rPr>
              <a:t> 1</a:t>
            </a:r>
            <a:endParaRPr lang="es-CL" dirty="0" smtClean="0"/>
          </a:p>
          <a:p>
            <a:pPr marL="0" indent="0" algn="ctr">
              <a:buFont typeface="Arial" pitchFamily="34" charset="0"/>
              <a:buNone/>
            </a:pPr>
            <a:r>
              <a:rPr lang="es-CL" dirty="0" err="1" smtClean="0">
                <a:hlinkClick r:id="rId4"/>
              </a:rPr>
              <a:t>Query</a:t>
            </a:r>
            <a:r>
              <a:rPr lang="es-CL" dirty="0" smtClean="0">
                <a:hlinkClick r:id="rId4"/>
              </a:rPr>
              <a:t> 2</a:t>
            </a:r>
            <a:endParaRPr lang="es-CL" dirty="0" smtClean="0"/>
          </a:p>
          <a:p>
            <a:pPr marL="0" indent="0" algn="ctr">
              <a:buFont typeface="Arial" pitchFamily="34" charset="0"/>
              <a:buNone/>
            </a:pPr>
            <a:r>
              <a:rPr lang="es-CL" dirty="0" err="1" smtClean="0">
                <a:hlinkClick r:id="rId5"/>
              </a:rPr>
              <a:t>Query</a:t>
            </a:r>
            <a:r>
              <a:rPr lang="es-CL" dirty="0" smtClean="0">
                <a:hlinkClick r:id="rId5"/>
              </a:rPr>
              <a:t> 3</a:t>
            </a:r>
            <a:endParaRPr lang="es-CL" dirty="0" smtClean="0"/>
          </a:p>
          <a:p>
            <a:pPr marL="0" indent="0" algn="ctr">
              <a:buFont typeface="Arial" pitchFamily="34" charset="0"/>
              <a:buNone/>
            </a:pPr>
            <a:r>
              <a:rPr lang="es-CL" dirty="0" err="1" smtClean="0">
                <a:hlinkClick r:id="rId6"/>
              </a:rPr>
              <a:t>Query</a:t>
            </a:r>
            <a:r>
              <a:rPr lang="es-CL" dirty="0" smtClean="0">
                <a:hlinkClick r:id="rId6"/>
              </a:rPr>
              <a:t> 4</a:t>
            </a:r>
            <a:endParaRPr lang="es-CL" dirty="0" smtClean="0"/>
          </a:p>
          <a:p>
            <a:pPr marL="0" indent="0" algn="ctr">
              <a:buFont typeface="Arial" pitchFamily="34" charset="0"/>
              <a:buNone/>
            </a:pPr>
            <a:r>
              <a:rPr lang="es-CL" dirty="0" err="1" smtClean="0">
                <a:hlinkClick r:id="rId7"/>
              </a:rPr>
              <a:t>Query</a:t>
            </a:r>
            <a:r>
              <a:rPr lang="es-CL" dirty="0" smtClean="0">
                <a:hlinkClick r:id="rId7"/>
              </a:rPr>
              <a:t> 5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1668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En conclusión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513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>
                <a:solidFill>
                  <a:schemeClr val="bg1">
                    <a:lumMod val="85000"/>
                  </a:schemeClr>
                </a:solidFill>
              </a:rPr>
              <a:t>Una área de investigación aquí …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65" y="1219200"/>
            <a:ext cx="7882535" cy="5181600"/>
          </a:xfrm>
          <a:prstGeom prst="rect">
            <a:avLst/>
          </a:prstGeom>
        </p:spPr>
      </p:pic>
      <p:pic>
        <p:nvPicPr>
          <p:cNvPr id="1026" name="Picture 2" descr="https://imfd.cl/wp-content/themes/understrap-child/images/header-logo-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5499735"/>
            <a:ext cx="3276599" cy="90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5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B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>
                <a:solidFill>
                  <a:schemeClr val="bg1">
                    <a:lumMod val="95000"/>
                  </a:schemeClr>
                </a:solidFill>
              </a:rPr>
              <a:t>Datos ≠ Datos Relacionales</a:t>
            </a:r>
            <a:endParaRPr lang="es-C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050" name="Picture 2" descr="https://s-media-cache-ak0.pinimg.com/564x/d7/de/70/d7de70d4bfac25f475be67cdf3457c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524000"/>
            <a:ext cx="4152900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47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3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mtClean="0">
                <a:solidFill>
                  <a:schemeClr val="bg1">
                    <a:lumMod val="85000"/>
                  </a:schemeClr>
                </a:solidFill>
              </a:rPr>
              <a:t>¿</a:t>
            </a:r>
            <a:r>
              <a:rPr lang="es-CL" noProof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6146" name="Picture 2" descr="http://www.appstechnews.com/media/img/news/iStock_connected235347.jpg.800x600_q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66" y="1519237"/>
            <a:ext cx="7620000" cy="3895725"/>
          </a:xfrm>
          <a:prstGeom prst="rect">
            <a:avLst/>
          </a:prstGeom>
          <a:solidFill>
            <a:srgbClr val="000C15"/>
          </a:solidFill>
        </p:spPr>
      </p:pic>
    </p:spTree>
    <p:extLst>
      <p:ext uri="{BB962C8B-B14F-4D97-AF65-F5344CB8AC3E}">
        <p14:creationId xmlns:p14="http://schemas.microsoft.com/office/powerpoint/2010/main" val="40463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origen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.24937"/>
  <p:tag name="ORIGINALWIDTH" val="77.24032"/>
  <p:tag name="LATEXADDIN" val="\documentclass{article}&#10;\usepackage[utf8]{inputenc}&#10;\usepackage{amsmath}&#10;\usepackage{latexsym}&#10;\usepackage{xcolor}&#10;\usepackage[normalem]{ulem}&#10;\usepackage{C:/Users/ahogan/Documents/Teaching/Databases/macros/bdd}&#10;\pagestyle{empty}&#10;&#10;\begin{document}&#10;\color{purple}$-$&#10;\end{document}&#10;"/>
  <p:tag name="IGUANATEXSIZE" val="20"/>
  <p:tag name="IGUANATEXCURSOR" val="2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8.743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setminus$&#10;\end{document}&#10;"/>
  <p:tag name="IGUANATEXSIZE" val="20"/>
  <p:tag name="IGUANATEXCURSOR" val="2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7.332"/>
  <p:tag name="ORIGINALWIDTH" val="1515.962"/>
  <p:tag name="LATEXADDIN" val="\documentclass{article}&#10;\usepackage{amsmath}&#10;\usepackage{booktabs}&#10;\pagestyle{empty}&#10;\begin{document}&#10;\sf&#10;\begin{tabular}{ll}&#10;\toprule&#10;?body &amp; ?con \\&#10;\midrule&#10;TRAPPIST-1b &amp; Aquarius \\&#10;TRAPPIST-1c &amp; Aquarius \\&#10;\bottomrule&#10;\end{tabular}&#10;\end{document}"/>
  <p:tag name="IGUANATEXSIZE" val="20"/>
  <p:tag name="IGUANATEXCURSOR" val="159"/>
  <p:tag name="TRANSPARENCY" val="True"/>
  <p:tag name="FILENAME" val=""/>
  <p:tag name="LATEXENGINEID" val="1"/>
  <p:tag name="TEMPFOLDER" val="C:\temp\"/>
  <p:tag name="LATEXFORMHEIGHT" val="346.8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.29276"/>
  <p:tag name="ORIGINALWIDTH" val="720.3619"/>
  <p:tag name="LATEXADDIN" val="\documentclass{article}&#10;\usepackage[utf8]{inputenc}&#10;\usepackage{amsmath}&#10;\usepackage{tikz}&#10;\usepackage{C:/Users/aidhog/Documents/Research/papers/2020/kg-research/kg-macros}&#10;\usepackage{C:/Users/aidhog/Documents/Research/papers/2020/kg-research/tikz-uml}&#10;\usetikzlibrary{shapes,arrows,positioning,fit,backgrounds,matrix,chains,patterns,trees}&#10;\usepackage{tikz-qtree}&#10;\pagestyle{empty}&#10;&#10;&#10;\begin{document}&#10;&#10;\setlength{\vgap}{1.7cm}&#10;\setlength{\hgap}{4cm}&#10; &#10;\begin{tikzpicture}&#10;\node[var] (b) {?body};&#10;&#10;\node[iri,left=\hgap] (a) {Star}&#10;   edge[arrin,draw=orange] node[tlab] {\color{orange!50!black}instance{\color{purple}/}subclass{\color{purple}*}} (b);&#10;&#10;\node[var,right=\hgap] (c) {?con}&#10;   edge[arrin,draw=green!70!black] node[tlab] {\color{green!40!black}parent{\color{purple}*/}constellation} (b);&#10;&#10;\end{tikzpicture}&#10;\end{document}"/>
  <p:tag name="IGUANATEXSIZE" val="20"/>
  <p:tag name="IGUANATEXCURSOR" val="5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8.743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setminus$&#10;\end{document}&#10;"/>
  <p:tag name="IGUANATEXSIZE" val="20"/>
  <p:tag name="IGUANATEXCURSOR" val="2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.07425"/>
  <p:tag name="ORIGINALWIDTH" val="719.3802"/>
  <p:tag name="LATEXADDIN" val="\documentclass{article}&#10;\usepackage[utf8]{inputenc}&#10;\usepackage{amsmath}&#10;\usepackage{tikz}&#10;\usepackage{C:/Users/aidhog/Documents/Research/papers/2020/kg-research/kg-macros}&#10;\usepackage{C:/Users/aidhog/Documents/Research/papers/2020/kg-research/tikz-uml}&#10;\usetikzlibrary{shapes,arrows,positioning,fit,backgrounds,matrix,chains,patterns,trees}&#10;\usepackage{tikz-qtree}&#10;\pagestyle{empty}&#10;&#10;&#10;\begin{document}&#10;&#10;\setlength{\vgap}{1.7cm}&#10;\setlength{\hgap}{4cm}&#10; &#10;\begin{tikzpicture}&#10;\node[var] (b) {?body};&#10;&#10;\node[iri,left=\hgap] (a) {Astronomical Body}&#10;   edge[arrin,draw=orange] node[tlab] {\color{orange!50!black}instance{\color{purple}/}subclass{\color{purple}*}} (b);&#10;&#10;\node[var,right=\hgap] (c) {?con}&#10;   edge[arrin,draw=green!70!black] node[tlab] {\color{green!40!black}parent{\color{purple}*/}constellation} (b);&#10;&#10;\end{tikzpicture}&#10;\end{document}"/>
  <p:tag name="IGUANATEXSIZE" val="20"/>
  <p:tag name="IGUANATEXCURSOR" val="53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3,5689"/>
  <p:tag name="ORIGINALWIDTH" val="1009,641"/>
  <p:tag name="OUTPUTDPI" val="1200"/>
  <p:tag name="LATEXADDIN" val="\documentclass{article}&#10;\usepackage{amsmath}&#10;\usepackage{C:/Users/ahogan/Documents/Teaching/Databases/macros/bdd}&#10;\pagestyle{empty}&#10;\begin{document}&#10;\tt&#10;\begin{tabular}{|l|}&#10;\hline&#10;\textbf{\texttt{?e}} \\\hline\hline&#10;ex:JohnHeard \\&#10;ex:IanZiering\\\hline&#10;\end{tabular}&#10;\end{document}"/>
  <p:tag name="IGUANATEXSIZE" val="15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3,164"/>
  <p:tag name="ORIGINALWIDTH" val="3472,985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ul&gt;&#10;  &lt;li&gt;Austral Lager [Lager] 4,6% de Punta Arenas&lt;/li&gt;&#10;  &lt;li&gt;Austral Yagan [Ale] 5% de Punta Arenas&lt;/li&gt;&#10;  &lt;li&gt;Austral Pale Ale [Ale] 5% de Punta Arenas&lt;/li&gt;&#10;  &lt;li&gt;Kunstsmann Torobayo [Ale] 5,1% de Valdivia&lt;/li&gt;&#10;  &lt;li&gt;Kross 5 [Ale] 7,2% de Curacaví&lt;/li&gt;&#10;  &lt;li&gt;Kross Golden [Ale] 5,3% de Curacaví&lt;/li&gt;&#10;  &lt;li&gt;Kross Pilsner [Pilsner] 4,9% de Curacaví&lt;/li&gt;&#10;&lt;/ul&gt;&#10;\end{lstlisting}&#10;\end{document}"/>
  <p:tag name="IGUANATEXSIZE" val="8"/>
  <p:tag name="IGUANATEXCURSOR" val="5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5cm}&#10;~~\begin{lstlisting}[]&#10;PREFIX ex: &lt;http://ex.org/voc#&gt;&#10;SELECT *&#10;WHERE {&#10;  ex:Sharknado ex:estrella ?e .&#10;}&#10;\end{lstlisting}&#10;\end{minipage}&#10;\end{document}"/>
  <p:tag name="IGUANATEXSIZE" val="18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5cm}&#10;~~\begin{lstlisting}[]&#10;!PREFIX ex: &lt;http://ex.org/voc#&gt;!&#10;SELECT *&#10;WHERE {&#10;  !ex!:Sharknado !ex!:estrella ?e .&#10;}&#10;\end{lstlisting}&#10;\end{minipage}&#10;\end{document}"/>
  <p:tag name="IGUANATEXSIZE" val="18"/>
  <p:tag name="IGUANATEXCURSOR" val="4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5cm}&#10;~~\begin{lstlisting}[]&#10;PREFIX ex: &lt;http://ex.org/voc#&gt;&#10;SELECT *&#10;!WHERE {!&#10;  !ex:Sharknado ex:estrella ?e .!&#10;!}!&#10;\end{lstlisting}&#10;\end{minipage}&#10;\end{document}"/>
  <p:tag name="IGUANATEXSIZE" val="18"/>
  <p:tag name="IGUANATEXCURSOR" val="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004,39"/>
  <p:tag name="OUTPUTDPI" val="1200"/>
  <p:tag name="LATEXADDIN" val="\documentclass{article}&#10;\usepackage{amsmath}&#10;\usepackage{lmodern}&#10;\pagestyle{empty}&#10;\begin{document}&#10;\tt&#10;\begin{tabular}{|l|}&#10;\hline&#10;\textbf{\texttt{?e}} \\\hline\hline&#10;ex:JohnHeard \\&#10;ex:IanZiering\\\hline&#10;\end{tabular}&#10;\end{document}"/>
  <p:tag name="IGUANATEXSIZE" val="15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5cm}&#10;~~\begin{lstlisting}[]&#10;PREFIX ex: &lt;http://ex.org/voc#&gt;&#10;SELECT *&#10;!WHERE {!&#10;  !ex:Sharknado ex:estrella ?e .!&#10;!}!&#10;\end{lstlisting}&#10;\end{minipage}&#10;\end{document}"/>
  <p:tag name="IGUANATEXSIZE" val="18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7,589"/>
  <p:tag name="ORIGINALWIDTH" val="2004,28"/>
  <p:tag name="OUTPUTDPI" val="1200"/>
  <p:tag name="LATEXADDIN" val="\documentclass{article}&#10;\usepackage{amsmath}&#10;\usepackage{lmodern}&#10;\pagestyle{empty}&#10;\begin{document}&#10;\tt&#10;\begin{tabular}{|l|l|}&#10;\hline&#10;\textbf{?e} &amp; \textbf{?p} \\\hline\hline&#10;ex:IanZiering &amp; ex:Sharknado2\\&#10;ex:IanZiering &amp; ex:Sharknado \\&#10;ex:JohnHeard &amp; ex:Sharknado\\\hline&#10;\end{tabular}&#10;\end{document}"/>
  <p:tag name="IGUANATEXSIZE" val="20"/>
  <p:tag name="IGUANATEXCURSOR" val="1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7,3947"/>
  <p:tag name="ORIGINALWIDTH" val="720,0347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%&#10;    % Basic design&#10;   % backgroundcolor=\color{lightgray},&#10;    basicstyle={\small\ttfamily},   &#10;% Code design&#10;    identifierstyle=\color{black},&#10;    keywordstyle=\color{blue}\bfseries,&#10;    ndkeywordstyle=\color{greenCode}\bfseries,&#10;    stringstyle=\color{ocherCode}\ttfamily,&#10;    commentstyle=\color{darkgray}\ttfamily,&#10;    % Code&#10;    language={HTML5},&#10;    tabsize=2,&#10;    showtabs=false,&#10;    showspaces=false,&#10;    showstringspaces=false,&#10;    extendedchars=true,&#10;    breaklines=true&#10;}&#10;&#10;\begin{document}&#10;\sf&#10;\begin{tabular}{p{10cm}}&#10;Hay mucha variedad en las cervezas locales de Chile.&#10;La sede de la marca &quot;Austral&quot; se encuentra en Punta Arenas. Austral fabrica una amplia gama de cervezas, &#10;incluyendo Larger (4,6\%), Yagan (un ale de 5\%) &#10;y un Pale Ale (5\%). La cerveza de marca &quot;Kunstmann&quot; también es&#10;popular, en particular su cerveza &quot;Torobayo&quot; (un ale de 5,1\% &#10;elaborado en Valdiva). La marca Kross, basada en Curacaví, también&#10;tiene una gama de cervezas populares como, por ejemplo, &#10;Kross 5 (un ale fuerte de 7,2\%) Kross Golden (un ale de 5,3\%) y&#10;Kross Pilsner (4,9\%).&#10;\end{tabular}&#10;\end{document}"/>
  <p:tag name="IGUANATEXSIZE" val="8"/>
  <p:tag name="IGUANATEXCURSOR" val="11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998,27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&#10;\begin{document}&#10;\begin{minipage}{5.4cm}&#10;~~\begin{lstlisting}[]&#10;PREFIX ex: &lt;http://ex.org/voc#&gt;&#10;SELECT *&#10;!WHERE {!&#10;  !ex:Sharknado ex:estrella ?e .!&#10;  !?p ex:estrella ?e .!&#10;!}!&#10;\end{lstlisting}&#10;\end{minipage}&#10;\end{document}"/>
  <p:tag name="IGUANATEXSIZE" val="18"/>
  <p:tag name="IGUANATEXCURSOR" val="4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998,27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&#10;\begin{document}&#10;\begin{minipage}{5.4cm}&#10;~~\begin{lstlisting}[]&#10;PREFIX ex: &lt;http://ex.org/voc#&gt;&#10;SELECT *&#10;!WHERE {!&#10;  !ex:Sharknado ex:estrella ?e .!&#10;  !?p ex:estrella ?e .!&#10;!}!&#10;\end{lstlisting}&#10;\end{minipage}&#10;\end{document}"/>
  <p:tag name="IGUANATEXSIZE" val="18"/>
  <p:tag name="IGUANATEXCURSOR" val="4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94,8749"/>
  <p:tag name="ORIGINALWIDTH" val="1567,719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    var/.style={&#10;      draw=black!50!white, &#10;      rectangle,&#10;            rounded corners,&#10;            thick,&#10;            dashed,&#10;            text centered,&#10;      top color=gray, &#10;      bottom color=black, &#10;      %opacity=0.7,&#10;      %text opacity=1,&#10;      font=\tt\small\hsp,&#10;      text=white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cm}&#10;\newcommand{\hgap}{3cm}&#10;\begin{document}&#10;\begin{tikzpicture}&#10;&#10;\node[anchor=center] (p1) {};&#10;&#10;\node [right=\hgap of p1.center,anchor=center] (v1) {};&#10;&#10;\node[iri,above=\vgap of v1.center,anchor=center] (p2) {ex:Sharknado};&#10;&#10;\node[right=\hgap of p2.center,anchor=center] (p5) {};&#10; &#10;\node[below=\vgap of p5.center,anchor=center] (a) {}; &#10;&#10;\node[var,below=\vgap of a.center,anchor=center] (p6) {?e}&#10;  edge[arrin] node[fill=white] {ex:estrella} (p2.east);&#10;    &#10;\node[var,below=\vgap of v1.center,anchor=center] (p7) {?p}&#10;  edge[arrout] node[fill=white] {ex:estrella} (p6);&#10;%\node [below right] at (current bounding box.north west) {\large ($G$)};&#10;\end{tikzpicture}&#10;\end{document}"/>
  <p:tag name="IGUANATEXSIZE" val="20"/>
  <p:tag name="IGUANATEXCURSOR" val="19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998,27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&#10;\begin{document}&#10;\begin{minipage}{5.4cm}&#10;~~\begin{lstlisting}[]&#10;PREFIX ex: &lt;http://ex.org/voc#&gt;&#10;SELECT *&#10;!WHERE {!&#10;  !ex:Sharknado ex:estrella ?e .!&#10;  !?p ex:estrella ?e .!&#10;!}!&#10;\end{lstlisting}&#10;\end{minipage}&#10;\end{document}"/>
  <p:tag name="IGUANATEXSIZE" val="18"/>
  <p:tag name="IGUANATEXCURSOR" val="4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,3325"/>
  <p:tag name="ORIGINALWIDTH" val="719,7074"/>
  <p:tag name="OUTPUTDPI" val="1200"/>
  <p:tag name="LATEXADDIN" val="\documentclass{article}&#10;\usepackage{amsmath}&#10;\usepackage{lmodern}&#10;\pagestyle{empty}&#10;\begin{document}&#10;\tt&#10;\begin{tabular}{|l|l|}&#10;\hline&#10;\textbf{\texttt{?p}} &amp; \textbf{\texttt{?t}} \\\hline\hline&#10;ex:Sharknado &amp; &quot;Sharknado&quot;@en\\&#10;ex:Sharknado2 &amp; &quot;Sharknado 2:\ The Second One&quot;@en\\\hline&#10;\end{tabular}&#10;\end{document}"/>
  <p:tag name="IGUANATEXSIZE" val="14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1,394"/>
  <p:tag name="ORIGINALWIDTH" val="2671,873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7.3cm}&#10;~~\begin{lstlisting}[]&#10;PREFIX ex: &lt;http://ex.org/voc#&gt;&#10;SELECT *&#10;WHERE {&#10;  !{ ex:SharknadoSeries ex:primeraPelícula ?p . }!&#10;  !UNION!&#10;  !{ ex:SharknadoSeries ex:segundaPelícula ?p . }!&#10;  ?p ex:título ?t .&#10;}&#10;\end{lstlisting}&#10;\end{minipage}&#10;\end{document}"/>
  <p:tag name="IGUANATEXSIZE" val="16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7,393"/>
  <p:tag name="ORIGINALWIDTH" val="2288,569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}&#10;&#10;\begin{document}&#10;\sf&#10;\begin{lstlisting}&#10;&lt;cervezas-ordenadas&gt;&#10;  &lt;cerveza&gt;&#10;     &lt;nombre&gt;Austral Lager&lt;/nombre&gt;&#10;     &lt;tipo&gt;Lager&lt;/tipo&gt;&#10;     &lt;grados&gt;4.6&lt;/grados&gt;&#10;     &lt;origen&gt;Punta Arenas&lt;/origen&gt;&#10;  &lt;/cerveza&gt;&#10;  &lt;cerveza&gt;&#10;     &lt;nombre&gt;Kross Pilsner&lt;/nombre&gt;&#10;     &lt;tipo&gt;Pilsner&lt;/tipo&gt;&#10;     &lt;grados&gt;4.9&lt;/grados&gt;&#10;     &lt;origen&gt;Curacaví&lt;/origen&gt;&#10;  &lt;/cerveza&gt;&#10;  ^\elip^&#10;  &lt;cerveza&gt;&#10;     &lt;nombre&gt;Kross 5&lt;/nombre&gt;&#10;     &lt;tipo&gt;Ale&lt;/tipo&gt;&#10;     &lt;grados&gt;7.2&lt;/grados&gt;&#10;     &lt;origen&gt;Curacaví&lt;/origen&gt;&#10;  &lt;/cerveza&gt;&#10;&lt;/cervezas-ordenadas&gt;&#10;\end{lstlisting}&#10;\end{document}"/>
  <p:tag name="IGUANATEXSIZE" val="15"/>
  <p:tag name="IGUANATEXCURSOR" val="4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2,65804"/>
  <p:tag name="ORIGINALWIDTH" val="719,3802"/>
  <p:tag name="OUTPUTDPI" val="1200"/>
  <p:tag name="LATEXADDIN" val="\documentclass{article}&#10;\usepackage{amsmath}&#10;\usepackage{lmodern}&#10;\pagestyle{empty}&#10;\begin{document}&#10;\tt&#10;\begin{tabular}{|l|l|l|}&#10;\hline&#10;\textbf{\texttt{?p}} &amp; \textbf{\texttt{?t}} &amp; \textbf{\texttt{?f}} \\\hline\hline&#10;ex:Sharknado &amp; &quot;Sharknado&quot;@en &amp; &quot;2013-07-11&quot;\textasciicircum\textasciicircum xsd:date\\&#10;ex:Sharknado2 &amp; &quot;Sharknado 2:\ The Second One&quot;@en &amp; \\\hline&#10;\end{tabular}&#10;\end{document}"/>
  <p:tag name="IGUANATEXSIZE" val="13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1.121"/>
  <p:tag name="ORIGINALWIDTH" val="2422.197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6.6cm}&#10;~~\begin{lstlisting}[]&#10;PREFIX ex: &lt;http://ex.org/voc#&gt;&#10;SELECT *&#10;WHERE {&#10;  ?p a ex:Película .&#10;  ?p ex:título ?t .&#10;  !OPTIONAL !&#10;     !{ ?p ex:fechaDeEstreno ?f }!&#10;}&#10;\end{lstlisting}&#10;\end{minipage}&#10;\end{document}"/>
  <p:tag name="IGUANATEXSIZE" val="15"/>
  <p:tag name="IGUANATEXCURSOR" val="38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,7723"/>
  <p:tag name="ORIGINALWIDTH" val="565,5789"/>
  <p:tag name="OUTPUTDPI" val="1200"/>
  <p:tag name="LATEXADDIN" val="\documentclass{article}&#10;\usepackage{amsmath}&#10;\usepackage{lmodern}&#10;\pagestyle{empty}&#10;\begin{document}&#10;\tt&#10;\begin{tabular}{|l|l|l|}&#10;\hline&#10;\textbf{\texttt{?p}} &amp; \textbf{\texttt{?f}}\\\hline&#10;\end{tabular}&#10;\end{document}"/>
  <p:tag name="IGUANATEXSIZE" val="15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1.121"/>
  <p:tag name="ORIGINALWIDTH" val="2386.952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6.5cm}&#10;~~\begin{lstlisting}[]&#10;PREFIX ex: &lt;http://ex.org/voc#&gt;&#10;SELECT *&#10;WHERE {&#10;  ?p a ex:Película . &#10;  ?p ex:fechaDeEstreno ?f .&#10;  !FILTER(?f &gt; &quot;2013-12-31&quot;^^xsd:date! &#10;     !&amp;&amp; ?f &lt;= &quot;2014-12-31&quot;^^xsd:date)!&#10;}&#10;\end{lstlisting}&#10;\end{minipage}&#10;\end{document}"/>
  <p:tag name="IGUANATEXSIZE" val="15"/>
  <p:tag name="IGUANATEXCURSOR" val="41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1.121"/>
  <p:tag name="ORIGINALWIDTH" val="2386.952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6.5cm}&#10;~~\begin{lstlisting}[]&#10;PREFIX ex: &lt;http://ex.org/voc#&gt;&#10;SELECT *&#10;WHERE {&#10;  ?p a ex:Película . &#10;  ?p ex:fechaDeEstreno ?f .&#10;  !FILTER(?f &gt; &quot;2013-12-31&quot;^^xsd:date! &#10;     !&amp;&amp; ?f &lt;= &quot;2014-12-31&quot;^^xsd:date)!&#10;}&#10;\end{lstlisting}&#10;\end{minipage}&#10;\end{document}"/>
  <p:tag name="IGUANATEXSIZE" val="15"/>
  <p:tag name="IGUANATEXCURSOR" val="41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,7723"/>
  <p:tag name="ORIGINALWIDTH" val="565,5789"/>
  <p:tag name="OUTPUTDPI" val="1200"/>
  <p:tag name="LATEXADDIN" val="\documentclass{article}&#10;\usepackage{amsmath}&#10;\usepackage{lmodern}&#10;\pagestyle{empty}&#10;\begin{document}&#10;\tt&#10;\begin{tabular}{|l|l|l|}&#10;\hline&#10;\textbf{\texttt{?p}} &amp; \textbf{\texttt{?f}}\\\hline&#10;\end{tabular}&#10;\end{document}"/>
  <p:tag name="IGUANATEXSIZE" val="15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3,661"/>
  <p:tag name="ORIGINALWIDTH" val="4151,08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cm,level 1/.style={level distance=1.2cm}]&#10;\Tree&#10;[.\sch{cervezas-ordenadas} &#10; [.\sch{cerveza} &#10;   [.\sch{nombre}       [.{Austral Lager} ] ]&#10;   [.\sch{tipo}       [.{Lager} ] ]&#10;   [.\sch{grados}       [.{4,6} ] ]&#10;   [.\sch{origen}       [.{Punta Arenas} ] ]&#10; ]&#10; [.\sch{cerveza}  [ ... ] ]&#10; [.\sch{cerveza} &#10;   [.\sch{nombre}     [.{Kross 5} ] ]&#10;   [.\sch{tipo}       [.{Ale} ] ]&#10;   [.\sch{grados}     [.{7,2} ] ]&#10;   [.\sch{origen}     [.{Curacaví} ] ]&#10; ]&#10;%[.{\sch{origen}: Valdivia}  &#10;%             [.{\sch{tipo}: Ale}    [.{Kunstmann Tobobayo} [ .{{\sch{grados}:} 5,0} ] ] ] &#10;%                  ]&#10;%[.{\sch{origen}: Curacaví}&#10;%             [.{\sch{tipo}: Ale}        [.{Kross 5} [ .{{\sch{grados}:} 7,2} ] ]  [.{Kross Golden} [ .{{\sch{grados}:} 5,3} ] ]   ] &#10;%             [.{\sch{tipo}: Pilsner}        [.{Kross Pilsner} [ .{{\sch{grados}:} 4,9} ] ]  ] &#10;%                  ]&#10;]&#10;\end{tikzpicture}&#10;}&#10;\end{document}"/>
  <p:tag name="IGUANATEXSIZE" val="16"/>
  <p:tag name="IGUANATEXCURSOR" val="7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86,193"/>
  <p:tag name="ORIGINALWIDTH" val="2635,86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7.2cm}&#10;~~\begin{lstlisting}[]&#10;PREFIX ex: &lt;http://ex.org/voc#&gt;&#10;SELECT *&#10;WHERE {&#10;  { ex:SharknadoSerie ex:primeraPelícula ?p . }&#10;  UNION&#10;  { ex:SharknadoSerie ex:segundaPelícula ?p . }&#10;  OPTIONAL&#10;  { ?p ex:fechaDeEstreno ?f . }&#10;  ?p ex:título ?t .&#10;  FILTER(REGEX(STR(?t),&quot;*[0-9]*&quot;))&#10;}&#10;\end{lstlisting}&#10;\end{minipage}&#10;\end{document}"/>
  <p:tag name="IGUANATEXSIZE" val="14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9,3852"/>
  <p:tag name="ORIGINALWIDTH" val="720,3619"/>
  <p:tag name="OUTPUTDPI" val="1200"/>
  <p:tag name="LATEXADDIN" val="\documentclass{article}&#10;\usepackage{amsmath}&#10;\usepackage{lmodern}&#10;\pagestyle{empty}&#10;\begin{document}&#10;\tt&#10;\begin{tabular}{|l|l|l|}&#10;\hline&#10;\textbf{\texttt{?p}} &amp; \textbf{\texttt{?t}} &amp; \textbf{\texttt{?f}} \\\hline\hline&#10;ex:Sharknado2 &amp; &quot;Sharknado 2:\ The Second One&quot;@en &amp; \\\hline&#10;\end{tabular}&#10;\end{document}"/>
  <p:tag name="IGUANATEXSIZE" val="15"/>
  <p:tag name="IGUANATEXCURSOR" val="2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1,394"/>
  <p:tag name="ORIGINALWIDTH" val="2033,53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5.5cm}&#10;~~\begin{lstlisting}[]&#10;PREFIX ex: &lt;http://ex.org/voc#&gt;&#10;SELECT *&#10;WHERE {&#10;  ?p a ex:Película .&#10;  OPTIONAL&#10;  { ?p ex:fechaDeEstreno ?f . }&#10;  FILTER(`!`BOUND(?f))&#10;}&#10;\end{lstlisting}&#10;\end{minipage}&#10;\end{document}"/>
  <p:tag name="IGUANATEXSIZE" val="15"/>
  <p:tag name="IGUANATEXCURSOR" val="44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9,0473"/>
  <p:tag name="ORIGINALWIDTH" val="1284,929"/>
  <p:tag name="OUTPUTDPI" val="1200"/>
  <p:tag name="LATEXADDIN" val="\documentclass{article}&#10;\usepackage{amsmath}&#10;\usepackage{lmodern}&#10;\pagestyle{empty}&#10;\begin{document}&#10;\tt&#10;\begin{tabular}{|l|l|}&#10;\hline&#10;\textbf{\texttt{?p}} &amp; \textbf{\texttt{?f}} \\\hline\hline&#10;ex:Sharknado2 &amp;  \\\hline&#10;\end{tabular}&#10;\end{document}"/>
  <p:tag name="IGUANATEXSIZE" val="13"/>
  <p:tag name="IGUANATEXCURSOR" val="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7,589"/>
  <p:tag name="ORIGINALWIDTH" val="2004,28"/>
  <p:tag name="OUTPUTDPI" val="1200"/>
  <p:tag name="LATEXADDIN" val="\documentclass{article}&#10;\usepackage{amsmath}&#10;\usepackage{lmodern}&#10;\pagestyle{empty}&#10;\begin{document}&#10;\tt&#10;\begin{tabular}{|l|l|}&#10;\hline&#10;\textbf{\texttt{?p}} &amp; \textbf{\texttt{?e}} \\\hline\hline&#10;ex:Sharknado &amp; ex:JohnHeard \\&#10;ex:Sharknado &amp; ex:IanZiering\\&#10;ex:Sharknado2 &amp; ex:IanZiering\\\hline&#10;\end{tabular}&#10;\end{document}"/>
  <p:tag name="IGUANATEXSIZE" val="13"/>
  <p:tag name="IGUANATEXCURSOR" val="1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749,99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4.7cm}&#10;~~\begin{lstlisting}[]&#10;PREFIX ex: &lt;http://ex.org/voc#&gt;&#10;!SELECT *!&#10;WHERE {&#10;  ?p a ex:Película .&#10;  ?p ex:estrella ?e .&#10;}&#10;\end{lstlisting}&#10;\end{minipage}&#10;\end{document}"/>
  <p:tag name="IGUANATEXSIZE" val="15"/>
  <p:tag name="IGUANATEXCURSOR" val="2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0.3533"/>
  <p:tag name="ORIGINALWIDTH" val="386.2005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&#10;\lstset{language=json}&#10;&#10;\begin{document}&#10;\sf&#10;\begin{lstlisting}&#10;{ &quot;cervezas-ordenadas&quot; : [  &#10;    { &quot;cerveza&quot; : &#10;      { &quot;nombre&quot; : &quot;Austral Lager&quot;,&#10;        &quot;tipo&quot; : &quot;Lager&quot;,&#10;        &quot;grados&quot; : 4.6,&#10;        &quot;origen&quot; : &quot;Punta Arenas&quot;&#10;      }&#10;    },&#10;    { &quot;cerveza&quot; : &#10;      { &quot;nombre&quot; : &quot;Kross Pilsner&quot;,&#10;        &quot;tipo&quot; : &quot;Pilsner&quot;,&#10;        &quot;grados&quot; : 4.9,&#10;        &quot;origen&quot; : &quot;Curacaví&quot;&#10;      }&#10;    },&#10;    ^\elip^&#10;    { &quot;cerveza&quot; : &#10;      { &quot;nombre&quot; : &quot;Kross 5&quot;,&#10;        &quot;tipo&quot; : &quot;Ale&quot;,&#10;        &quot;grados&quot; : 7.2,&#10;        &quot;origen&quot; : &quot;Curacaví&quot;&#10;      }&#10;    } &#10;  ]&#10;}&#10;\end{lstlisting}&#10;\end{document}"/>
  <p:tag name="IGUANATEXSIZE" val="15"/>
  <p:tag name="IGUANATEXCURSOR" val="6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749,99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4.7cm}&#10;~~\begin{lstlisting}[]&#10;PREFIX ex: &lt;http://ex.org/voc#&gt;&#10;!SELECT ?e!&#10;WHERE {&#10;  ?p a ex:Película .&#10;  ?p ex:estrella ?e .&#10;}&#10;\end{lstlisting}&#10;\end{minipage}&#10;\end{document}"/>
  <p:tag name="IGUANATEXSIZE" val="15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37,589"/>
  <p:tag name="ORIGINALWIDTH" val="1004,39"/>
  <p:tag name="OUTPUTDPI" val="1200"/>
  <p:tag name="LATEXADDIN" val="\documentclass{article}&#10;\usepackage{amsmath}&#10;\usepackage{lmodern}&#10;\pagestyle{empty}&#10;\begin{document}&#10;\tt&#10;\begin{tabular}{|l|}&#10;\hline&#10;\textbf{\texttt{?e}} \\\hline\hline&#10;ex:JohnHeard \\&#10;ex:IanZiering\\&#10;ex:IanZiering\\\hline&#10;\end{tabular}&#10;\end{document}"/>
  <p:tag name="IGUANATEXSIZE" val="13"/>
  <p:tag name="IGUANATEXCURSOR" val="20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749,99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4.7cm}&#10;~~\begin{lstlisting}[]&#10;PREFIX ex: &lt;http://ex.org/voc#&gt;&#10;!SELECT DISTINCT ?e!&#10;WHERE {&#10;  ?p a ex:Película .&#10;  ?p ex:estrella ?e .&#10;}&#10;\end{lstlisting}&#10;\end{minipage}&#10;\end{document}"/>
  <p:tag name="IGUANATEXSIZE" val="15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004,39"/>
  <p:tag name="OUTPUTDPI" val="1200"/>
  <p:tag name="LATEXADDIN" val="\documentclass{article}&#10;\usepackage{amsmath}&#10;\usepackage{lmodern}&#10;\pagestyle{empty}&#10;\begin{document}&#10;\tt&#10;\begin{tabular}{|l|}&#10;\hline&#10;\textbf{\texttt{?e}} \\\hline\hline&#10;ex:JohnHeard \\&#10;ex:IanZiering\\\hline&#10;\end{tabular}&#10;\end{document}"/>
  <p:tag name="IGUANATEXSIZE" val="13"/>
  <p:tag name="IGUANATEXCURSOR" val="2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tabular}{|l|}&#10;\hline&#10;\textbf{\texttt{true}} \\\hline\end{tabular}&#10;\end{document}"/>
  <p:tag name="IGUANATEXSIZE" val="1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749,99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4.7cm}&#10;~~\begin{lstlisting}[]&#10;PREFIX ex: &lt;http://ex.org/voc#&gt;&#10;!ASK!&#10;WHERE {&#10;  ?p a ex:Película .&#10;  ?p ex:estrella ?e .&#10;}&#10;\end{lstlisting}&#10;\end{minipage}&#10;\end{document}"/>
  <p:tag name="IGUANATEXSIZE" val="15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6,8153"/>
  <p:tag name="ORIGINALWIDTH" val="720,0347"/>
  <p:tag name="OUTPUTDPI" val="1200"/>
  <p:tag name="LATEXADDIN" val="\documentclass{standalone}&#10;\usepackage{amsmath}&#10;\usepackage{xcolor}&#10;\usepackage{tikz}&#10;\usepackage[utf8]{inputenc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};&#10;&#10;\node [right=\hgap of p1.center,anchor=center] (v1) {};&#10;&#10;\node[iri, above=\vgap of v1.center,anchor=center] (p2) {ex:Sharknado}&#10;  edge[arrin] node[fill=white] {ex:primeraPelícula} (p1.east);&#10;&#10; \node[lit, above=\vgap of p2.center,anchor=center] (p4) {&quot;2013-07-11&quot;\textasciicircum\textasciicircum xsd:date}&#10;  edge[arrin] node[fill=white] {ex:fechaDeEstreno} (p2);&#10;&#10;\node[iri,right=\hgap of p2.center,anchor=center] (p5) {ex:JohnHeard}&#10; edge[arrin] node[fill=white] {ex:estrella} (p2.east);&#10; &#10;\node[iri,below=\vgap of p5.center,anchor=center] (a) {ex:Person}&#10;  edge[arrin] node[fill=white] {rdf:type} (p5); &#10;&#10;\node[iri,below=\vgap of a.center,anchor=center] (p6) {ex:IanZiering}&#10;  edge[arrout] node[fill=white] {rdf:type} (a)&#10;  edge[arrin] node[fill=white] {ex:estrella} (p2.east);&#10;  &#10;\node[lit,above=\vgap of p5.center,anchor=center] (p3) {&quot;Sharknado&quot;@en}&#10; edge[arrin] node[fill=white] {ex:título} (p2.east);&#10;  &#10;\node[iri, below=\vgap of v1.center,anchor=center] (p7) {ex:Sharknado2}&#10;  edge[arrin] node[fill=white] {ex:segundaPelícula} (p1.east)&#10;  edge[arrout] node[fill=white] {ex:estrella} (p6);&#10;  &#10;\node[iri, below=\vgap of p2.center,anchor=center] (p8) {ex:Película}&#10;    edge[arrin] node[fill=white] {rdf:type} (p7)&#10;    edge[arrin] node[fill=white] {rdf:type} (p2);&#10;    &#10;\node[lit, below=\vgap of p7.center,anchor=center] (l) {&quot;Sharknado 2:\ The Second One&quot;@en}&#10;  edge[arrin] node[fill=white] {ex:título} (p7); &#10;  &#10;    &#10;\node[iri, below=\vgap of p1.center,anchor=center] (s) {ex:Serie}&#10;  edge[arrin] node[fill=white] {rdf:type} (p1);   &#10;&#10;%\node [below right] at (current bounding box.north west) {\large ($G$)};&#10;\end{tikzpicture}&#10;\end{document}"/>
  <p:tag name="IGUANATEXSIZE" val="20"/>
  <p:tag name="IGUANATEXCURSOR" val="18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3,661"/>
  <p:tag name="ORIGINALWIDTH" val="4151,08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sibling distance=0cm,level 1/.style={level distance=1.2cm}]&#10;\Tree&#10;[.\sch{cervezas-ordenadas} &#10; [.\sch{cerveza} &#10;   [.\sch{nombre}       [.{Austral Lager} ] ]&#10;   [.\sch{tipo}       [.{Lager} ] ]&#10;   [.\sch{grados}       [.{4,6} ] ]&#10;   [.\sch{origen}       [.{Punta Arenas} ] ]&#10; ]&#10; [.\sch{cerveza}  [ ... ] ]&#10; [.\sch{cerveza} &#10;   [.\sch{nombre}     [.{Kross 5} ] ]&#10;   [.\sch{tipo}       [.{Ale} ] ]&#10;   [.\sch{grados}     [.{7,2} ] ]&#10;   [.\sch{origen}     [.{Curacaví} ] ]&#10; ]&#10;%[.{\sch{origen}: Valdivia}  &#10;%             [.{\sch{tipo}: Ale}    [.{Kunstmann Tobobayo} [ .{{\sch{grados}:} 5,0} ] ] ] &#10;%                  ]&#10;%[.{\sch{origen}: Curacaví}&#10;%             [.{\sch{tipo}: Ale}        [.{Kross 5} [ .{{\sch{grados}:} 7,2} ] ]  [.{Kross Golden} [ .{{\sch{grados}:} 5,3} ] ]   ] &#10;%             [.{\sch{tipo}: Pilsner}        [.{Kross Pilsner} [ .{{\sch{grados}:} 4,9} ] ]  ] &#10;%                  ]&#10;]&#10;\end{tikzpicture}&#10;}&#10;\end{document}"/>
  <p:tag name="IGUANATEXSIZE" val="16"/>
  <p:tag name="IGUANATEXCURSOR" val="7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1963,024"/>
  <p:tag name="OUTPUTDPI" val="1200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blue!50!black}]{$}{$},&#10;  moredelim=**[is][\color{orange!80!black}]{!}{!},&#10;  moredelim=**[is][\color{green!50!black}]{¬}{¬},&#10;}&#10;&#10;&#10;&#10;\begin{document}&#10;\begin{minipage}{5.3cm}&#10;~~\begin{lstlisting}[]&#10;@prefix ex: &lt;http://ex.org/voc#&gt; .&#10;ex:JohnHeard ex:empleo ex:Actor .&#10;ex:IanZiering ex:empleo ex:Actor .&#10;\end{lstlisting}&#10;\end{minipage}&#10;\end{document}"/>
  <p:tag name="IGUANATEXSIZE" val="20"/>
  <p:tag name="IGUANATEXCURSOR" val="6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1963,024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\begin{document}&#10;\begin{minipage}{5.3cm}&#10;~~\begin{lstlisting}[]&#10;PREFIX ex: &lt;http://ex.org/voc#&gt;&#10;!CONSTRUCT { ?e ex:empleo ex:Actor }!&#10;WHERE {&#10;  ?p a ex:Película .&#10;  ?p ex:estrella ?e .&#10;}&#10;\end{lstlisting}&#10;\end{minipage}&#10;\end{document}"/>
  <p:tag name="IGUANATEXSIZE" val="15"/>
  <p:tag name="IGUANATEXCURSOR" val="3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671,873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7.3cm}&#10;~~\begin{lstlisting}[]&#10;PREFIX ex: &lt;http://ex.org/voc#&gt;&#10;SELECT ?p&#10;WHERE { ?p ex:fechaDeEstreno ?f . }&#10;!ORDER BY DESC(?f)!&#10;!LIMIT 2!&#10;!OFFSET 1!&#10;\end{lstlisting}&#10;\end{minipage}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33,728"/>
  <p:tag name="ORIGINALWIDTH" val="3708,518"/>
  <p:tag name="OUTPUTDPI" val="1200"/>
  <p:tag name="LATEXADDIN" val="\documentclass{article}&#10;\usepackage{amsmath}&#10;\usepackage{booktabs}&#10;\usepackage[utf8]{inputenc}&#10;\pagestyle{empty}&#10;\begin{document}\sf&#10;\newcommand{\mcir}{\text{\textasciicircum}}&#10;&#10;\begin{tabular}{ll}&#10;\toprule&#10;$e$ es definido recursivamente como &amp; \\&#10;\midrule&#10;$p$ &amp; un predicado simple \\&#10;$\mcir e$ &amp; un camino inverso\\&#10;$e_1 / e_2$ &amp; $e_1$ seguido por $e_2$\\&#10;$e_1 | e_2$ &amp; $e_1$ o $e_2$\\&#10;$e*$ &amp; cero o más de $e$\\&#10;$e+$ &amp; uno o más de $e$\\&#10;$e?$ &amp; cero o uno de $e$\\&#10;$!p$ &amp; no $p$\\&#10;%$!(p_1|\ldots|p_k|\mcir  p_{k+1}|\ldots|\mcir  p_n)$ &amp; any (inverse) predicate not listed\\&#10;(e) &amp; parénthesis indican precedencia&#10;\\\bottomrule&#10;\end{tabular}&#10;\end{document}"/>
  <p:tag name="IGUANATEXSIZE" val="18"/>
  <p:tag name="IGUANATEXCURSOR" val="93"/>
  <p:tag name="TRANSPARENCY" val="Fals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2671,873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7.3cm}&#10;~~\begin{lstlisting}[]&#10;PREFIX ex: &lt;http://ex.org/voc#&gt;&#10;SELECT ?k&#10;WHERE { &#10;  ex:KevinBacon !(ex:estrella/^ex:estrella)*! ?k . &#10;}&#10;\end{lstlisting}&#10;\end{minipage}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00,724"/>
  <p:tag name="ORIGINALWIDTH" val="2605,114"/>
  <p:tag name="OUTPUTDPI" val="1200"/>
  <p:tag name="LATEXADDIN" val="\documentclass{article}&#10;\usepackage[utf8]{inputenc}&#10;\usepackage{tikz}&#10;\usepackage{tikz-qtree,tikz-qtree-compat}&#10;\usepackage{C:/Users/ahogan/Documents/Teaching/Databases/macros/bdd}&#10;\usepackage{amsmath}&#10;\usepackage{xcolor}&#10;\pagestyle{empty}&#10;&#10;\begin{document}&#10;\tt&#10;\begin{tabular}{lll}&#10;Kunstmann\_Torobayo &amp; \color{blue}tipo &amp; Ale\\&#10;Kunstmann\_Torobayo &amp; \color{blue}grados &amp; 5,1\\&#10;Austral\_Yagan &amp; \color{blue}tipo &amp; Ale\\&#10;Austral\_Yagan &amp; \color{blue}grados &amp; 5,0\\&#10;Austral\_Yagan &amp; \color{blue}origen &amp; Punta\_Arenas\\&#10;Austral\_Pale\_Ale &amp; \color{blue}tipo &amp; Ale\\&#10;Austral\_Pale\_Ale &amp; \color{blue}grados &amp; 5,0\\&#10;Austral\_Pale\_Ale &amp; \color{blue}origen &amp; Punta\_Arenas\\&#10;Austral\_Lager &amp; \color{blue}tipo &amp; Lager\\&#10;Austral\_Lager &amp; \color{blue}grados &amp; 4,6\\&#10;Austral\_Lager &amp; \color{blue}origen &amp; Punta\_Arenas\\&#10;\end{tabular}&#10;\end{document}"/>
  <p:tag name="IGUANATEXSIZE" val="15"/>
  <p:tag name="IGUANATEXCURSOR" val="3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8.1952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    hide/.style={&#10;      opacity=0,&#10;      text opacity=0&#10;    }&#10;}&#10;&#10;\begin{document}&#10;\newlength{\vgap}&#10;\newlength{\hgap}&#10;\setlength{\vgap}{1.7cm}&#10;\setlength{\hgap}{6cm}&#10; &#10;\resizebox{\textwidth}{!}{&#10;\begin{tikzpicture}&#10;&#10;\node[iri] (uob) {Anthony C. Ferrante};&#10;&#10;\node[iri,below=\vgap of uob.mid,anchor=mid] (mh) {{Sharknado}}&#10;   edge[arrin] node[lab] {director} (uob);&#10;&#10;\node[iri,right=\hgap of uob.mid,anchor=mid] (ao) {Sharnado 2: The Second One}&#10;   edge[arrin] node[lab] {director} (uob)&#10;   edge[arrout] node[lab] {sigue} (mh);&#10;   &#10;\node[iri,below=\vgap of ao.mid,anchor=mid] (eua) {{telefilme}}&#10;   edge[arrin] node[lab] {instancia de} (mh)&#10;   edge[arrin] node[lab] {instancia de} (ao);&#10;&#10;\node[iri,above=\vgap of ao.mid,anchor=mid,hide] (fw) {{Pontifical Catholic University of Chile}}&#10;   edge[arrin,hide] node[lab,hide] {employer} (ao);&#10;&#10;   &#10;%\node[iri,below=1\vgap of uol.mid,anchor=mid] (cu) {{Catholic University}}&#10;%   edge[arrin] node[lab] {works at} (ao)&#10;%   edge[arrin,bend left=10] node[lab] {works at} (mh);&#10;%&#10;%\node[iri,below=1\vgap of ao.mid,anchor=mid] (jp) {{Jorge Pérez}}&#10;%   edge[arrout] node[lab] {educated at} (cu)&#10;%   edge[arrout] node[lab] {doctoral supervisor} (ao);&#10;&#10;%\node[lit,right=\hgap of t1.mid,anchor=mid] (k) {2,550$\pm$55 K}&#10;%   edge[arrin] node[lab] {temp} (t1);&#10;%&#10;%\node[iri,left=\hgap of t1.mid,anchor=mid] (rd) {{Red Dwarf}}&#10;%   edge[arrin] node[lab] {instance} (t1);&#10;%&#10;%\node[lit,below=\vgap of k.mid,anchor=mid] (t1m) {0.08$\pm$0.009 M$_{\odot}$}&#10;%   edge[arrin] node[lab] {aoss} (t1);&#10;%&#10;%\node[iri,left=\hgap of ucd.mid,anchor=mid] (ds) {{Dwarf Star}}&#10;%   edge[arrin] node[lab] {subclass} (ucd)&#10;%   edge[arrin] node[lab] {subclass} (rd);&#10;%&#10;%\node[iri,above=\vgap of t1.mid,anchor=mid] (aq) {Aquarius}&#10;%   edge[arrin] node[lab] {constellation} (t1);&#10;%&#10;%\node[iri,right=\hgap of aq.mid,anchor=mid] (t1c) {TRAPPIST-1c}&#10;%   edge[arrout,bend right=10] node[lab] {parent} (t1)&#10;%   edge[arrin,bend left=10] node[lab] {child} (t1);&#10;%   %edge[arrout] node[lab] {constellation} (aq);&#10;%&#10;%\node[iri,left=\hgap of aq.mid,anchor=mid] (t1b) {TRAPPIST-1b}&#10;%   edge[arrout,bend left=10] node[lab] {parent} (t1)&#10;%   edge[arrin,bend right=10] node[lab] {child} (t1);&#10;%   %edge[arrout] node[lab] {constellation} (aq);&#10;%   %edge[arrout,dotted,gray] node[lab] {\color{gray}constellation} (aq);&#10;%&#10;%\node[iri,above=\vgap of aq.mid,anchor=mid] (esp) {{Extrasolar Planet}}&#10;%   edge[arrin] node[lab] {instance} (t1b)&#10;%   edge[arrin] node[lab] {instance} (t1c);&#10;%&#10;%\node[iri,left=\hgap of esp.mid,anchor=mid] (pl) {{Planet}}&#10;%   edge[arrin] node[lab] {subclass} (esp);&#10;%&#10;%\node[iri,left=0.7\hgap of t1b.mid,anchor=mid] (ab) {{Astronomical Body}}&#10;%   edge[arrin] node[lab] {subclass} (pl);&#10;%&#10;%\node[iri,below=\vgap of ab.mid,anchor=mid] (st) {{Star}}&#10;%   edge[arrin] node[lab] {subclass} (ds)&#10;%   edge[arrout] node[lab] {subclass} (ab);&#10;&#10;&#10;\end{tikzpicture}&#10;}&#10;\end{document}"/>
  <p:tag name="IGUANATEXSIZE" val="20"/>
  <p:tag name="IGUANATEXCURSOR" val="221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09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0,42"/>
  <p:tag name="ORIGINALWIDTH" val="4179,583"/>
  <p:tag name="OUTPUTDPI" val="1200"/>
  <p:tag name="LATEXADDIN" val="\documentclass{article}&#10;\usepackage[utf8]{inputenc}&#10;\usepackage{tikz}&#10;\usepackage{tikz-qtree,tikz-qtree-compat}&#10;\usepackage{amsmath}&#10;\usepackage{xcolor}&#10;\pagestyle{empty}&#10;&#10;\newcommand{\sch}[1]{\textbf{\color{blue}#1}}&#10;\begin{document}&#10;\sf&#10;\resizebox{\textwidth}{!}{&#10;\begin{tikzpicture}[level 1/.style={level distance=1.5cm}]&#10;\Tree&#10;[.\textbf{Cervezas} &#10;[.{\sch{origen}: Punta Arenas} &#10;             [.{\sch{tipo}: Lager}       [.{Austral Lager} [ .{{\sch{grados}:} 4,6} ] ]  ] &#10;             [.{\sch{tipo}: Ale}       [.{Austral Yagan} [ .{{\sch{grados}:} 5,0} ] ] [.{Austral Pale Ale} [ .{{\sch{grados}:} 5,0} ] ]  ] &#10;                  ]&#10;[.{\sch{origen}: Valdivia}  &#10;             [.{\sch{tipo}: Ale}    [.{Kunstmann Tobobayo} [ .{{\sch{grados}:} 5,1} ] ] ] &#10;                  ]&#10;[.{\sch{origen}: Curacaví}&#10;             [.{\sch{tipo}: Ale}        [.{Kross 5} [ .{{\sch{grados}:} 7,2} ] ]  [.{Kross Golden} [ .{{\sch{grados}:} 5,3} ] ]   ] &#10;             [.{\sch{tipo}: Pilsner}        [.{Kross Pilsner} [ .{{\sch{grados}:} 4,9} ] ]  ] &#10;                  ]&#10;]&#10;\end{tikzpicture}&#10;}&#10;\end{document}"/>
  <p:tag name="IGUANATEXSIZE" val="20"/>
  <p:tag name="IGUANATEXCURSOR" val="7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2.7729"/>
  <p:tag name="ORIGINALWIDTH" val="719.7074"/>
  <p:tag name="LATEXADDIN" val="\documentclass{article}&#10;\usepackage[utf8]{inputenc}&#10;\usepackage{amsmath}&#10;\usepackage{xcolor}&#10;\usepackage[normalem]{ulem}&#10;\usepackage{C:/Users/aidhog/Documents/Research/papers/2020/kg-research/kg-macros}&#10;\usepackage{C:/Users/aidhog/Documents/Research/papers/2020/kg-research/tikz-uml}&#10;\usepackage{inconsolata}&#10;\pagestyle{empty}&#10;&#10;\begin{document}&#10;\setlength{\vgap}{0.9cm}&#10;\setlength{\hgap}{2cm}&#10;&#10;\centering&#10;\tt&#10;\begin{tikzpicture}&#10; %%%% node n1 &#10;\node[nrect] (n1) {&#10;   \alt{&#10;       \uri{masa} &amp; =\,\uri{0.1221 M$_\odot$}\\[-1ex]&#10;       \uri{espectral} &amp; =\,\uri{M5.5Ve} } };&#10;  &#10;  %%%% label of n1&#10;  \node[rt] (ln1) at (n1.north) {\uri{Próxima Centauri : Enana roja}};&#10;  &#10;  %%%% node n2&#10;  \node[nrect,right=2\hgap of n1] (n2) {&#10;   \alt{&#10;      \uri{masa} &amp; =\,\uri{1.172 M$_\oplus$} } };&#10;  &#10;  %%%% label of n2&#10;  \node[rt] (ln2) at (n2.north) {\uri{Próxima b : Exoplaneta}};&#10;  &#10;  %%%% edge e1&#10;  \draw[arrout,pos=0.5] (n1) to &#10;   node[erect] (e1) {&#10;   \alt{ \uri{distancia} &amp; =\,\uri{0.05 AU}\\ } }&#10;  (n2);&#10;  &#10;  %%%% label of e1&#10;  \node[rte] (le1) at (e1.north) {\uri{$:$ hijo}};&#10;&#10;  %%%% label of n3  &#10;  \node[rt,above=1.3\vgap of le1] (ln3) {\uri{Alfa Centauri : Sistema estelar}};&#10;  &#10;  %%%% edge e2&#10;  \draw[arrout,pos=0.52] (ln1) to &#10;     node[rte,anchor=mid] (le2) { \uri{$:$ sistema} }&#10;    (ln3);&#10;&#10;  %%%% edge e3&#10;  \draw[arrout,pos=0.55] (ln2) to &#10;     node[rte,anchor=mid] (le3) { \uri{$:$ sistema} }&#10;    (ln3);&#10;\end{tikzpicture}&#10;&#10;\end{document}"/>
  <p:tag name="IGUANATEXSIZE" val="20"/>
  <p:tag name="IGUANATEXCURSOR" val="636"/>
  <p:tag name="TRANSPARENCY" val="True"/>
  <p:tag name="FILENAME" val=""/>
  <p:tag name="LATEXENGINEID" val="1"/>
  <p:tag name="TEMPFOLDER" val="c:\temp\"/>
  <p:tag name="LATEXFORMHEIGHT" val="324.6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4.8826"/>
  <p:tag name="ORIGINALWIDTH" val="720.0347"/>
  <p:tag name="LATEXADDIN" val="\documentclass{article}&#10;\usepackage[utf8]{inputenc}&#10;\usepackage{amsmath}&#10;\usepackage{xcolor}&#10;\usepackage[normalem]{ulem}&#10;\usepackage{C:/Users/aidhog/Documents/Research/papers/2020/kg-research/kg-macros}&#10;\usepackage{C:/Users/aidhog/Documents/Research/papers/2020/kg-research/tikz-uml}&#10;\usepackage{inconsolata}&#10;\pagestyle{empty}&#10;&#10;\begin{document}&#10;\setlength{\vgap}{0.9cm}&#10;\setlength{\hgap}{2cm}&#10;&#10;\tikzset{&#10;    lab/.style={&#10;     fill=purp,&#10;     text=blue!30!white&#10;    }&#10;}&#10;&#10;\centering&#10;\begin{tikzpicture}&#10;\node[iri,anchor=center] (pc) {Próxima Centauri};  &#10;&#10;\node[iri,anchor=center,below=\vgap of pc] (rd) {Enana roja}&#10;  edge[arrin] node[lab,xshift=-0.03cm] {tipo} (pc);  &#10;  &#10;\node[lit,anchor=center,right=0.6\hgap of rd,xshift=-1cm] {0.1221 M$_\odot$}&#10;  edge[arrin] node[lab] {masa} (pc);  &#10;&#10;\node[lit,anchor=center,left=0.8\hgap of rd,xshift=1cm] {M5.5Ve}&#10;  edge[arrin] node[lab] {espectral} (pc);  &#10;  &#10;\node[iri,anchor=center,right=\hgap of pc] (orbit) {Pb órbita}&#10;  edge[arrout] node[lab] {estrella} (pc);&#10;&#10;\node[lit,anchor=center,below=\vgap of orbit] (odist) {0.05 AU}&#10;  edge[arrin] node[lab] {distancia} (orbit);&#10; &#10;\node[iri,anchor=center,right=\hgap of orbit] (pcb) {Próxima b}&#10;  edge[arrin] node[lab] {planeta} (orbit); &#10;&#10;\node[iri,anchor=center,below=\vgap of pcb,xshift=-0.5\hgap] (ep) {Exoplaneta}&#10;  edge[arrin] node[lab,xshift=-0.03cm] {tipo} (pcb);&#10;&#10;\node[lit,anchor=center,below=\vgap of pcb,xshift=0.5\hgap] {1.172 M$_\oplus$}&#10;  edge[arrin] node[lab] {masa} (pcb);&#10;  &#10;\node[iri,anchor=center,above=\vgap of orbit] (ac) {Alfa Centauri}&#10;  edge[arrin] node[lab] {sistema} (pc)&#10;  edge[arrin] node[lab] {sistema} (pcb);&#10;  &#10;\node[iri,anchor=center] (ss) at (pcb|-ac) {Sistema estelar}&#10;  edge[arrin] node[lab] {tipo} (ac);&#10;\end{tikzpicture}&#10;&#10;\end{document}"/>
  <p:tag name="IGUANATEXSIZE" val="20"/>
  <p:tag name="IGUANATEXCURSOR" val="962"/>
  <p:tag name="TRANSPARENCY" val="True"/>
  <p:tag name="FILENAME" val=""/>
  <p:tag name="LATEXENGINEID" val="2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2.7729"/>
  <p:tag name="ORIGINALWIDTH" val="719.7074"/>
  <p:tag name="LATEXADDIN" val="\documentclass{article}&#10;\usepackage[utf8]{inputenc}&#10;\usepackage{amsmath}&#10;\usepackage{xcolor}&#10;\usepackage[normalem]{ulem}&#10;\usepackage{C:/Users/aidhog/Documents/Research/papers/2020/kg-research/kg-macros}&#10;\usepackage{C:/Users/aidhog/Documents/Research/papers/2020/kg-research/tikz-uml}&#10;\usepackage{inconsolata}&#10;\pagestyle{empty}&#10;&#10;\begin{document}&#10;\setlength{\vgap}{0.9cm}&#10;\setlength{\hgap}{2cm}&#10;&#10;\centering&#10;\tt&#10;\begin{tikzpicture}&#10; %%%% node n1 &#10;\node[nrect] (n1) {&#10;   \alt{&#10;       \uri{masa} &amp; =\,\uri{0.1221 M$_\odot$}\\[-1ex]&#10;       \uri{espectral} &amp; =\,\uri{M5.5Ve} } };&#10;  &#10;  %%%% label of n1&#10;  \node[rt] (ln1) at (n1.north) {\uri{Próxima Centauri : Enana roja}};&#10;  &#10;  %%%% node n2&#10;  \node[nrect,right=2\hgap of n1] (n2) {&#10;   \alt{&#10;      \uri{masa} &amp; =\,\uri{1.172 M$_\oplus$} } };&#10;  &#10;  %%%% label of n2&#10;  \node[rt] (ln2) at (n2.north) {\uri{Próxima b : Exoplaneta}};&#10;  &#10;  %%%% edge e1&#10;  \draw[arrout,pos=0.5] (n1) to &#10;   node[erect] (e1) {&#10;   \alt{ \uri{distancia} &amp; =\,\uri{0.05 AU}\\ } }&#10;  (n2);&#10;  &#10;  %%%% label of e1&#10;  \node[rte] (le1) at (e1.north) {\uri{$:$ hijo}};&#10;&#10;  %%%% label of n3  &#10;  \node[rt,above=1.3\vgap of le1] (ln3) {\uri{Alfa Centauri : Sistema estelar}};&#10;  &#10;  %%%% edge e2&#10;  \draw[arrout,pos=0.52] (ln1) to &#10;     node[rte,anchor=mid] (le2) { \uri{$:$ sistema} }&#10;    (ln3);&#10;&#10;  %%%% edge e3&#10;  \draw[arrout,pos=0.55] (ln2) to &#10;     node[rte,anchor=mid] (le3) { \uri{$:$ sistema} }&#10;    (ln3);&#10;\end{tikzpicture}&#10;&#10;\end{document}"/>
  <p:tag name="IGUANATEXSIZE" val="20"/>
  <p:tag name="IGUANATEXCURSOR" val="636"/>
  <p:tag name="TRANSPARENCY" val="True"/>
  <p:tag name="FILENAME" val=""/>
  <p:tag name="LATEXENGINEID" val="1"/>
  <p:tag name="TEMPFOLDER" val="c:\temp\"/>
  <p:tag name="LATEXFORMHEIGHT" val="324.6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03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Ultra-Cool Dwarf}}&#10;   edge[arrin] node[lab] {instance} (t1);&#10;&#10;\node[lit,right=\hgap of t1.mid,anchor=mid] (k) {2,550$\pm$55 K}&#10;   edge[arrin] node[lab] {temp} (t1);&#10;&#10;\node[iri,left=\hgap of t1.mid,anchor=mid] (rd) {{Red Dwarf}}&#10;   edge[arrin] node[lab] {instance} (t1);&#10;&#10;\node[lit,below=\vgap of k.mid,anchor=mid] (t1m) {0.08$\pm$0.009 M$_{\odot}$}&#10;   edge[arrin] node[lab] {mass} (t1);&#10;&#10;\node[iri,left=\hgap of ucd.mid,anchor=mid] (ds) {{Dwarf Star}}&#10;   edge[arrin] node[lab] {subclass} (ucd)&#10;   edge[arrin] node[lab] {subclass} (rd);&#10;&#10;\node[iri,above=\vgap of t1.mid,anchor=mid] (aq) {Aquarius}&#10;   edge[arrin] node[lab] {constellation} (t1);&#10;&#10;\node[iri,right=\hgap of aq.mid,anchor=mid] (t1c) {TRAPPIST-1c}&#10;   edge[arrout,bend right=10] node[lab] {parent} (t1)&#10;   edge[arrin,bend left=10] node[lab] {child} (t1);&#10;   %edge[arrout] node[lab] {constellation} (aq);&#10;&#10;\node[iri,left=\hgap of aq.mid,anchor=mid] (t1b) {TRAPPIST-1b}&#10;   edge[arrout,bend left=10] node[lab] {parent} (t1)&#10;   edge[arrin,bend right=10] node[lab] {child} (t1);&#10;   %edge[arrout] node[lab] {constellation} (aq);&#10;   %edge[arrout,dotted,gray] node[lab] {\color{gray}constellation} (aq);&#10;&#10;\node[iri,above=\vgap of aq.mid,anchor=mid] (esp) {{Extrasolar Planet}}&#10;   edge[arrin] node[lab] {instance} (t1b)&#10;   edge[arrin] node[lab] {instance} (t1c);&#10;&#10;\node[iri,left=\hgap of esp.mid,anchor=mid] (pl) {{Planet}}&#10;   edge[arrin] node[lab] {subclass} (esp);&#10;&#10;\node[iri,left=0.7\hgap of t1b.mid,anchor=mid] (ab) {{Astronomical Body}}&#10;   edge[arrin] node[lab] {subclass} (pl);&#10;&#10;\node[iri,below=\vgap of ab.mid,anchor=mid] (st) {{Star}}&#10;   edge[arrin] node[lab] {subclass} (ds)&#10;   edge[arrout] node[lab] {subclass} (ab);&#10;&#10;&#10;\end{tikzpicture}&#10;}&#10;\end{document}"/>
  <p:tag name="IGUANATEXSIZE" val="20"/>
  <p:tag name="IGUANATEXCURSOR" val="183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3.184"/>
  <p:tag name="ORIGINALWIDTH" val="719.3802"/>
  <p:tag name="LATEXADDIN" val="\documentclass{article}&#10;\usepackage[utf8]{inputenc}&#10;\usepackage{amsmath}&#10;\usepackage{C:/Users/aidhog/Documents/Research/papers/2020/kg-research/kg-macros}&#10;\usepackage{C:/Users/aidhog/Documents/Research/papers/2020/kg-research/tikz-uml}&#10;\usetikzlibrary{shapes,arrows,positioning,fit,backgrounds,matrix,chains,patterns,trees}&#10;\usepackage{tikz-qtree}&#10;\pagestyle{empty}&#10;&#10;&#10;\begin{document}&#10;&#10;\setlength{\vgap}{1.7cm}&#10;\setlength{\hgap}{2.6cm}&#10;&#10;\tikzset{&#10;    lab/.style={&#10;     fill=lteal,&#10;     draw=lteal    &#10;  }&#10;}&#10;&#10; &#10;\resizebox{\textwidth}{!}{&#10;\begin{tikzpicture}&#10;&#10;\node[var] (t1) {?estrella};&#10;&#10;%\node[iri,below=\vgap of t1.mid,anchor=mid] (ucd) {{Ultra-Cool Dwarf}}&#10;%   edge[arrin] node[lab] {instance} (t1);&#10;&#10;%\node[lit,right=\hgap of t1.mid,anchor=mid] (k) {2,550%$\pm$55 K}&#10;%   edge[arrin] node[lab] {temp} (t1);&#10;&#10;%\node[var,left=\hgap of t1.mid,anchor=mid] (rd) {{?type}}&#10;%   edge[arrin] node[lab] {instance} (t1);&#10;&#10;%\node[lit,below=\vgap of k.mid,anchor=mid] (t1m) {0.08$\pm$0.009 M$_{\odot}$}&#10;%   edge[arrin] node[lab] {mass} (t1);&#10;&#10;%\node[iri,left=\hgap of ucd.mid,anchor=mid] (ds) {{Dwarf Star}}&#10;%   edge[arrin] node[lab] {subclass} (ucd)&#10;%   edge[arrin] node[lab] {subclass} (rd);&#10;&#10;\node[iri,above=\vgap of t1.mid,anchor=mid] (aq) {Acuario}&#10;   edge[arrin] node[lab] {constelación} (t1);&#10;&#10;\node[var,right=\hgap of aq.mid,anchor=mid] (t1c) {?planeta1}&#10;   edge[arrout] node[lab] {padre} (t1);&#10;   %edge[arrin,bend left=10] node[lab] {hijo} (t1);&#10;   %edge[arrout] node[lab] {constelación} (aq);&#10;&#10;\node[var,left=\hgap of aq.mid,anchor=mid] (t1b) {?planeta2}&#10;   edge[arrout] node[lab] {padre} (t1);&#10;   %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%\node[iri,left=\hgap of esp.mid,anchor=mid] (pl) {{Planet}}&#10;%   edge[arrin] node[lab] {subclass} (esp);&#10;&#10;%\node[iri,left=0.7\hgap of t1b.mid,anchor=mid] (ab) {{Astronomical Body}}&#10;%   edge[arrin] node[lab] {subclass} (pl);&#10;&#10;%\node[iri,below=\vgap of ab.mid,anchor=mid] (st) {{Star}}&#10;%   edge[arrin] node[lab] {subclass} (ds)&#10;%   edge[arrout] node[lab] {subclass} (ab);&#10;&#10;&#10;\end{tikzpicture}&#10;}&#10;\end{document}"/>
  <p:tag name="IGUANATEXSIZE" val="20"/>
  <p:tag name="IGUANATEXCURSOR" val="58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6.6237"/>
  <p:tag name="ORIGINALWIDTH" val="2676.374"/>
  <p:tag name="LATEXADDIN" val="\documentclass{article}&#10;\usepackage{amsmath}&#10;\usepackage{booktabs}&#10;\pagestyle{empty}&#10;\begin{document}&#10;\sf&#10;\begin{tabular}{llll}&#10;\toprule&#10;?estrella &amp; ?planeta1 &amp; ?planeta2 \\&#10;\midrule&#10;TRAPPIST-1 &amp; TRAPPIST-1b &amp; TRAPPIST-1c \\&#10;TRAPPIST-1 &amp; TRAPPIST-1b &amp; TRAPPIST-1b \\&#10;TRAPPIST-1 &amp; TRAPPIST-1c &amp; TRAPPIST-1b \\&#10;TRAPPIST-1 &amp; TRAPPIST-1c &amp; TRAPPIST-1c \\&#10;\bottomrule&#10;\end{tabular}&#10;\end{document}"/>
  <p:tag name="IGUANATEXSIZE" val="20"/>
  <p:tag name="IGUANATEXCURSOR" val="16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3.184"/>
  <p:tag name="ORIGINALWIDTH" val="719.3802"/>
  <p:tag name="LATEXADDIN" val="\documentclass{article}&#10;\usepackage[utf8]{inputenc}&#10;\usepackage{amsmath}&#10;\usepackage{C:/Users/aidhog/Documents/Research/papers/2020/kg-research/kg-macros}&#10;\usepackage{C:/Users/aidhog/Documents/Research/papers/2020/kg-research/tikz-uml}&#10;\usetikzlibrary{shapes,arrows,positioning,fit,backgrounds,matrix,chains,patterns,trees}&#10;\usepackage{tikz-qtree}&#10;\pagestyle{empty}&#10;&#10;&#10;\begin{document}&#10;&#10;\setlength{\vgap}{1.7cm}&#10;\setlength{\hgap}{2.6cm}&#10;&#10;\tikzset{&#10;    lab/.style={&#10;     fill=lteal,&#10;     draw=lteal    &#10;  }&#10;}&#10;&#10; &#10;\resizebox{\textwidth}{!}{&#10;\begin{tikzpicture}&#10;&#10;\node[var] (t1) {?estrella};&#10;&#10;%\node[iri,below=\vgap of t1.mid,anchor=mid] (ucd) {{Ultra-Cool Dwarf}}&#10;%   edge[arrin] node[lab] {instance} (t1);&#10;&#10;%\node[lit,right=\hgap of t1.mid,anchor=mid] (k) {2,550%$\pm$55 K}&#10;%   edge[arrin] node[lab] {temp} (t1);&#10;&#10;%\node[var,left=\hgap of t1.mid,anchor=mid] (rd) {{?type}}&#10;%   edge[arrin] node[lab] {instance} (t1);&#10;&#10;%\node[lit,below=\vgap of k.mid,anchor=mid] (t1m) {0.08$\pm$0.009 M$_{\odot}$}&#10;%   edge[arrin] node[lab] {mass} (t1);&#10;&#10;%\node[iri,left=\hgap of ucd.mid,anchor=mid] (ds) {{Dwarf Star}}&#10;%   edge[arrin] node[lab] {subclass} (ucd)&#10;%   edge[arrin] node[lab] {subclass} (rd);&#10;&#10;\node[iri,above=\vgap of t1.mid,anchor=mid] (aq) {Acuario}&#10;   edge[arrin] node[lab] {constelación} (t1);&#10;&#10;\node[var,right=\hgap of aq.mid,anchor=mid] (t1c) {?planeta1}&#10;   edge[arrout] node[lab] {padre} (t1);&#10;   %edge[arrin,bend left=10] node[lab] {hijo} (t1);&#10;   %edge[arrout] node[lab] {constelación} (aq);&#10;&#10;\node[var,left=\hgap of aq.mid,anchor=mid] (t1b) {?planeta2}&#10;   edge[arrout] node[lab] {padre} (t1);&#10;   %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%\node[iri,left=\hgap of esp.mid,anchor=mid] (pl) {{Planet}}&#10;%   edge[arrin] node[lab] {subclass} (esp);&#10;&#10;%\node[iri,left=0.7\hgap of t1b.mid,anchor=mid] (ab) {{Astronomical Body}}&#10;%   edge[arrin] node[lab] {subclass} (pl);&#10;&#10;%\node[iri,below=\vgap of ab.mid,anchor=mid] (st) {{Star}}&#10;%   edge[arrin] node[lab] {subclass} (ds)&#10;%   edge[arrout] node[lab] {subclass} (ab);&#10;&#10;&#10;\end{tikzpicture}&#10;}&#10;\end{document}"/>
  <p:tag name="IGUANATEXSIZE" val="20"/>
  <p:tag name="IGUANATEXCURSOR" val="58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5.8736"/>
  <p:tag name="ORIGINALWIDTH" val="2676.374"/>
  <p:tag name="LATEXADDIN" val="\documentclass{article}&#10;\usepackage{amsmath}&#10;\usepackage{booktabs}&#10;\usepackage{xcolor}&#10;\pagestyle{empty}&#10;\begin{document}&#10;\sf&#10;\newcommand{\go}{\color{gray!50}}&#10;\begin{tabular}{llll}&#10;\toprule&#10;?estrella &amp; ?planeta1 &amp; ?planeta2 \\&#10;\midrule&#10;TRAPPIST-1 &amp; TRAPPIST-1b &amp; TRAPPIST-1c \\&#10;\go TRAPPIST-1 &amp; \go TRAPPIST-1b &amp; \go TRAPPIST-1b \\&#10;TRAPPIST-1 &amp; TRAPPIST-1c &amp; TRAPPIST-1b \\&#10;\go TRAPPIST-1 &amp; \go TRAPPIST-1c &amp; \go TRAPPIST-1c \\&#10;\bottomrule&#10;\end{tabular}&#10;\end{document}"/>
  <p:tag name="IGUANATEXSIZE" val="20"/>
  <p:tag name="IGUANATEXCURSOR" val="22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1,6494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11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3.184"/>
  <p:tag name="ORIGINALWIDTH" val="719.3802"/>
  <p:tag name="LATEXADDIN" val="\documentclass{article}&#10;\usepackage[utf8]{inputenc}&#10;\usepackage{amsmath}&#10;\usepackage{C:/Users/aidhog/Documents/Research/papers/2020/kg-research/kg-macros}&#10;\usepackage{C:/Users/aidhog/Documents/Research/papers/2020/kg-research/tikz-uml}&#10;\usetikzlibrary{shapes,arrows,positioning,fit,backgrounds,matrix,chains,patterns,trees}&#10;\usepackage{tikz-qtree}&#10;\pagestyle{empty}&#10;&#10;&#10;\begin{document}&#10;&#10;\setlength{\vgap}{1.7cm}&#10;\setlength{\hgap}{2.6cm}&#10;&#10;\tikzset{&#10;    lab/.style={&#10;     fill=lteal,&#10;     draw=lteal    &#10;  }&#10;}&#10;&#10; &#10;\resizebox{\textwidth}{!}{&#10;\begin{tikzpicture}&#10;&#10;\node[var] (t1) {?estrella};&#10;&#10;%\node[iri,below=\vgap of t1.mid,anchor=mid] (ucd) {{Ultra-Cool Dwarf}}&#10;%   edge[arrin] node[lab] {instance} (t1);&#10;&#10;%\node[lit,right=\hgap of t1.mid,anchor=mid] (k) {2,550%$\pm$55 K}&#10;%   edge[arrin] node[lab] {temp} (t1);&#10;&#10;%\node[var,left=\hgap of t1.mid,anchor=mid] (rd) {{?type}}&#10;%   edge[arrin] node[lab] {instance} (t1);&#10;&#10;%\node[lit,below=\vgap of k.mid,anchor=mid] (t1m) {0.08$\pm$0.009 M$_{\odot}$}&#10;%   edge[arrin] node[lab] {mass} (t1);&#10;&#10;%\node[iri,left=\hgap of ucd.mid,anchor=mid] (ds) {{Dwarf Star}}&#10;%   edge[arrin] node[lab] {subclass} (ucd)&#10;%   edge[arrin] node[lab] {subclass} (rd);&#10;&#10;\node[iri,above=\vgap of t1.mid,anchor=mid] (aq) {Acuario}&#10;   edge[arrin] node[lab] {constelación} (t1);&#10;&#10;\node[var,right=\hgap of aq.mid,anchor=mid] (t1c) {?planeta1}&#10;   edge[arrout] node[lab] {padre} (t1);&#10;   %edge[arrin,bend left=10] node[lab] {hijo} (t1);&#10;   %edge[arrout] node[lab] {constelación} (aq);&#10;&#10;\node[var,left=\hgap of aq.mid,anchor=mid] (t1b) {?planeta2}&#10;   edge[arrout] node[lab] {padre} (t1);&#10;   %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%\node[iri,left=\hgap of esp.mid,anchor=mid] (pl) {{Planet}}&#10;%   edge[arrin] node[lab] {subclass} (esp);&#10;&#10;%\node[iri,left=0.7\hgap of t1b.mid,anchor=mid] (ab) {{Astronomical Body}}&#10;%   edge[arrin] node[lab] {subclass} (pl);&#10;&#10;%\node[iri,below=\vgap of ab.mid,anchor=mid] (st) {{Star}}&#10;%   edge[arrin] node[lab] {subclass} (ds)&#10;%   edge[arrout] node[lab] {subclass} (ab);&#10;&#10;&#10;\end{tikzpicture}&#10;}&#10;\end{document}"/>
  <p:tag name="IGUANATEXSIZE" val="20"/>
  <p:tag name="IGUANATEXCURSOR" val="58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1.5254"/>
  <p:tag name="ORIGINALWIDTH" val="2617.115"/>
  <p:tag name="LATEXADDIN" val="\documentclass{article}&#10;\usepackage[utf8]{inputenc}&#10;\usepackage{amsmath}&#10;\usepackage{tikz}&#10;\usepackage{C:/temp/kg-macros}&#10;\usepackage{C:/temp/tikz-uml}&#10;\usetikzlibrary{shapes,arrows,positioning,fit,backgrounds,matrix,chains,patterns,trees}&#10;\usepackage{tikz-qtree}&#10;\pagestyle{empty}&#10;&#10;&#10;\begin{document}&#10;&#10;\setlength{\vgap}{1.7cm}&#10;\setlength{\hgap}{4cm}&#10; &#10;\begin{tikzpicture}&#10;\node[var] (b) {?cuerpo};&#10;&#10;\node[iri,right=\hgap] (c) {Cuerpo astronómico}&#10;   edge[arrin,draw=green!70!black] node[tlab] {\color{green!40!black}instancia{\color{purple}/}subclase{\color{purple}*}} (b);&#10;&#10;\end{tikzpicture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6.6028"/>
  <p:tag name="ORIGINALWIDTH" val="913.6275"/>
  <p:tag name="LATEXADDIN" val="\documentclass{article}&#10;\usepackage{amsmath}&#10;\usepackage{booktabs}&#10;\usepackage{xcolor}&#10;\pagestyle{empty}&#10;\newcommand{\go}{\color{gray!50}}&#10;\begin{document}&#10;\sf&#10;\begin{tabular}{l}&#10;\toprule&#10;?cuerpo \\&#10;\midrule&#10;TRAPPIST-1 \\&#10;\go TRAPPIST-1b \\&#10;\go TRAPPIST-1c \\&#10;\bottomrule&#10;\end{tabular}&#10;\end{document}"/>
  <p:tag name="IGUANATEXSIZE" val="20"/>
  <p:tag name="IGUANATEXCURSOR" val="19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,color=green!70!black] node[lab] {\color{green!30!black}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,color=green!70!black] node[lab] {\color{green!30!black}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,color=green!70!black] node[lab] {\color{green!30!black}subclase} (ds)&#10;   edge[arrout,color=green!70!black] node[lab] {\color{green!30!black}subclase} (ab);&#10;&#10;&#10;\end{tikzpicture}&#10;}&#10;\end{document}"/>
  <p:tag name="IGUANATEXSIZE" val="20"/>
  <p:tag name="IGUANATEXCURSOR" val="36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1.5254"/>
  <p:tag name="ORIGINALWIDTH" val="2617.115"/>
  <p:tag name="LATEXADDIN" val="\documentclass{article}&#10;\usepackage[utf8]{inputenc}&#10;\usepackage{amsmath}&#10;\usepackage{tikz}&#10;\usepackage{C:/temp/kg-macros}&#10;\usepackage{C:/temp/tikz-uml}&#10;\usetikzlibrary{shapes,arrows,positioning,fit,backgrounds,matrix,chains,patterns,trees}&#10;\usepackage{tikz-qtree}&#10;\pagestyle{empty}&#10;&#10;&#10;\begin{document}&#10;&#10;\setlength{\vgap}{1.7cm}&#10;\setlength{\hgap}{4cm}&#10; &#10;\begin{tikzpicture}&#10;\node[var] (b) {?cuerpo};&#10;&#10;\node[iri,right=\hgap] (c) {Cuerpo astronómico}&#10;   edge[arrin,draw=green!70!black] node[tlab] {\color{green!40!black}instancia{\color{purple}/}subclase{\color{purple}*}} (b);&#10;&#10;\end{tikzpicture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6.6028"/>
  <p:tag name="ORIGINALWIDTH" val="913.6275"/>
  <p:tag name="LATEXADDIN" val="\documentclass{article}&#10;\usepackage{amsmath}&#10;\usepackage{booktabs}&#10;\usepackage{xcolor}&#10;\pagestyle{empty}&#10;\newcommand{\go}{\color{gray!50}}&#10;\begin{document}&#10;\sf&#10;\begin{tabular}{l}&#10;\toprule&#10;?cuerpo \\&#10;\midrule&#10;TRAPPIST-1 \\&#10;TRAPPIST-1b \\&#10;\go TRAPPIST-1c \\&#10;\bottomrule&#10;\end{tabular}&#10;\end{document}"/>
  <p:tag name="IGUANATEXSIZE" val="20"/>
  <p:tag name="IGUANATEXCURSOR" val="19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1.5254"/>
  <p:tag name="ORIGINALWIDTH" val="2617.115"/>
  <p:tag name="LATEXADDIN" val="\documentclass{article}&#10;\usepackage[utf8]{inputenc}&#10;\usepackage{amsmath}&#10;\usepackage{tikz}&#10;\usepackage{C:/temp/kg-macros}&#10;\usepackage{C:/temp/tikz-uml}&#10;\usetikzlibrary{shapes,arrows,positioning,fit,backgrounds,matrix,chains,patterns,trees}&#10;\usepackage{tikz-qtree}&#10;\pagestyle{empty}&#10;&#10;&#10;\begin{document}&#10;&#10;\setlength{\vgap}{1.7cm}&#10;\setlength{\hgap}{4cm}&#10; &#10;\begin{tikzpicture}&#10;\node[var] (b) {?cuerpo};&#10;&#10;\node[iri,right=\hgap] (c) {Cuerpo astronómico}&#10;   edge[arrin,draw=green!70!black] node[tlab] {\color{green!40!black}instancia{\color{purple}/}subclase{\color{purple}*}} (b);&#10;&#10;\end{tikzpicture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,color=green!70!black] node[lab] {\color{green!30!black}instancia} (t1b)&#10;   edge[arrin] node[lab] {instancia} (t1c);&#10;&#10;\node[iri,left=\hgap of esp.mid,anchor=mid] (pl) {{Planeta}}&#10;   edge[arrin,color=green!70!black] node[lab] {\color{green!30!black}subclase} (esp);&#10;&#10;\node[iri,left=0.7\hgap of t1b.mid,anchor=mid] (ab) {{Cuerpo astronómico}}&#10;   edge[arrin,color=green!70!black] node[lab] {\color{green!30!black}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51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1,6494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purple,&#10;  thick,&#10;  text=blue,&#10;  font=\sf\footnotesize\hsp},&#10; arrin/.style={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10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6.6028"/>
  <p:tag name="ORIGINALWIDTH" val="913.6275"/>
  <p:tag name="LATEXADDIN" val="\documentclass{article}&#10;\usepackage{amsmath}&#10;\usepackage{booktabs}&#10;\usepackage{xcolor}&#10;\pagestyle{empty}&#10;\newcommand{\go}{\color{gray!50}}&#10;\begin{document}&#10;\sf&#10;\begin{tabular}{l}&#10;\toprule&#10;?cuerpo \\&#10;\midrule&#10;TRAPPIST-1 \\&#10;TRAPPIST-1b \\&#10;TRAPPIST-1c \\&#10;\bottomrule&#10;\end{tabular}&#10;\end{document}"/>
  <p:tag name="IGUANATEXSIZE" val="20"/>
  <p:tag name="IGUANATEXCURSOR" val="19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1.5254"/>
  <p:tag name="ORIGINALWIDTH" val="2617.115"/>
  <p:tag name="LATEXADDIN" val="\documentclass{article}&#10;\usepackage[utf8]{inputenc}&#10;\usepackage{amsmath}&#10;\usepackage{tikz}&#10;\usepackage{C:/temp/kg-macros}&#10;\usepackage{C:/temp/tikz-uml}&#10;\usetikzlibrary{shapes,arrows,positioning,fit,backgrounds,matrix,chains,patterns,trees}&#10;\usepackage{tikz-qtree}&#10;\pagestyle{empty}&#10;&#10;&#10;\begin{document}&#10;&#10;\setlength{\vgap}{1.7cm}&#10;\setlength{\hgap}{4cm}&#10; &#10;\begin{tikzpicture}&#10;\node[var] (b) {?cuerpo};&#10;&#10;\node[iri,right=\hgap] (c) {Cuerpo astronómico}&#10;   edge[arrin,draw=green!70!black] node[tlab] {\color{green!40!black}instancia{\color{purple}/}subclase{\color{purple}*}} (b);&#10;&#10;\end{tikzpicture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,color=green!70!black] node[lab] {\color{green!30!black}instancia} (t1c);&#10;&#10;\node[iri,left=\hgap of esp.mid,anchor=mid] (pl) {{Planeta}}&#10;   edge[arrin,color=green!70!black] node[lab] {\color{green!30!black}subclase} (esp);&#10;&#10;\node[iri,left=0.7\hgap of t1b.mid,anchor=mid] (ab) {{Cuerpo astronómico}}&#10;   edge[arrin,color=green!70!black] node[lab] {\color{green!30!black}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21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.74315"/>
  <p:tag name="ORIGINALWIDTH" val="46.49417"/>
  <p:tag name="LATEXADDIN" val="\documentclass{article}&#10;\usepackage[utf8]{inputenc}&#10;\usepackage{amsmath}&#10;\usepackage{latexsym}&#10;\usepackage{xcolor}&#10;\usepackage[normalem]{ulem}&#10;\usepackage{C:/Users/ahogan/Documents/Teaching/Databases/macros/bdd}&#10;\pagestyle{empty}&#10;&#10;\begin{document}&#10;\color{purple}$*$&#10;\end{document}&#10;"/>
  <p:tag name="IGUANATEXSIZE" val="20"/>
  <p:tag name="IGUANATEXCURSOR" val="26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5.999213"/>
  <p:tag name="LATEXADDIN" val="\documentclass{article}&#10;\usepackage[utf8]{inputenc}&#10;\usepackage{amsmath}&#10;\usepackage{latexsym}&#10;\usepackage{xcolor}&#10;\usepackage[normalem]{ulem}&#10;\usepackage{C:/Users/ahogan/Documents/Teaching/Databases/macros/bdd}&#10;\pagestyle{empty}&#10;&#10;\begin{document}&#10;\color{purple}$|$&#10;\end{document}&#10;"/>
  <p:tag name="IGUANATEXSIZE" val="20"/>
  <p:tag name="IGUANATEXCURSOR" val="26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8.74394"/>
  <p:tag name="LATEXADDIN" val="\documentclass{article}&#10;\usepackage[utf8]{inputenc}&#10;\usepackage{amsmath}&#10;\usepackage{latexsym}&#10;\usepackage{xcolor}&#10;\usepackage[normalem]{ulem}&#10;\usepackage{C:/Users/ahogan/Documents/Teaching/Databases/macros/bdd}&#10;\pagestyle{empty}&#10;&#10;\begin{document}&#10;\color{purple}$/$&#10;\end{document}&#10;"/>
  <p:tag name="IGUANATEXSIZE" val="20"/>
  <p:tag name="IGUANATEXCURSOR" val="2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.24937"/>
  <p:tag name="ORIGINALWIDTH" val="77.24032"/>
  <p:tag name="LATEXADDIN" val="\documentclass{article}&#10;\usepackage[utf8]{inputenc}&#10;\usepackage{amsmath}&#10;\usepackage{latexsym}&#10;\usepackage{xcolor}&#10;\usepackage[normalem]{ulem}&#10;\usepackage{C:/Users/ahogan/Documents/Teaching/Databases/macros/bdd}&#10;\pagestyle{empty}&#10;&#10;\begin{document}&#10;\color{purple}$-$&#10;\end{document}&#10;"/>
  <p:tag name="IGUANATEXSIZE" val="20"/>
  <p:tag name="IGUANATEXCURSOR" val="2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6.6028"/>
  <p:tag name="ORIGINALWIDTH" val="1456.703"/>
  <p:tag name="LATEXADDIN" val="\documentclass{article}&#10;\usepackage{amsmath}&#10;\usepackage{booktabs}&#10;\pagestyle{empty}&#10;\begin{document}&#10;\sf&#10;\begin{tabular}{ll}&#10;\toprule&#10;?cuerpo &amp; ?con \\&#10;\midrule&#10;TRAPPIST-1 &amp; Acuario \\&#10;TRAPPIST-1b &amp; Acuario \\&#10;TRAPPIST-1c &amp; Acuario \\&#10;\bottomrule&#10;\end{tabular}&#10;\end{document}"/>
  <p:tag name="IGUANATEXSIZE" val="20"/>
  <p:tag name="IGUANATEXCURSOR" val="233"/>
  <p:tag name="TRANSPARENCY" val="True"/>
  <p:tag name="FILENAME" val=""/>
  <p:tag name="LATEXENGINEID" val="1"/>
  <p:tag name="TEMPFOLDER" val="c:\temp\"/>
  <p:tag name="LATEXFORMHEIGHT" val="346.8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.74701"/>
  <p:tag name="ORIGINALWIDTH" val="720.3619"/>
  <p:tag name="LATEXADDIN" val="\documentclass{article}&#10;\usepackage[utf8]{inputenc}&#10;\usepackage{amsmath}&#10;\usepackage{tikz}&#10;\usepackage{C:/Users/aidhog/Documents/Research/papers/2020/kg-research/kg-macros}&#10;\usepackage{C:/Users/aidhog/Documents/Research/papers/2020/kg-research/tikz-uml}&#10;\usetikzlibrary{shapes,arrows,positioning,fit,backgrounds,matrix,chains,patterns,trees}&#10;\usepackage{tikz-qtree}&#10;\pagestyle{empty}&#10;&#10;&#10;\begin{document}&#10;&#10;\setlength{\vgap}{1.7cm}&#10;\setlength{\hgap}{4cm}&#10; &#10;\begin{tikzpicture}&#10;\node[var] (b) {?cuerpo};&#10;&#10;\node[iri,left=\hgap] (a) {Cuerpo astronómico}&#10;   edge[arrin,draw=orange] node[tlab] {\color{orange!50!black}instancia{\color{purple}/}subclase{\color{purple}*}} (b);&#10;&#10;\node[var,right=\hgap] (c) {?con}&#10;   edge[arrin,draw=green!70!black] node[tlab] {\color{green!40!black}padre{\color{purple}*/}constelación} (b);&#10;&#10;\end{tikzpicture}&#10;\end{document}"/>
  <p:tag name="IGUANATEXSIZE" val="20"/>
  <p:tag name="IGUANATEXCURSOR" val="77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5,473"/>
  <p:tag name="ORIGINALWIDTH" val="4229,0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,&#10;  text opacity=0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4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,color=orange] node[lab] {\color{orange!50!black}instancia} (t1);&#10;&#10;\node[lit,right=\hgap of t1.mid,anchor=mid] (k) {2,550$\pm$55 K}&#10;   edge[arrin] node[lab] {temperatura} (t1);&#10;&#10;\node[iri,left=\hgap of t1.mid,anchor=mid] (rd) {{Enana roja}}&#10;   edge[arrin,color=orange] node[lab] {\color{orange!50!black}instancia} (t1);&#10;&#10;\node[lit,below=\vgap of k.mid,anchor=mid] (t1m) {0.08$\pm$0.009 M$_{\odot}$}&#10;   edge[arrin] node[lab] {masa} (t1);&#10;&#10;\node[iri,left=\hgap of ucd.mid,anchor=mid] (ds) {{Estrella enana}}&#10;   edge[arrin,color=orange] node[lab] {\color{orange!50!black}subclase} (ucd)&#10;   edge[arrin,color=orange] node[lab] {\color{orange!50!black}subclase} (rd);&#10;&#10;\node[iri,above=\vgap of t1.mid,anchor=mid] (aq) {Acuario}&#10;   edge[arrin,color=green!70!black] node[lab] {\color{green!30!black}constelación} (t1);&#10;&#10;\node[iri,right=\hgap of aq.mid,anchor=mid] (t1c) {TRAPPIST-1c}&#10;   edge[arrout,bend right=10,color=green!70!black] node[lab] {\color{green!30!black}padre} (t1)&#10;   edge[arrin,bend left=10] node[lab] {hijo} (t1);&#10;   %edge[arrout] node[lab] {constelación} (aq);&#10;&#10;\node[iri,left=\hgap of aq.mid,anchor=mid] (t1b) {TRAPPIST-1b}&#10;   edge[arrout,bend left=10,draw=green!70!black] node[lab] {\color{green!30!black}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,draw=orange] node[lab] {\color{orange!50!black}instancia} (t1b)&#10;   edge[arrin,draw=orange] node[lab] {\color{orange!50!black}instancia} (t1c);&#10;&#10;\node[iri,left=\hgap of esp.mid,anchor=mid] (pl) {{Planeta}}&#10;   edge[arrin,color=orange] node[lab] {\color{orange!50!black}subclase} (esp);&#10;&#10;\node[iri,left=0.7\hgap of t1b.mid,anchor=mid] (ab) {{Cuerpo astronómico}}&#10;   edge[arrin,color=orange] node[lab] {\color{orange!50!black}subclase} (pl);&#10;&#10;\node[iri,below=\vgap of ab.mid,anchor=mid] (st) {{Estrella}}&#10;   edge[arrin,color=orange] node[lab] {\color{orange!50!black}subclase} (ds)&#10;   edge[arrout,color=orange] node[lab] {\color{orange!50!black}subclase} (ab);&#10;&#10;&#10;\end{tikzpicture}&#10;}&#10;\end{document}"/>
  <p:tag name="IGUANATEXSIZE" val="20"/>
  <p:tag name="IGUANATEXCURSOR" val="21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,75764"/>
  <p:tag name="ORIGINALWIDTH" val="66,0092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sigma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,75764"/>
  <p:tag name="ORIGINALWIDTH" val="67,509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pi$&#10;\end{document}&#10;"/>
  <p:tag name="IGUANATEXSIZE" val="20"/>
  <p:tag name="IGUANATEXCURSOR" val="2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26079"/>
  <p:tag name="ORIGINALWIDTH" val="69,009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cup$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4071"/>
  <p:tag name="ORIGINALWIDTH" val="74.99063"/>
  <p:tag name="LATEXADDIN" val="\documentclass{article}&#10;\usepackage[utf8]{inputenc}&#10;\usepackage{amsmath}&#10;\usepackage{latexsym}&#10;\usepackage{xcolor}&#10;\usepackage[normalem]{ulem}&#10;\usepackage{C:/Users/ahogan/Documents/Teaching/Databases/macros/bdd}&#10;\pagestyle{empty}&#10;&#10;\begin{document}&#10;\color{orange}$\Join$&#10;\end{document}&#10;"/>
  <p:tag name="IGUANATEXSIZE" val="20"/>
  <p:tag name="IGUANATEXCURSOR" val="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8.7439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setminus$&#10;\end{document}&#10;"/>
  <p:tag name="IGUANATEXSIZE" val="20"/>
  <p:tag name="IGUANATEXCURSOR" val="2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9.2463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($&#10;\end{document}&#10;"/>
  <p:tag name="IGUANATEXSIZE" val="20"/>
  <p:tag name="IGUANATEXCURSOR" val="2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9.2463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)$&#10;\end{document}&#10;"/>
  <p:tag name="IGUANATEXSIZE" val="20"/>
  <p:tag name="IGUANATEXCURSOR" val="2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,75764"/>
  <p:tag name="ORIGINALWIDTH" val="67,509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pi$&#10;\end{document}&#10;"/>
  <p:tag name="IGUANATEXSIZE" val="20"/>
  <p:tag name="IGUANATEXCURSOR" val="2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1,6494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11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161.60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$\{\textsf{?planeta1},\textsf{?planeta2}\}$&#10;\end{document}&#10;"/>
  <p:tag name="IGUANATEXSIZE" val="20"/>
  <p:tag name="IGUANATEXCURSOR" val="2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23.184"/>
  <p:tag name="ORIGINALWIDTH" val="719.3802"/>
  <p:tag name="LATEXADDIN" val="\documentclass{article}&#10;\usepackage[utf8]{inputenc}&#10;\usepackage{amsmath}&#10;\usepackage{C:/Users/aidhog/Documents/Research/papers/2020/kg-research/kg-macros}&#10;\usepackage{C:/Users/aidhog/Documents/Research/papers/2020/kg-research/tikz-uml}&#10;\usetikzlibrary{shapes,arrows,positioning,fit,backgrounds,matrix,chains,patterns,trees}&#10;\usepackage{tikz-qtree}&#10;\pagestyle{empty}&#10;&#10;&#10;\begin{document}&#10;&#10;\setlength{\vgap}{1.7cm}&#10;\setlength{\hgap}{2.6cm}&#10;&#10;\tikzset{&#10;    lab/.style={&#10;     fill=lteal,&#10;     draw=lteal    &#10;  }&#10;}&#10;&#10; &#10;\resizebox{\textwidth}{!}{&#10;\begin{tikzpicture}&#10;&#10;\node[var] (t1) {?estrella};&#10;&#10;%\node[iri,below=\vgap of t1.mid,anchor=mid] (ucd) {{Ultra-Cool Dwarf}}&#10;%   edge[arrin] node[lab] {instance} (t1);&#10;&#10;%\node[lit,right=\hgap of t1.mid,anchor=mid] (k) {2,550%$\pm$55 K}&#10;%   edge[arrin] node[lab] {temp} (t1);&#10;&#10;%\node[var,left=\hgap of t1.mid,anchor=mid] (rd) {{?type}}&#10;%   edge[arrin] node[lab] {instance} (t1);&#10;&#10;%\node[lit,below=\vgap of k.mid,anchor=mid] (t1m) {0.08$\pm$0.009 M$_{\odot}$}&#10;%   edge[arrin] node[lab] {mass} (t1);&#10;&#10;%\node[iri,left=\hgap of ucd.mid,anchor=mid] (ds) {{Dwarf Star}}&#10;%   edge[arrin] node[lab] {subclass} (ucd)&#10;%   edge[arrin] node[lab] {subclass} (rd);&#10;&#10;\node[iri,above=\vgap of t1.mid,anchor=mid] (aq) {Acuario}&#10;   edge[arrin] node[lab] {constelación} (t1);&#10;&#10;\node[var,right=\hgap of aq.mid,anchor=mid] (t1c) {?planeta1}&#10;   edge[arrout] node[lab] {padre} (t1);&#10;   %edge[arrin,bend left=10] node[lab] {hijo} (t1);&#10;   %edge[arrout] node[lab] {constelación} (aq);&#10;&#10;\node[var,left=\hgap of aq.mid,anchor=mid] (t1b) {?planeta2}&#10;   edge[arrout] node[lab] {padre} (t1);&#10;   %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%\node[iri,left=\hgap of esp.mid,anchor=mid] (pl) {{Planet}}&#10;%   edge[arrin] node[lab] {subclass} (esp);&#10;&#10;%\node[iri,left=0.7\hgap of t1b.mid,anchor=mid] (ab) {{Astronomical Body}}&#10;%   edge[arrin] node[lab] {subclass} (pl);&#10;&#10;%\node[iri,below=\vgap of ab.mid,anchor=mid] (st) {{Star}}&#10;%   edge[arrin] node[lab] {subclass} (ds)&#10;%   edge[arrout] node[lab] {subclass} (ab);&#10;&#10;&#10;\end{tikzpicture}&#10;}&#10;\end{document}"/>
  <p:tag name="IGUANATEXSIZE" val="20"/>
  <p:tag name="IGUANATEXCURSOR" val="58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,75764"/>
  <p:tag name="ORIGINALWIDTH" val="67,509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pi$&#10;\end{document}&#10;"/>
  <p:tag name="IGUANATEXSIZE" val="20"/>
  <p:tag name="IGUANATEXCURSOR" val="2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9.2463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($&#10;\end{document}&#10;"/>
  <p:tag name="IGUANATEXSIZE" val="20"/>
  <p:tag name="IGUANATEXCURSOR" val="2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29.2463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)$&#10;\end{document}&#10;"/>
  <p:tag name="IGUANATEXSIZE" val="20"/>
  <p:tag name="IGUANATEXCURSOR" val="2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6.6237"/>
  <p:tag name="ORIGINALWIDTH" val="2676.374"/>
  <p:tag name="LATEXADDIN" val="\documentclass{article}&#10;\usepackage{amsmath}&#10;\usepackage{booktabs}&#10;\pagestyle{empty}&#10;\begin{document}&#10;\sf&#10;\begin{tabular}{llll}&#10;\toprule&#10;?estrella &amp; ?planeta1 &amp; ?planeta2 \\&#10;\midrule&#10;TRAPPIST-1 &amp; TRAPPIST-1b &amp; TRAPPIST-1c \\&#10;TRAPPIST-1 &amp; TRAPPIST-1b &amp; TRAPPIST-1b \\&#10;TRAPPIST-1 &amp; TRAPPIST-1c &amp; TRAPPIST-1b \\&#10;TRAPPIST-1 &amp; TRAPPIST-1c &amp; TRAPPIST-1c \\&#10;\bottomrule&#10;\end{tabular}&#10;\end{document}"/>
  <p:tag name="IGUANATEXSIZE" val="20"/>
  <p:tag name="IGUANATEXCURSOR" val="16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6.6237"/>
  <p:tag name="ORIGINALWIDTH" val="1827.255"/>
  <p:tag name="LATEXADDIN" val="\documentclass{article}&#10;\usepackage{amsmath}&#10;\usepackage{booktabs}&#10;\pagestyle{empty}&#10;\begin{document}&#10;\sf&#10;\begin{tabular}{llll}&#10;\toprule&#10;?planeta1 &amp; ?planeta2 \\&#10;\midrule&#10;TRAPPIST-1b &amp; TRAPPIST-1c \\&#10;TRAPPIST-1b &amp; TRAPPIST-1b \\&#10;TRAPPIST-1c &amp; TRAPPIST-1b \\&#10;TRAPPIST-1c &amp; TRAPPIST-1c \\&#10;\bottomrule&#10;\end{tabular}&#10;\end{document}"/>
  <p:tag name="IGUANATEXSIZE" val="20"/>
  <p:tag name="IGUANATEXCURSOR" val="15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.24638"/>
  <p:tag name="ORIGINALWIDTH" val="83.2396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=$&#10;\end{document}&#10;"/>
  <p:tag name="IGUANATEXSIZE" val="20"/>
  <p:tag name="IGUANATEXCURSOR" val="2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1161.60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$\{\textsf{?planeta1},\textsf{?planeta2}\}$&#10;\end{document}&#10;"/>
  <p:tag name="IGUANATEXSIZE" val="20"/>
  <p:tag name="IGUANATEXCURSOR" val="2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1,6494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command{\vgap}{0.7cm}&#10;\newcommand{\hgap}{2.5cm}&#10; &#10;\resizebox{\textwidth}{!}{&#10;\begin{tikzpicture}&#10;&#10;\node[iri] (pa) {Punta Arenas};&#10;&#10;\node[iri,left=\hgap of pa] (al) {Austral Lager}&#10;   edge[arrout] node[lab] {origen} (pa);&#10;&#10;\node[iri,left=\hgap of al] (l) {Lager}&#10;   edge[arrin] node[lab] {tipo} (al);&#10;   &#10;\node[iri,above=\vgap of l] (fs) {4,6}&#10;  edge[arrin] node[lab] {grados} (al);&#10;&#10;\node[iri,above=\vgap of al] (ay) {Austral Yagan}&#10; edge[arrout] node[lab] {origen} (pa);&#10; &#10;\node[iri,above=\vgap of pa] (f) {5,0}&#10;    edge[arrin] node[lab] {grados} (ay);&#10;    &#10;\node[iri,above=\vgap of f] (ale) {Ale}&#10;    edge[arrin] node[lab] {tipo} (ay);&#10;    &#10;\node[iri,above=\vgap of al] (ay) {Austral Yagan}&#10; edge[arrout] node[lab] {origen} (pa);&#10; &#10;\node[iri,right=\hgap of f] (apa) {Austral Pale Ale}&#10; edge[arrout] node[lab] {origen} (pa)&#10; edge[arrout] node[lab] {tipo} (ale)&#10; edge[arrout] node[lab] {grados} (f);&#10; &#10;\node[iri,above=\vgap of ay] (kt) {Kunstmann Torobayo}&#10;   edge[arrout] node[lab] {tipo} (ale);&#10;  &#10;\node[iri,above=\vgap of fs] (fo) {5,1}&#10; edge[arrin] node[lab] {grados} (kt); &#10; &#10;\node[iri,above=\vgap of fo] (v) {Valdivia}&#10; edge[arrin] node[lab] {origen} (kt);  &#10; &#10;\node[iri,above=\vgap of kt] (kf) {Kross 5}&#10; edge[arrout] node[lab] {tipo} (ale);&#10; &#10;\node[iri,above=\vgap of ale] (cc) {Curacaví}&#10; edge[arrin] node[lab] {origen} (kf); &#10; &#10;\node[iri,above=\vgap of v] (st) {7,2}&#10; edge[arrin] node[lab] {grados} (kf);&#10; &#10;\node[iri,above=\vgap of apa] (kg) {Kross Golden}&#10; edge[arrout] node[lab] {tipo} (ale)&#10; edge[arrout] node[lab] {origen} (cc);&#10; &#10;\node[iri,above=\vgap of kg] (ft) {5,3}&#10; edge[arrin] node[lab] {grados} (kg);&#10; &#10;\node[iri,above=\vgap of cc] (kp) {Kross Pilsner}&#10; edge[arrout] node[lab] {origen} (cc);&#10; &#10;\node[iri,above=\vgap of ft] (fn) {4,9}&#10; edge[arrin] node[lab] {grados} (kp);&#10; &#10;\node[iri,above=\vgap of kf] (p) {Pilsner}&#10; edge[arrin] node[lab] {tipo} (kp);&#10;\end{tikzpicture}&#10;}&#10;\end{document}"/>
  <p:tag name="IGUANATEXSIZE" val="20"/>
  <p:tag name="IGUANATEXCURSOR" val="11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3126"/>
  <p:tag name="ORIGINALWIDTH" val="720.6893"/>
  <p:tag name="LATEXADDIN" val="\documentclass{article}&#10;\usepackage[utf8]{inputenc}&#10;\usepackage{amsmath}&#10;\usepackage{C:/Users/aidhog/Documents/Research/papers/2020/kg-research/kg-macros}&#10;\usepackage{C:/Users/aidhog/Documents/Research/papers/2020/kg-research/tikz-uml}&#10;\usetikzlibrary{shapes,arrows,positioning,fit,backgrounds,matrix,chains,patterns,trees}&#10;\usepackage{tikz-qtree}&#10;\pagestyle{empty}&#10;&#10;&#10;\begin{document}&#10;&#10;\setlength{\vgap}{1.7cm}&#10;\setlength{\hgap}{3.4cm}&#10;&#10;\tikzset{&#10;    lab/.style={&#10;     fill=lteal,&#10;     draw=lteal    &#10;  }&#10;}&#10;&#10; &#10;\resizebox{\textwidth}{!}{&#10;\begin{tikzpicture}&#10;&#10;\node[var] (t1) {?enana};&#10;&#10;\node[iri,right=\hgap of t1.mid,anchor=mid] (ucd) {{Enana ultrafría}}&#10;   edge[arrin] node[lab] {instancia} (t1);&#10;&#10;\end{tikzpicture}&#10;}&#10;\end{document}"/>
  <p:tag name="IGUANATEXSIZE" val="20"/>
  <p:tag name="IGUANATEXCURSOR" val="4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7.5674"/>
  <p:tag name="ORIGINALWIDTH" val="720.3619"/>
  <p:tag name="LATEXADDIN" val="\documentclass{article}&#10;\usepackage[utf8]{inputenc}&#10;\usepackage{amsmath}&#10;\usepackage{C:/Users/aidhog/Documents/Research/papers/2020/kg-research/kg-macros}&#10;\usepackage{C:/Users/aidhog/Documents/Research/papers/2020/kg-research/tikz-uml}&#10;\usetikzlibrary{shapes,arrows,positioning,fit,backgrounds,matrix,chains,patterns,trees}&#10;\usepackage{tikz-qtree}&#10;\pagestyle{empty}&#10;&#10;&#10;\begin{document}&#10;&#10;\setlength{\vgap}{1.7cm}&#10;\setlength{\hgap}{3.4cm}&#10;&#10;\tikzset{&#10;    lab/.style={&#10;     fill=lteal,&#10;     draw=lteal    &#10;  }&#10;}&#10;&#10; &#10;\resizebox{\textwidth}{!}{&#10;\begin{tikzpicture}&#10;&#10;\node[var] (t1) {?enana};&#10;&#10;\node[iri,right=\hgap of t1.mid,anchor=mid] (ucd) {{Enana roja}}&#10;   edge[arrin] node[lab] {instancia} (t1);&#10;&#10;\end{tikzpicture}&#10;}&#10;\end{document}"/>
  <p:tag name="IGUANATEXSIZE" val="20"/>
  <p:tag name="IGUANATEXCURSOR" val="4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9449"/>
  <p:tag name="ORIGINALWIDTH" val="720.3619"/>
  <p:tag name="LATEXADDIN" val="\documentclass{article}&#10;\usepackage[utf8]{inputenc}&#10;\usepackage{amsmath}&#10;\usepackage{C:/Users/aidhog/Documents/Research/papers/2020/kg-research/kg-macros}&#10;\usepackage{C:/Users/aidhog/Documents/Research/papers/2020/kg-research/tikz-uml}&#10;\usetikzlibrary{shapes,arrows,positioning,fit,backgrounds,matrix,chains,patterns,trees}&#10;\usepackage{tikz-qtree}&#10;\pagestyle{empty}&#10;&#10;&#10;\begin{document}&#10;&#10;\setlength{\vgap}{1.7cm}&#10;\setlength{\hgap}{3.4cm}&#10;&#10;\tikzset{&#10;    lab/.style={&#10;     fill=lteal,&#10;     draw=lteal    &#10;  }&#10;}&#10;&#10; &#10;\resizebox{\textwidth}{!}{&#10;\begin{tikzpicture}&#10;&#10;\node[var] (t1) {?enana};&#10;&#10;\node[iri,right=\hgap of t1.mid,anchor=mid] (ucd) {{Estrella enana}}&#10;   edge[arrin] node[lab] {instancia} (t1);&#10;&#10;\end{tikzpicture}&#10;}&#10;\end{document}"/>
  <p:tag name="IGUANATEXSIZE" val="20"/>
  <p:tag name="IGUANATEXCURSOR" val="4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26079"/>
  <p:tag name="ORIGINALWIDTH" val="69,009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cup$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26079"/>
  <p:tag name="ORIGINALWIDTH" val="69,009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cup$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.2859"/>
  <p:tag name="ORIGINALWIDTH" val="512.3215"/>
  <p:tag name="LATEXADDIN" val="\documentclass{article}&#10;\usepackage{amsmath}&#10;\usepackage{booktabs}&#10;\pagestyle{empty}&#10;\begin{document}&#10;\sf&#10;\begin{tabular}{l}&#10;\toprule&#10;?enana \\&#10;\midrule&#10;\bottomrule&#10;\end{tabular}&#10;\end{document}"/>
  <p:tag name="IGUANATEXSIZE" val="20"/>
  <p:tag name="IGUANATEXCURSOR" val="13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8.0611"/>
  <p:tag name="ORIGINALWIDTH" val="849.1185"/>
  <p:tag name="LATEXADDIN" val="\documentclass{article}&#10;\usepackage{amsmath}&#10;\usepackage{booktabs}&#10;\pagestyle{empty}&#10;\begin{document}&#10;\sf&#10;\begin{tabular}{l}&#10;\toprule&#10;?enana \\&#10;\midrule&#10;TRAPPIST-1 \\&#10;\bottomrule&#10;\end{tabular}&#10;\end{document}"/>
  <p:tag name="IGUANATEXSIZE" val="20"/>
  <p:tag name="IGUANATEXCURSOR" val="13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8.0611"/>
  <p:tag name="ORIGINALWIDTH" val="849.1185"/>
  <p:tag name="LATEXADDIN" val="\documentclass{article}&#10;\usepackage{amsmath}&#10;\usepackage{booktabs}&#10;\pagestyle{empty}&#10;\begin{document}&#10;\sf&#10;\begin{tabular}{l}&#10;\toprule&#10;?enana \\&#10;\midrule&#10;TRAPPIST-1 \\&#10;\bottomrule&#10;\end{tabular}&#10;\end{document}"/>
  <p:tag name="IGUANATEXSIZE" val="20"/>
  <p:tag name="IGUANATEXCURSOR" val="14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6,3206"/>
  <p:tag name="ORIGINALWIDTH" val="1878,262"/>
  <p:tag name="OUTPUTDPI" val="1200"/>
  <p:tag name="LATEXADDIN" val="\documentclass{article}&#10;\usepackage[utf8]{inputenc}&#10;\usepackage{amsmath}&#10;\usepackage{pifont}&#10;\usepackage{xcolor}&#10;\pagestyle{empty}&#10;\begin{document}&#10;\color{green!80!black}&#10;\noindent&#10;\begin{tabular}{p{0.2cm}l}&#10;\ding{51} &amp; \textsf{\textbf{Muy flexible / simple}}\\&#10;\end{tabular}&#10;\vspace{0.2cm}&#10;&#10;\color{red!80!black}&#10;\noindent&#10;\begin{tabular}{p{0.2cm}l}&#10;\ding{55} &amp; \textsf{\textbf{Difícil de resumir los datos}}\\&#10; &amp; ~~~~~~\textsf{(no hay un esquema obvio)}\\&#10;\end{tabular}&#10;\end{document}"/>
  <p:tag name="IGUANATEXSIZE" val="30"/>
  <p:tag name="IGUANATEXCURSOR" val="4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.24638"/>
  <p:tag name="ORIGINALWIDTH" val="83.2396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=$&#10;\end{document}&#10;"/>
  <p:tag name="IGUANATEXSIZE" val="20"/>
  <p:tag name="IGUANATEXCURSOR" val="2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7.332"/>
  <p:tag name="ORIGINALWIDTH" val="849.1185"/>
  <p:tag name="LATEXADDIN" val="\documentclass{article}&#10;\usepackage{amsmath}&#10;\usepackage{booktabs}&#10;\pagestyle{empty}&#10;\begin{document}&#10;\sf&#10;\begin{tabular}{l}&#10;\toprule&#10;?enana \\&#10;\midrule&#10;TRAPPIST-1 \\&#10;TRAPPIST-1 \\&#10;\bottomrule&#10;\end{tabular}&#10;\end{document}"/>
  <p:tag name="IGUANATEXSIZE" val="20"/>
  <p:tag name="IGUANATEXCURSOR" val="14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26079"/>
  <p:tag name="ORIGINALWIDTH" val="69,009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cup$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26079"/>
  <p:tag name="ORIGINALWIDTH" val="69,009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cup$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7.2859"/>
  <p:tag name="ORIGINALWIDTH" val="512.3215"/>
  <p:tag name="LATEXADDIN" val="\documentclass{article}&#10;\usepackage{amsmath}&#10;\usepackage{booktabs}&#10;\pagestyle{empty}&#10;\begin{document}&#10;\sf&#10;\begin{tabular}{l}&#10;\toprule&#10;?enana \\&#10;\midrule&#10;\bottomrule&#10;\end{tabular}&#10;\end{document}"/>
  <p:tag name="IGUANATEXSIZE" val="20"/>
  <p:tag name="IGUANATEXCURSOR" val="14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8.0611"/>
  <p:tag name="ORIGINALWIDTH" val="849.1185"/>
  <p:tag name="LATEXADDIN" val="\documentclass{article}&#10;\usepackage{amsmath}&#10;\usepackage{booktabs}&#10;\pagestyle{empty}&#10;\begin{document}&#10;\sf&#10;\begin{tabular}{l}&#10;\toprule&#10;?enana \\&#10;\midrule&#10;TRAPPIST-1 \\&#10;\bottomrule&#10;\end{tabular}&#10;\end{document}"/>
  <p:tag name="IGUANATEXSIZE" val="20"/>
  <p:tag name="IGUANATEXCURSOR" val="14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8.0611"/>
  <p:tag name="ORIGINALWIDTH" val="849.1185"/>
  <p:tag name="LATEXADDIN" val="\documentclass{article}&#10;\usepackage{amsmath}&#10;\usepackage{booktabs}&#10;\pagestyle{empty}&#10;\begin{document}&#10;\sf&#10;\begin{tabular}{l}&#10;\toprule&#10;?enana \\&#10;\midrule&#10;TRAPPIST-1 \\&#10;\bottomrule&#10;\end{tabular}&#10;\end{document}"/>
  <p:tag name="IGUANATEXSIZE" val="20"/>
  <p:tag name="IGUANATEXCURSOR" val="14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.24638"/>
  <p:tag name="ORIGINALWIDTH" val="83.2396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=$&#10;\end{document}&#10;"/>
  <p:tag name="IGUANATEXSIZE" val="20"/>
  <p:tag name="IGUANATEXCURSOR" val="2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7.332"/>
  <p:tag name="ORIGINALWIDTH" val="849.1185"/>
  <p:tag name="LATEXADDIN" val="\documentclass{article}&#10;\usepackage{amsmath}&#10;\usepackage{xcolor}&#10;\usepackage{booktabs}&#10;\pagestyle{empty}&#10;\newcommand{\go}{\color{gray!50}}&#10;\begin{document}&#10;\sf&#10;\begin{tabular}{l}&#10;\toprule&#10;?enana \\&#10;\midrule&#10;TRAPPIST-1 \\&#10;\go TRAPPIST-1 \\&#10;\bottomrule&#10;\end{tabular}&#10;\end{document}"/>
  <p:tag name="IGUANATEXSIZE" val="20"/>
  <p:tag name="IGUANATEXCURSOR" val="19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7,399"/>
  <p:tag name="ORIGINALWIDTH" val="2743,133"/>
  <p:tag name="OUTPUTDPI" val="1200"/>
  <p:tag name="LATEXADDIN" val="\documentclass{article}&#10;\usepackage[utf8]{inputenc}&#10;\usepackage{amsmath}&#10;\usepackage{xcolor}&#10;\pagestyle{empty}&#10;&#10;\begin{document}&#10;&#10;\newcommand{\sch}[1]{\textbf{\color{blue}#1}}&#10;\sf&#10;\footnotesize&#10;\begin{tabular}{l l r l}&#10;\textbf{Cervezas}\\&#10;\hline&#10;\sch{nombre} &amp; \sch{tipo} &amp; \sch{grados} &amp; \sch{ciudad-origen} \\&#10;\hline &#10;Austral Lager &amp; Lager &amp; 4,6 &amp; Punta Arenas \\ &#10;Austral Yagan &amp; Ale &amp; 5,0 &amp; Punta Arenas \\&#10;Austral Pale Ale &amp; Ale &amp; 5,0 &amp; Punta Arenas \\&#10;Kuntsmann Torobayo &amp; Ale &amp; 5,1 &amp; Valdivia \\&#10;Kross 5 &amp; Ale &amp; 7,2 &amp; Curacaví \\&#10;Kross Golden &amp; Ale &amp; 5,3 &amp; Curacaví \\&#10;Kross Pilsner &amp; Pilsner &amp; 4,9 &amp; Curacaví \\&#10;\hline &#10;\end{tabular}&#10;&#10;\end{document}"/>
  <p:tag name="IGUANATEXSIZE" val="20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.7039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draw=orange&#10;    },&#10;}&#10;&#10;\begin{document}&#10;\newlength{\vgap}&#10;\newlength{\hgap}&#10;\setlength{\vgap}{1.7cm}&#10;\setlength{\hgap}{4.6cm}&#10; &#10;\resizebox{\textwidth}{!}{&#10;\begin{tikzpicture}&#10;&#10;\node[iri] (t1) {TRAPPIST-1};&#10;&#10;\node[iri,below=\vgap of t1.mid,anchor=mid] (ucd) {{Enana ultrafría}}&#10;   edge[arrin] node[lab] {instancia} (t1);&#10;&#10;\node[lit,right=\hgap of t1.mid,anchor=mid] (k) {2,550$\pm$55 K}&#10;   edge[arrin] node[lab] {temperatura} (t1);&#10;&#10;\node[iri,left=\hgap of t1.mid,anchor=mid] (rd) {{Enana roja}}&#10;   edge[arrin] node[lab] {instancia} (t1);&#10;&#10;\node[lit,below=\vgap of k.mid,anchor=mid] (t1m) {0.08$\pm$0.009 M$_{\odot}$}&#10;   edge[arrin] node[lab] {masa} (t1);&#10;&#10;\node[iri,left=\hgap of ucd.mid,anchor=mid] (ds) {{Estrella enana}}&#10;   edge[arrin] node[lab] {subclase} (ucd)&#10;   edge[arrin] node[lab] {subclase} (rd);&#10;&#10;\node[iri,above=\vgap of t1.mid,anchor=mid] (aq) {Acuario}&#10;   edge[arrin] node[lab] {constelación} (t1);&#10;&#10;\node[iri,right=\hgap of aq.mid,anchor=mid] (t1c) {TRAPPIST-1c}&#10;   edge[arrout,bend right=10] node[lab] {padre} (t1)&#10;   edge[arrin,bend left=10] node[lab] {hijo} (t1);&#10;   %edge[arrout] node[lab] {constelación} (aq);&#10;&#10;\node[iri,left=\hgap of aq.mid,anchor=mid] (t1b) {TRAPPIST-1b}&#10;   edge[arrout,bend left=10] node[lab] {padre} (t1)&#10;   edge[arrin,bend right=10] node[lab] {hijo} (t1);&#10;   %edge[arrout] node[lab] {constelación} (aq);&#10;   %edge[arrout,dotted,gray] node[lab] {\color{gray}constelación} (aq);&#10;&#10;\node[iri,above=\vgap of aq.mid,anchor=mid] (esp) {{Exoplaneta}}&#10;   edge[arrin] node[lab] {instancia} (t1b)&#10;   edge[arrin] node[lab] {instancia} (t1c);&#10;&#10;\node[iri,left=\hgap of esp.mid,anchor=mid] (pl) {{Planeta}}&#10;   edge[arrin] node[lab] {subclase} (esp);&#10;&#10;\node[iri,left=0.7\hgap of t1b.mid,anchor=mid] (ab) {{Cuerpo astronómico}}&#10;   edge[arrin] node[lab] {subclase} (pl);&#10;&#10;\node[iri,below=\vgap of ab.mid,anchor=mid] (st) {{Estrella}}&#10;   edge[arrin] node[lab] {subclase} (ds)&#10;   edge[arrout] node[lab] {subclase} (ab);&#10;&#10;&#10;\end{tikzpicture}&#10;}&#10;\end{document}"/>
  <p:tag name="IGUANATEXSIZE" val="20"/>
  <p:tag name="IGUANATEXCURSOR" val="3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26079"/>
  <p:tag name="ORIGINALWIDTH" val="69,009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cup$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26079"/>
  <p:tag name="ORIGINALWIDTH" val="69,009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cup$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,75764"/>
  <p:tag name="ORIGINALWIDTH" val="66,0092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sigma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,75764"/>
  <p:tag name="ORIGINALWIDTH" val="67,509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pi$&#10;\end{document}&#10;"/>
  <p:tag name="IGUANATEXSIZE" val="20"/>
  <p:tag name="IGUANATEXCURSOR" val="2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7,26079"/>
  <p:tag name="ORIGINALWIDTH" val="69,009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cup$&#10;\end{document}&#10;"/>
  <p:tag name="IGUANATEXSIZE" val="20"/>
  <p:tag name="IGUANATEXCURSOR" val="2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4071"/>
  <p:tag name="ORIGINALWIDTH" val="74.99063"/>
  <p:tag name="LATEXADDIN" val="\documentclass{article}&#10;\usepackage[utf8]{inputenc}&#10;\usepackage{amsmath}&#10;\usepackage{latexsym}&#10;\usepackage{xcolor}&#10;\usepackage[normalem]{ulem}&#10;\usepackage{C:/Users/ahogan/Documents/Teaching/Databases/macros/bdd}&#10;\pagestyle{empty}&#10;&#10;\begin{document}&#10;\color{orange}$\Join$&#10;\end{document}&#10;"/>
  <p:tag name="IGUANATEXSIZE" val="20"/>
  <p:tag name="IGUANATEXCURSOR" val="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4.74315"/>
  <p:tag name="ORIGINALWIDTH" val="46.49417"/>
  <p:tag name="LATEXADDIN" val="\documentclass{article}&#10;\usepackage[utf8]{inputenc}&#10;\usepackage{amsmath}&#10;\usepackage{latexsym}&#10;\usepackage{xcolor}&#10;\usepackage[normalem]{ulem}&#10;\usepackage{C:/Users/ahogan/Documents/Teaching/Databases/macros/bdd}&#10;\pagestyle{empty}&#10;&#10;\begin{document}&#10;\color{purple}$*$&#10;\end{document}&#10;"/>
  <p:tag name="IGUANATEXSIZE" val="20"/>
  <p:tag name="IGUANATEXCURSOR" val="26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5.999213"/>
  <p:tag name="LATEXADDIN" val="\documentclass{article}&#10;\usepackage[utf8]{inputenc}&#10;\usepackage{amsmath}&#10;\usepackage{latexsym}&#10;\usepackage{xcolor}&#10;\usepackage[normalem]{ulem}&#10;\usepackage{C:/Users/ahogan/Documents/Teaching/Databases/macros/bdd}&#10;\pagestyle{empty}&#10;&#10;\begin{document}&#10;\color{purple}$|$&#10;\end{document}&#10;"/>
  <p:tag name="IGUANATEXSIZE" val="20"/>
  <p:tag name="IGUANATEXCURSOR" val="26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7346"/>
  <p:tag name="ORIGINALWIDTH" val="48.74394"/>
  <p:tag name="LATEXADDIN" val="\documentclass{article}&#10;\usepackage[utf8]{inputenc}&#10;\usepackage{amsmath}&#10;\usepackage{latexsym}&#10;\usepackage{xcolor}&#10;\usepackage[normalem]{ulem}&#10;\usepackage{C:/Users/ahogan/Documents/Teaching/Databases/macros/bdd}&#10;\pagestyle{empty}&#10;&#10;\begin{document}&#10;\color{purple}$/$&#10;\end{document}&#10;"/>
  <p:tag name="IGUANATEXSIZE" val="20"/>
  <p:tag name="IGUANATEXCURSOR" val="2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37982</TotalTime>
  <Words>1052</Words>
  <Application>Microsoft Office PowerPoint</Application>
  <PresentationFormat>On-screen Show (4:3)</PresentationFormat>
  <Paragraphs>207</Paragraphs>
  <Slides>95</Slides>
  <Notes>17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Office Theme</vt:lpstr>
      <vt:lpstr>CC3201-1 Bases de Datos Otoño 2023  Clase 13: Datos Semiestructurados: Grafos</vt:lpstr>
      <vt:lpstr>Modelos de Datos</vt:lpstr>
      <vt:lpstr>Modelo de datos (tabla)</vt:lpstr>
      <vt:lpstr>Modelo de datos (árbol/jerarquía)</vt:lpstr>
      <vt:lpstr>Modelo de datos (árbol/jerarquía)</vt:lpstr>
      <vt:lpstr>Modelo de datos (árbol/jerarquía)</vt:lpstr>
      <vt:lpstr>Modelo de datos (árbol/jerarquía)</vt:lpstr>
      <vt:lpstr>Modelo de datos (grafo)</vt:lpstr>
      <vt:lpstr>Grafo dirigido …</vt:lpstr>
      <vt:lpstr>Grafo con arcos etiquetados</vt:lpstr>
      <vt:lpstr>Un grafo dirigido con arcos etiquetados</vt:lpstr>
      <vt:lpstr>Un grafo dirigido con arcos etiquetados</vt:lpstr>
      <vt:lpstr>El espectro de la estructura de datos</vt:lpstr>
      <vt:lpstr>Para árboles, tenemos formatos como XML</vt:lpstr>
      <vt:lpstr>Para árboles, tenemos formatos como JSON</vt:lpstr>
      <vt:lpstr>Para grafos, podemos usar triples</vt:lpstr>
      <vt:lpstr>¿Pero dónde se usan grafos?</vt:lpstr>
      <vt:lpstr>PowerPoint Presentation</vt:lpstr>
      <vt:lpstr>Un ejemplo de un  “grafo de conocimiento”?</vt:lpstr>
      <vt:lpstr>Screenshot resolution: 1024 x 768 Crop: 1282 x 1000</vt:lpstr>
      <vt:lpstr>Wikidata: Wikipedia pero como grafo</vt:lpstr>
      <vt:lpstr>¿Qué tipo de entidades tiene?</vt:lpstr>
      <vt:lpstr>¿Qué tipo de entidades tiene?</vt:lpstr>
      <vt:lpstr>¿Qué tipo de entidades tiene?</vt:lpstr>
      <vt:lpstr>¿Qué tipo de entidades tiene?</vt:lpstr>
      <vt:lpstr>¿Qué tipo de entidades tiene?</vt:lpstr>
      <vt:lpstr>¿Por qué es un grafo?</vt:lpstr>
      <vt:lpstr>¿Dónde se usa Wikidata?</vt:lpstr>
      <vt:lpstr>¿Dónde se usa Wikidata?</vt:lpstr>
      <vt:lpstr>¿Dónde se usa Wikidata?</vt:lpstr>
      <vt:lpstr>Bases de datos de grafo</vt:lpstr>
      <vt:lpstr>Bases de datos de grafo: popularidad</vt:lpstr>
      <vt:lpstr>NoSQL</vt:lpstr>
      <vt:lpstr>Sistemas de bases de datos de grafo</vt:lpstr>
      <vt:lpstr>Sistemas de bases de datos de grafo</vt:lpstr>
      <vt:lpstr>Sistemas de bases de datos de grafo</vt:lpstr>
      <vt:lpstr>Bases de datos de grafo:  Modelos</vt:lpstr>
      <vt:lpstr>Grafo dirigido etiquetado</vt:lpstr>
      <vt:lpstr>Grafo de propiedades</vt:lpstr>
      <vt:lpstr>Grafo de propiedades</vt:lpstr>
      <vt:lpstr>Bases de datos de grafo:  Consultas</vt:lpstr>
      <vt:lpstr>Bases de datos de grafo: consultas</vt:lpstr>
      <vt:lpstr>Patrones de grafo básicos  (Basic graph patterns: BGPs)</vt:lpstr>
      <vt:lpstr>Patrones de grafo básicos</vt:lpstr>
      <vt:lpstr>Patrones de grafo básicos</vt:lpstr>
      <vt:lpstr>Patrones de grafo básicos</vt:lpstr>
      <vt:lpstr>Consultas regulares de camino  (Regular Path Queries: RPQs)</vt:lpstr>
      <vt:lpstr>Consultas regulares de camino</vt:lpstr>
      <vt:lpstr>Consultas regulares de camino</vt:lpstr>
      <vt:lpstr>Consultas regulares de camino</vt:lpstr>
      <vt:lpstr>Consultas regulares de camino</vt:lpstr>
      <vt:lpstr>Patrones de grafo de navegación</vt:lpstr>
      <vt:lpstr>Patrones de grafo de navegación</vt:lpstr>
      <vt:lpstr>Patrones de grafo complejos  (Complex Graph Patterns: CGPs)</vt:lpstr>
      <vt:lpstr>Patrones de grafo complejos</vt:lpstr>
      <vt:lpstr>Patrones de grafo complejos</vt:lpstr>
      <vt:lpstr>Patrones de grafo complejos</vt:lpstr>
      <vt:lpstr>Patrones de grafo complejos</vt:lpstr>
      <vt:lpstr>Patrones de grafo complejos</vt:lpstr>
      <vt:lpstr>Patrones de grafo complejos</vt:lpstr>
      <vt:lpstr>Patrones de grafo de navegación complejos</vt:lpstr>
      <vt:lpstr>Patrones de grafo de navegación complejos</vt:lpstr>
      <vt:lpstr>SPARQL: SPARQL Protocol and RDF Query Langauge</vt:lpstr>
      <vt:lpstr>PowerPoint Presentation</vt:lpstr>
      <vt:lpstr>SPARQL: Consultar Grafos en RDF</vt:lpstr>
      <vt:lpstr>SPARQL: Consultar Grafos en RDF</vt:lpstr>
      <vt:lpstr>SPARQL Prefijos: Abreviaturas de IRIs</vt:lpstr>
      <vt:lpstr>SPARQL: clausula de WHERE</vt:lpstr>
      <vt:lpstr>SPARQL: clausula de WHERE</vt:lpstr>
      <vt:lpstr>SPARQL: clausula de WHERE</vt:lpstr>
      <vt:lpstr>SPARQL: clausula de WHERE</vt:lpstr>
      <vt:lpstr>SPARQL: clausula de WHERE</vt:lpstr>
      <vt:lpstr>SPARQL: Joins</vt:lpstr>
      <vt:lpstr>SPARQL: Unión</vt:lpstr>
      <vt:lpstr>SPARQL: Unión</vt:lpstr>
      <vt:lpstr>SPARQL: Left-join (OPTIONAL)</vt:lpstr>
      <vt:lpstr>SPARQL: Left-join (OPTIONAL)</vt:lpstr>
      <vt:lpstr>SPARQL: Filtros</vt:lpstr>
      <vt:lpstr>SPARQL: Filtros</vt:lpstr>
      <vt:lpstr>SPARQL: Filtros</vt:lpstr>
      <vt:lpstr>SPARQL: clausula de WHERE (otro ejemplo)</vt:lpstr>
      <vt:lpstr>SPARQL: clausula de WHERE (otro ejemplo)</vt:lpstr>
      <vt:lpstr>SPARQL: SELECT con *</vt:lpstr>
      <vt:lpstr>SPARQL: SELECT con proyección</vt:lpstr>
      <vt:lpstr>SPARQL: SELECT con DISTINCT</vt:lpstr>
      <vt:lpstr>SPARQL: ASK</vt:lpstr>
      <vt:lpstr>SPARQL: CONSTRUCT</vt:lpstr>
      <vt:lpstr>Modificadores: ORDER BY, LIMIT, OFFSET</vt:lpstr>
      <vt:lpstr>Expresiones de caminos: “Property paths”</vt:lpstr>
      <vt:lpstr>SPARQL en Wikidata</vt:lpstr>
      <vt:lpstr>Servicio de consulta de Wikidata (SPARQL)</vt:lpstr>
      <vt:lpstr>En conclusión</vt:lpstr>
      <vt:lpstr>Una área de investigación aquí …</vt:lpstr>
      <vt:lpstr>Datos ≠ Datos Relacionales</vt:lpstr>
      <vt:lpstr>¿Preguntas?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Aidan Hogan</cp:lastModifiedBy>
  <cp:revision>1662</cp:revision>
  <cp:lastPrinted>2016-09-12T03:42:43Z</cp:lastPrinted>
  <dcterms:created xsi:type="dcterms:W3CDTF">2006-08-16T00:00:00Z</dcterms:created>
  <dcterms:modified xsi:type="dcterms:W3CDTF">2023-06-05T04:34:34Z</dcterms:modified>
</cp:coreProperties>
</file>