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528" r:id="rId2"/>
    <p:sldId id="567" r:id="rId3"/>
    <p:sldId id="568" r:id="rId4"/>
    <p:sldId id="570" r:id="rId5"/>
    <p:sldId id="571" r:id="rId6"/>
    <p:sldId id="569" r:id="rId7"/>
    <p:sldId id="572" r:id="rId8"/>
    <p:sldId id="529" r:id="rId9"/>
    <p:sldId id="588" r:id="rId10"/>
    <p:sldId id="531" r:id="rId11"/>
    <p:sldId id="589" r:id="rId12"/>
    <p:sldId id="573" r:id="rId13"/>
    <p:sldId id="533" r:id="rId14"/>
    <p:sldId id="553" r:id="rId15"/>
    <p:sldId id="534" r:id="rId16"/>
    <p:sldId id="590" r:id="rId17"/>
    <p:sldId id="536" r:id="rId18"/>
    <p:sldId id="549" r:id="rId19"/>
    <p:sldId id="552" r:id="rId20"/>
    <p:sldId id="537" r:id="rId21"/>
    <p:sldId id="538" r:id="rId22"/>
    <p:sldId id="539" r:id="rId23"/>
    <p:sldId id="554" r:id="rId24"/>
    <p:sldId id="551" r:id="rId25"/>
    <p:sldId id="542" r:id="rId26"/>
    <p:sldId id="543" r:id="rId27"/>
    <p:sldId id="544" r:id="rId28"/>
    <p:sldId id="546" r:id="rId29"/>
    <p:sldId id="564" r:id="rId30"/>
    <p:sldId id="565" r:id="rId31"/>
    <p:sldId id="566" r:id="rId32"/>
    <p:sldId id="574" r:id="rId33"/>
    <p:sldId id="575" r:id="rId34"/>
    <p:sldId id="576" r:id="rId35"/>
    <p:sldId id="577" r:id="rId36"/>
    <p:sldId id="578" r:id="rId37"/>
    <p:sldId id="579" r:id="rId38"/>
    <p:sldId id="580" r:id="rId39"/>
    <p:sldId id="581" r:id="rId40"/>
    <p:sldId id="582" r:id="rId41"/>
    <p:sldId id="583" r:id="rId42"/>
    <p:sldId id="584" r:id="rId43"/>
    <p:sldId id="585" r:id="rId44"/>
    <p:sldId id="586" r:id="rId45"/>
    <p:sldId id="587" r:id="rId46"/>
    <p:sldId id="548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88695"/>
    <a:srgbClr val="457E8F"/>
    <a:srgbClr val="009900"/>
    <a:srgbClr val="437B8A"/>
    <a:srgbClr val="D2DEC6"/>
    <a:srgbClr val="58AA58"/>
    <a:srgbClr val="0101FF"/>
    <a:srgbClr val="FFFF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4" autoAdjust="0"/>
    <p:restoredTop sz="95501" autoAdjust="0"/>
  </p:normalViewPr>
  <p:slideViewPr>
    <p:cSldViewPr>
      <p:cViewPr varScale="1">
        <p:scale>
          <a:sx n="97" d="100"/>
          <a:sy n="97" d="100"/>
        </p:scale>
        <p:origin x="-107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22-05-2023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824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22-05-2023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6.xml"/><Relationship Id="rId7" Type="http://schemas.openxmlformats.org/officeDocument/2006/relationships/image" Target="../media/image1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s://xkcd.com/32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xkcd.com/327/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ucuri.net/guides/owasp-top-10-security-vulnerabilities-2020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ucuri.net/guides/owasp-top-10-security-vulnerabilities-2020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.wikipedia.org/wiki/SQL_injec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hyperlink" Target="https://en.wikipedia.org/wiki/SQL_inje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4.xml"/><Relationship Id="rId7" Type="http://schemas.openxmlformats.org/officeDocument/2006/relationships/image" Target="../media/image4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8.xml"/><Relationship Id="rId7" Type="http://schemas.openxmlformats.org/officeDocument/2006/relationships/image" Target="../media/image45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20.xml"/><Relationship Id="rId10" Type="http://schemas.openxmlformats.org/officeDocument/2006/relationships/image" Target="../media/image44.png"/><Relationship Id="rId4" Type="http://schemas.openxmlformats.org/officeDocument/2006/relationships/tags" Target="../tags/tag19.xml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dcc.uchile.cl/cc3201/doku.php?id=proyecto:armar_la_aplicacion_inicia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11: SQL: Acceso Programático, 					Inyecciones, Respaldos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Veremos el ejemplo </a:t>
            </a:r>
            <a:r>
              <a:rPr lang="es-CL" sz="3200" dirty="0" smtClean="0">
                <a:solidFill>
                  <a:schemeClr val="tx1"/>
                </a:solidFill>
                <a:cs typeface="Segoe UI Semilight" panose="020B0402040204020203" pitchFamily="34" charset="0"/>
              </a:rPr>
              <a:t>ApellidoApp.java</a:t>
            </a:r>
            <a:endParaRPr lang="es-CL" sz="3200" dirty="0">
              <a:solidFill>
                <a:schemeClr val="tx1"/>
              </a:solidFill>
              <a:cs typeface="Segoe UI Semilight" panose="020B04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7247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1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Definir conector y consultar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PHP /</a:t>
            </a:r>
            <a:r>
              <a:rPr lang="es-CL" dirty="0" err="1" smtClean="0"/>
              <a:t>PostgreSQL</a:t>
            </a:r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r>
              <a:rPr lang="es-CL" dirty="0" smtClean="0"/>
              <a:t>PHP/PHP Data </a:t>
            </a:r>
            <a:r>
              <a:rPr lang="es-CL" dirty="0" err="1" smtClean="0"/>
              <a:t>Objects</a:t>
            </a:r>
            <a:r>
              <a:rPr lang="es-CL" dirty="0" smtClean="0"/>
              <a:t> (PDO)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00851"/>
            <a:ext cx="7671504" cy="1199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2" y="4267206"/>
            <a:ext cx="6934200" cy="825801"/>
          </a:xfrm>
          <a:prstGeom prst="rect">
            <a:avLst/>
          </a:prstGeom>
        </p:spPr>
      </p:pic>
      <p:sp>
        <p:nvSpPr>
          <p:cNvPr id="29" name="Content Placeholder 6 2 2 2 1"/>
          <p:cNvSpPr txBox="1">
            <a:spLocks/>
          </p:cNvSpPr>
          <p:nvPr/>
        </p:nvSpPr>
        <p:spPr>
          <a:xfrm>
            <a:off x="503921" y="5791200"/>
            <a:ext cx="8136158" cy="381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</a:rPr>
              <a:t>PDO ofrece más flexibilidad para cambiar el sistema de bases de datos.</a:t>
            </a:r>
            <a:endParaRPr lang="es-CL" sz="1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Inyección SQL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 problema …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768404" y="5560873"/>
            <a:ext cx="349879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algún problema aquí?</a:t>
            </a:r>
          </a:p>
        </p:txBody>
      </p:sp>
      <p:sp>
        <p:nvSpPr>
          <p:cNvPr id="7" name="Content Placeholder 6 2 2 2"/>
          <p:cNvSpPr txBox="1">
            <a:spLocks/>
          </p:cNvSpPr>
          <p:nvPr/>
        </p:nvSpPr>
        <p:spPr>
          <a:xfrm>
            <a:off x="4267200" y="5562600"/>
            <a:ext cx="4031149" cy="3676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…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hemos “verificado” el </a:t>
            </a:r>
            <a:r>
              <a:rPr lang="es-CL" sz="1900" dirty="0" smtClean="0">
                <a:solidFill>
                  <a:srgbClr val="FF0000"/>
                </a:solidFill>
                <a:latin typeface="Inconsolata" panose="00000509000000000000" pitchFamily="49" charset="0"/>
              </a:rPr>
              <a:t>input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.</a:t>
            </a:r>
            <a:endParaRPr lang="es-CL" sz="19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0" y="2286000"/>
            <a:ext cx="609600" cy="228600"/>
          </a:xfrm>
          <a:prstGeom prst="rect">
            <a:avLst/>
          </a:prstGeom>
          <a:solidFill>
            <a:schemeClr val="accent2">
              <a:alpha val="3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00853"/>
            <a:ext cx="7671504" cy="13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74" name="Picture 2" descr="https://i.gifer.com/w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219200"/>
            <a:ext cx="3590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edia.giphy.com/media/MGaacoiAlAti0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98905"/>
            <a:ext cx="3581400" cy="20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66.media.tumblr.com/f26278a9fe26386463225af451084cf2/tumblr_p4z5qpa6po1wzvt9qo1_400.gif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4" y="3594603"/>
            <a:ext cx="3594190" cy="17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edia1.tenor.com/images/02e672703fda926c6b1aabac0853dad4/tenor.gif?itemid=38991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0999"/>
            <a:ext cx="3581400" cy="198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454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</a:t>
            </a:r>
            <a:r>
              <a:rPr lang="es-CL" dirty="0"/>
              <a:t>SQL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Un usuario </a:t>
            </a:r>
            <a:r>
              <a:rPr lang="es-CL" sz="2800" dirty="0"/>
              <a:t>malintencionado </a:t>
            </a:r>
            <a:r>
              <a:rPr lang="es-CL" sz="2800" dirty="0" smtClean="0"/>
              <a:t>puede ingresar un </a:t>
            </a:r>
            <a:r>
              <a:rPr lang="es-CL" sz="2800" dirty="0" err="1" smtClean="0"/>
              <a:t>string</a:t>
            </a:r>
            <a:r>
              <a:rPr lang="es-CL" sz="2800" dirty="0" smtClean="0"/>
              <a:t> de entrada para hacer algo inesperado</a:t>
            </a:r>
            <a:endParaRPr lang="es-CL" sz="2800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15" y="6316100"/>
            <a:ext cx="2577176" cy="204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105399"/>
            <a:ext cx="5867399" cy="213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9" y="5522999"/>
            <a:ext cx="8620714" cy="174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26767" y="4619625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https://xkcd.com/327</a:t>
            </a:r>
            <a:r>
              <a:rPr lang="en-US" dirty="0" smtClean="0">
                <a:hlinkClick r:id="rId9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4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</a:t>
            </a:r>
            <a:r>
              <a:rPr lang="es-CL" dirty="0"/>
              <a:t>SQL</a:t>
            </a:r>
            <a:endParaRPr lang="es-CL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800" dirty="0" smtClean="0"/>
              <a:t>Un usuario </a:t>
            </a:r>
            <a:r>
              <a:rPr lang="es-CL" sz="2800" dirty="0"/>
              <a:t>malintencionado </a:t>
            </a:r>
            <a:r>
              <a:rPr lang="es-CL" sz="2800" dirty="0" smtClean="0"/>
              <a:t>puede ingresar un </a:t>
            </a:r>
            <a:r>
              <a:rPr lang="es-CL" sz="2800" dirty="0" err="1" smtClean="0"/>
              <a:t>string</a:t>
            </a:r>
            <a:r>
              <a:rPr lang="es-CL" sz="2800" dirty="0" smtClean="0"/>
              <a:t> de entrada para hacer algo inesperado</a:t>
            </a:r>
            <a:endParaRPr lang="es-CL" sz="2800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105399"/>
            <a:ext cx="5867399" cy="21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7" y="5523001"/>
            <a:ext cx="6920553" cy="144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199883"/>
            <a:ext cx="267935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hace el ejemplo?</a:t>
            </a: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2988333" y="6199883"/>
            <a:ext cx="5698467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4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¡Devolverá toda la tabla!</a:t>
            </a:r>
            <a:endParaRPr lang="es-CL" sz="18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6767" y="4619625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https://xkcd.com/327</a:t>
            </a:r>
            <a:r>
              <a:rPr lang="en-US" dirty="0" smtClean="0">
                <a:hlinkClick r:id="rId7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5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Parece estúpido pero …</a:t>
            </a:r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44762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50" y="4002386"/>
            <a:ext cx="728807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3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Parece estúpido </a:t>
            </a:r>
            <a:r>
              <a:rPr lang="es-CL" dirty="0" smtClean="0"/>
              <a:t>pero ...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228600" y="58028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hlinkClick r:id="rId2"/>
              </a:rPr>
              <a:t>https://sucuri.net/guides/owasp-top-10-security-vulnerabilities-2020/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" y="1371600"/>
            <a:ext cx="8002007" cy="35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49092" y="5433536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/>
              <a:t>OWASP: Open Web </a:t>
            </a:r>
            <a:r>
              <a:rPr lang="es-CL" dirty="0" err="1" smtClean="0"/>
              <a:t>Application</a:t>
            </a:r>
            <a:r>
              <a:rPr lang="es-CL" dirty="0" smtClean="0"/>
              <a:t> Security Project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40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Parece estúpido </a:t>
            </a:r>
            <a:r>
              <a:rPr lang="es-CL" dirty="0" smtClean="0"/>
              <a:t>pero ...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228600" y="5802868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>
                <a:hlinkClick r:id="rId2"/>
              </a:rPr>
              <a:t>https://sucuri.net/guides/owasp-top-10-security-vulnerabilities-2020/</a:t>
            </a:r>
            <a:endParaRPr lang="es-CL" dirty="0"/>
          </a:p>
        </p:txBody>
      </p:sp>
      <p:sp>
        <p:nvSpPr>
          <p:cNvPr id="3" name="Rectangle 2"/>
          <p:cNvSpPr/>
          <p:nvPr/>
        </p:nvSpPr>
        <p:spPr>
          <a:xfrm>
            <a:off x="1349092" y="5433536"/>
            <a:ext cx="655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 smtClean="0"/>
              <a:t>OWASP: Open Web </a:t>
            </a:r>
            <a:r>
              <a:rPr lang="es-CL" dirty="0" err="1" smtClean="0"/>
              <a:t>Application</a:t>
            </a:r>
            <a:r>
              <a:rPr lang="es-CL" dirty="0" smtClean="0"/>
              <a:t> Security Project</a:t>
            </a:r>
            <a:endParaRPr lang="es-CL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" y="1290970"/>
            <a:ext cx="7994900" cy="373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Proyectos: Acceso Programático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29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ejemplos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27" y="1219200"/>
            <a:ext cx="8229600" cy="44665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en.wikipedia.org/wiki/SQL_injection</a:t>
            </a:r>
            <a:endParaRPr lang="es-CL" dirty="0" smtClean="0"/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9" y="2139863"/>
            <a:ext cx="8722501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600"/>
            <a:ext cx="401052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ejemplos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27" y="1219200"/>
            <a:ext cx="8229600" cy="44665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en.wikipedia.org/wiki/SQL_injection</a:t>
            </a:r>
            <a:endParaRPr lang="es-CL" dirty="0" smtClean="0"/>
          </a:p>
          <a:p>
            <a:pPr marL="0" indent="0" algn="ctr">
              <a:buNone/>
            </a:pP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49" y="2139863"/>
            <a:ext cx="8722501" cy="4724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81200"/>
            <a:ext cx="9144000" cy="48768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098" name="Picture 2" descr="http://www.sony.net/template/2012/v50/en/img/h1_sonylogo_x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7" y="2312750"/>
            <a:ext cx="28575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1u88jj3r4db2x4txp44yqfj1.wpengine.netdna-cdn.com/wp-content/uploads/2014/12/the_pirate_bay_logo-930x5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307599"/>
            <a:ext cx="2675455" cy="16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originals/81/fa/1e/81fa1e5097a7ddcf65029cb9cb7756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57" y="5280121"/>
            <a:ext cx="1227843" cy="13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.yimg.com/dh/ap/default/130909/y_200_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99" y="2307599"/>
            <a:ext cx="2264401" cy="22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523476"/>
            <a:ext cx="3810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edx.org/sites/default/files/microsoft_banner1200x53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6" y="3892464"/>
            <a:ext cx="2819249" cy="12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h5.ggpht.com/ybomDVOGzBDt2gaYXglRxICoKih95zFz_oPvRJSvZCDe5gXeKbib9rtOdV8sBSpmA6o=w3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73" y="5310391"/>
            <a:ext cx="1301627" cy="1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prashantblog.com/wp-content/uploads/2013/10/mysql-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8" y="4136480"/>
            <a:ext cx="2684851" cy="112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historia de </a:t>
            </a:r>
            <a:r>
              <a:rPr lang="es-CL" dirty="0" err="1" smtClean="0"/>
              <a:t>HBGary</a:t>
            </a:r>
            <a:r>
              <a:rPr lang="es-CL" dirty="0" smtClean="0"/>
              <a:t> y </a:t>
            </a:r>
            <a:r>
              <a:rPr lang="es-CL" dirty="0" err="1" smtClean="0"/>
              <a:t>Anonymous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5334000" cy="4724400"/>
          </a:xfrm>
        </p:spPr>
        <p:txBody>
          <a:bodyPr>
            <a:normAutofit lnSpcReduction="10000"/>
          </a:bodyPr>
          <a:lstStyle/>
          <a:p>
            <a:r>
              <a:rPr lang="es-CL" sz="2000" dirty="0" smtClean="0"/>
              <a:t>2010/12/08: </a:t>
            </a:r>
            <a:r>
              <a:rPr lang="es-CL" sz="2000" dirty="0" err="1" smtClean="0"/>
              <a:t>Anonymous</a:t>
            </a:r>
            <a:r>
              <a:rPr lang="es-CL" sz="2000" dirty="0" smtClean="0"/>
              <a:t> empiezan un “</a:t>
            </a:r>
            <a:r>
              <a:rPr lang="es-CL" sz="2000" dirty="0" err="1" smtClean="0"/>
              <a:t>DDoS</a:t>
            </a:r>
            <a:r>
              <a:rPr lang="es-CL" sz="2000" dirty="0" smtClean="0"/>
              <a:t>” (denegación de servicio distribuido) contra MasterCard, Visa, etc., por no aceptar donaciones a WikiLeaks</a:t>
            </a:r>
          </a:p>
          <a:p>
            <a:endParaRPr lang="es-CL" sz="2000" dirty="0" smtClean="0"/>
          </a:p>
          <a:p>
            <a:r>
              <a:rPr lang="es-CL" sz="2000" dirty="0" smtClean="0"/>
              <a:t>2011/02/05: </a:t>
            </a:r>
            <a:r>
              <a:rPr lang="es-CL" sz="2000" dirty="0" err="1" smtClean="0"/>
              <a:t>Aaron</a:t>
            </a:r>
            <a:r>
              <a:rPr lang="es-CL" sz="2000" dirty="0" smtClean="0"/>
              <a:t> </a:t>
            </a:r>
            <a:r>
              <a:rPr lang="es-CL" sz="2000" dirty="0" err="1" smtClean="0"/>
              <a:t>Barr</a:t>
            </a:r>
            <a:r>
              <a:rPr lang="es-CL" sz="2000" dirty="0"/>
              <a:t> </a:t>
            </a:r>
            <a:r>
              <a:rPr lang="es-CL" sz="2000" dirty="0" smtClean="0"/>
              <a:t>(CEO de </a:t>
            </a:r>
            <a:r>
              <a:rPr lang="es-CL" sz="2000" dirty="0" err="1" smtClean="0"/>
              <a:t>HBGary</a:t>
            </a:r>
            <a:r>
              <a:rPr lang="es-CL" sz="2000" dirty="0" smtClean="0"/>
              <a:t> Federal, una empresa de </a:t>
            </a:r>
            <a:r>
              <a:rPr lang="es-CL" sz="2000" dirty="0" err="1" smtClean="0"/>
              <a:t>ciberseguridad</a:t>
            </a:r>
            <a:r>
              <a:rPr lang="es-CL" sz="2000" dirty="0" smtClean="0"/>
              <a:t>) dice al </a:t>
            </a:r>
            <a:r>
              <a:rPr lang="es-CL" sz="2000" dirty="0" err="1" smtClean="0"/>
              <a:t>Financial</a:t>
            </a:r>
            <a:r>
              <a:rPr lang="es-CL" sz="2000" dirty="0" smtClean="0"/>
              <a:t> Times que ha logrado obtener información sobre las identidades de miembros de </a:t>
            </a:r>
            <a:r>
              <a:rPr lang="es-CL" sz="2000" dirty="0" err="1" smtClean="0"/>
              <a:t>Anonymous</a:t>
            </a:r>
            <a:endParaRPr lang="es-CL" sz="2000" dirty="0" smtClean="0"/>
          </a:p>
          <a:p>
            <a:endParaRPr lang="es-CL" sz="2000" dirty="0"/>
          </a:p>
          <a:p>
            <a:r>
              <a:rPr lang="es-CL" sz="2000" dirty="0" smtClean="0"/>
              <a:t>2011/02/05-06: </a:t>
            </a:r>
            <a:r>
              <a:rPr lang="es-CL" sz="2000" dirty="0" err="1" smtClean="0"/>
              <a:t>Anonymous</a:t>
            </a:r>
            <a:r>
              <a:rPr lang="es-CL" sz="2000" dirty="0" smtClean="0"/>
              <a:t> usa inyecciones SQL para obtener todos los datos de usuarios de </a:t>
            </a:r>
            <a:r>
              <a:rPr lang="es-CL" sz="2000" dirty="0" err="1" smtClean="0"/>
              <a:t>HBGary</a:t>
            </a:r>
            <a:r>
              <a:rPr lang="es-CL" sz="2000" dirty="0" smtClean="0"/>
              <a:t>, incluyendo hashes de contraseñas, con los cuales (y una tabla arcoíris) pueden </a:t>
            </a:r>
            <a:r>
              <a:rPr lang="es-CL" sz="2000" dirty="0" err="1" smtClean="0"/>
              <a:t>hackear</a:t>
            </a:r>
            <a:r>
              <a:rPr lang="es-CL" sz="2000" dirty="0" smtClean="0"/>
              <a:t> las cuentas sociales de </a:t>
            </a:r>
            <a:r>
              <a:rPr lang="es-CL" sz="2000" dirty="0" err="1" smtClean="0"/>
              <a:t>Aaron</a:t>
            </a:r>
            <a:r>
              <a:rPr lang="es-CL" sz="2000" dirty="0" smtClean="0"/>
              <a:t> </a:t>
            </a:r>
            <a:r>
              <a:rPr lang="es-CL" sz="2000" dirty="0" err="1" smtClean="0"/>
              <a:t>Barr</a:t>
            </a:r>
            <a:r>
              <a:rPr lang="es-CL" sz="2000" dirty="0" smtClean="0"/>
              <a:t> …</a:t>
            </a:r>
            <a:endParaRPr lang="es-CL" sz="2000" dirty="0"/>
          </a:p>
        </p:txBody>
      </p:sp>
      <p:pic>
        <p:nvPicPr>
          <p:cNvPr id="9220" name="Picture 4" descr="http://blogs-images.forbes.com/andygreenberg/files/2011/02/aaronba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21760"/>
            <a:ext cx="27749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80" y="1524000"/>
            <a:ext cx="2743200" cy="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1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historia de </a:t>
            </a:r>
            <a:r>
              <a:rPr lang="es-CL" dirty="0" err="1" smtClean="0"/>
              <a:t>HBGary</a:t>
            </a:r>
            <a:r>
              <a:rPr lang="es-CL" dirty="0"/>
              <a:t> y </a:t>
            </a:r>
            <a:r>
              <a:rPr lang="es-CL" dirty="0" err="1"/>
              <a:t>Anonymous</a:t>
            </a:r>
            <a:endParaRPr lang="es-CL" dirty="0"/>
          </a:p>
        </p:txBody>
      </p:sp>
      <p:pic>
        <p:nvPicPr>
          <p:cNvPr id="9218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9626"/>
            <a:ext cx="4152616" cy="50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blogs-images.forbes.com/andygreenberg/files/2011/02/aaronbar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21760"/>
            <a:ext cx="277498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photos.prnewswire.com/prnvar/20140108/NE42259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80" y="1524000"/>
            <a:ext cx="2743200" cy="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¿</a:t>
            </a:r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escapar</a:t>
            </a:r>
            <a:r>
              <a:rPr lang="es-CL" i="1" dirty="0" smtClean="0"/>
              <a:t> los </a:t>
            </a:r>
            <a:r>
              <a:rPr lang="es-CL" i="1" dirty="0" err="1" smtClean="0"/>
              <a:t>strings</a:t>
            </a:r>
            <a:r>
              <a:rPr lang="es-CL" i="1" dirty="0" smtClean="0"/>
              <a:t>?</a:t>
            </a:r>
            <a:endParaRPr lang="es-CL" i="1" dirty="0"/>
          </a:p>
        </p:txBody>
      </p:sp>
      <p:pic>
        <p:nvPicPr>
          <p:cNvPr id="12" name="Picture 2 1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8714" y="4507468"/>
            <a:ext cx="83465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podemos resolver el problema?</a:t>
            </a:r>
          </a:p>
        </p:txBody>
      </p:sp>
      <p:sp>
        <p:nvSpPr>
          <p:cNvPr id="8" name="Content Placeholder 6 2 2 2 1"/>
          <p:cNvSpPr txBox="1">
            <a:spLocks/>
          </p:cNvSpPr>
          <p:nvPr/>
        </p:nvSpPr>
        <p:spPr>
          <a:xfrm>
            <a:off x="398714" y="5809333"/>
            <a:ext cx="8346571" cy="896267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Mejor</a:t>
            </a:r>
            <a:r>
              <a:rPr lang="es-CL" sz="1800" dirty="0" smtClean="0">
                <a:latin typeface="Calibri Light" panose="020F0302020204030204" pitchFamily="34" charset="0"/>
              </a:rPr>
              <a:t>, pero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sería complicado implementar la función </a:t>
            </a:r>
            <a:r>
              <a:rPr lang="es-CL" sz="1800" dirty="0" smtClean="0">
                <a:solidFill>
                  <a:schemeClr val="tx2">
                    <a:lumMod val="75000"/>
                  </a:schemeClr>
                </a:solidFill>
                <a:latin typeface="Inconsolata" pitchFamily="49" charset="0"/>
                <a:ea typeface="Inconsolata" pitchFamily="49" charset="0"/>
              </a:rPr>
              <a:t>escape</a:t>
            </a:r>
            <a:r>
              <a:rPr lang="es-CL" sz="18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en un lenguaje de programación general y garantizar que prevente cada tipo de inyección en cada versión (futura) de cada sistema de </a:t>
            </a:r>
            <a:r>
              <a:rPr lang="es-CL" sz="18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BdD</a:t>
            </a:r>
            <a:r>
              <a:rPr lang="es-CL" sz="18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dado cualquier tipo de consulta y entrada! </a:t>
            </a:r>
            <a:endParaRPr lang="es-CL" sz="24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3" y="4038600"/>
            <a:ext cx="7616417" cy="15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9" y="5105400"/>
            <a:ext cx="7681952" cy="3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1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/>
              <a:t>¡sentencias </a:t>
            </a:r>
            <a:r>
              <a:rPr lang="es-CL" i="1" dirty="0" smtClean="0"/>
              <a:t>pre-compiladas</a:t>
            </a:r>
            <a:r>
              <a:rPr lang="es-CL" i="1" dirty="0"/>
              <a:t>!</a:t>
            </a:r>
          </a:p>
        </p:txBody>
      </p:sp>
      <p:pic>
        <p:nvPicPr>
          <p:cNvPr id="3074" name="Picture 2 1" descr="Exploits of a M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6 2 2 2 1"/>
          <p:cNvSpPr txBox="1">
            <a:spLocks/>
          </p:cNvSpPr>
          <p:nvPr/>
        </p:nvSpPr>
        <p:spPr>
          <a:xfrm>
            <a:off x="494303" y="5715000"/>
            <a:ext cx="8136158" cy="70956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Mandamos la consulta al sistema de bases de datos y después se reemplazarán los parámetros con la entrada del usuario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5" y="4525850"/>
            <a:ext cx="6927547" cy="3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¡sentencias pre-compiladas!</a:t>
            </a:r>
            <a:endParaRPr lang="es-CL" i="1" dirty="0"/>
          </a:p>
        </p:txBody>
      </p:sp>
      <p:sp>
        <p:nvSpPr>
          <p:cNvPr id="12" name="Rectangle 11"/>
          <p:cNvSpPr/>
          <p:nvPr/>
        </p:nvSpPr>
        <p:spPr>
          <a:xfrm>
            <a:off x="0" y="3702506"/>
            <a:ext cx="9144000" cy="201249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El sistema de base de datos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842359"/>
            <a:ext cx="6426081" cy="1969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3001"/>
            <a:ext cx="7542872" cy="925045"/>
          </a:xfrm>
          <a:prstGeom prst="rect">
            <a:avLst/>
          </a:prstGeom>
        </p:spPr>
      </p:pic>
      <p:sp>
        <p:nvSpPr>
          <p:cNvPr id="33" name="Content Placeholder 6 2 2 2 1"/>
          <p:cNvSpPr txBox="1">
            <a:spLocks/>
          </p:cNvSpPr>
          <p:nvPr/>
        </p:nvSpPr>
        <p:spPr>
          <a:xfrm>
            <a:off x="494303" y="6179729"/>
            <a:ext cx="8136158" cy="37347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La consulta es compilada por el sistema </a:t>
            </a:r>
            <a:r>
              <a:rPr lang="es-CL" sz="1800" b="1" i="1" dirty="0" smtClean="0">
                <a:latin typeface="Calibri Light" panose="020F0302020204030204" pitchFamily="34" charset="0"/>
              </a:rPr>
              <a:t>sin </a:t>
            </a:r>
            <a:r>
              <a:rPr lang="es-CL" sz="1800" i="1" dirty="0" smtClean="0">
                <a:latin typeface="Calibri Light" panose="020F0302020204030204" pitchFamily="34" charset="0"/>
              </a:rPr>
              <a:t>la entrada</a:t>
            </a:r>
            <a:endParaRPr lang="es-CL" sz="2400" b="1" dirty="0"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190999"/>
            <a:ext cx="4274884" cy="143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496039" cy="3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4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SQL: </a:t>
            </a:r>
            <a:r>
              <a:rPr lang="es-CL" i="1" dirty="0" smtClean="0"/>
              <a:t>¡sentencias pre-compiladas!</a:t>
            </a:r>
            <a:endParaRPr lang="es-CL" i="1" dirty="0"/>
          </a:p>
        </p:txBody>
      </p:sp>
      <p:sp>
        <p:nvSpPr>
          <p:cNvPr id="12" name="Rectangle 11"/>
          <p:cNvSpPr/>
          <p:nvPr/>
        </p:nvSpPr>
        <p:spPr>
          <a:xfrm>
            <a:off x="0" y="3702506"/>
            <a:ext cx="9144000" cy="201249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El sistema de base de datos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4482996"/>
            <a:ext cx="7543439" cy="928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842357"/>
            <a:ext cx="7329084" cy="198306"/>
          </a:xfrm>
          <a:prstGeom prst="rect">
            <a:avLst/>
          </a:prstGeom>
        </p:spPr>
      </p:pic>
      <p:sp>
        <p:nvSpPr>
          <p:cNvPr id="20" name="Content Placeholder 6 2 2 2 1"/>
          <p:cNvSpPr txBox="1">
            <a:spLocks/>
          </p:cNvSpPr>
          <p:nvPr/>
        </p:nvSpPr>
        <p:spPr>
          <a:xfrm>
            <a:off x="494303" y="6019800"/>
            <a:ext cx="8136158" cy="67827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Se reemplaza el parámetro en la sentencia pre-compilada </a:t>
            </a:r>
          </a:p>
          <a:p>
            <a:pPr marL="0" indent="0" algn="ctr"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(que es un plan en memoria, no un </a:t>
            </a:r>
            <a:r>
              <a:rPr lang="es-CL" sz="1800" i="1" dirty="0" err="1" smtClean="0">
                <a:latin typeface="Calibri Light" panose="020F0302020204030204" pitchFamily="34" charset="0"/>
              </a:rPr>
              <a:t>string</a:t>
            </a:r>
            <a:r>
              <a:rPr lang="es-CL" sz="1800" i="1" dirty="0" smtClean="0">
                <a:latin typeface="Calibri Light" panose="020F0302020204030204" pitchFamily="34" charset="0"/>
              </a:rPr>
              <a:t>)</a:t>
            </a:r>
            <a:endParaRPr lang="es-CL" sz="2400" b="1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190999"/>
            <a:ext cx="4274884" cy="143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496039" cy="350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610" y="3857649"/>
            <a:ext cx="667702" cy="5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Sentencias pre-compiladas</a:t>
            </a:r>
            <a:endParaRPr lang="es-CL" dirty="0"/>
          </a:p>
        </p:txBody>
      </p:sp>
      <p:sp>
        <p:nvSpPr>
          <p:cNvPr id="19" name="Content Placeholder 6 2 2 2 1 1"/>
          <p:cNvSpPr txBox="1">
            <a:spLocks/>
          </p:cNvSpPr>
          <p:nvPr/>
        </p:nvSpPr>
        <p:spPr>
          <a:xfrm>
            <a:off x="494303" y="4800600"/>
            <a:ext cx="8136158" cy="762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latin typeface="Calibri Light" panose="020F0302020204030204" pitchFamily="34" charset="0"/>
              </a:rPr>
              <a:t>Se puede reutilizar el </a:t>
            </a:r>
            <a:r>
              <a:rPr lang="es-CL" sz="1800" dirty="0" err="1">
                <a:latin typeface="Inconsolata" panose="020B0609030003000000" pitchFamily="49" charset="0"/>
              </a:rPr>
              <a:t>PreparedStatement</a:t>
            </a:r>
            <a:r>
              <a:rPr lang="es-CL" sz="1800" dirty="0">
                <a:latin typeface="Calibri Light" panose="020F0302020204030204" pitchFamily="34" charset="0"/>
              </a:rPr>
              <a:t> varias </a:t>
            </a:r>
            <a:r>
              <a:rPr lang="es-CL" sz="1800" dirty="0" smtClean="0">
                <a:latin typeface="Calibri Light" panose="020F0302020204030204" pitchFamily="34" charset="0"/>
              </a:rPr>
              <a:t>veces</a:t>
            </a:r>
          </a:p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</a:rPr>
              <a:t>(es más eficiente también: se compila la sentencia solo una vez)</a:t>
            </a:r>
            <a:endParaRPr lang="es-CL" sz="1800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6 2 2 2 1 2"/>
          <p:cNvSpPr txBox="1">
            <a:spLocks/>
          </p:cNvSpPr>
          <p:nvPr/>
        </p:nvSpPr>
        <p:spPr>
          <a:xfrm>
            <a:off x="503921" y="5791200"/>
            <a:ext cx="8136158" cy="3810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smtClean="0">
                <a:latin typeface="Calibri Light" panose="020F0302020204030204" pitchFamily="34" charset="0"/>
              </a:rPr>
              <a:t>Se </a:t>
            </a:r>
            <a:r>
              <a:rPr lang="es-CL" sz="1800" smtClean="0">
                <a:latin typeface="Calibri Light" panose="020F0302020204030204" pitchFamily="34" charset="0"/>
              </a:rPr>
              <a:t>pueden </a:t>
            </a:r>
            <a:r>
              <a:rPr lang="es-CL" sz="1800" dirty="0" smtClean="0">
                <a:latin typeface="Calibri Light" panose="020F0302020204030204" pitchFamily="34" charset="0"/>
              </a:rPr>
              <a:t>tener varios parámetros</a:t>
            </a:r>
            <a:endParaRPr lang="es-CL" sz="18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649695" cy="3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s-CL" dirty="0"/>
              <a:t>¡</a:t>
            </a:r>
            <a:r>
              <a:rPr lang="es-CL" dirty="0" smtClean="0"/>
              <a:t>Interfaces restringidas de HTML no ayudan!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8467"/>
            <a:ext cx="8839200" cy="52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25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Tres opciones para la aplicación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CL" dirty="0"/>
              <a:t>PHP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Django (</a:t>
            </a:r>
            <a:r>
              <a:rPr lang="es-CL" dirty="0" err="1"/>
              <a:t>Python</a:t>
            </a:r>
            <a:r>
              <a:rPr lang="es-CL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 smtClean="0"/>
              <a:t>Java </a:t>
            </a:r>
            <a:r>
              <a:rPr lang="es-CL" dirty="0" err="1" smtClean="0"/>
              <a:t>Servlets</a:t>
            </a:r>
            <a:endParaRPr lang="es-CL" dirty="0" smtClean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  <p:pic>
        <p:nvPicPr>
          <p:cNvPr id="2050" name="Picture 2" descr="Do the Gospels disagree about Jesus and God? Part 1 – Three Options –  Trin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398145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15962"/>
          </a:xfrm>
        </p:spPr>
        <p:txBody>
          <a:bodyPr>
            <a:normAutofit/>
          </a:bodyPr>
          <a:lstStyle/>
          <a:p>
            <a:r>
              <a:rPr lang="es-CL" dirty="0"/>
              <a:t>¡Interfaces restringidas de HTML no ayudan!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8467"/>
            <a:ext cx="8839200" cy="525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72" y="1066800"/>
            <a:ext cx="4386263" cy="223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956048"/>
            <a:ext cx="1719072" cy="2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i.gifer.com/wIg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53" y="2515807"/>
            <a:ext cx="1483347" cy="7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3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/>
          </a:bodyPr>
          <a:lstStyle/>
          <a:p>
            <a:r>
              <a:rPr lang="es-CL" dirty="0"/>
              <a:t>¡Interfaces restringidas de HTML no ayudan!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562600" cy="4906963"/>
          </a:xfrm>
        </p:spPr>
        <p:txBody>
          <a:bodyPr/>
          <a:lstStyle/>
          <a:p>
            <a:r>
              <a:rPr lang="es-CL" dirty="0" smtClean="0"/>
              <a:t>Se puede editar la página HTML para cambiar la interfaz</a:t>
            </a:r>
          </a:p>
          <a:p>
            <a:endParaRPr lang="es-CL" dirty="0"/>
          </a:p>
          <a:p>
            <a:r>
              <a:rPr lang="es-CL" dirty="0" smtClean="0"/>
              <a:t>Se puede mandar cualquiera petición HTTP sin usar la interfaz HTML</a:t>
            </a:r>
            <a:endParaRPr lang="es-CL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770185" cy="33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8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18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errores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429" y="4637359"/>
            <a:ext cx="1600200" cy="5442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L" dirty="0" smtClean="0"/>
              <a:t>Humano</a:t>
            </a:r>
            <a:endParaRPr lang="es-CL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828800"/>
            <a:ext cx="2814637" cy="280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8785" y="2392171"/>
            <a:ext cx="2491849" cy="168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82939"/>
            <a:ext cx="2271628" cy="232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639904" y="4626472"/>
            <a:ext cx="1869609" cy="544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/>
              <a:t>Hardware</a:t>
            </a:r>
            <a:endParaRPr lang="es-CL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678009" y="4637358"/>
            <a:ext cx="1869609" cy="544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smtClean="0"/>
              <a:t>Software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164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Tipos de respaldo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48" y="4495800"/>
            <a:ext cx="1892099" cy="100690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CL" sz="2900" dirty="0" smtClean="0"/>
              <a:t>Nivel del </a:t>
            </a:r>
          </a:p>
          <a:p>
            <a:pPr marL="0" indent="0" algn="ctr">
              <a:buNone/>
            </a:pPr>
            <a:r>
              <a:rPr lang="es-CL" sz="4000" dirty="0" smtClean="0"/>
              <a:t>sistema de base de datos</a:t>
            </a:r>
            <a:endParaRPr lang="es-CL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70501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3800" dirty="0" smtClean="0"/>
              <a:t>sistema de archivos</a:t>
            </a:r>
            <a:endParaRPr lang="es-CL" sz="40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705600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1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2200" dirty="0" smtClean="0"/>
              <a:t>hardware</a:t>
            </a:r>
            <a:endParaRPr lang="es-CL" sz="2200" dirty="0"/>
          </a:p>
        </p:txBody>
      </p:sp>
      <p:sp>
        <p:nvSpPr>
          <p:cNvPr id="4" name="AutoShape 2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40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Externos: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Sistema de Archivos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sz="2800" dirty="0" smtClean="0"/>
              <a:t>Usar métodos estándares de respaldar archivos</a:t>
            </a:r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Algo simple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En sí, no provee protección ante errores humanos o de software (solo respaldará el estado actual)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En general, habría que detener el sistema de base de datos para hacer un respaldo “coherente”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No podemos consultar los respaldos</a:t>
            </a:r>
            <a:endParaRPr lang="es-CL" sz="2400" dirty="0">
              <a:solidFill>
                <a:srgbClr val="FF0000"/>
              </a:solidFill>
            </a:endParaRPr>
          </a:p>
          <a:p>
            <a:endParaRPr lang="es-CL" dirty="0"/>
          </a:p>
        </p:txBody>
      </p:sp>
      <p:pic>
        <p:nvPicPr>
          <p:cNvPr id="6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18" y="2286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Externos: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Hardware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endParaRPr lang="es-CL" dirty="0" smtClean="0"/>
          </a:p>
          <a:p>
            <a:r>
              <a:rPr lang="es-CL" sz="2800" dirty="0" smtClean="0"/>
              <a:t>Replicar el disco (p.ej., RAID-1) o la máquina</a:t>
            </a:r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Protección ante errores de hardware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Podemos consultar el respaldo (más lecturas)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es necesario desactivar el sistema de base de datos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Mantener la réplica actualizada puede tener un costo (en particular en el caso de usar otra máquina)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En sí, no provee protección ante errores humanos o de software (solo respaldará el estado actual)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Existe el costo de comprar y mantener el hardware adicional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04" y="188203"/>
            <a:ext cx="1410614" cy="141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4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Respaldos internos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Completos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s-CL" sz="3000" dirty="0"/>
          </a:p>
          <a:p>
            <a:r>
              <a:rPr lang="es-CL" sz="2600" dirty="0" smtClean="0"/>
              <a:t>Respaldar todos los datos dentro del sistema de base de datos cada vez (por ejemplo, cada noche)</a:t>
            </a:r>
            <a:endParaRPr lang="es-CL" sz="2600" dirty="0"/>
          </a:p>
          <a:p>
            <a:pPr marL="0" indent="0">
              <a:buNone/>
            </a:pPr>
            <a:endParaRPr lang="es-CL" sz="26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s-CL" sz="22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200" dirty="0" smtClean="0">
                <a:solidFill>
                  <a:srgbClr val="00B050"/>
                </a:solidFill>
              </a:rPr>
              <a:t>No hay que parar el sistema de base de 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200" dirty="0">
                <a:solidFill>
                  <a:srgbClr val="00B050"/>
                </a:solidFill>
              </a:rPr>
              <a:t>Más fácil de cargar de </a:t>
            </a:r>
            <a:r>
              <a:rPr lang="es-CL" sz="2200" dirty="0" smtClean="0">
                <a:solidFill>
                  <a:srgbClr val="00B050"/>
                </a:solidFill>
              </a:rPr>
              <a:t>nuevo (que las opciones que siguen)</a:t>
            </a:r>
            <a:endParaRPr lang="es-CL" sz="2200" dirty="0">
              <a:solidFill>
                <a:srgbClr val="00B050"/>
              </a:solidFill>
            </a:endParaRP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2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200" dirty="0" smtClean="0">
                <a:solidFill>
                  <a:srgbClr val="FF0000"/>
                </a:solidFill>
              </a:rPr>
              <a:t>Mantener </a:t>
            </a:r>
            <a:r>
              <a:rPr lang="es-CL" sz="2200" dirty="0">
                <a:solidFill>
                  <a:srgbClr val="FF0000"/>
                </a:solidFill>
              </a:rPr>
              <a:t>una historia de copias completas puede ocupar mucho espacio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2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18536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s-CL" sz="1400" dirty="0" smtClean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2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(1) PHP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Apache2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PHP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PDO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62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PHP.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 poco desactualizado.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9051" y="39624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PHP!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¡Liviano y fácil de instalar!</a:t>
            </a:r>
          </a:p>
          <a:p>
            <a:pPr algn="ct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¡Todavía se usa bastante!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sp>
        <p:nvSpPr>
          <p:cNvPr id="3" name="AutoShape 2" descr="PHP - Wikipedia, la enciclopedia lib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4" descr="PHP - Wikipedia, la enciclopedia lib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2" y="76200"/>
            <a:ext cx="3767138" cy="20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Diferencial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todos los datos que hayan cambiado desde el último respaldo</a:t>
            </a:r>
            <a:r>
              <a:rPr lang="es-CL" sz="2800" dirty="0" smtClean="0">
                <a:solidFill>
                  <a:srgbClr val="0066CC"/>
                </a:solidFill>
              </a:rPr>
              <a:t> completo</a:t>
            </a:r>
            <a:endParaRPr lang="es-CL" sz="2800" dirty="0">
              <a:solidFill>
                <a:srgbClr val="0066CC"/>
              </a:solidFill>
            </a:endParaRPr>
          </a:p>
          <a:p>
            <a:pPr marL="0" indent="0">
              <a:buNone/>
            </a:pPr>
            <a:endParaRPr lang="es-CL" sz="28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detener el sistema de base de datos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Puede mantener una historia de copias en menos espacio, pero el espacio usado aumenta en función del último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La carga del respaldo será un poco más costosa que en el caso del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34785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Δ(2,1)</a:t>
                      </a:r>
                      <a:endParaRPr lang="es-CL" sz="1400" dirty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Δ(3,1)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Δ(4,1)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Δ(6,5)</a:t>
                      </a:r>
                      <a:endParaRPr lang="es-CL" sz="1400" dirty="0" smtClean="0"/>
                    </a:p>
                  </a:txBody>
                  <a:tcPr>
                    <a:solidFill>
                      <a:srgbClr val="E28A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Incremental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todos los datos que han cambiado desde el último respaldo </a:t>
            </a:r>
            <a:r>
              <a:rPr lang="es-CL" sz="2800" dirty="0" smtClean="0">
                <a:solidFill>
                  <a:srgbClr val="0066CC"/>
                </a:solidFill>
              </a:rPr>
              <a:t>completo</a:t>
            </a:r>
            <a:r>
              <a:rPr lang="es-CL" sz="2800" dirty="0" smtClean="0"/>
              <a:t> o </a:t>
            </a:r>
            <a:r>
              <a:rPr lang="es-CL" sz="2800" dirty="0" smtClean="0">
                <a:solidFill>
                  <a:schemeClr val="accent2">
                    <a:lumMod val="75000"/>
                  </a:schemeClr>
                </a:solidFill>
              </a:rPr>
              <a:t>incremental</a:t>
            </a:r>
            <a:endParaRPr lang="es-CL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s-CL" sz="2800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detener el sistema de base de 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Puede mantener una historia de copias en menos espacio, y el espacio no aumentará en función del último respaldo completo</a:t>
            </a: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 marL="342900" lvl="1" indent="-342900"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La carga del respaldo será un poco más </a:t>
            </a:r>
            <a:r>
              <a:rPr lang="es-CL" sz="2400" dirty="0" smtClean="0">
                <a:solidFill>
                  <a:srgbClr val="FF0000"/>
                </a:solidFill>
              </a:rPr>
              <a:t>costosa </a:t>
            </a:r>
            <a:r>
              <a:rPr lang="es-CL" sz="2400" dirty="0">
                <a:solidFill>
                  <a:srgbClr val="FF0000"/>
                </a:solidFill>
              </a:rPr>
              <a:t>que en el caso del respaldo </a:t>
            </a:r>
            <a:r>
              <a:rPr lang="es-CL" sz="2400" dirty="0" smtClean="0">
                <a:solidFill>
                  <a:srgbClr val="FF0000"/>
                </a:solidFill>
              </a:rPr>
              <a:t>completo</a:t>
            </a: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No podemos consultar los respaldos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701369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1</a:t>
                      </a:r>
                      <a:endParaRPr lang="es-C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Δ(2,1)</a:t>
                      </a:r>
                      <a:endParaRPr lang="es-CL" sz="1400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Δ(3,2)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Δ(4,3)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5</a:t>
                      </a:r>
                      <a:endParaRPr lang="es-CL" sz="1400" dirty="0"/>
                    </a:p>
                  </a:txBody>
                  <a:tcP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Δ(6,5)</a:t>
                      </a:r>
                      <a:endParaRPr lang="es-CL" sz="1400" dirty="0" smtClean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Registros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92500" lnSpcReduction="10000"/>
          </a:bodyPr>
          <a:lstStyle/>
          <a:p>
            <a:endParaRPr lang="es-CL" dirty="0"/>
          </a:p>
          <a:p>
            <a:r>
              <a:rPr lang="es-CL" sz="2800" dirty="0" smtClean="0"/>
              <a:t>Respaldar el registro de </a:t>
            </a:r>
            <a:r>
              <a:rPr lang="es-CL" sz="2800" dirty="0" smtClean="0">
                <a:solidFill>
                  <a:srgbClr val="7030A0"/>
                </a:solidFill>
              </a:rPr>
              <a:t>transacciones </a:t>
            </a:r>
            <a:r>
              <a:rPr lang="es-CL" sz="2800" dirty="0" smtClean="0"/>
              <a:t>del sistema de base de datos (al nivel de sistema de archivos)</a:t>
            </a:r>
            <a:endParaRPr lang="es-CL" sz="2800" dirty="0"/>
          </a:p>
          <a:p>
            <a:pPr marL="0" indent="0">
              <a:buNone/>
            </a:pPr>
            <a:endParaRPr lang="es-CL" sz="28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s-CL" sz="2400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</a:t>
            </a:r>
            <a:r>
              <a:rPr lang="es-CL" sz="2400" dirty="0">
                <a:solidFill>
                  <a:srgbClr val="00B050"/>
                </a:solidFill>
              </a:rPr>
              <a:t>hay que </a:t>
            </a:r>
            <a:r>
              <a:rPr lang="es-CL" sz="2400" dirty="0" smtClean="0">
                <a:solidFill>
                  <a:srgbClr val="00B050"/>
                </a:solidFill>
              </a:rPr>
              <a:t>detener el sistema de base </a:t>
            </a:r>
            <a:r>
              <a:rPr lang="es-CL" sz="2400" dirty="0">
                <a:solidFill>
                  <a:srgbClr val="00B050"/>
                </a:solidFill>
              </a:rPr>
              <a:t>de </a:t>
            </a:r>
            <a:r>
              <a:rPr lang="es-CL" sz="2400" dirty="0" smtClean="0">
                <a:solidFill>
                  <a:srgbClr val="00B050"/>
                </a:solidFill>
              </a:rPr>
              <a:t>datos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Se pueden repetir las transacciones desde un punto particular, o hasta un punto particular, o saltando una transacción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sz="2400" dirty="0" smtClean="0">
                <a:solidFill>
                  <a:srgbClr val="00B050"/>
                </a:solidFill>
              </a:rPr>
              <a:t>No hay que mantener copias históricas (contiene la historia)</a:t>
            </a:r>
            <a:endParaRPr lang="es-CL" sz="2400" dirty="0">
              <a:solidFill>
                <a:srgbClr val="00B050"/>
              </a:solidFill>
            </a:endParaRPr>
          </a:p>
          <a:p>
            <a:pPr marL="3429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Solo hay protección ante errores de hardware si se usa otro disco para respaldar la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información</a:t>
            </a:r>
          </a:p>
          <a:p>
            <a:pPr marL="342900" lvl="1" indent="-342900">
              <a:buFont typeface="Calibri Light" panose="020F0302020204030204" pitchFamily="34" charset="0"/>
              <a:buChar char="×"/>
            </a:pPr>
            <a:r>
              <a:rPr lang="es-CL" sz="2400" dirty="0">
                <a:solidFill>
                  <a:srgbClr val="FF0000"/>
                </a:solidFill>
              </a:rPr>
              <a:t>La carga del respaldo será </a:t>
            </a:r>
            <a:r>
              <a:rPr lang="es-CL" sz="2400" dirty="0" smtClean="0">
                <a:solidFill>
                  <a:srgbClr val="FF0000"/>
                </a:solidFill>
              </a:rPr>
              <a:t>significativamente más costosa </a:t>
            </a:r>
            <a:r>
              <a:rPr lang="es-CL" sz="2400" dirty="0">
                <a:solidFill>
                  <a:srgbClr val="FF0000"/>
                </a:solidFill>
              </a:rPr>
              <a:t>que en </a:t>
            </a:r>
            <a:r>
              <a:rPr lang="es-CL" sz="2400" dirty="0" smtClean="0">
                <a:solidFill>
                  <a:srgbClr val="FF0000"/>
                </a:solidFill>
              </a:rPr>
              <a:t>los otros casos</a:t>
            </a:r>
            <a:endParaRPr lang="es-CL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Calibri Light" panose="020F0302020204030204" pitchFamily="34" charset="0"/>
              <a:buChar char="×"/>
            </a:pPr>
            <a:r>
              <a:rPr lang="es-CL" sz="2400" dirty="0" smtClean="0">
                <a:solidFill>
                  <a:srgbClr val="FF0000"/>
                </a:solidFill>
              </a:rPr>
              <a:t>No podemos consultar los respaldos directamente</a:t>
            </a:r>
            <a:endParaRPr lang="es-CL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838865"/>
              </p:ext>
            </p:extLst>
          </p:nvPr>
        </p:nvGraphicFramePr>
        <p:xfrm>
          <a:off x="2209800" y="2590800"/>
          <a:ext cx="46939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  <a:gridCol w="670560"/>
                <a:gridCol w="6705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T1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T4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T5</a:t>
                      </a:r>
                      <a:endParaRPr lang="es-CL" sz="14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b="1" i="0" kern="120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T6</a:t>
                      </a:r>
                      <a:endParaRPr lang="es-CL" sz="1400" dirty="0" smtClean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/>
                        <a:t>…</a:t>
                      </a:r>
                      <a:endParaRPr lang="es-CL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1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Respaldos Internos: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En la práctica</a:t>
            </a:r>
            <a:endParaRPr lang="es-C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CL" dirty="0"/>
          </a:p>
          <a:p>
            <a:r>
              <a:rPr lang="es-CL" sz="2800" dirty="0" smtClean="0">
                <a:solidFill>
                  <a:srgbClr val="FF0000"/>
                </a:solidFill>
              </a:rPr>
              <a:t>No está en el estándar de SQL</a:t>
            </a:r>
          </a:p>
          <a:p>
            <a:pPr lvl="1"/>
            <a:r>
              <a:rPr lang="es-CL" sz="2400" dirty="0" smtClean="0"/>
              <a:t>Hay que revisar la documentación del sistema de base de datos particular</a:t>
            </a:r>
          </a:p>
          <a:p>
            <a:pPr lvl="1"/>
            <a:endParaRPr lang="es-CL" sz="2400" dirty="0" smtClean="0"/>
          </a:p>
          <a:p>
            <a:r>
              <a:rPr lang="es-CL" sz="2800" dirty="0" smtClean="0"/>
              <a:t>Ejemplos de respaldos completos</a:t>
            </a:r>
            <a:endParaRPr lang="es-CL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04" y="98502"/>
            <a:ext cx="1382171" cy="1591397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894039"/>
              </p:ext>
            </p:extLst>
          </p:nvPr>
        </p:nvGraphicFramePr>
        <p:xfrm>
          <a:off x="1219200" y="4191000"/>
          <a:ext cx="7696199" cy="111252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10381"/>
                <a:gridCol w="6385818"/>
              </a:tblGrid>
              <a:tr h="370840">
                <a:tc>
                  <a:txBody>
                    <a:bodyPr/>
                    <a:lstStyle/>
                    <a:p>
                      <a:r>
                        <a:rPr lang="es-CL" b="0" dirty="0" err="1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MySQL</a:t>
                      </a:r>
                      <a:r>
                        <a:rPr lang="es-CL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  <a:endParaRPr lang="es-CL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b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mysqldump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--databases cc3201 </a:t>
                      </a:r>
                      <a:r>
                        <a:rPr lang="es-CL" b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&gt; dump.msql</a:t>
                      </a:r>
                      <a:endParaRPr lang="es-CL" b="0" dirty="0" smtClean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Postgres</a:t>
                      </a:r>
                      <a:r>
                        <a:rPr lang="es-CL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  <a:endParaRPr lang="es-C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pg_dump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cc3201</a:t>
                      </a:r>
                      <a:r>
                        <a:rPr lang="es-CL" sz="1800" b="0" i="0" kern="1200" baseline="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&gt; dump.psql</a:t>
                      </a:r>
                      <a:endParaRPr lang="es-CL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SQL Server</a:t>
                      </a:r>
                      <a:endParaRPr lang="es-CL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shell&gt; </a:t>
                      </a:r>
                      <a:r>
                        <a:rPr lang="es-CL" sz="1800" b="0" i="0" kern="1200" smtClean="0">
                          <a:solidFill>
                            <a:schemeClr val="bg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BACKUP DATABASE </a:t>
                      </a:r>
                      <a:r>
                        <a:rPr lang="es-CL" sz="1800" b="0" i="0" kern="1200" smtClean="0">
                          <a:solidFill>
                            <a:schemeClr val="lt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cc3201 </a:t>
                      </a:r>
                      <a:r>
                        <a:rPr lang="es-CL" sz="1800" b="0" i="0" kern="1200" smtClean="0">
                          <a:solidFill>
                            <a:schemeClr val="bg1"/>
                          </a:solidFill>
                          <a:effectLst/>
                          <a:latin typeface="Inconsolata" panose="00000509000000000000" pitchFamily="49" charset="0"/>
                          <a:ea typeface="+mn-ea"/>
                          <a:cs typeface="+mn-cs"/>
                        </a:rPr>
                        <a:t>TO DISK = 'dump.sqls'</a:t>
                      </a:r>
                      <a:endParaRPr lang="es-CL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48" y="4495800"/>
            <a:ext cx="1892099" cy="1006907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s-CL" sz="2900" dirty="0" smtClean="0"/>
              <a:t>Nivel del </a:t>
            </a:r>
          </a:p>
          <a:p>
            <a:pPr marL="0" indent="0" algn="ctr">
              <a:buNone/>
            </a:pPr>
            <a:r>
              <a:rPr lang="es-CL" sz="4000" dirty="0" smtClean="0"/>
              <a:t>sistema de base de datos</a:t>
            </a:r>
            <a:endParaRPr lang="es-CL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2172464"/>
            <a:ext cx="1879197" cy="216366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70501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3800" dirty="0" smtClean="0"/>
              <a:t>sistema de archivos</a:t>
            </a:r>
            <a:endParaRPr lang="es-CL" sz="40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705600" y="4495800"/>
            <a:ext cx="1892099" cy="1006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1600" dirty="0" smtClean="0"/>
              <a:t>Nivel del </a:t>
            </a:r>
          </a:p>
          <a:p>
            <a:pPr marL="0" indent="0" algn="ctr">
              <a:buFont typeface="Arial" pitchFamily="34" charset="0"/>
              <a:buNone/>
            </a:pPr>
            <a:r>
              <a:rPr lang="es-CL" sz="2200" dirty="0" smtClean="0"/>
              <a:t>hardware</a:t>
            </a:r>
            <a:endParaRPr lang="es-CL" sz="2200" dirty="0"/>
          </a:p>
        </p:txBody>
      </p:sp>
      <p:sp>
        <p:nvSpPr>
          <p:cNvPr id="4" name="AutoShape 2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cramfs.com/wp-content/themes/scramfs/svg/filesystem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4" name="Picture 6" descr="https://i.pinimg.com/originals/e9/6c/a6/e96ca62d19c483d6a84e6539c56618c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78736"/>
            <a:ext cx="1951118" cy="19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515" y="2385379"/>
            <a:ext cx="1815899" cy="18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674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Hemos terminado con bases de datos relacionales</a:t>
            </a:r>
            <a:endParaRPr lang="es-CL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2532" name="Picture 4" descr="http://www.everyjoe.com/wp-content/uploads/2013/05/arvind-mahankali-celebr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19" y="1524000"/>
            <a:ext cx="6381750" cy="32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https://upload.wikimedia.org/wikipedia/en/0/03/Aybabt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867400" cy="391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29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(2) Django (Python)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Django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Django/Python</a:t>
            </a:r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Django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962400"/>
            <a:ext cx="312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Python.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Difícil de instalar inicialmente.</a:t>
            </a:r>
          </a:p>
          <a:p>
            <a:pPr algn="ct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Más indirecto.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962400"/>
            <a:ext cx="3233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Python!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¡Un marco moderno!</a:t>
            </a:r>
          </a:p>
          <a:p>
            <a:pPr algn="ctr"/>
            <a:endParaRPr lang="es-CL" dirty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¡Da varias abstracciones!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pic>
        <p:nvPicPr>
          <p:cNvPr id="5122" name="Picture 2" descr="Integrando Django &amp; Celery ejecutando tareas en segundo pl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39" y="152400"/>
            <a:ext cx="368376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Java </a:t>
            </a:r>
            <a:r>
              <a:rPr lang="es-CL" dirty="0" err="1" smtClean="0"/>
              <a:t>Servlets</a:t>
            </a:r>
            <a:endParaRPr lang="es-CL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362200"/>
          </a:xfrm>
        </p:spPr>
        <p:txBody>
          <a:bodyPr/>
          <a:lstStyle/>
          <a:p>
            <a:r>
              <a:rPr lang="es-CL" dirty="0" smtClean="0">
                <a:solidFill>
                  <a:srgbClr val="0070C0"/>
                </a:solidFill>
              </a:rPr>
              <a:t>Servidor Web:</a:t>
            </a:r>
            <a:r>
              <a:rPr lang="es-CL" dirty="0" smtClean="0"/>
              <a:t>	Apache </a:t>
            </a:r>
            <a:r>
              <a:rPr lang="es-CL" dirty="0" err="1" smtClean="0"/>
              <a:t>Tomcat</a:t>
            </a:r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</a:rPr>
              <a:t>Aplicación:</a:t>
            </a:r>
            <a:r>
              <a:rPr lang="es-CL" dirty="0" smtClean="0"/>
              <a:t>	Java </a:t>
            </a:r>
            <a:r>
              <a:rPr lang="es-CL" dirty="0" err="1" smtClean="0"/>
              <a:t>Servlets</a:t>
            </a:r>
            <a:endParaRPr lang="es-CL" dirty="0" smtClean="0"/>
          </a:p>
          <a:p>
            <a:r>
              <a:rPr lang="es-CL" dirty="0" smtClean="0">
                <a:solidFill>
                  <a:srgbClr val="0070C0"/>
                </a:solidFill>
              </a:rPr>
              <a:t>Conector:</a:t>
            </a:r>
            <a:r>
              <a:rPr lang="es-CL" dirty="0" smtClean="0"/>
              <a:t>	JDBC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512839" y="38100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39624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Hay que programar en Java.</a:t>
            </a:r>
          </a:p>
          <a:p>
            <a:pPr algn="ctr"/>
            <a:endParaRPr lang="es-CL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Un poco desactualizado.</a:t>
            </a:r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9051" y="3962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puede programar en Java!</a:t>
            </a:r>
          </a:p>
          <a:p>
            <a:pPr algn="ctr"/>
            <a:endParaRPr lang="es-CL" dirty="0" smtClean="0">
              <a:solidFill>
                <a:srgbClr val="00B05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¡Se usa en muchos sistemas!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3809999"/>
            <a:ext cx="1388638" cy="3023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7" y="3785362"/>
            <a:ext cx="1587386" cy="3044949"/>
          </a:xfrm>
          <a:prstGeom prst="rect">
            <a:avLst/>
          </a:prstGeom>
        </p:spPr>
      </p:pic>
      <p:pic>
        <p:nvPicPr>
          <p:cNvPr id="3074" name="Picture 2" descr="PROSELYTE – Page 2 – Software Engine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152400"/>
            <a:ext cx="30670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566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40080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mtClean="0">
                <a:hlinkClick r:id="rId3"/>
              </a:rPr>
              <a:t>https://wiki.dcc.uchile.cl/cc3201/doku.php?id=proyecto:armar_la_aplicacion_inicial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77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Acceso programático a bases de datos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6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1430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990600"/>
            <a:ext cx="9144000" cy="396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angle 2"/>
          <p:cNvSpPr/>
          <p:nvPr/>
        </p:nvSpPr>
        <p:spPr>
          <a:xfrm>
            <a:off x="2019299" y="1821444"/>
            <a:ext cx="5105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Aplicación (PHP / Django / Java / …)</a:t>
            </a:r>
            <a:endParaRPr lang="es-CL" sz="1700" dirty="0"/>
          </a:p>
        </p:txBody>
      </p:sp>
      <p:sp>
        <p:nvSpPr>
          <p:cNvPr id="7" name="Rectangle 6"/>
          <p:cNvSpPr/>
          <p:nvPr/>
        </p:nvSpPr>
        <p:spPr>
          <a:xfrm>
            <a:off x="2019300" y="2853820"/>
            <a:ext cx="5105400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Conector (PDO / Django / JDBC / …)</a:t>
            </a:r>
            <a:endParaRPr lang="es-CL" sz="1700" dirty="0"/>
          </a:p>
        </p:txBody>
      </p:sp>
      <p:sp>
        <p:nvSpPr>
          <p:cNvPr id="8" name="Rectangle 7"/>
          <p:cNvSpPr/>
          <p:nvPr/>
        </p:nvSpPr>
        <p:spPr>
          <a:xfrm>
            <a:off x="2019300" y="3920620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sp>
        <p:nvSpPr>
          <p:cNvPr id="9" name="Rectangle 8"/>
          <p:cNvSpPr/>
          <p:nvPr/>
        </p:nvSpPr>
        <p:spPr>
          <a:xfrm>
            <a:off x="3924298" y="3920621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sp>
        <p:nvSpPr>
          <p:cNvPr id="10" name="Rectangle 9"/>
          <p:cNvSpPr/>
          <p:nvPr/>
        </p:nvSpPr>
        <p:spPr>
          <a:xfrm>
            <a:off x="5829300" y="3920620"/>
            <a:ext cx="12954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700" dirty="0" smtClean="0"/>
              <a:t>Controlador</a:t>
            </a:r>
            <a:endParaRPr lang="es-CL" sz="1700" dirty="0"/>
          </a:p>
        </p:txBody>
      </p:sp>
      <p:cxnSp>
        <p:nvCxnSpPr>
          <p:cNvPr id="11" name="Elbow Connector 10"/>
          <p:cNvCxnSpPr>
            <a:stCxn id="3" idx="2"/>
            <a:endCxn id="7" idx="0"/>
          </p:cNvCxnSpPr>
          <p:nvPr/>
        </p:nvCxnSpPr>
        <p:spPr>
          <a:xfrm rot="16200000" flipH="1">
            <a:off x="4322511" y="2604331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7" idx="2"/>
            <a:endCxn id="8" idx="0"/>
          </p:cNvCxnSpPr>
          <p:nvPr/>
        </p:nvCxnSpPr>
        <p:spPr>
          <a:xfrm rot="5400000">
            <a:off x="3352800" y="2701420"/>
            <a:ext cx="533400" cy="1905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7" idx="2"/>
            <a:endCxn id="10" idx="0"/>
          </p:cNvCxnSpPr>
          <p:nvPr/>
        </p:nvCxnSpPr>
        <p:spPr>
          <a:xfrm rot="16200000" flipH="1">
            <a:off x="5257800" y="2701420"/>
            <a:ext cx="533400" cy="1905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7" idx="2"/>
            <a:endCxn id="9" idx="0"/>
          </p:cNvCxnSpPr>
          <p:nvPr/>
        </p:nvCxnSpPr>
        <p:spPr>
          <a:xfrm rot="5400000">
            <a:off x="4305299" y="3653919"/>
            <a:ext cx="533401" cy="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2417511" y="4703509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6200000" flipH="1">
            <a:off x="4322514" y="4703510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6230142" y="4703511"/>
            <a:ext cx="498976" cy="1"/>
          </a:xfrm>
          <a:prstGeom prst="bentConnector3">
            <a:avLst/>
          </a:prstGeom>
          <a:ln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1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5872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conn = pg_connect(&quot;host = ... port = ... dbname = ... user = ... password = ...&quot;);&#10;$result = pg_query($conn, &quot;SELECT atr FROM tabla WHERE ...&quot;);&#10;if($result){&#10;   while ($row = pg_fetch_assoc($result)){&#10;       echo &quot;Result is &quot;. $row[&quot;atr&quot;];&#10;   }&#10;}&#10;\end{lstlisting}&#10;\end{document}&#10;"/>
  <p:tag name="IGUANATEXSIZE" val="14"/>
  <p:tag name="IGUANATEXCURSOR" val="4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05614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einput = escape($input);&#10;$stmt = $conn-&gt;query(&quot;SELECT nota FROM Students WHERE name='&quot;.$einput.&quot;'&quot;);&#10;\end{lstlisting}&#10;\end{document}&#10;"/>
  <p:tag name="IGUANATEXSIZE" val="15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.2821"/>
  <p:tag name="ORIGINALWIDTH" val="4545.63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&#10;$stmt-&gt;execute([$name]);&#10;\end{lstlisting}&#10;\end{document}&#10;"/>
  <p:tag name="IGUANATEXSIZE" val="15"/>
  <p:tag name="IGUANATEXCURSOR" val="3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20,51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\color{gray}&#10;// 1 : El sistema de bases de datos compila la sentencia &#10;\end{tabular}&#10;\end{document}&#10;"/>
  <p:tag name="IGUANATEXSIZE" val="17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4367,1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emph={%  &#10;    Robert, for%&#10;    },&#10;    emphstyle={\color{red}}%&#10;}&#10;\begin{lstlisting}[style=sqlq]&#10;                            QUERY PLAN&#10;-------------------------------------------------------------------&#10; Seq Scan on Students  (cost=0.00..9654.67 rows=57 width=132)&#10;   Filter: ((name)::text = ^{\color{green}?}^::text)\end{lstlisting}&#10;\end{document}&#10;"/>
  <p:tag name="IGUANATEXSIZE" val="17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2470,0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l}&#10;{\ckw SELECT} nota {\ckw FROM} Students {\ckw WHERE} name={\color{green}?}\\&#10;\end{tabular}&#10;\end{document}&#10;"/>
  <p:tag name="IGUANATEXSIZE" val="17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71071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 // 1&#10;$stmt-&gt;execute([$name]); // 2&#10;\end{lstlisting}&#10;\end{document}&#10;"/>
  <p:tag name="IGUANATEXSIZE" val="15"/>
  <p:tag name="IGUANATEXCURSOR" val="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4367,1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lstlisting}[style=sqlq]&#10;                            QUERY PLAN&#10;-------------------------------------------------------------------&#10; Seq Scan on Students  (cost=0.00..9654.67 rows=57 width=132)&#10;   Filter: ((name)::text = ^{\color{orange}\verb|'|Robert\verb|'|}^::text)\end{lstlisting}&#10;\end{document}&#10;"/>
  <p:tag name="IGUANATEXSIZE" val="17"/>
  <p:tag name="IGUANATEXCURSOR" val="4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766"/>
  <p:tag name="ORIGINALWIDTH" val="4241.0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\color{gray}&#10;// 2 : Se reempleza el parametro en el plan y se ejecuta el plan&#10;\end{tabular}&#10;\end{document}&#10;"/>
  <p:tag name="IGUANATEXSIZE" val="17"/>
  <p:tag name="IGUANATEXCURSOR" val="3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2470,0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l}&#10;{\ckw SELECT} nota {\ckw FROM} Students {\ckw WHERE} name={\color{green}?}\\&#10;\end{tabular}&#10;\end{document}&#10;"/>
  <p:tag name="IGUANATEXSIZE" val="17"/>
  <p:tag name="IGUANATEXCURSOR" val="3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.71071"/>
  <p:tag name="ORIGINALWIDTH" val="720.0347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&quot;); // 1&#10;$stmt-&gt;execute([$name]); // 2&#10;\end{lstlisting}&#10;\end{document}&#10;"/>
  <p:tag name="IGUANATEXSIZE" val="15"/>
  <p:tag name="IGUANATEXCURSOR" val="3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7496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conn = new PDO(&quot;pgsql:host=...;port=...;dbname=...;user=...;password=...&quot;);&#10;$stmt = $conn-&gt;query(&quot;SELECT atr FROM tabla WHERE ...&quot;);&#10;while ($row = $stmt-&gt;fetch()){&#10;   echo &quot;Result is &quot;. $row[&quot;atr&quot;];&#10;}&#10;\end{lstlisting}&#10;\end{document}&#10;"/>
  <p:tag name="IGUANATEXSIZE" val="14"/>
  <p:tag name="IGUANATEXCURSOR" val="4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327,79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nota}\\[0.5ex]&#10;\hline &#10;3,7\\\hline&#10;\end{tabular}&#10;&#10;&#10;&#10;&#10;&#10;\end{document}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.4378"/>
  <p:tag name="ORIGINALWIDTH" val="719.707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prepare(&quot;SELECT nota FROM Students WHERE name=? AND year=?&quot;); // 1&#10;$stmt-&gt;execute([$name,$year]); // 2&#10;\end{lstlisting}&#10;\end{document}&#10;"/>
  <p:tag name="IGUANATEXSIZE" val="15"/>
  <p:tag name="IGUANATEXCURSOR" val="38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279"/>
  <p:tag name="ORIGINALWIDTH" val="720.0347"/>
  <p:tag name="LATEXADDIN" val="\documentclass{standalon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input = ...;&#10;$conn = pg_connect(&quot;host = ... port = ... dbname = ... user = ... password = ...&quot;);&#10;$result = pg_query($conn, &quot;SELECT atr FROM tabla WHERE id='&quot;. $input .&quot;'&quot;);&#10;if($result){&#10;   while ($row = pg_fetch_assoc($result)){&#10;       echo &quot;Result is &quot;. $row[&quot;atr&quot;];&#10;   }&#10;}&#10;\end{lstlisting}&#10;\end{document}&#10;"/>
  <p:tag name="IGUANATEXSIZE" val="14"/>
  <p:tag name="IGUANATEXCURSOR" val="45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83,4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color{gray}&#10;(\verb|'|\texttt{\color{blue}--}\verb|'| empieza un comentario)&#10;\end{document}&#10;"/>
  <p:tag name="IGUANATEXSIZE" val="16"/>
  <p:tag name="IGUANATEXCURSOR" val="2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.18307"/>
  <p:tag name="ORIGINALWIDTH" val="719.052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&quot;.{\color{orange}\$input}.&quot;\verb|'|\\&#10;\end{tabular}&#10;\end{document}&#10;"/>
  <p:tag name="IGUANATEXSIZE" val="18"/>
  <p:tag name="IGUANATEXCURSOR" val="3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72795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{\color{blue}Robert\verb|'|; DROP TABLE Students; --} \color{gray}\verb|'|&#10;\end{tabular}&#10;\end{document}&#10;"/>
  <p:tag name="IGUANATEXSIZE" val="18"/>
  <p:tag name="IGUANATEXCURSOR" val="3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.18307"/>
  <p:tag name="ORIGINALWIDTH" val="719.052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&quot;.{\color{orange}\$input}.&quot;\verb|'|\\&#10;\end{tabular}&#10;\end{document}&#10;"/>
  <p:tag name="IGUANATEXSIZE" val="18"/>
  <p:tag name="IGUANATEXCURSOR" val="3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.0552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SELECT} nota {\ckw FROM} Students {\ckw WHERE} name=\verb|'|{\color{blue}Robert\verb|'| OR 1==1 -- }\color{gray}\verb|'|&#10;\\&#10;\end{tabular}&#10;\end{document}&#10;"/>
  <p:tag name="IGUANATEXSIZE" val="18"/>
  <p:tag name="IGUANATEXCURSOR" val="3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.40071"/>
  <p:tag name="ORIGINALWIDTH" val="719.7074"/>
  <p:tag name="LATEXADDIN" val="\documentclass{article}&#10;\usepackage[utf8]{inputenc}&#10;\usepackage{amsmath}&#10;\usepackage{xcolor}&#10;\usepackage{listings}&#10;\usepackage[normalem]{ulem}&#10;\usepackage{C:/Users/ahogan/Documents/Teaching/Databases/macros/bdd}&#10;\pagestyle{empty}&#10;&#10;&#10;&#10;\begin{document}&#10;\begin{lstlisting}[style=php]&#10;$stmt = $conn-&gt;query(&quot;SELECT nota FROM Students WHERE name='&quot;.$input.&quot;'&quot;);&#10;\end{lstlisting}&#10;\end{document}&#10;"/>
  <p:tag name="IGUANATEXSIZE" val="15"/>
  <p:tag name="IGUANATEXCURSOR" val="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37554</TotalTime>
  <Words>1260</Words>
  <Application>Microsoft Office PowerPoint</Application>
  <PresentationFormat>On-screen Show (4:3)</PresentationFormat>
  <Paragraphs>236</Paragraphs>
  <Slides>46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CC3201-1 Bases de Datos Otoño 2023  Clase 11: SQL: Acceso Programático,      Inyecciones, Respaldos</vt:lpstr>
      <vt:lpstr>Proyectos: Acceso Programático</vt:lpstr>
      <vt:lpstr>Tres opciones para la aplicación</vt:lpstr>
      <vt:lpstr>(1) PHP</vt:lpstr>
      <vt:lpstr>(2) Django (Python)</vt:lpstr>
      <vt:lpstr>(3) Java Servlets</vt:lpstr>
      <vt:lpstr>PowerPoint Presentation</vt:lpstr>
      <vt:lpstr>Acceso programático a bases de datos</vt:lpstr>
      <vt:lpstr>Acceso programático</vt:lpstr>
      <vt:lpstr>Veremos el ejemplo ApellidoApp.java</vt:lpstr>
      <vt:lpstr>Definir conector y consultar</vt:lpstr>
      <vt:lpstr>Inyección SQL</vt:lpstr>
      <vt:lpstr>Un problema …</vt:lpstr>
      <vt:lpstr>PowerPoint Presentation</vt:lpstr>
      <vt:lpstr>Inyección SQL</vt:lpstr>
      <vt:lpstr>Inyección SQL</vt:lpstr>
      <vt:lpstr>Parece estúpido pero …</vt:lpstr>
      <vt:lpstr>Parece estúpido pero ...</vt:lpstr>
      <vt:lpstr>Parece estúpido pero ...</vt:lpstr>
      <vt:lpstr>Más ejemplos …</vt:lpstr>
      <vt:lpstr>Más ejemplos …</vt:lpstr>
      <vt:lpstr>La historia de HBGary y Anonymous</vt:lpstr>
      <vt:lpstr>La historia de HBGary y Anonymous</vt:lpstr>
      <vt:lpstr>Inyección SQL: ¿escapar los strings?</vt:lpstr>
      <vt:lpstr>Inyección SQL: ¡sentencias pre-compiladas!</vt:lpstr>
      <vt:lpstr>Inyección SQL: ¡sentencias pre-compiladas!</vt:lpstr>
      <vt:lpstr>Inyección SQL: ¡sentencias pre-compiladas!</vt:lpstr>
      <vt:lpstr>Sentencias pre-compiladas</vt:lpstr>
      <vt:lpstr>¡Interfaces restringidas de HTML no ayudan!</vt:lpstr>
      <vt:lpstr>¡Interfaces restringidas de HTML no ayudan!</vt:lpstr>
      <vt:lpstr>¡Interfaces restringidas de HTML no ayudan!</vt:lpstr>
      <vt:lpstr>Respaldos</vt:lpstr>
      <vt:lpstr>Tipos de errores</vt:lpstr>
      <vt:lpstr>Tipos de respaldo</vt:lpstr>
      <vt:lpstr>Respaldos externos</vt:lpstr>
      <vt:lpstr>Respaldos Externos:  Sistema de Archivos</vt:lpstr>
      <vt:lpstr>Respaldos Externos:  Hardware</vt:lpstr>
      <vt:lpstr>Respaldos internos</vt:lpstr>
      <vt:lpstr>Respaldos Internos:  Completos</vt:lpstr>
      <vt:lpstr>Respaldos Internos:  Diferencial</vt:lpstr>
      <vt:lpstr>Respaldos Internos:  Incremental</vt:lpstr>
      <vt:lpstr>Respaldos Internos:  Registros</vt:lpstr>
      <vt:lpstr>Respaldos Internos:  En la práctica</vt:lpstr>
      <vt:lpstr>PowerPoint Presentation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1382</cp:revision>
  <cp:lastPrinted>2016-09-12T03:42:43Z</cp:lastPrinted>
  <dcterms:created xsi:type="dcterms:W3CDTF">2006-08-16T00:00:00Z</dcterms:created>
  <dcterms:modified xsi:type="dcterms:W3CDTF">2023-05-22T21:20:16Z</dcterms:modified>
</cp:coreProperties>
</file>