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notesSlides/notesSlide1.xml" ContentType="application/vnd.openxmlformats-officedocument.presentationml.notesSlide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notesSlides/notesSlide2.xml" ContentType="application/vnd.openxmlformats-officedocument.presentationml.notesSlide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notesSlides/notesSlide3.xml" ContentType="application/vnd.openxmlformats-officedocument.presentationml.notesSlide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notesSlides/notesSlide4.xml" ContentType="application/vnd.openxmlformats-officedocument.presentationml.notesSlide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7"/>
  </p:notesMasterIdLst>
  <p:handoutMasterIdLst>
    <p:handoutMasterId r:id="rId68"/>
  </p:handoutMasterIdLst>
  <p:sldIdLst>
    <p:sldId id="528" r:id="rId2"/>
    <p:sldId id="531" r:id="rId3"/>
    <p:sldId id="532" r:id="rId4"/>
    <p:sldId id="533" r:id="rId5"/>
    <p:sldId id="534" r:id="rId6"/>
    <p:sldId id="535" r:id="rId7"/>
    <p:sldId id="536" r:id="rId8"/>
    <p:sldId id="537" r:id="rId9"/>
    <p:sldId id="538" r:id="rId10"/>
    <p:sldId id="539" r:id="rId11"/>
    <p:sldId id="540" r:id="rId12"/>
    <p:sldId id="541" r:id="rId13"/>
    <p:sldId id="542" r:id="rId14"/>
    <p:sldId id="543" r:id="rId15"/>
    <p:sldId id="544" r:id="rId16"/>
    <p:sldId id="596" r:id="rId17"/>
    <p:sldId id="545" r:id="rId18"/>
    <p:sldId id="546" r:id="rId19"/>
    <p:sldId id="547" r:id="rId20"/>
    <p:sldId id="548" r:id="rId21"/>
    <p:sldId id="549" r:id="rId22"/>
    <p:sldId id="552" r:id="rId23"/>
    <p:sldId id="551" r:id="rId24"/>
    <p:sldId id="589" r:id="rId25"/>
    <p:sldId id="550" r:id="rId26"/>
    <p:sldId id="590" r:id="rId27"/>
    <p:sldId id="583" r:id="rId28"/>
    <p:sldId id="591" r:id="rId29"/>
    <p:sldId id="584" r:id="rId30"/>
    <p:sldId id="592" r:id="rId31"/>
    <p:sldId id="585" r:id="rId32"/>
    <p:sldId id="593" r:id="rId33"/>
    <p:sldId id="594" r:id="rId34"/>
    <p:sldId id="588" r:id="rId35"/>
    <p:sldId id="586" r:id="rId36"/>
    <p:sldId id="595" r:id="rId37"/>
    <p:sldId id="581" r:id="rId38"/>
    <p:sldId id="554" r:id="rId39"/>
    <p:sldId id="555" r:id="rId40"/>
    <p:sldId id="597" r:id="rId41"/>
    <p:sldId id="556" r:id="rId42"/>
    <p:sldId id="557" r:id="rId43"/>
    <p:sldId id="558" r:id="rId44"/>
    <p:sldId id="559" r:id="rId45"/>
    <p:sldId id="560" r:id="rId46"/>
    <p:sldId id="561" r:id="rId47"/>
    <p:sldId id="582" r:id="rId48"/>
    <p:sldId id="563" r:id="rId49"/>
    <p:sldId id="564" r:id="rId50"/>
    <p:sldId id="565" r:id="rId51"/>
    <p:sldId id="566" r:id="rId52"/>
    <p:sldId id="599" r:id="rId53"/>
    <p:sldId id="567" r:id="rId54"/>
    <p:sldId id="568" r:id="rId55"/>
    <p:sldId id="569" r:id="rId56"/>
    <p:sldId id="570" r:id="rId57"/>
    <p:sldId id="571" r:id="rId58"/>
    <p:sldId id="572" r:id="rId59"/>
    <p:sldId id="600" r:id="rId60"/>
    <p:sldId id="574" r:id="rId61"/>
    <p:sldId id="576" r:id="rId62"/>
    <p:sldId id="577" r:id="rId63"/>
    <p:sldId id="578" r:id="rId64"/>
    <p:sldId id="579" r:id="rId65"/>
    <p:sldId id="580" r:id="rId66"/>
  </p:sldIdLst>
  <p:sldSz cx="9144000" cy="6858000" type="screen4x3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55681"/>
    <a:srgbClr val="E28AA7"/>
    <a:srgbClr val="468191"/>
    <a:srgbClr val="FFFF00"/>
    <a:srgbClr val="000000"/>
    <a:srgbClr val="488695"/>
    <a:srgbClr val="457E8F"/>
    <a:srgbClr val="009900"/>
    <a:srgbClr val="437B8A"/>
    <a:srgbClr val="D2DEC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04" autoAdjust="0"/>
    <p:restoredTop sz="86502" autoAdjust="0"/>
  </p:normalViewPr>
  <p:slideViewPr>
    <p:cSldViewPr>
      <p:cViewPr varScale="1">
        <p:scale>
          <a:sx n="87" d="100"/>
          <a:sy n="87" d="100"/>
        </p:scale>
        <p:origin x="-1363" y="-91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857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810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375" y="0"/>
            <a:ext cx="3170238" cy="4810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0E7E9F-4CE6-43CC-9F21-B70389480E0F}" type="datetimeFigureOut">
              <a:rPr lang="es-CL" smtClean="0">
                <a:latin typeface="Calibri Light" panose="020F0302020204030204" pitchFamily="34" charset="0"/>
              </a:rPr>
              <a:t>07-05-2023</a:t>
            </a:fld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20188"/>
            <a:ext cx="3170238" cy="4810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375" y="9120188"/>
            <a:ext cx="3170238" cy="4810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A3EF1C-3BA7-4AE0-9D93-DD87BB2AD288}" type="slidenum">
              <a:rPr lang="es-CL" smtClean="0">
                <a:latin typeface="Calibri Light" panose="020F0302020204030204" pitchFamily="34" charset="0"/>
              </a:rPr>
              <a:t>‹#›</a:t>
            </a:fld>
            <a:endParaRPr lang="es-CL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989122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>
                <a:latin typeface="Calibri Light" panose="020F0302020204030204" pitchFamily="34" charset="0"/>
              </a:defRPr>
            </a:lvl1pPr>
          </a:lstStyle>
          <a:p>
            <a:endParaRPr lang="es-CL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>
                <a:latin typeface="Calibri Light" panose="020F0302020204030204" pitchFamily="34" charset="0"/>
              </a:defRPr>
            </a:lvl1pPr>
          </a:lstStyle>
          <a:p>
            <a:fld id="{4E300012-02A5-4B9A-BBBE-ECC937BD1D5A}" type="datetimeFigureOut">
              <a:rPr lang="es-CL" smtClean="0"/>
              <a:pPr/>
              <a:t>07-05-2023</a:t>
            </a:fld>
            <a:endParaRPr lang="es-CL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IE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  <a:p>
            <a:pPr lvl="1"/>
            <a:r>
              <a:rPr lang="es-CL" dirty="0" err="1" smtClean="0"/>
              <a:t>Second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2"/>
            <a:r>
              <a:rPr lang="es-CL" dirty="0" err="1" smtClean="0"/>
              <a:t>Third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3"/>
            <a:r>
              <a:rPr lang="es-CL" dirty="0" err="1" smtClean="0"/>
              <a:t>Fourth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4"/>
            <a:r>
              <a:rPr lang="es-CL" dirty="0" err="1" smtClean="0"/>
              <a:t>Fifth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>
                <a:latin typeface="Calibri Light" panose="020F0302020204030204" pitchFamily="34" charset="0"/>
              </a:defRPr>
            </a:lvl1pPr>
          </a:lstStyle>
          <a:p>
            <a:endParaRPr lang="es-CL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>
                <a:latin typeface="Calibri Light" panose="020F0302020204030204" pitchFamily="34" charset="0"/>
              </a:defRPr>
            </a:lvl1pPr>
          </a:lstStyle>
          <a:p>
            <a:fld id="{904E58D3-AE56-4AF7-BFDD-CAD04963A4E2}" type="slidenum">
              <a:rPr lang="es-CL" smtClean="0"/>
              <a:pPr/>
              <a:t>‹#›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7168693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s-CL" smtClean="0"/>
              <a:pPr/>
              <a:t>20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2933231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s-CL" smtClean="0"/>
              <a:pPr/>
              <a:t>25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9527411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s-CL" smtClean="0"/>
              <a:pPr/>
              <a:t>26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4404253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s-CL" smtClean="0"/>
              <a:pPr/>
              <a:t>60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8169492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title</a:t>
            </a:r>
            <a:r>
              <a:rPr lang="es-CL" dirty="0" smtClean="0"/>
              <a:t> </a:t>
            </a:r>
            <a:r>
              <a:rPr lang="es-CL" dirty="0" err="1" smtClean="0"/>
              <a:t>style</a:t>
            </a:r>
            <a:endParaRPr lang="es-CL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subtitle</a:t>
            </a:r>
            <a:r>
              <a:rPr lang="es-CL" dirty="0" smtClean="0"/>
              <a:t> </a:t>
            </a:r>
            <a:r>
              <a:rPr lang="es-CL" dirty="0" err="1" smtClean="0"/>
              <a:t>style</a:t>
            </a:r>
            <a:endParaRPr lang="es-C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s-CL" smtClean="0"/>
              <a:pPr/>
              <a:t>07-05-2023</a:t>
            </a:fld>
            <a:endParaRPr lang="es-C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L" smtClean="0"/>
              <a:pPr/>
              <a:t>‹#›</a:t>
            </a:fld>
            <a:endParaRPr lang="es-C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title</a:t>
            </a:r>
            <a:r>
              <a:rPr lang="es-CL" dirty="0" smtClean="0"/>
              <a:t> </a:t>
            </a:r>
            <a:r>
              <a:rPr lang="es-CL" dirty="0" err="1" smtClean="0"/>
              <a:t>style</a:t>
            </a:r>
            <a:endParaRPr lang="es-CL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  <a:p>
            <a:pPr lvl="1"/>
            <a:r>
              <a:rPr lang="es-CL" dirty="0" err="1" smtClean="0"/>
              <a:t>Second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2"/>
            <a:r>
              <a:rPr lang="es-CL" dirty="0" err="1" smtClean="0"/>
              <a:t>Third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3"/>
            <a:r>
              <a:rPr lang="es-CL" dirty="0" err="1" smtClean="0"/>
              <a:t>Fourth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4"/>
            <a:r>
              <a:rPr lang="es-CL" dirty="0" err="1" smtClean="0"/>
              <a:t>Fifth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s-CL" smtClean="0"/>
              <a:pPr/>
              <a:t>07-05-2023</a:t>
            </a:fld>
            <a:endParaRPr lang="es-C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L" smtClean="0"/>
              <a:pPr/>
              <a:t>‹#›</a:t>
            </a:fld>
            <a:endParaRPr lang="es-CL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title</a:t>
            </a:r>
            <a:r>
              <a:rPr lang="es-CL" dirty="0" smtClean="0"/>
              <a:t> </a:t>
            </a:r>
            <a:r>
              <a:rPr lang="es-CL" dirty="0" err="1" smtClean="0"/>
              <a:t>style</a:t>
            </a:r>
            <a:endParaRPr lang="es-CL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  <a:p>
            <a:pPr lvl="1"/>
            <a:r>
              <a:rPr lang="es-CL" dirty="0" err="1" smtClean="0"/>
              <a:t>Second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2"/>
            <a:r>
              <a:rPr lang="es-CL" dirty="0" err="1" smtClean="0"/>
              <a:t>Third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3"/>
            <a:r>
              <a:rPr lang="es-CL" dirty="0" err="1" smtClean="0"/>
              <a:t>Fourth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4"/>
            <a:r>
              <a:rPr lang="es-CL" dirty="0" err="1" smtClean="0"/>
              <a:t>Fifth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s-CL" smtClean="0"/>
              <a:pPr/>
              <a:t>07-05-2023</a:t>
            </a:fld>
            <a:endParaRPr lang="es-C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L" smtClean="0"/>
              <a:pPr/>
              <a:t>‹#›</a:t>
            </a:fld>
            <a:endParaRPr lang="es-CL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title</a:t>
            </a:r>
            <a:r>
              <a:rPr lang="es-CL" dirty="0" smtClean="0"/>
              <a:t> </a:t>
            </a:r>
            <a:r>
              <a:rPr lang="es-CL" dirty="0" err="1" smtClean="0"/>
              <a:t>style</a:t>
            </a:r>
            <a:endParaRPr lang="es-C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906963"/>
          </a:xfrm>
        </p:spPr>
        <p:txBody>
          <a:bodyPr/>
          <a:lstStyle/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  <a:p>
            <a:pPr lvl="1"/>
            <a:r>
              <a:rPr lang="es-CL" dirty="0" err="1" smtClean="0"/>
              <a:t>Second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2"/>
            <a:r>
              <a:rPr lang="es-CL" dirty="0" err="1" smtClean="0"/>
              <a:t>Third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3"/>
            <a:r>
              <a:rPr lang="es-CL" dirty="0" err="1" smtClean="0"/>
              <a:t>Fourth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4"/>
            <a:r>
              <a:rPr lang="es-CL" dirty="0" err="1" smtClean="0"/>
              <a:t>Fifth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s-CL" smtClean="0"/>
              <a:pPr/>
              <a:t>07-05-2023</a:t>
            </a:fld>
            <a:endParaRPr lang="es-C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L" smtClean="0"/>
              <a:pPr/>
              <a:t>‹#›</a:t>
            </a:fld>
            <a:endParaRPr lang="es-C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0" cap="small" baseline="0"/>
            </a:lvl1pPr>
          </a:lstStyle>
          <a:p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title</a:t>
            </a:r>
            <a:r>
              <a:rPr lang="es-CL" dirty="0" smtClean="0"/>
              <a:t> </a:t>
            </a:r>
            <a:r>
              <a:rPr lang="es-CL" dirty="0" err="1" smtClean="0"/>
              <a:t>style</a:t>
            </a:r>
            <a:endParaRPr lang="es-CL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s-CL" smtClean="0"/>
              <a:pPr/>
              <a:t>07-05-2023</a:t>
            </a:fld>
            <a:endParaRPr lang="es-C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L" smtClean="0"/>
              <a:pPr/>
              <a:t>‹#›</a:t>
            </a:fld>
            <a:endParaRPr lang="es-C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title</a:t>
            </a:r>
            <a:r>
              <a:rPr lang="es-CL" dirty="0" smtClean="0"/>
              <a:t> </a:t>
            </a:r>
            <a:r>
              <a:rPr lang="es-CL" dirty="0" err="1" smtClean="0"/>
              <a:t>style</a:t>
            </a:r>
            <a:endParaRPr lang="es-CL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  <a:p>
            <a:pPr lvl="1"/>
            <a:r>
              <a:rPr lang="es-CL" dirty="0" err="1" smtClean="0"/>
              <a:t>Second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2"/>
            <a:r>
              <a:rPr lang="es-CL" dirty="0" err="1" smtClean="0"/>
              <a:t>Third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3"/>
            <a:r>
              <a:rPr lang="es-CL" dirty="0" err="1" smtClean="0"/>
              <a:t>Fourth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4"/>
            <a:r>
              <a:rPr lang="es-CL" dirty="0" err="1" smtClean="0"/>
              <a:t>Fifth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  <a:p>
            <a:pPr lvl="1"/>
            <a:r>
              <a:rPr lang="es-CL" dirty="0" err="1" smtClean="0"/>
              <a:t>Second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2"/>
            <a:r>
              <a:rPr lang="es-CL" dirty="0" err="1" smtClean="0"/>
              <a:t>Third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3"/>
            <a:r>
              <a:rPr lang="es-CL" dirty="0" err="1" smtClean="0"/>
              <a:t>Fourth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4"/>
            <a:r>
              <a:rPr lang="es-CL" dirty="0" err="1" smtClean="0"/>
              <a:t>Fifth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s-CL" smtClean="0"/>
              <a:pPr/>
              <a:t>07-05-2023</a:t>
            </a:fld>
            <a:endParaRPr lang="es-CL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L" smtClean="0"/>
              <a:pPr/>
              <a:t>‹#›</a:t>
            </a:fld>
            <a:endParaRPr lang="es-CL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title</a:t>
            </a:r>
            <a:r>
              <a:rPr lang="es-CL" dirty="0" smtClean="0"/>
              <a:t> </a:t>
            </a:r>
            <a:r>
              <a:rPr lang="es-CL" dirty="0" err="1" smtClean="0"/>
              <a:t>style</a:t>
            </a:r>
            <a:endParaRPr lang="es-CL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  <a:p>
            <a:pPr lvl="1"/>
            <a:r>
              <a:rPr lang="es-CL" dirty="0" err="1" smtClean="0"/>
              <a:t>Second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2"/>
            <a:r>
              <a:rPr lang="es-CL" dirty="0" err="1" smtClean="0"/>
              <a:t>Third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3"/>
            <a:r>
              <a:rPr lang="es-CL" dirty="0" err="1" smtClean="0"/>
              <a:t>Fourth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4"/>
            <a:r>
              <a:rPr lang="es-CL" dirty="0" err="1" smtClean="0"/>
              <a:t>Fifth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  <a:p>
            <a:pPr lvl="1"/>
            <a:r>
              <a:rPr lang="es-CL" dirty="0" err="1" smtClean="0"/>
              <a:t>Second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2"/>
            <a:r>
              <a:rPr lang="es-CL" dirty="0" err="1" smtClean="0"/>
              <a:t>Third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3"/>
            <a:r>
              <a:rPr lang="es-CL" dirty="0" err="1" smtClean="0"/>
              <a:t>Fourth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4"/>
            <a:r>
              <a:rPr lang="es-CL" dirty="0" err="1" smtClean="0"/>
              <a:t>Fifth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s-CL" smtClean="0"/>
              <a:pPr/>
              <a:t>07-05-2023</a:t>
            </a:fld>
            <a:endParaRPr lang="es-CL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L" smtClean="0"/>
              <a:pPr/>
              <a:t>‹#›</a:t>
            </a:fld>
            <a:endParaRPr lang="es-CL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title</a:t>
            </a:r>
            <a:r>
              <a:rPr lang="es-CL" dirty="0" smtClean="0"/>
              <a:t> </a:t>
            </a:r>
            <a:r>
              <a:rPr lang="es-CL" dirty="0" err="1" smtClean="0"/>
              <a:t>style</a:t>
            </a:r>
            <a:endParaRPr lang="es-CL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s-CL" smtClean="0"/>
              <a:pPr/>
              <a:t>07-05-2023</a:t>
            </a:fld>
            <a:endParaRPr lang="es-CL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L" smtClean="0"/>
              <a:pPr/>
              <a:t>‹#›</a:t>
            </a:fld>
            <a:endParaRPr lang="es-CL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s-CL" smtClean="0"/>
              <a:pPr/>
              <a:t>07-05-2023</a:t>
            </a:fld>
            <a:endParaRPr lang="es-CL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L" smtClean="0"/>
              <a:pPr/>
              <a:t>‹#›</a:t>
            </a:fld>
            <a:endParaRPr lang="es-CL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title</a:t>
            </a:r>
            <a:r>
              <a:rPr lang="es-CL" dirty="0" smtClean="0"/>
              <a:t> </a:t>
            </a:r>
            <a:r>
              <a:rPr lang="es-CL" dirty="0" err="1" smtClean="0"/>
              <a:t>style</a:t>
            </a:r>
            <a:endParaRPr lang="es-C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  <a:p>
            <a:pPr lvl="1"/>
            <a:r>
              <a:rPr lang="es-CL" dirty="0" err="1" smtClean="0"/>
              <a:t>Second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2"/>
            <a:r>
              <a:rPr lang="es-CL" dirty="0" err="1" smtClean="0"/>
              <a:t>Third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3"/>
            <a:r>
              <a:rPr lang="es-CL" dirty="0" err="1" smtClean="0"/>
              <a:t>Fourth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4"/>
            <a:r>
              <a:rPr lang="es-CL" dirty="0" err="1" smtClean="0"/>
              <a:t>Fifth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s-CL" smtClean="0"/>
              <a:pPr/>
              <a:t>07-05-2023</a:t>
            </a:fld>
            <a:endParaRPr lang="es-CL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L" smtClean="0"/>
              <a:pPr/>
              <a:t>‹#›</a:t>
            </a:fld>
            <a:endParaRPr lang="es-CL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title</a:t>
            </a:r>
            <a:r>
              <a:rPr lang="es-CL" dirty="0" smtClean="0"/>
              <a:t> </a:t>
            </a:r>
            <a:r>
              <a:rPr lang="es-CL" dirty="0" err="1" smtClean="0"/>
              <a:t>style</a:t>
            </a:r>
            <a:endParaRPr lang="es-CL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s-CL" smtClean="0"/>
              <a:pPr/>
              <a:t>07-05-2023</a:t>
            </a:fld>
            <a:endParaRPr lang="es-CL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L" smtClean="0"/>
              <a:pPr/>
              <a:t>‹#›</a:t>
            </a:fld>
            <a:endParaRPr lang="es-CL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title</a:t>
            </a:r>
            <a:r>
              <a:rPr lang="es-CL" dirty="0" smtClean="0"/>
              <a:t> </a:t>
            </a:r>
            <a:r>
              <a:rPr lang="es-CL" dirty="0" err="1" smtClean="0"/>
              <a:t>style</a:t>
            </a:r>
            <a:endParaRPr lang="es-CL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8229600" cy="4906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  <a:p>
            <a:pPr lvl="1"/>
            <a:r>
              <a:rPr lang="es-CL" dirty="0" err="1" smtClean="0"/>
              <a:t>Second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2"/>
            <a:r>
              <a:rPr lang="es-CL" dirty="0" err="1" smtClean="0"/>
              <a:t>Third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3"/>
            <a:r>
              <a:rPr lang="es-CL" dirty="0" err="1" smtClean="0"/>
              <a:t>Fourth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4"/>
            <a:r>
              <a:rPr lang="es-CL" dirty="0" err="1" smtClean="0"/>
              <a:t>Fifth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</a:defRPr>
            </a:lvl1pPr>
          </a:lstStyle>
          <a:p>
            <a:fld id="{1D8BD707-D9CF-40AE-B4C6-C98DA3205C09}" type="datetimeFigureOut">
              <a:rPr lang="es-CL" smtClean="0"/>
              <a:pPr/>
              <a:t>07-05-2023</a:t>
            </a:fld>
            <a:endParaRPr lang="es-C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</a:defRPr>
            </a:lvl1pPr>
          </a:lstStyle>
          <a:p>
            <a:endParaRPr lang="es-C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</a:defRPr>
            </a:lvl1pPr>
          </a:lstStyle>
          <a:p>
            <a:fld id="{B6F15528-21DE-4FAA-801E-634DDDAF4B2B}" type="slidenum">
              <a:rPr lang="es-CL" smtClean="0"/>
              <a:pPr/>
              <a:t>‹#›</a:t>
            </a:fld>
            <a:endParaRPr lang="es-CL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3600" kern="1200">
          <a:solidFill>
            <a:schemeClr val="bg1">
              <a:lumMod val="50000"/>
            </a:schemeClr>
          </a:solidFill>
          <a:latin typeface="Calibri Light" panose="020F030202020403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•"/>
        <a:defRPr sz="3200" kern="120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–"/>
        <a:defRPr sz="2800" kern="120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•"/>
        <a:defRPr sz="2400" kern="120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–"/>
        <a:defRPr sz="2000" kern="120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»"/>
        <a:defRPr sz="2000" kern="120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tags" Target="../tags/tag21.xml"/><Relationship Id="rId7" Type="http://schemas.openxmlformats.org/officeDocument/2006/relationships/image" Target="../media/image14.png"/><Relationship Id="rId12" Type="http://schemas.openxmlformats.org/officeDocument/2006/relationships/image" Target="../media/image5.png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12.png"/><Relationship Id="rId5" Type="http://schemas.openxmlformats.org/officeDocument/2006/relationships/tags" Target="../tags/tag23.xml"/><Relationship Id="rId10" Type="http://schemas.openxmlformats.org/officeDocument/2006/relationships/image" Target="../media/image15.png"/><Relationship Id="rId4" Type="http://schemas.openxmlformats.org/officeDocument/2006/relationships/tags" Target="../tags/tag22.xml"/><Relationship Id="rId9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13" Type="http://schemas.openxmlformats.org/officeDocument/2006/relationships/image" Target="../media/image12.png"/><Relationship Id="rId3" Type="http://schemas.openxmlformats.org/officeDocument/2006/relationships/tags" Target="../tags/tag26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17.png"/><Relationship Id="rId2" Type="http://schemas.openxmlformats.org/officeDocument/2006/relationships/tags" Target="../tags/tag25.xml"/><Relationship Id="rId1" Type="http://schemas.openxmlformats.org/officeDocument/2006/relationships/tags" Target="../tags/tag24.xml"/><Relationship Id="rId6" Type="http://schemas.openxmlformats.org/officeDocument/2006/relationships/tags" Target="../tags/tag29.xml"/><Relationship Id="rId11" Type="http://schemas.openxmlformats.org/officeDocument/2006/relationships/image" Target="../media/image16.png"/><Relationship Id="rId5" Type="http://schemas.openxmlformats.org/officeDocument/2006/relationships/tags" Target="../tags/tag28.xml"/><Relationship Id="rId10" Type="http://schemas.openxmlformats.org/officeDocument/2006/relationships/image" Target="../media/image15.png"/><Relationship Id="rId4" Type="http://schemas.openxmlformats.org/officeDocument/2006/relationships/tags" Target="../tags/tag27.xml"/><Relationship Id="rId9" Type="http://schemas.openxmlformats.org/officeDocument/2006/relationships/image" Target="../media/image4.png"/><Relationship Id="rId1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tags" Target="../tags/tag32.xml"/><Relationship Id="rId7" Type="http://schemas.openxmlformats.org/officeDocument/2006/relationships/image" Target="../media/image18.png"/><Relationship Id="rId12" Type="http://schemas.openxmlformats.org/officeDocument/2006/relationships/image" Target="../media/image17.png"/><Relationship Id="rId2" Type="http://schemas.openxmlformats.org/officeDocument/2006/relationships/tags" Target="../tags/tag31.xml"/><Relationship Id="rId1" Type="http://schemas.openxmlformats.org/officeDocument/2006/relationships/tags" Target="../tags/tag30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21.png"/><Relationship Id="rId5" Type="http://schemas.openxmlformats.org/officeDocument/2006/relationships/tags" Target="../tags/tag34.xml"/><Relationship Id="rId10" Type="http://schemas.openxmlformats.org/officeDocument/2006/relationships/image" Target="../media/image20.png"/><Relationship Id="rId4" Type="http://schemas.openxmlformats.org/officeDocument/2006/relationships/tags" Target="../tags/tag33.xml"/><Relationship Id="rId9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tags" Target="../tags/tag37.xml"/><Relationship Id="rId7" Type="http://schemas.openxmlformats.org/officeDocument/2006/relationships/image" Target="../media/image15.png"/><Relationship Id="rId2" Type="http://schemas.openxmlformats.org/officeDocument/2006/relationships/tags" Target="../tags/tag36.xml"/><Relationship Id="rId1" Type="http://schemas.openxmlformats.org/officeDocument/2006/relationships/tags" Target="../tags/tag35.xml"/><Relationship Id="rId6" Type="http://schemas.openxmlformats.org/officeDocument/2006/relationships/image" Target="../media/image18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38.xml"/><Relationship Id="rId9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tags" Target="../tags/tag41.xml"/><Relationship Id="rId7" Type="http://schemas.openxmlformats.org/officeDocument/2006/relationships/image" Target="../media/image3.jpeg"/><Relationship Id="rId12" Type="http://schemas.openxmlformats.org/officeDocument/2006/relationships/image" Target="../media/image22.png"/><Relationship Id="rId2" Type="http://schemas.openxmlformats.org/officeDocument/2006/relationships/tags" Target="../tags/tag40.xml"/><Relationship Id="rId1" Type="http://schemas.openxmlformats.org/officeDocument/2006/relationships/tags" Target="../tags/tag39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5.png"/><Relationship Id="rId5" Type="http://schemas.openxmlformats.org/officeDocument/2006/relationships/tags" Target="../tags/tag43.xml"/><Relationship Id="rId10" Type="http://schemas.openxmlformats.org/officeDocument/2006/relationships/image" Target="../media/image12.png"/><Relationship Id="rId4" Type="http://schemas.openxmlformats.org/officeDocument/2006/relationships/tags" Target="../tags/tag42.xml"/><Relationship Id="rId9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22.png"/><Relationship Id="rId3" Type="http://schemas.openxmlformats.org/officeDocument/2006/relationships/tags" Target="../tags/tag46.xml"/><Relationship Id="rId7" Type="http://schemas.openxmlformats.org/officeDocument/2006/relationships/image" Target="../media/image3.jpeg"/><Relationship Id="rId12" Type="http://schemas.openxmlformats.org/officeDocument/2006/relationships/image" Target="../media/image15.png"/><Relationship Id="rId2" Type="http://schemas.openxmlformats.org/officeDocument/2006/relationships/tags" Target="../tags/tag45.xml"/><Relationship Id="rId1" Type="http://schemas.openxmlformats.org/officeDocument/2006/relationships/tags" Target="../tags/tag44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23.gif"/><Relationship Id="rId5" Type="http://schemas.openxmlformats.org/officeDocument/2006/relationships/tags" Target="../tags/tag48.xml"/><Relationship Id="rId10" Type="http://schemas.openxmlformats.org/officeDocument/2006/relationships/image" Target="../media/image5.png"/><Relationship Id="rId4" Type="http://schemas.openxmlformats.org/officeDocument/2006/relationships/tags" Target="../tags/tag47.xml"/><Relationship Id="rId9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tags" Target="../tags/tag51.xml"/><Relationship Id="rId7" Type="http://schemas.openxmlformats.org/officeDocument/2006/relationships/image" Target="../media/image3.jpeg"/><Relationship Id="rId12" Type="http://schemas.openxmlformats.org/officeDocument/2006/relationships/image" Target="../media/image25.png"/><Relationship Id="rId2" Type="http://schemas.openxmlformats.org/officeDocument/2006/relationships/tags" Target="../tags/tag50.xml"/><Relationship Id="rId1" Type="http://schemas.openxmlformats.org/officeDocument/2006/relationships/tags" Target="../tags/tag49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5.png"/><Relationship Id="rId5" Type="http://schemas.openxmlformats.org/officeDocument/2006/relationships/tags" Target="../tags/tag53.xml"/><Relationship Id="rId10" Type="http://schemas.openxmlformats.org/officeDocument/2006/relationships/image" Target="../media/image24.png"/><Relationship Id="rId4" Type="http://schemas.openxmlformats.org/officeDocument/2006/relationships/tags" Target="../tags/tag52.xml"/><Relationship Id="rId9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tags" Target="../tags/tag56.xml"/><Relationship Id="rId7" Type="http://schemas.openxmlformats.org/officeDocument/2006/relationships/image" Target="../media/image3.jpeg"/><Relationship Id="rId12" Type="http://schemas.openxmlformats.org/officeDocument/2006/relationships/image" Target="../media/image25.png"/><Relationship Id="rId2" Type="http://schemas.openxmlformats.org/officeDocument/2006/relationships/tags" Target="../tags/tag55.xml"/><Relationship Id="rId1" Type="http://schemas.openxmlformats.org/officeDocument/2006/relationships/tags" Target="../tags/tag54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5.png"/><Relationship Id="rId5" Type="http://schemas.openxmlformats.org/officeDocument/2006/relationships/tags" Target="../tags/tag58.xml"/><Relationship Id="rId10" Type="http://schemas.openxmlformats.org/officeDocument/2006/relationships/image" Target="../media/image24.png"/><Relationship Id="rId4" Type="http://schemas.openxmlformats.org/officeDocument/2006/relationships/tags" Target="../tags/tag57.xml"/><Relationship Id="rId9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tags" Target="../tags/tag61.xml"/><Relationship Id="rId7" Type="http://schemas.openxmlformats.org/officeDocument/2006/relationships/image" Target="../media/image3.jpeg"/><Relationship Id="rId12" Type="http://schemas.openxmlformats.org/officeDocument/2006/relationships/image" Target="../media/image25.png"/><Relationship Id="rId2" Type="http://schemas.openxmlformats.org/officeDocument/2006/relationships/tags" Target="../tags/tag60.xml"/><Relationship Id="rId1" Type="http://schemas.openxmlformats.org/officeDocument/2006/relationships/tags" Target="../tags/tag59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5.png"/><Relationship Id="rId5" Type="http://schemas.openxmlformats.org/officeDocument/2006/relationships/tags" Target="../tags/tag63.xml"/><Relationship Id="rId10" Type="http://schemas.openxmlformats.org/officeDocument/2006/relationships/image" Target="../media/image24.png"/><Relationship Id="rId4" Type="http://schemas.openxmlformats.org/officeDocument/2006/relationships/tags" Target="../tags/tag62.xml"/><Relationship Id="rId9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13" Type="http://schemas.openxmlformats.org/officeDocument/2006/relationships/image" Target="../media/image27.png"/><Relationship Id="rId3" Type="http://schemas.openxmlformats.org/officeDocument/2006/relationships/tags" Target="../tags/tag66.xml"/><Relationship Id="rId7" Type="http://schemas.openxmlformats.org/officeDocument/2006/relationships/notesSlide" Target="../notesSlides/notesSlide1.xml"/><Relationship Id="rId12" Type="http://schemas.openxmlformats.org/officeDocument/2006/relationships/image" Target="../media/image5.png"/><Relationship Id="rId2" Type="http://schemas.openxmlformats.org/officeDocument/2006/relationships/tags" Target="../tags/tag65.xml"/><Relationship Id="rId1" Type="http://schemas.openxmlformats.org/officeDocument/2006/relationships/tags" Target="../tags/tag64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24.png"/><Relationship Id="rId5" Type="http://schemas.openxmlformats.org/officeDocument/2006/relationships/tags" Target="../tags/tag68.xml"/><Relationship Id="rId10" Type="http://schemas.openxmlformats.org/officeDocument/2006/relationships/image" Target="../media/image26.png"/><Relationship Id="rId4" Type="http://schemas.openxmlformats.org/officeDocument/2006/relationships/tags" Target="../tags/tag67.xml"/><Relationship Id="rId9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13" Type="http://schemas.openxmlformats.org/officeDocument/2006/relationships/image" Target="../media/image30.png"/><Relationship Id="rId3" Type="http://schemas.openxmlformats.org/officeDocument/2006/relationships/tags" Target="../tags/tag71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5.png"/><Relationship Id="rId2" Type="http://schemas.openxmlformats.org/officeDocument/2006/relationships/tags" Target="../tags/tag70.xml"/><Relationship Id="rId1" Type="http://schemas.openxmlformats.org/officeDocument/2006/relationships/tags" Target="../tags/tag69.xml"/><Relationship Id="rId6" Type="http://schemas.openxmlformats.org/officeDocument/2006/relationships/tags" Target="../tags/tag74.xml"/><Relationship Id="rId11" Type="http://schemas.openxmlformats.org/officeDocument/2006/relationships/image" Target="../media/image29.png"/><Relationship Id="rId5" Type="http://schemas.openxmlformats.org/officeDocument/2006/relationships/tags" Target="../tags/tag73.xml"/><Relationship Id="rId10" Type="http://schemas.openxmlformats.org/officeDocument/2006/relationships/image" Target="../media/image28.png"/><Relationship Id="rId4" Type="http://schemas.openxmlformats.org/officeDocument/2006/relationships/tags" Target="../tags/tag72.xml"/><Relationship Id="rId9" Type="http://schemas.openxmlformats.org/officeDocument/2006/relationships/image" Target="../media/image4.png"/><Relationship Id="rId1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13" Type="http://schemas.openxmlformats.org/officeDocument/2006/relationships/image" Target="../media/image27.png"/><Relationship Id="rId3" Type="http://schemas.openxmlformats.org/officeDocument/2006/relationships/tags" Target="../tags/tag77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32.png"/><Relationship Id="rId2" Type="http://schemas.openxmlformats.org/officeDocument/2006/relationships/tags" Target="../tags/tag76.xml"/><Relationship Id="rId1" Type="http://schemas.openxmlformats.org/officeDocument/2006/relationships/tags" Target="../tags/tag75.xml"/><Relationship Id="rId6" Type="http://schemas.openxmlformats.org/officeDocument/2006/relationships/tags" Target="../tags/tag80.xml"/><Relationship Id="rId11" Type="http://schemas.openxmlformats.org/officeDocument/2006/relationships/image" Target="../media/image5.png"/><Relationship Id="rId5" Type="http://schemas.openxmlformats.org/officeDocument/2006/relationships/tags" Target="../tags/tag79.xml"/><Relationship Id="rId10" Type="http://schemas.openxmlformats.org/officeDocument/2006/relationships/image" Target="../media/image31.png"/><Relationship Id="rId4" Type="http://schemas.openxmlformats.org/officeDocument/2006/relationships/tags" Target="../tags/tag78.xml"/><Relationship Id="rId9" Type="http://schemas.openxmlformats.org/officeDocument/2006/relationships/image" Target="../media/image4.png"/><Relationship Id="rId14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13" Type="http://schemas.openxmlformats.org/officeDocument/2006/relationships/image" Target="../media/image27.png"/><Relationship Id="rId3" Type="http://schemas.openxmlformats.org/officeDocument/2006/relationships/tags" Target="../tags/tag83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32.png"/><Relationship Id="rId2" Type="http://schemas.openxmlformats.org/officeDocument/2006/relationships/tags" Target="../tags/tag82.xml"/><Relationship Id="rId1" Type="http://schemas.openxmlformats.org/officeDocument/2006/relationships/tags" Target="../tags/tag81.xml"/><Relationship Id="rId6" Type="http://schemas.openxmlformats.org/officeDocument/2006/relationships/tags" Target="../tags/tag86.xml"/><Relationship Id="rId11" Type="http://schemas.openxmlformats.org/officeDocument/2006/relationships/image" Target="../media/image5.png"/><Relationship Id="rId5" Type="http://schemas.openxmlformats.org/officeDocument/2006/relationships/tags" Target="../tags/tag85.xml"/><Relationship Id="rId10" Type="http://schemas.openxmlformats.org/officeDocument/2006/relationships/image" Target="../media/image34.png"/><Relationship Id="rId4" Type="http://schemas.openxmlformats.org/officeDocument/2006/relationships/tags" Target="../tags/tag84.xml"/><Relationship Id="rId9" Type="http://schemas.openxmlformats.org/officeDocument/2006/relationships/image" Target="../media/image4.png"/><Relationship Id="rId14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.xml"/><Relationship Id="rId13" Type="http://schemas.openxmlformats.org/officeDocument/2006/relationships/image" Target="../media/image5.png"/><Relationship Id="rId3" Type="http://schemas.openxmlformats.org/officeDocument/2006/relationships/tags" Target="../tags/tag89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37.png"/><Relationship Id="rId2" Type="http://schemas.openxmlformats.org/officeDocument/2006/relationships/tags" Target="../tags/tag88.xml"/><Relationship Id="rId1" Type="http://schemas.openxmlformats.org/officeDocument/2006/relationships/tags" Target="../tags/tag87.xml"/><Relationship Id="rId6" Type="http://schemas.openxmlformats.org/officeDocument/2006/relationships/tags" Target="../tags/tag92.xml"/><Relationship Id="rId11" Type="http://schemas.openxmlformats.org/officeDocument/2006/relationships/image" Target="../media/image36.png"/><Relationship Id="rId5" Type="http://schemas.openxmlformats.org/officeDocument/2006/relationships/tags" Target="../tags/tag91.xml"/><Relationship Id="rId15" Type="http://schemas.openxmlformats.org/officeDocument/2006/relationships/image" Target="../media/image27.png"/><Relationship Id="rId10" Type="http://schemas.openxmlformats.org/officeDocument/2006/relationships/image" Target="../media/image4.png"/><Relationship Id="rId4" Type="http://schemas.openxmlformats.org/officeDocument/2006/relationships/tags" Target="../tags/tag90.xml"/><Relationship Id="rId9" Type="http://schemas.openxmlformats.org/officeDocument/2006/relationships/image" Target="../media/image3.jpeg"/><Relationship Id="rId14" Type="http://schemas.openxmlformats.org/officeDocument/2006/relationships/image" Target="../media/image38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.xml"/><Relationship Id="rId13" Type="http://schemas.openxmlformats.org/officeDocument/2006/relationships/image" Target="../media/image5.png"/><Relationship Id="rId3" Type="http://schemas.openxmlformats.org/officeDocument/2006/relationships/tags" Target="../tags/tag95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39.png"/><Relationship Id="rId2" Type="http://schemas.openxmlformats.org/officeDocument/2006/relationships/tags" Target="../tags/tag94.xml"/><Relationship Id="rId1" Type="http://schemas.openxmlformats.org/officeDocument/2006/relationships/tags" Target="../tags/tag93.xml"/><Relationship Id="rId6" Type="http://schemas.openxmlformats.org/officeDocument/2006/relationships/tags" Target="../tags/tag98.xml"/><Relationship Id="rId11" Type="http://schemas.openxmlformats.org/officeDocument/2006/relationships/image" Target="../media/image36.png"/><Relationship Id="rId5" Type="http://schemas.openxmlformats.org/officeDocument/2006/relationships/tags" Target="../tags/tag97.xml"/><Relationship Id="rId15" Type="http://schemas.openxmlformats.org/officeDocument/2006/relationships/image" Target="../media/image27.png"/><Relationship Id="rId10" Type="http://schemas.openxmlformats.org/officeDocument/2006/relationships/image" Target="../media/image4.png"/><Relationship Id="rId4" Type="http://schemas.openxmlformats.org/officeDocument/2006/relationships/tags" Target="../tags/tag96.xml"/><Relationship Id="rId9" Type="http://schemas.openxmlformats.org/officeDocument/2006/relationships/image" Target="../media/image3.jpeg"/><Relationship Id="rId14" Type="http://schemas.openxmlformats.org/officeDocument/2006/relationships/image" Target="../media/image38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13" Type="http://schemas.openxmlformats.org/officeDocument/2006/relationships/image" Target="../media/image40.png"/><Relationship Id="rId3" Type="http://schemas.openxmlformats.org/officeDocument/2006/relationships/tags" Target="../tags/tag101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38.png"/><Relationship Id="rId2" Type="http://schemas.openxmlformats.org/officeDocument/2006/relationships/tags" Target="../tags/tag100.xml"/><Relationship Id="rId1" Type="http://schemas.openxmlformats.org/officeDocument/2006/relationships/tags" Target="../tags/tag99.xml"/><Relationship Id="rId6" Type="http://schemas.openxmlformats.org/officeDocument/2006/relationships/tags" Target="../tags/tag104.xml"/><Relationship Id="rId11" Type="http://schemas.openxmlformats.org/officeDocument/2006/relationships/image" Target="../media/image5.png"/><Relationship Id="rId5" Type="http://schemas.openxmlformats.org/officeDocument/2006/relationships/tags" Target="../tags/tag103.xml"/><Relationship Id="rId10" Type="http://schemas.openxmlformats.org/officeDocument/2006/relationships/image" Target="../media/image36.png"/><Relationship Id="rId4" Type="http://schemas.openxmlformats.org/officeDocument/2006/relationships/tags" Target="../tags/tag102.xml"/><Relationship Id="rId9" Type="http://schemas.openxmlformats.org/officeDocument/2006/relationships/image" Target="../media/image4.png"/><Relationship Id="rId14" Type="http://schemas.openxmlformats.org/officeDocument/2006/relationships/image" Target="../media/image41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13" Type="http://schemas.openxmlformats.org/officeDocument/2006/relationships/image" Target="../media/image38.png"/><Relationship Id="rId3" Type="http://schemas.openxmlformats.org/officeDocument/2006/relationships/tags" Target="../tags/tag107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5.png"/><Relationship Id="rId2" Type="http://schemas.openxmlformats.org/officeDocument/2006/relationships/tags" Target="../tags/tag106.xml"/><Relationship Id="rId1" Type="http://schemas.openxmlformats.org/officeDocument/2006/relationships/tags" Target="../tags/tag105.xml"/><Relationship Id="rId6" Type="http://schemas.openxmlformats.org/officeDocument/2006/relationships/tags" Target="../tags/tag110.xml"/><Relationship Id="rId11" Type="http://schemas.openxmlformats.org/officeDocument/2006/relationships/image" Target="../media/image42.png"/><Relationship Id="rId5" Type="http://schemas.openxmlformats.org/officeDocument/2006/relationships/tags" Target="../tags/tag109.xml"/><Relationship Id="rId15" Type="http://schemas.openxmlformats.org/officeDocument/2006/relationships/image" Target="../media/image43.png"/><Relationship Id="rId10" Type="http://schemas.openxmlformats.org/officeDocument/2006/relationships/image" Target="../media/image36.png"/><Relationship Id="rId4" Type="http://schemas.openxmlformats.org/officeDocument/2006/relationships/tags" Target="../tags/tag108.xml"/><Relationship Id="rId9" Type="http://schemas.openxmlformats.org/officeDocument/2006/relationships/image" Target="../media/image4.png"/><Relationship Id="rId14" Type="http://schemas.openxmlformats.org/officeDocument/2006/relationships/image" Target="../media/image40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tags" Target="../tags/tag118.xml"/><Relationship Id="rId13" Type="http://schemas.openxmlformats.org/officeDocument/2006/relationships/image" Target="../media/image41.png"/><Relationship Id="rId18" Type="http://schemas.openxmlformats.org/officeDocument/2006/relationships/image" Target="../media/image47.png"/><Relationship Id="rId3" Type="http://schemas.openxmlformats.org/officeDocument/2006/relationships/tags" Target="../tags/tag113.xml"/><Relationship Id="rId7" Type="http://schemas.openxmlformats.org/officeDocument/2006/relationships/tags" Target="../tags/tag117.xml"/><Relationship Id="rId12" Type="http://schemas.openxmlformats.org/officeDocument/2006/relationships/image" Target="../media/image36.png"/><Relationship Id="rId17" Type="http://schemas.openxmlformats.org/officeDocument/2006/relationships/image" Target="../media/image46.png"/><Relationship Id="rId2" Type="http://schemas.openxmlformats.org/officeDocument/2006/relationships/tags" Target="../tags/tag112.xml"/><Relationship Id="rId16" Type="http://schemas.openxmlformats.org/officeDocument/2006/relationships/image" Target="../media/image45.png"/><Relationship Id="rId1" Type="http://schemas.openxmlformats.org/officeDocument/2006/relationships/tags" Target="../tags/tag111.xml"/><Relationship Id="rId6" Type="http://schemas.openxmlformats.org/officeDocument/2006/relationships/tags" Target="../tags/tag116.xml"/><Relationship Id="rId11" Type="http://schemas.openxmlformats.org/officeDocument/2006/relationships/image" Target="../media/image4.png"/><Relationship Id="rId5" Type="http://schemas.openxmlformats.org/officeDocument/2006/relationships/tags" Target="../tags/tag115.xml"/><Relationship Id="rId15" Type="http://schemas.openxmlformats.org/officeDocument/2006/relationships/image" Target="../media/image44.png"/><Relationship Id="rId10" Type="http://schemas.openxmlformats.org/officeDocument/2006/relationships/image" Target="../media/image3.jpeg"/><Relationship Id="rId4" Type="http://schemas.openxmlformats.org/officeDocument/2006/relationships/tags" Target="../tags/tag114.xml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tags" Target="../tags/tag126.xml"/><Relationship Id="rId13" Type="http://schemas.openxmlformats.org/officeDocument/2006/relationships/image" Target="../media/image42.png"/><Relationship Id="rId18" Type="http://schemas.openxmlformats.org/officeDocument/2006/relationships/image" Target="../media/image46.png"/><Relationship Id="rId3" Type="http://schemas.openxmlformats.org/officeDocument/2006/relationships/tags" Target="../tags/tag121.xml"/><Relationship Id="rId7" Type="http://schemas.openxmlformats.org/officeDocument/2006/relationships/tags" Target="../tags/tag125.xml"/><Relationship Id="rId12" Type="http://schemas.openxmlformats.org/officeDocument/2006/relationships/image" Target="../media/image36.png"/><Relationship Id="rId17" Type="http://schemas.openxmlformats.org/officeDocument/2006/relationships/image" Target="../media/image43.png"/><Relationship Id="rId2" Type="http://schemas.openxmlformats.org/officeDocument/2006/relationships/tags" Target="../tags/tag120.xml"/><Relationship Id="rId16" Type="http://schemas.openxmlformats.org/officeDocument/2006/relationships/image" Target="../media/image45.png"/><Relationship Id="rId1" Type="http://schemas.openxmlformats.org/officeDocument/2006/relationships/tags" Target="../tags/tag119.xml"/><Relationship Id="rId6" Type="http://schemas.openxmlformats.org/officeDocument/2006/relationships/tags" Target="../tags/tag124.xml"/><Relationship Id="rId11" Type="http://schemas.openxmlformats.org/officeDocument/2006/relationships/image" Target="../media/image4.png"/><Relationship Id="rId5" Type="http://schemas.openxmlformats.org/officeDocument/2006/relationships/tags" Target="../tags/tag123.xml"/><Relationship Id="rId15" Type="http://schemas.openxmlformats.org/officeDocument/2006/relationships/image" Target="../media/image44.png"/><Relationship Id="rId10" Type="http://schemas.openxmlformats.org/officeDocument/2006/relationships/image" Target="../media/image3.jpeg"/><Relationship Id="rId19" Type="http://schemas.openxmlformats.org/officeDocument/2006/relationships/image" Target="../media/image47.png"/><Relationship Id="rId4" Type="http://schemas.openxmlformats.org/officeDocument/2006/relationships/tags" Target="../tags/tag122.xml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5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tags" Target="../tags/tag134.xml"/><Relationship Id="rId13" Type="http://schemas.openxmlformats.org/officeDocument/2006/relationships/image" Target="../media/image48.png"/><Relationship Id="rId18" Type="http://schemas.openxmlformats.org/officeDocument/2006/relationships/image" Target="../media/image47.png"/><Relationship Id="rId3" Type="http://schemas.openxmlformats.org/officeDocument/2006/relationships/tags" Target="../tags/tag129.xml"/><Relationship Id="rId7" Type="http://schemas.openxmlformats.org/officeDocument/2006/relationships/tags" Target="../tags/tag133.xml"/><Relationship Id="rId12" Type="http://schemas.openxmlformats.org/officeDocument/2006/relationships/image" Target="../media/image36.png"/><Relationship Id="rId17" Type="http://schemas.openxmlformats.org/officeDocument/2006/relationships/image" Target="../media/image46.png"/><Relationship Id="rId2" Type="http://schemas.openxmlformats.org/officeDocument/2006/relationships/tags" Target="../tags/tag128.xml"/><Relationship Id="rId16" Type="http://schemas.openxmlformats.org/officeDocument/2006/relationships/image" Target="../media/image45.png"/><Relationship Id="rId1" Type="http://schemas.openxmlformats.org/officeDocument/2006/relationships/tags" Target="../tags/tag127.xml"/><Relationship Id="rId6" Type="http://schemas.openxmlformats.org/officeDocument/2006/relationships/tags" Target="../tags/tag132.xml"/><Relationship Id="rId11" Type="http://schemas.openxmlformats.org/officeDocument/2006/relationships/image" Target="../media/image4.png"/><Relationship Id="rId5" Type="http://schemas.openxmlformats.org/officeDocument/2006/relationships/tags" Target="../tags/tag131.xml"/><Relationship Id="rId15" Type="http://schemas.openxmlformats.org/officeDocument/2006/relationships/image" Target="../media/image49.png"/><Relationship Id="rId10" Type="http://schemas.openxmlformats.org/officeDocument/2006/relationships/image" Target="../media/image3.jpeg"/><Relationship Id="rId4" Type="http://schemas.openxmlformats.org/officeDocument/2006/relationships/tags" Target="../tags/tag130.xml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5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tags" Target="../tags/tag142.xml"/><Relationship Id="rId13" Type="http://schemas.openxmlformats.org/officeDocument/2006/relationships/image" Target="../media/image50.png"/><Relationship Id="rId18" Type="http://schemas.openxmlformats.org/officeDocument/2006/relationships/image" Target="../media/image47.png"/><Relationship Id="rId3" Type="http://schemas.openxmlformats.org/officeDocument/2006/relationships/tags" Target="../tags/tag137.xml"/><Relationship Id="rId7" Type="http://schemas.openxmlformats.org/officeDocument/2006/relationships/tags" Target="../tags/tag141.xml"/><Relationship Id="rId12" Type="http://schemas.openxmlformats.org/officeDocument/2006/relationships/image" Target="../media/image36.png"/><Relationship Id="rId17" Type="http://schemas.openxmlformats.org/officeDocument/2006/relationships/image" Target="../media/image46.png"/><Relationship Id="rId2" Type="http://schemas.openxmlformats.org/officeDocument/2006/relationships/tags" Target="../tags/tag136.xml"/><Relationship Id="rId16" Type="http://schemas.openxmlformats.org/officeDocument/2006/relationships/image" Target="../media/image45.png"/><Relationship Id="rId1" Type="http://schemas.openxmlformats.org/officeDocument/2006/relationships/tags" Target="../tags/tag135.xml"/><Relationship Id="rId6" Type="http://schemas.openxmlformats.org/officeDocument/2006/relationships/tags" Target="../tags/tag140.xml"/><Relationship Id="rId11" Type="http://schemas.openxmlformats.org/officeDocument/2006/relationships/image" Target="../media/image4.png"/><Relationship Id="rId5" Type="http://schemas.openxmlformats.org/officeDocument/2006/relationships/tags" Target="../tags/tag139.xml"/><Relationship Id="rId15" Type="http://schemas.openxmlformats.org/officeDocument/2006/relationships/image" Target="../media/image49.png"/><Relationship Id="rId10" Type="http://schemas.openxmlformats.org/officeDocument/2006/relationships/image" Target="../media/image3.jpeg"/><Relationship Id="rId4" Type="http://schemas.openxmlformats.org/officeDocument/2006/relationships/tags" Target="../tags/tag138.xml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5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tags" Target="../tags/tag150.xml"/><Relationship Id="rId13" Type="http://schemas.openxmlformats.org/officeDocument/2006/relationships/image" Target="../media/image48.png"/><Relationship Id="rId18" Type="http://schemas.openxmlformats.org/officeDocument/2006/relationships/image" Target="../media/image47.png"/><Relationship Id="rId3" Type="http://schemas.openxmlformats.org/officeDocument/2006/relationships/tags" Target="../tags/tag145.xml"/><Relationship Id="rId7" Type="http://schemas.openxmlformats.org/officeDocument/2006/relationships/tags" Target="../tags/tag149.xml"/><Relationship Id="rId12" Type="http://schemas.openxmlformats.org/officeDocument/2006/relationships/image" Target="../media/image36.png"/><Relationship Id="rId17" Type="http://schemas.openxmlformats.org/officeDocument/2006/relationships/image" Target="../media/image46.png"/><Relationship Id="rId2" Type="http://schemas.openxmlformats.org/officeDocument/2006/relationships/tags" Target="../tags/tag144.xml"/><Relationship Id="rId16" Type="http://schemas.openxmlformats.org/officeDocument/2006/relationships/image" Target="../media/image40.png"/><Relationship Id="rId1" Type="http://schemas.openxmlformats.org/officeDocument/2006/relationships/tags" Target="../tags/tag143.xml"/><Relationship Id="rId6" Type="http://schemas.openxmlformats.org/officeDocument/2006/relationships/tags" Target="../tags/tag148.xml"/><Relationship Id="rId11" Type="http://schemas.openxmlformats.org/officeDocument/2006/relationships/image" Target="../media/image4.png"/><Relationship Id="rId5" Type="http://schemas.openxmlformats.org/officeDocument/2006/relationships/tags" Target="../tags/tag147.xml"/><Relationship Id="rId15" Type="http://schemas.openxmlformats.org/officeDocument/2006/relationships/image" Target="../media/image49.png"/><Relationship Id="rId10" Type="http://schemas.openxmlformats.org/officeDocument/2006/relationships/image" Target="../media/image3.jpeg"/><Relationship Id="rId4" Type="http://schemas.openxmlformats.org/officeDocument/2006/relationships/tags" Target="../tags/tag146.xml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5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tags" Target="../tags/tag158.xml"/><Relationship Id="rId13" Type="http://schemas.openxmlformats.org/officeDocument/2006/relationships/image" Target="../media/image51.png"/><Relationship Id="rId18" Type="http://schemas.openxmlformats.org/officeDocument/2006/relationships/image" Target="../media/image47.png"/><Relationship Id="rId3" Type="http://schemas.openxmlformats.org/officeDocument/2006/relationships/tags" Target="../tags/tag153.xml"/><Relationship Id="rId7" Type="http://schemas.openxmlformats.org/officeDocument/2006/relationships/tags" Target="../tags/tag157.xml"/><Relationship Id="rId12" Type="http://schemas.openxmlformats.org/officeDocument/2006/relationships/image" Target="../media/image36.png"/><Relationship Id="rId17" Type="http://schemas.openxmlformats.org/officeDocument/2006/relationships/image" Target="../media/image46.png"/><Relationship Id="rId2" Type="http://schemas.openxmlformats.org/officeDocument/2006/relationships/tags" Target="../tags/tag152.xml"/><Relationship Id="rId16" Type="http://schemas.openxmlformats.org/officeDocument/2006/relationships/image" Target="../media/image40.png"/><Relationship Id="rId1" Type="http://schemas.openxmlformats.org/officeDocument/2006/relationships/tags" Target="../tags/tag151.xml"/><Relationship Id="rId6" Type="http://schemas.openxmlformats.org/officeDocument/2006/relationships/tags" Target="../tags/tag156.xml"/><Relationship Id="rId11" Type="http://schemas.openxmlformats.org/officeDocument/2006/relationships/image" Target="../media/image4.png"/><Relationship Id="rId5" Type="http://schemas.openxmlformats.org/officeDocument/2006/relationships/tags" Target="../tags/tag155.xml"/><Relationship Id="rId15" Type="http://schemas.openxmlformats.org/officeDocument/2006/relationships/image" Target="../media/image49.png"/><Relationship Id="rId10" Type="http://schemas.openxmlformats.org/officeDocument/2006/relationships/image" Target="../media/image3.jpeg"/><Relationship Id="rId19" Type="http://schemas.openxmlformats.org/officeDocument/2006/relationships/image" Target="../media/image43.png"/><Relationship Id="rId4" Type="http://schemas.openxmlformats.org/officeDocument/2006/relationships/tags" Target="../tags/tag154.xml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5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tags" Target="../tags/tag166.xml"/><Relationship Id="rId13" Type="http://schemas.openxmlformats.org/officeDocument/2006/relationships/image" Target="../media/image48.png"/><Relationship Id="rId18" Type="http://schemas.openxmlformats.org/officeDocument/2006/relationships/image" Target="../media/image52.png"/><Relationship Id="rId3" Type="http://schemas.openxmlformats.org/officeDocument/2006/relationships/tags" Target="../tags/tag161.xml"/><Relationship Id="rId7" Type="http://schemas.openxmlformats.org/officeDocument/2006/relationships/tags" Target="../tags/tag165.xml"/><Relationship Id="rId12" Type="http://schemas.openxmlformats.org/officeDocument/2006/relationships/image" Target="../media/image36.png"/><Relationship Id="rId17" Type="http://schemas.openxmlformats.org/officeDocument/2006/relationships/image" Target="../media/image46.png"/><Relationship Id="rId2" Type="http://schemas.openxmlformats.org/officeDocument/2006/relationships/tags" Target="../tags/tag160.xml"/><Relationship Id="rId16" Type="http://schemas.openxmlformats.org/officeDocument/2006/relationships/image" Target="../media/image45.png"/><Relationship Id="rId1" Type="http://schemas.openxmlformats.org/officeDocument/2006/relationships/tags" Target="../tags/tag159.xml"/><Relationship Id="rId6" Type="http://schemas.openxmlformats.org/officeDocument/2006/relationships/tags" Target="../tags/tag164.xml"/><Relationship Id="rId11" Type="http://schemas.openxmlformats.org/officeDocument/2006/relationships/image" Target="../media/image4.png"/><Relationship Id="rId5" Type="http://schemas.openxmlformats.org/officeDocument/2006/relationships/tags" Target="../tags/tag163.xml"/><Relationship Id="rId15" Type="http://schemas.openxmlformats.org/officeDocument/2006/relationships/image" Target="../media/image49.png"/><Relationship Id="rId10" Type="http://schemas.openxmlformats.org/officeDocument/2006/relationships/image" Target="../media/image3.jpeg"/><Relationship Id="rId4" Type="http://schemas.openxmlformats.org/officeDocument/2006/relationships/tags" Target="../tags/tag162.xml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5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tags" Target="../tags/tag174.xml"/><Relationship Id="rId13" Type="http://schemas.openxmlformats.org/officeDocument/2006/relationships/image" Target="../media/image51.png"/><Relationship Id="rId18" Type="http://schemas.openxmlformats.org/officeDocument/2006/relationships/image" Target="../media/image52.png"/><Relationship Id="rId3" Type="http://schemas.openxmlformats.org/officeDocument/2006/relationships/tags" Target="../tags/tag169.xml"/><Relationship Id="rId7" Type="http://schemas.openxmlformats.org/officeDocument/2006/relationships/tags" Target="../tags/tag173.xml"/><Relationship Id="rId12" Type="http://schemas.openxmlformats.org/officeDocument/2006/relationships/image" Target="../media/image36.png"/><Relationship Id="rId17" Type="http://schemas.openxmlformats.org/officeDocument/2006/relationships/image" Target="../media/image46.png"/><Relationship Id="rId2" Type="http://schemas.openxmlformats.org/officeDocument/2006/relationships/tags" Target="../tags/tag168.xml"/><Relationship Id="rId16" Type="http://schemas.openxmlformats.org/officeDocument/2006/relationships/image" Target="../media/image45.png"/><Relationship Id="rId1" Type="http://schemas.openxmlformats.org/officeDocument/2006/relationships/tags" Target="../tags/tag167.xml"/><Relationship Id="rId6" Type="http://schemas.openxmlformats.org/officeDocument/2006/relationships/tags" Target="../tags/tag172.xml"/><Relationship Id="rId11" Type="http://schemas.openxmlformats.org/officeDocument/2006/relationships/image" Target="../media/image4.png"/><Relationship Id="rId5" Type="http://schemas.openxmlformats.org/officeDocument/2006/relationships/tags" Target="../tags/tag171.xml"/><Relationship Id="rId15" Type="http://schemas.openxmlformats.org/officeDocument/2006/relationships/image" Target="../media/image49.png"/><Relationship Id="rId10" Type="http://schemas.openxmlformats.org/officeDocument/2006/relationships/image" Target="../media/image3.jpeg"/><Relationship Id="rId19" Type="http://schemas.openxmlformats.org/officeDocument/2006/relationships/image" Target="../media/image43.png"/><Relationship Id="rId4" Type="http://schemas.openxmlformats.org/officeDocument/2006/relationships/tags" Target="../tags/tag170.xml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5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76.xml"/><Relationship Id="rId1" Type="http://schemas.openxmlformats.org/officeDocument/2006/relationships/tags" Target="../tags/tag175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tags" Target="../tags/tag3.xml"/><Relationship Id="rId7" Type="http://schemas.openxmlformats.org/officeDocument/2006/relationships/image" Target="../media/image5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tags" Target="../tags/tag179.xml"/><Relationship Id="rId7" Type="http://schemas.openxmlformats.org/officeDocument/2006/relationships/image" Target="../media/image55.png"/><Relationship Id="rId12" Type="http://schemas.openxmlformats.org/officeDocument/2006/relationships/image" Target="../media/image5.png"/><Relationship Id="rId2" Type="http://schemas.openxmlformats.org/officeDocument/2006/relationships/tags" Target="../tags/tag178.xml"/><Relationship Id="rId1" Type="http://schemas.openxmlformats.org/officeDocument/2006/relationships/tags" Target="../tags/tag177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57.png"/><Relationship Id="rId5" Type="http://schemas.openxmlformats.org/officeDocument/2006/relationships/tags" Target="../tags/tag181.xml"/><Relationship Id="rId10" Type="http://schemas.openxmlformats.org/officeDocument/2006/relationships/image" Target="../media/image56.png"/><Relationship Id="rId4" Type="http://schemas.openxmlformats.org/officeDocument/2006/relationships/tags" Target="../tags/tag180.xml"/><Relationship Id="rId9" Type="http://schemas.openxmlformats.org/officeDocument/2006/relationships/image" Target="../media/image4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13" Type="http://schemas.openxmlformats.org/officeDocument/2006/relationships/image" Target="../media/image16.png"/><Relationship Id="rId3" Type="http://schemas.openxmlformats.org/officeDocument/2006/relationships/tags" Target="../tags/tag184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5.png"/><Relationship Id="rId2" Type="http://schemas.openxmlformats.org/officeDocument/2006/relationships/tags" Target="../tags/tag183.xml"/><Relationship Id="rId1" Type="http://schemas.openxmlformats.org/officeDocument/2006/relationships/tags" Target="../tags/tag182.xml"/><Relationship Id="rId6" Type="http://schemas.openxmlformats.org/officeDocument/2006/relationships/tags" Target="../tags/tag187.xml"/><Relationship Id="rId11" Type="http://schemas.openxmlformats.org/officeDocument/2006/relationships/image" Target="../media/image57.png"/><Relationship Id="rId5" Type="http://schemas.openxmlformats.org/officeDocument/2006/relationships/tags" Target="../tags/tag186.xml"/><Relationship Id="rId10" Type="http://schemas.openxmlformats.org/officeDocument/2006/relationships/image" Target="../media/image56.png"/><Relationship Id="rId4" Type="http://schemas.openxmlformats.org/officeDocument/2006/relationships/tags" Target="../tags/tag185.xml"/><Relationship Id="rId9" Type="http://schemas.openxmlformats.org/officeDocument/2006/relationships/image" Target="../media/image4.png"/><Relationship Id="rId14" Type="http://schemas.openxmlformats.org/officeDocument/2006/relationships/image" Target="../media/image9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13" Type="http://schemas.openxmlformats.org/officeDocument/2006/relationships/image" Target="../media/image16.png"/><Relationship Id="rId3" Type="http://schemas.openxmlformats.org/officeDocument/2006/relationships/tags" Target="../tags/tag190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5.png"/><Relationship Id="rId2" Type="http://schemas.openxmlformats.org/officeDocument/2006/relationships/tags" Target="../tags/tag189.xml"/><Relationship Id="rId1" Type="http://schemas.openxmlformats.org/officeDocument/2006/relationships/tags" Target="../tags/tag188.xml"/><Relationship Id="rId6" Type="http://schemas.openxmlformats.org/officeDocument/2006/relationships/tags" Target="../tags/tag193.xml"/><Relationship Id="rId11" Type="http://schemas.openxmlformats.org/officeDocument/2006/relationships/image" Target="../media/image12.png"/><Relationship Id="rId5" Type="http://schemas.openxmlformats.org/officeDocument/2006/relationships/tags" Target="../tags/tag192.xml"/><Relationship Id="rId10" Type="http://schemas.openxmlformats.org/officeDocument/2006/relationships/image" Target="../media/image56.png"/><Relationship Id="rId4" Type="http://schemas.openxmlformats.org/officeDocument/2006/relationships/tags" Target="../tags/tag191.xml"/><Relationship Id="rId9" Type="http://schemas.openxmlformats.org/officeDocument/2006/relationships/image" Target="../media/image4.png"/><Relationship Id="rId14" Type="http://schemas.openxmlformats.org/officeDocument/2006/relationships/image" Target="../media/image9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tags" Target="../tags/tag196.xml"/><Relationship Id="rId7" Type="http://schemas.openxmlformats.org/officeDocument/2006/relationships/image" Target="../media/image3.jpeg"/><Relationship Id="rId12" Type="http://schemas.openxmlformats.org/officeDocument/2006/relationships/image" Target="../media/image59.png"/><Relationship Id="rId2" Type="http://schemas.openxmlformats.org/officeDocument/2006/relationships/tags" Target="../tags/tag195.xml"/><Relationship Id="rId1" Type="http://schemas.openxmlformats.org/officeDocument/2006/relationships/tags" Target="../tags/tag194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5.png"/><Relationship Id="rId5" Type="http://schemas.openxmlformats.org/officeDocument/2006/relationships/tags" Target="../tags/tag198.xml"/><Relationship Id="rId10" Type="http://schemas.openxmlformats.org/officeDocument/2006/relationships/image" Target="../media/image12.png"/><Relationship Id="rId4" Type="http://schemas.openxmlformats.org/officeDocument/2006/relationships/tags" Target="../tags/tag197.xml"/><Relationship Id="rId9" Type="http://schemas.openxmlformats.org/officeDocument/2006/relationships/image" Target="../media/image58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tags" Target="../tags/tag201.xml"/><Relationship Id="rId7" Type="http://schemas.openxmlformats.org/officeDocument/2006/relationships/image" Target="../media/image62.png"/><Relationship Id="rId2" Type="http://schemas.openxmlformats.org/officeDocument/2006/relationships/tags" Target="../tags/tag200.xml"/><Relationship Id="rId1" Type="http://schemas.openxmlformats.org/officeDocument/2006/relationships/tags" Target="../tags/tag199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2.xml"/><Relationship Id="rId4" Type="http://schemas.openxmlformats.org/officeDocument/2006/relationships/image" Target="../media/image64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04.xml"/><Relationship Id="rId1" Type="http://schemas.openxmlformats.org/officeDocument/2006/relationships/tags" Target="../tags/tag203.xml"/><Relationship Id="rId6" Type="http://schemas.openxmlformats.org/officeDocument/2006/relationships/image" Target="../media/image56.png"/><Relationship Id="rId5" Type="http://schemas.openxmlformats.org/officeDocument/2006/relationships/image" Target="../media/image66.png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6.png"/><Relationship Id="rId3" Type="http://schemas.openxmlformats.org/officeDocument/2006/relationships/tags" Target="../tags/tag6.xml"/><Relationship Id="rId7" Type="http://schemas.openxmlformats.org/officeDocument/2006/relationships/image" Target="../media/image7.png"/><Relationship Id="rId12" Type="http://schemas.openxmlformats.org/officeDocument/2006/relationships/image" Target="../media/image9.png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5.png"/><Relationship Id="rId5" Type="http://schemas.openxmlformats.org/officeDocument/2006/relationships/tags" Target="../tags/tag8.xml"/><Relationship Id="rId10" Type="http://schemas.openxmlformats.org/officeDocument/2006/relationships/image" Target="../media/image4.png"/><Relationship Id="rId4" Type="http://schemas.openxmlformats.org/officeDocument/2006/relationships/tags" Target="../tags/tag7.xml"/><Relationship Id="rId9" Type="http://schemas.openxmlformats.org/officeDocument/2006/relationships/image" Target="../media/image3.jpe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tags" Target="../tags/tag207.xml"/><Relationship Id="rId7" Type="http://schemas.openxmlformats.org/officeDocument/2006/relationships/image" Target="../media/image66.png"/><Relationship Id="rId2" Type="http://schemas.openxmlformats.org/officeDocument/2006/relationships/tags" Target="../tags/tag206.xml"/><Relationship Id="rId1" Type="http://schemas.openxmlformats.org/officeDocument/2006/relationships/tags" Target="../tags/tag205.xml"/><Relationship Id="rId6" Type="http://schemas.openxmlformats.org/officeDocument/2006/relationships/image" Target="../media/image3.jpeg"/><Relationship Id="rId5" Type="http://schemas.openxmlformats.org/officeDocument/2006/relationships/image" Target="../media/image67.png"/><Relationship Id="rId4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tags" Target="../tags/tag210.xml"/><Relationship Id="rId7" Type="http://schemas.openxmlformats.org/officeDocument/2006/relationships/image" Target="../media/image3.jpeg"/><Relationship Id="rId2" Type="http://schemas.openxmlformats.org/officeDocument/2006/relationships/tags" Target="../tags/tag209.xml"/><Relationship Id="rId1" Type="http://schemas.openxmlformats.org/officeDocument/2006/relationships/tags" Target="../tags/tag208.xml"/><Relationship Id="rId6" Type="http://schemas.openxmlformats.org/officeDocument/2006/relationships/image" Target="../media/image67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68.png"/><Relationship Id="rId4" Type="http://schemas.openxmlformats.org/officeDocument/2006/relationships/tags" Target="../tags/tag211.xml"/><Relationship Id="rId9" Type="http://schemas.openxmlformats.org/officeDocument/2006/relationships/image" Target="../media/image56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13.xml"/><Relationship Id="rId1" Type="http://schemas.openxmlformats.org/officeDocument/2006/relationships/tags" Target="../tags/tag212.xml"/><Relationship Id="rId6" Type="http://schemas.openxmlformats.org/officeDocument/2006/relationships/image" Target="../media/image56.png"/><Relationship Id="rId5" Type="http://schemas.openxmlformats.org/officeDocument/2006/relationships/image" Target="../media/image66.png"/><Relationship Id="rId4" Type="http://schemas.openxmlformats.org/officeDocument/2006/relationships/image" Target="../media/image3.jpe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tags" Target="../tags/tag216.xml"/><Relationship Id="rId7" Type="http://schemas.openxmlformats.org/officeDocument/2006/relationships/image" Target="../media/image66.png"/><Relationship Id="rId2" Type="http://schemas.openxmlformats.org/officeDocument/2006/relationships/tags" Target="../tags/tag215.xml"/><Relationship Id="rId1" Type="http://schemas.openxmlformats.org/officeDocument/2006/relationships/tags" Target="../tags/tag214.xml"/><Relationship Id="rId6" Type="http://schemas.openxmlformats.org/officeDocument/2006/relationships/image" Target="../media/image3.jpeg"/><Relationship Id="rId5" Type="http://schemas.openxmlformats.org/officeDocument/2006/relationships/image" Target="../media/image69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70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tags" Target="../tags/tag219.xml"/><Relationship Id="rId7" Type="http://schemas.openxmlformats.org/officeDocument/2006/relationships/image" Target="../media/image66.png"/><Relationship Id="rId2" Type="http://schemas.openxmlformats.org/officeDocument/2006/relationships/tags" Target="../tags/tag218.xml"/><Relationship Id="rId1" Type="http://schemas.openxmlformats.org/officeDocument/2006/relationships/tags" Target="../tags/tag217.xml"/><Relationship Id="rId6" Type="http://schemas.openxmlformats.org/officeDocument/2006/relationships/image" Target="../media/image3.jpe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72.png"/><Relationship Id="rId4" Type="http://schemas.openxmlformats.org/officeDocument/2006/relationships/tags" Target="../tags/tag220.xml"/><Relationship Id="rId9" Type="http://schemas.openxmlformats.org/officeDocument/2006/relationships/image" Target="../media/image71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tags" Target="../tags/tag223.xml"/><Relationship Id="rId7" Type="http://schemas.openxmlformats.org/officeDocument/2006/relationships/image" Target="../media/image73.png"/><Relationship Id="rId12" Type="http://schemas.openxmlformats.org/officeDocument/2006/relationships/image" Target="../media/image75.png"/><Relationship Id="rId2" Type="http://schemas.openxmlformats.org/officeDocument/2006/relationships/tags" Target="../tags/tag222.xml"/><Relationship Id="rId1" Type="http://schemas.openxmlformats.org/officeDocument/2006/relationships/tags" Target="../tags/tag221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56.png"/><Relationship Id="rId5" Type="http://schemas.openxmlformats.org/officeDocument/2006/relationships/tags" Target="../tags/tag225.xml"/><Relationship Id="rId10" Type="http://schemas.openxmlformats.org/officeDocument/2006/relationships/image" Target="../media/image74.png"/><Relationship Id="rId4" Type="http://schemas.openxmlformats.org/officeDocument/2006/relationships/tags" Target="../tags/tag224.xml"/><Relationship Id="rId9" Type="http://schemas.openxmlformats.org/officeDocument/2006/relationships/image" Target="../media/image66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tags" Target="../tags/tag228.xml"/><Relationship Id="rId7" Type="http://schemas.openxmlformats.org/officeDocument/2006/relationships/image" Target="../media/image73.png"/><Relationship Id="rId12" Type="http://schemas.openxmlformats.org/officeDocument/2006/relationships/image" Target="../media/image62.png"/><Relationship Id="rId2" Type="http://schemas.openxmlformats.org/officeDocument/2006/relationships/tags" Target="../tags/tag227.xml"/><Relationship Id="rId1" Type="http://schemas.openxmlformats.org/officeDocument/2006/relationships/tags" Target="../tags/tag226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72.png"/><Relationship Id="rId5" Type="http://schemas.openxmlformats.org/officeDocument/2006/relationships/tags" Target="../tags/tag230.xml"/><Relationship Id="rId10" Type="http://schemas.openxmlformats.org/officeDocument/2006/relationships/image" Target="../media/image71.png"/><Relationship Id="rId4" Type="http://schemas.openxmlformats.org/officeDocument/2006/relationships/tags" Target="../tags/tag229.xml"/><Relationship Id="rId9" Type="http://schemas.openxmlformats.org/officeDocument/2006/relationships/image" Target="../media/image75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tags" Target="../tags/tag233.xml"/><Relationship Id="rId7" Type="http://schemas.openxmlformats.org/officeDocument/2006/relationships/image" Target="../media/image73.png"/><Relationship Id="rId12" Type="http://schemas.openxmlformats.org/officeDocument/2006/relationships/image" Target="../media/image62.png"/><Relationship Id="rId2" Type="http://schemas.openxmlformats.org/officeDocument/2006/relationships/tags" Target="../tags/tag232.xml"/><Relationship Id="rId1" Type="http://schemas.openxmlformats.org/officeDocument/2006/relationships/tags" Target="../tags/tag231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72.png"/><Relationship Id="rId5" Type="http://schemas.openxmlformats.org/officeDocument/2006/relationships/tags" Target="../tags/tag235.xml"/><Relationship Id="rId10" Type="http://schemas.openxmlformats.org/officeDocument/2006/relationships/image" Target="../media/image71.png"/><Relationship Id="rId4" Type="http://schemas.openxmlformats.org/officeDocument/2006/relationships/tags" Target="../tags/tag234.xml"/><Relationship Id="rId9" Type="http://schemas.openxmlformats.org/officeDocument/2006/relationships/image" Target="../media/image7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6.png"/><Relationship Id="rId3" Type="http://schemas.openxmlformats.org/officeDocument/2006/relationships/tags" Target="../tags/tag11.xml"/><Relationship Id="rId7" Type="http://schemas.openxmlformats.org/officeDocument/2006/relationships/image" Target="../media/image7.png"/><Relationship Id="rId12" Type="http://schemas.openxmlformats.org/officeDocument/2006/relationships/image" Target="../media/image9.png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11.png"/><Relationship Id="rId5" Type="http://schemas.openxmlformats.org/officeDocument/2006/relationships/tags" Target="../tags/tag13.xml"/><Relationship Id="rId10" Type="http://schemas.openxmlformats.org/officeDocument/2006/relationships/image" Target="../media/image4.png"/><Relationship Id="rId4" Type="http://schemas.openxmlformats.org/officeDocument/2006/relationships/tags" Target="../tags/tag12.xml"/><Relationship Id="rId9" Type="http://schemas.openxmlformats.org/officeDocument/2006/relationships/image" Target="../media/image3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gif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tags" Target="../tags/tag238.xml"/><Relationship Id="rId7" Type="http://schemas.openxmlformats.org/officeDocument/2006/relationships/image" Target="../media/image78.png"/><Relationship Id="rId2" Type="http://schemas.openxmlformats.org/officeDocument/2006/relationships/tags" Target="../tags/tag237.xml"/><Relationship Id="rId1" Type="http://schemas.openxmlformats.org/officeDocument/2006/relationships/tags" Target="../tags/tag236.xml"/><Relationship Id="rId6" Type="http://schemas.openxmlformats.org/officeDocument/2006/relationships/image" Target="../media/image18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80.png"/><Relationship Id="rId4" Type="http://schemas.openxmlformats.org/officeDocument/2006/relationships/tags" Target="../tags/tag239.xml"/><Relationship Id="rId9" Type="http://schemas.openxmlformats.org/officeDocument/2006/relationships/image" Target="../media/image79.pn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tags" Target="../tags/tag242.xml"/><Relationship Id="rId7" Type="http://schemas.openxmlformats.org/officeDocument/2006/relationships/image" Target="../media/image78.png"/><Relationship Id="rId2" Type="http://schemas.openxmlformats.org/officeDocument/2006/relationships/tags" Target="../tags/tag241.xml"/><Relationship Id="rId1" Type="http://schemas.openxmlformats.org/officeDocument/2006/relationships/tags" Target="../tags/tag240.xml"/><Relationship Id="rId6" Type="http://schemas.openxmlformats.org/officeDocument/2006/relationships/image" Target="../media/image18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62.png"/><Relationship Id="rId4" Type="http://schemas.openxmlformats.org/officeDocument/2006/relationships/tags" Target="../tags/tag243.xml"/><Relationship Id="rId9" Type="http://schemas.openxmlformats.org/officeDocument/2006/relationships/image" Target="../media/image80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2.png"/><Relationship Id="rId3" Type="http://schemas.openxmlformats.org/officeDocument/2006/relationships/tags" Target="../tags/tag16.xml"/><Relationship Id="rId7" Type="http://schemas.openxmlformats.org/officeDocument/2006/relationships/image" Target="../media/image7.png"/><Relationship Id="rId12" Type="http://schemas.openxmlformats.org/officeDocument/2006/relationships/image" Target="../media/image9.png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11.png"/><Relationship Id="rId5" Type="http://schemas.openxmlformats.org/officeDocument/2006/relationships/tags" Target="../tags/tag18.xml"/><Relationship Id="rId10" Type="http://schemas.openxmlformats.org/officeDocument/2006/relationships/image" Target="../media/image4.png"/><Relationship Id="rId4" Type="http://schemas.openxmlformats.org/officeDocument/2006/relationships/tags" Target="../tags/tag17.xml"/><Relationship Id="rId9" Type="http://schemas.openxmlformats.org/officeDocument/2006/relationships/image" Target="../media/image3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828800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s-CL" sz="4400" dirty="0" smtClean="0"/>
              <a:t>CC3201-1</a:t>
            </a:r>
            <a:r>
              <a:rPr lang="es-CL" b="1" dirty="0" smtClean="0"/>
              <a:t/>
            </a:r>
            <a:br>
              <a:rPr lang="es-CL" b="1" dirty="0" smtClean="0"/>
            </a:br>
            <a:r>
              <a:rPr lang="es-CL" cap="small" dirty="0" smtClean="0"/>
              <a:t>Bases de Datos</a:t>
            </a:r>
            <a:br>
              <a:rPr lang="es-CL" cap="small" dirty="0" smtClean="0"/>
            </a:br>
            <a:r>
              <a:rPr lang="es-CL" cap="small" dirty="0" smtClean="0"/>
              <a:t>Otoño </a:t>
            </a:r>
            <a:r>
              <a:rPr lang="es-CL" dirty="0" smtClean="0"/>
              <a:t>2023</a:t>
            </a:r>
            <a:r>
              <a:rPr lang="es-CL" b="1" dirty="0" smtClean="0"/>
              <a:t/>
            </a:r>
            <a:br>
              <a:rPr lang="es-CL" b="1" dirty="0" smtClean="0"/>
            </a:br>
            <a:r>
              <a:rPr lang="es-CL" b="1" dirty="0" smtClean="0"/>
              <a:t/>
            </a:r>
            <a:br>
              <a:rPr lang="es-CL" b="1" dirty="0" smtClean="0"/>
            </a:br>
            <a:r>
              <a:rPr lang="es-CL" dirty="0" smtClean="0"/>
              <a:t>Clase 9: </a:t>
            </a:r>
            <a:r>
              <a:rPr lang="es-ES" dirty="0" smtClean="0"/>
              <a:t>SQL: Vistas y Disparadores</a:t>
            </a:r>
            <a:endParaRPr lang="es-CL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800600"/>
            <a:ext cx="6400800" cy="1295400"/>
          </a:xfrm>
        </p:spPr>
        <p:txBody>
          <a:bodyPr/>
          <a:lstStyle/>
          <a:p>
            <a:r>
              <a:rPr lang="es-CL" dirty="0" err="1" smtClean="0"/>
              <a:t>Aidan</a:t>
            </a:r>
            <a:r>
              <a:rPr lang="es-CL" dirty="0" smtClean="0"/>
              <a:t> </a:t>
            </a:r>
            <a:r>
              <a:rPr lang="es-CL" dirty="0" err="1" smtClean="0"/>
              <a:t>Hogan</a:t>
            </a:r>
            <a:endParaRPr lang="es-CL" dirty="0" smtClean="0"/>
          </a:p>
          <a:p>
            <a:r>
              <a:rPr lang="es-CL" dirty="0" smtClean="0"/>
              <a:t>aidhog@gmail.com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489717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Vista: una tabla virtual</a:t>
            </a:r>
            <a:endParaRPr lang="es-CL" i="1" dirty="0"/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2" y="4600189"/>
            <a:ext cx="2836987" cy="1418532"/>
          </a:xfrm>
          <a:prstGeom prst="rect">
            <a:avLst/>
          </a:prstGeom>
        </p:spPr>
      </p:pic>
      <p:sp>
        <p:nvSpPr>
          <p:cNvPr id="33" name="Rectangle 32"/>
          <p:cNvSpPr/>
          <p:nvPr/>
        </p:nvSpPr>
        <p:spPr>
          <a:xfrm>
            <a:off x="0" y="1005016"/>
            <a:ext cx="9144000" cy="34701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34" name="Picture 2 1" descr="https://techraptor.net/wp-content/uploads/2014/04/metacritic-logo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019432"/>
            <a:ext cx="6400800" cy="3455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Rectangle 34"/>
          <p:cNvSpPr/>
          <p:nvPr/>
        </p:nvSpPr>
        <p:spPr>
          <a:xfrm>
            <a:off x="0" y="990600"/>
            <a:ext cx="9144000" cy="3484605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36" name="Picture 3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1" y="1181385"/>
            <a:ext cx="2647591" cy="1320333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5181601" y="4475205"/>
            <a:ext cx="3962396" cy="1666268"/>
          </a:xfrm>
          <a:prstGeom prst="rect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9358" y="4534584"/>
            <a:ext cx="3659593" cy="151467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8407" y="1181383"/>
            <a:ext cx="4336740" cy="3162522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1" y="2795340"/>
            <a:ext cx="3264104" cy="1546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041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Vista: facilita consultas más simples</a:t>
            </a:r>
            <a:endParaRPr lang="es-CL" i="1" dirty="0"/>
          </a:p>
        </p:txBody>
      </p:sp>
      <p:sp>
        <p:nvSpPr>
          <p:cNvPr id="33" name="Rectangle 32"/>
          <p:cNvSpPr/>
          <p:nvPr/>
        </p:nvSpPr>
        <p:spPr>
          <a:xfrm>
            <a:off x="0" y="1005016"/>
            <a:ext cx="9144000" cy="34701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34" name="Picture 2 1" descr="https://techraptor.net/wp-content/uploads/2014/04/metacritic-logo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019432"/>
            <a:ext cx="6400800" cy="3455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Rectangle 34"/>
          <p:cNvSpPr/>
          <p:nvPr/>
        </p:nvSpPr>
        <p:spPr>
          <a:xfrm>
            <a:off x="0" y="990600"/>
            <a:ext cx="9144000" cy="3484605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36" name="Picture 3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1" y="1181385"/>
            <a:ext cx="2647591" cy="1320333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5181601" y="4475205"/>
            <a:ext cx="3962396" cy="1666268"/>
          </a:xfrm>
          <a:prstGeom prst="rect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9358" y="4534584"/>
            <a:ext cx="3659593" cy="151467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434" y="4761053"/>
            <a:ext cx="3358988" cy="861166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4420923" y="4475205"/>
            <a:ext cx="760675" cy="166626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4778" y="4530465"/>
            <a:ext cx="413003" cy="39407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8407" y="1181383"/>
            <a:ext cx="4336740" cy="316252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1" y="2795340"/>
            <a:ext cx="3264104" cy="1546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847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5029200" y="1219200"/>
            <a:ext cx="3962396" cy="3246117"/>
          </a:xfrm>
          <a:prstGeom prst="rect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¿Cómo funcionan las vistas?</a:t>
            </a:r>
            <a:endParaRPr lang="es-C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 dirty="0"/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8033" y="3048000"/>
            <a:ext cx="2474245" cy="122787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6957" y="1278579"/>
            <a:ext cx="3659593" cy="151467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0091" y="4921241"/>
            <a:ext cx="2936243" cy="74899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1219200"/>
            <a:ext cx="5029200" cy="19022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2406" y="3845609"/>
            <a:ext cx="3614962" cy="1813355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68577" y="4465317"/>
            <a:ext cx="760675" cy="57333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32" y="4506160"/>
            <a:ext cx="413003" cy="394070"/>
          </a:xfrm>
          <a:prstGeom prst="rect">
            <a:avLst/>
          </a:prstGeom>
        </p:spPr>
      </p:pic>
      <p:sp>
        <p:nvSpPr>
          <p:cNvPr id="37" name="Freeform 36"/>
          <p:cNvSpPr/>
          <p:nvPr/>
        </p:nvSpPr>
        <p:spPr>
          <a:xfrm>
            <a:off x="3917092" y="2743200"/>
            <a:ext cx="4759631" cy="3126259"/>
          </a:xfrm>
          <a:custGeom>
            <a:avLst/>
            <a:gdLst>
              <a:gd name="connsiteX0" fmla="*/ 1841157 w 4759631"/>
              <a:gd name="connsiteY0" fmla="*/ 1729946 h 3126259"/>
              <a:gd name="connsiteX1" fmla="*/ 1742303 w 4759631"/>
              <a:gd name="connsiteY1" fmla="*/ 1643448 h 3126259"/>
              <a:gd name="connsiteX2" fmla="*/ 1692876 w 4759631"/>
              <a:gd name="connsiteY2" fmla="*/ 1581665 h 3126259"/>
              <a:gd name="connsiteX3" fmla="*/ 1631092 w 4759631"/>
              <a:gd name="connsiteY3" fmla="*/ 1495167 h 3126259"/>
              <a:gd name="connsiteX4" fmla="*/ 1544594 w 4759631"/>
              <a:gd name="connsiteY4" fmla="*/ 1408670 h 3126259"/>
              <a:gd name="connsiteX5" fmla="*/ 1470454 w 4759631"/>
              <a:gd name="connsiteY5" fmla="*/ 1322173 h 3126259"/>
              <a:gd name="connsiteX6" fmla="*/ 1334530 w 4759631"/>
              <a:gd name="connsiteY6" fmla="*/ 1186248 h 3126259"/>
              <a:gd name="connsiteX7" fmla="*/ 1260389 w 4759631"/>
              <a:gd name="connsiteY7" fmla="*/ 1099751 h 3126259"/>
              <a:gd name="connsiteX8" fmla="*/ 1223319 w 4759631"/>
              <a:gd name="connsiteY8" fmla="*/ 1050324 h 3126259"/>
              <a:gd name="connsiteX9" fmla="*/ 1210962 w 4759631"/>
              <a:gd name="connsiteY9" fmla="*/ 1013254 h 3126259"/>
              <a:gd name="connsiteX10" fmla="*/ 1198605 w 4759631"/>
              <a:gd name="connsiteY10" fmla="*/ 951470 h 3126259"/>
              <a:gd name="connsiteX11" fmla="*/ 1173892 w 4759631"/>
              <a:gd name="connsiteY11" fmla="*/ 914400 h 3126259"/>
              <a:gd name="connsiteX12" fmla="*/ 1124465 w 4759631"/>
              <a:gd name="connsiteY12" fmla="*/ 803189 h 3126259"/>
              <a:gd name="connsiteX13" fmla="*/ 1087394 w 4759631"/>
              <a:gd name="connsiteY13" fmla="*/ 766119 h 3126259"/>
              <a:gd name="connsiteX14" fmla="*/ 1075038 w 4759631"/>
              <a:gd name="connsiteY14" fmla="*/ 593124 h 3126259"/>
              <a:gd name="connsiteX15" fmla="*/ 1087394 w 4759631"/>
              <a:gd name="connsiteY15" fmla="*/ 556054 h 3126259"/>
              <a:gd name="connsiteX16" fmla="*/ 1124465 w 4759631"/>
              <a:gd name="connsiteY16" fmla="*/ 531340 h 3126259"/>
              <a:gd name="connsiteX17" fmla="*/ 1173892 w 4759631"/>
              <a:gd name="connsiteY17" fmla="*/ 494270 h 3126259"/>
              <a:gd name="connsiteX18" fmla="*/ 1260389 w 4759631"/>
              <a:gd name="connsiteY18" fmla="*/ 457200 h 3126259"/>
              <a:gd name="connsiteX19" fmla="*/ 1297459 w 4759631"/>
              <a:gd name="connsiteY19" fmla="*/ 383059 h 3126259"/>
              <a:gd name="connsiteX20" fmla="*/ 1371600 w 4759631"/>
              <a:gd name="connsiteY20" fmla="*/ 333632 h 3126259"/>
              <a:gd name="connsiteX21" fmla="*/ 1421027 w 4759631"/>
              <a:gd name="connsiteY21" fmla="*/ 296562 h 3126259"/>
              <a:gd name="connsiteX22" fmla="*/ 1470454 w 4759631"/>
              <a:gd name="connsiteY22" fmla="*/ 284205 h 3126259"/>
              <a:gd name="connsiteX23" fmla="*/ 1507524 w 4759631"/>
              <a:gd name="connsiteY23" fmla="*/ 271848 h 3126259"/>
              <a:gd name="connsiteX24" fmla="*/ 1569308 w 4759631"/>
              <a:gd name="connsiteY24" fmla="*/ 259492 h 3126259"/>
              <a:gd name="connsiteX25" fmla="*/ 1643449 w 4759631"/>
              <a:gd name="connsiteY25" fmla="*/ 234778 h 3126259"/>
              <a:gd name="connsiteX26" fmla="*/ 1692876 w 4759631"/>
              <a:gd name="connsiteY26" fmla="*/ 222421 h 3126259"/>
              <a:gd name="connsiteX27" fmla="*/ 1767016 w 4759631"/>
              <a:gd name="connsiteY27" fmla="*/ 197708 h 3126259"/>
              <a:gd name="connsiteX28" fmla="*/ 1853513 w 4759631"/>
              <a:gd name="connsiteY28" fmla="*/ 148281 h 3126259"/>
              <a:gd name="connsiteX29" fmla="*/ 1952367 w 4759631"/>
              <a:gd name="connsiteY29" fmla="*/ 86497 h 3126259"/>
              <a:gd name="connsiteX30" fmla="*/ 2137719 w 4759631"/>
              <a:gd name="connsiteY30" fmla="*/ 37070 h 3126259"/>
              <a:gd name="connsiteX31" fmla="*/ 2224216 w 4759631"/>
              <a:gd name="connsiteY31" fmla="*/ 24713 h 3126259"/>
              <a:gd name="connsiteX32" fmla="*/ 2323070 w 4759631"/>
              <a:gd name="connsiteY32" fmla="*/ 0 h 3126259"/>
              <a:gd name="connsiteX33" fmla="*/ 2631989 w 4759631"/>
              <a:gd name="connsiteY33" fmla="*/ 12357 h 3126259"/>
              <a:gd name="connsiteX34" fmla="*/ 2706130 w 4759631"/>
              <a:gd name="connsiteY34" fmla="*/ 49427 h 3126259"/>
              <a:gd name="connsiteX35" fmla="*/ 2755557 w 4759631"/>
              <a:gd name="connsiteY35" fmla="*/ 61784 h 3126259"/>
              <a:gd name="connsiteX36" fmla="*/ 2842054 w 4759631"/>
              <a:gd name="connsiteY36" fmla="*/ 98854 h 3126259"/>
              <a:gd name="connsiteX37" fmla="*/ 2891481 w 4759631"/>
              <a:gd name="connsiteY37" fmla="*/ 123567 h 3126259"/>
              <a:gd name="connsiteX38" fmla="*/ 3583459 w 4759631"/>
              <a:gd name="connsiteY38" fmla="*/ 135924 h 3126259"/>
              <a:gd name="connsiteX39" fmla="*/ 3620530 w 4759631"/>
              <a:gd name="connsiteY39" fmla="*/ 160638 h 3126259"/>
              <a:gd name="connsiteX40" fmla="*/ 3707027 w 4759631"/>
              <a:gd name="connsiteY40" fmla="*/ 185351 h 3126259"/>
              <a:gd name="connsiteX41" fmla="*/ 3842951 w 4759631"/>
              <a:gd name="connsiteY41" fmla="*/ 222421 h 3126259"/>
              <a:gd name="connsiteX42" fmla="*/ 3917092 w 4759631"/>
              <a:gd name="connsiteY42" fmla="*/ 247135 h 3126259"/>
              <a:gd name="connsiteX43" fmla="*/ 4015946 w 4759631"/>
              <a:gd name="connsiteY43" fmla="*/ 284205 h 3126259"/>
              <a:gd name="connsiteX44" fmla="*/ 4114800 w 4759631"/>
              <a:gd name="connsiteY44" fmla="*/ 308919 h 3126259"/>
              <a:gd name="connsiteX45" fmla="*/ 4300151 w 4759631"/>
              <a:gd name="connsiteY45" fmla="*/ 370702 h 3126259"/>
              <a:gd name="connsiteX46" fmla="*/ 4337222 w 4759631"/>
              <a:gd name="connsiteY46" fmla="*/ 407773 h 3126259"/>
              <a:gd name="connsiteX47" fmla="*/ 4374292 w 4759631"/>
              <a:gd name="connsiteY47" fmla="*/ 432486 h 3126259"/>
              <a:gd name="connsiteX48" fmla="*/ 4399005 w 4759631"/>
              <a:gd name="connsiteY48" fmla="*/ 506627 h 3126259"/>
              <a:gd name="connsiteX49" fmla="*/ 4411362 w 4759631"/>
              <a:gd name="connsiteY49" fmla="*/ 593124 h 3126259"/>
              <a:gd name="connsiteX50" fmla="*/ 4436076 w 4759631"/>
              <a:gd name="connsiteY50" fmla="*/ 630194 h 3126259"/>
              <a:gd name="connsiteX51" fmla="*/ 4460789 w 4759631"/>
              <a:gd name="connsiteY51" fmla="*/ 827902 h 3126259"/>
              <a:gd name="connsiteX52" fmla="*/ 4448432 w 4759631"/>
              <a:gd name="connsiteY52" fmla="*/ 1037967 h 3126259"/>
              <a:gd name="connsiteX53" fmla="*/ 4436076 w 4759631"/>
              <a:gd name="connsiteY53" fmla="*/ 1087394 h 3126259"/>
              <a:gd name="connsiteX54" fmla="*/ 4411362 w 4759631"/>
              <a:gd name="connsiteY54" fmla="*/ 1124465 h 3126259"/>
              <a:gd name="connsiteX55" fmla="*/ 4386649 w 4759631"/>
              <a:gd name="connsiteY55" fmla="*/ 1198605 h 3126259"/>
              <a:gd name="connsiteX56" fmla="*/ 4349578 w 4759631"/>
              <a:gd name="connsiteY56" fmla="*/ 1235675 h 3126259"/>
              <a:gd name="connsiteX57" fmla="*/ 4312508 w 4759631"/>
              <a:gd name="connsiteY57" fmla="*/ 1285102 h 3126259"/>
              <a:gd name="connsiteX58" fmla="*/ 4287794 w 4759631"/>
              <a:gd name="connsiteY58" fmla="*/ 1322173 h 3126259"/>
              <a:gd name="connsiteX59" fmla="*/ 4226011 w 4759631"/>
              <a:gd name="connsiteY59" fmla="*/ 1359243 h 3126259"/>
              <a:gd name="connsiteX60" fmla="*/ 4151870 w 4759631"/>
              <a:gd name="connsiteY60" fmla="*/ 1396313 h 3126259"/>
              <a:gd name="connsiteX61" fmla="*/ 4015946 w 4759631"/>
              <a:gd name="connsiteY61" fmla="*/ 1470454 h 3126259"/>
              <a:gd name="connsiteX62" fmla="*/ 3904735 w 4759631"/>
              <a:gd name="connsiteY62" fmla="*/ 1507524 h 3126259"/>
              <a:gd name="connsiteX63" fmla="*/ 3855308 w 4759631"/>
              <a:gd name="connsiteY63" fmla="*/ 1519881 h 3126259"/>
              <a:gd name="connsiteX64" fmla="*/ 3805881 w 4759631"/>
              <a:gd name="connsiteY64" fmla="*/ 1544594 h 3126259"/>
              <a:gd name="connsiteX65" fmla="*/ 3744097 w 4759631"/>
              <a:gd name="connsiteY65" fmla="*/ 1569308 h 3126259"/>
              <a:gd name="connsiteX66" fmla="*/ 3707027 w 4759631"/>
              <a:gd name="connsiteY66" fmla="*/ 1594021 h 3126259"/>
              <a:gd name="connsiteX67" fmla="*/ 3595816 w 4759631"/>
              <a:gd name="connsiteY67" fmla="*/ 1631092 h 3126259"/>
              <a:gd name="connsiteX68" fmla="*/ 3546389 w 4759631"/>
              <a:gd name="connsiteY68" fmla="*/ 1655805 h 3126259"/>
              <a:gd name="connsiteX69" fmla="*/ 3435178 w 4759631"/>
              <a:gd name="connsiteY69" fmla="*/ 1668162 h 3126259"/>
              <a:gd name="connsiteX70" fmla="*/ 3361038 w 4759631"/>
              <a:gd name="connsiteY70" fmla="*/ 1680519 h 3126259"/>
              <a:gd name="connsiteX71" fmla="*/ 3422822 w 4759631"/>
              <a:gd name="connsiteY71" fmla="*/ 1705232 h 3126259"/>
              <a:gd name="connsiteX72" fmla="*/ 3632886 w 4759631"/>
              <a:gd name="connsiteY72" fmla="*/ 1828800 h 3126259"/>
              <a:gd name="connsiteX73" fmla="*/ 3707027 w 4759631"/>
              <a:gd name="connsiteY73" fmla="*/ 1878227 h 3126259"/>
              <a:gd name="connsiteX74" fmla="*/ 3830594 w 4759631"/>
              <a:gd name="connsiteY74" fmla="*/ 1940011 h 3126259"/>
              <a:gd name="connsiteX75" fmla="*/ 4028303 w 4759631"/>
              <a:gd name="connsiteY75" fmla="*/ 2051221 h 3126259"/>
              <a:gd name="connsiteX76" fmla="*/ 4102443 w 4759631"/>
              <a:gd name="connsiteY76" fmla="*/ 2100648 h 3126259"/>
              <a:gd name="connsiteX77" fmla="*/ 4497859 w 4759631"/>
              <a:gd name="connsiteY77" fmla="*/ 2174789 h 3126259"/>
              <a:gd name="connsiteX78" fmla="*/ 4547286 w 4759631"/>
              <a:gd name="connsiteY78" fmla="*/ 2211859 h 3126259"/>
              <a:gd name="connsiteX79" fmla="*/ 4584357 w 4759631"/>
              <a:gd name="connsiteY79" fmla="*/ 2236573 h 3126259"/>
              <a:gd name="connsiteX80" fmla="*/ 4621427 w 4759631"/>
              <a:gd name="connsiteY80" fmla="*/ 2273643 h 3126259"/>
              <a:gd name="connsiteX81" fmla="*/ 4695567 w 4759631"/>
              <a:gd name="connsiteY81" fmla="*/ 2310713 h 3126259"/>
              <a:gd name="connsiteX82" fmla="*/ 4744994 w 4759631"/>
              <a:gd name="connsiteY82" fmla="*/ 2347784 h 3126259"/>
              <a:gd name="connsiteX83" fmla="*/ 4707924 w 4759631"/>
              <a:gd name="connsiteY83" fmla="*/ 2669059 h 3126259"/>
              <a:gd name="connsiteX84" fmla="*/ 4683211 w 4759631"/>
              <a:gd name="connsiteY84" fmla="*/ 2817340 h 3126259"/>
              <a:gd name="connsiteX85" fmla="*/ 4658497 w 4759631"/>
              <a:gd name="connsiteY85" fmla="*/ 2928551 h 3126259"/>
              <a:gd name="connsiteX86" fmla="*/ 4646140 w 4759631"/>
              <a:gd name="connsiteY86" fmla="*/ 2977978 h 3126259"/>
              <a:gd name="connsiteX87" fmla="*/ 4596713 w 4759631"/>
              <a:gd name="connsiteY87" fmla="*/ 3002692 h 3126259"/>
              <a:gd name="connsiteX88" fmla="*/ 4460789 w 4759631"/>
              <a:gd name="connsiteY88" fmla="*/ 3089189 h 3126259"/>
              <a:gd name="connsiteX89" fmla="*/ 4361935 w 4759631"/>
              <a:gd name="connsiteY89" fmla="*/ 3113902 h 3126259"/>
              <a:gd name="connsiteX90" fmla="*/ 4287794 w 4759631"/>
              <a:gd name="connsiteY90" fmla="*/ 3126259 h 3126259"/>
              <a:gd name="connsiteX91" fmla="*/ 2879124 w 4759631"/>
              <a:gd name="connsiteY91" fmla="*/ 3113902 h 3126259"/>
              <a:gd name="connsiteX92" fmla="*/ 2829697 w 4759631"/>
              <a:gd name="connsiteY92" fmla="*/ 3101546 h 3126259"/>
              <a:gd name="connsiteX93" fmla="*/ 2706130 w 4759631"/>
              <a:gd name="connsiteY93" fmla="*/ 3113902 h 3126259"/>
              <a:gd name="connsiteX94" fmla="*/ 2508422 w 4759631"/>
              <a:gd name="connsiteY94" fmla="*/ 3126259 h 3126259"/>
              <a:gd name="connsiteX95" fmla="*/ 1964724 w 4759631"/>
              <a:gd name="connsiteY95" fmla="*/ 3101546 h 3126259"/>
              <a:gd name="connsiteX96" fmla="*/ 1865870 w 4759631"/>
              <a:gd name="connsiteY96" fmla="*/ 3076832 h 3126259"/>
              <a:gd name="connsiteX97" fmla="*/ 1816443 w 4759631"/>
              <a:gd name="connsiteY97" fmla="*/ 3052119 h 3126259"/>
              <a:gd name="connsiteX98" fmla="*/ 1705232 w 4759631"/>
              <a:gd name="connsiteY98" fmla="*/ 3027405 h 3126259"/>
              <a:gd name="connsiteX99" fmla="*/ 1668162 w 4759631"/>
              <a:gd name="connsiteY99" fmla="*/ 3015048 h 3126259"/>
              <a:gd name="connsiteX100" fmla="*/ 1581665 w 4759631"/>
              <a:gd name="connsiteY100" fmla="*/ 3002692 h 3126259"/>
              <a:gd name="connsiteX101" fmla="*/ 1544594 w 4759631"/>
              <a:gd name="connsiteY101" fmla="*/ 2977978 h 3126259"/>
              <a:gd name="connsiteX102" fmla="*/ 1470454 w 4759631"/>
              <a:gd name="connsiteY102" fmla="*/ 2953265 h 3126259"/>
              <a:gd name="connsiteX103" fmla="*/ 1421027 w 4759631"/>
              <a:gd name="connsiteY103" fmla="*/ 2879124 h 3126259"/>
              <a:gd name="connsiteX104" fmla="*/ 1309816 w 4759631"/>
              <a:gd name="connsiteY104" fmla="*/ 2755557 h 3126259"/>
              <a:gd name="connsiteX105" fmla="*/ 1297459 w 4759631"/>
              <a:gd name="connsiteY105" fmla="*/ 2718486 h 3126259"/>
              <a:gd name="connsiteX106" fmla="*/ 1260389 w 4759631"/>
              <a:gd name="connsiteY106" fmla="*/ 2681416 h 3126259"/>
              <a:gd name="connsiteX107" fmla="*/ 1235676 w 4759631"/>
              <a:gd name="connsiteY107" fmla="*/ 2644346 h 3126259"/>
              <a:gd name="connsiteX108" fmla="*/ 1248032 w 4759631"/>
              <a:gd name="connsiteY108" fmla="*/ 2310713 h 3126259"/>
              <a:gd name="connsiteX109" fmla="*/ 1272746 w 4759631"/>
              <a:gd name="connsiteY109" fmla="*/ 2273643 h 3126259"/>
              <a:gd name="connsiteX110" fmla="*/ 1309816 w 4759631"/>
              <a:gd name="connsiteY110" fmla="*/ 2236573 h 3126259"/>
              <a:gd name="connsiteX111" fmla="*/ 1334530 w 4759631"/>
              <a:gd name="connsiteY111" fmla="*/ 2199502 h 3126259"/>
              <a:gd name="connsiteX112" fmla="*/ 1383957 w 4759631"/>
              <a:gd name="connsiteY112" fmla="*/ 2174789 h 3126259"/>
              <a:gd name="connsiteX113" fmla="*/ 1421027 w 4759631"/>
              <a:gd name="connsiteY113" fmla="*/ 2137719 h 3126259"/>
              <a:gd name="connsiteX114" fmla="*/ 1495167 w 4759631"/>
              <a:gd name="connsiteY114" fmla="*/ 2088292 h 3126259"/>
              <a:gd name="connsiteX115" fmla="*/ 1532238 w 4759631"/>
              <a:gd name="connsiteY115" fmla="*/ 2051221 h 3126259"/>
              <a:gd name="connsiteX116" fmla="*/ 1618735 w 4759631"/>
              <a:gd name="connsiteY116" fmla="*/ 1977081 h 3126259"/>
              <a:gd name="connsiteX117" fmla="*/ 1631092 w 4759631"/>
              <a:gd name="connsiteY117" fmla="*/ 1940011 h 3126259"/>
              <a:gd name="connsiteX118" fmla="*/ 1705232 w 4759631"/>
              <a:gd name="connsiteY118" fmla="*/ 1890584 h 3126259"/>
              <a:gd name="connsiteX119" fmla="*/ 1742303 w 4759631"/>
              <a:gd name="connsiteY119" fmla="*/ 1816443 h 3126259"/>
              <a:gd name="connsiteX120" fmla="*/ 1754659 w 4759631"/>
              <a:gd name="connsiteY120" fmla="*/ 1779373 h 3126259"/>
              <a:gd name="connsiteX121" fmla="*/ 1791730 w 4759631"/>
              <a:gd name="connsiteY121" fmla="*/ 1705232 h 3126259"/>
              <a:gd name="connsiteX122" fmla="*/ 1754659 w 4759631"/>
              <a:gd name="connsiteY122" fmla="*/ 1680519 h 3126259"/>
              <a:gd name="connsiteX123" fmla="*/ 1692876 w 4759631"/>
              <a:gd name="connsiteY123" fmla="*/ 1668162 h 3126259"/>
              <a:gd name="connsiteX124" fmla="*/ 1285103 w 4759631"/>
              <a:gd name="connsiteY124" fmla="*/ 1680519 h 3126259"/>
              <a:gd name="connsiteX125" fmla="*/ 1112108 w 4759631"/>
              <a:gd name="connsiteY125" fmla="*/ 1705232 h 3126259"/>
              <a:gd name="connsiteX126" fmla="*/ 1037967 w 4759631"/>
              <a:gd name="connsiteY126" fmla="*/ 1717589 h 3126259"/>
              <a:gd name="connsiteX127" fmla="*/ 976184 w 4759631"/>
              <a:gd name="connsiteY127" fmla="*/ 1729946 h 3126259"/>
              <a:gd name="connsiteX128" fmla="*/ 704335 w 4759631"/>
              <a:gd name="connsiteY128" fmla="*/ 1754659 h 3126259"/>
              <a:gd name="connsiteX129" fmla="*/ 667265 w 4759631"/>
              <a:gd name="connsiteY129" fmla="*/ 1767016 h 3126259"/>
              <a:gd name="connsiteX130" fmla="*/ 630194 w 4759631"/>
              <a:gd name="connsiteY130" fmla="*/ 1791730 h 3126259"/>
              <a:gd name="connsiteX131" fmla="*/ 457200 w 4759631"/>
              <a:gd name="connsiteY131" fmla="*/ 1816443 h 3126259"/>
              <a:gd name="connsiteX132" fmla="*/ 24713 w 4759631"/>
              <a:gd name="connsiteY132" fmla="*/ 1804086 h 3126259"/>
              <a:gd name="connsiteX133" fmla="*/ 61784 w 4759631"/>
              <a:gd name="connsiteY133" fmla="*/ 1767016 h 3126259"/>
              <a:gd name="connsiteX134" fmla="*/ 123567 w 4759631"/>
              <a:gd name="connsiteY134" fmla="*/ 1717589 h 3126259"/>
              <a:gd name="connsiteX135" fmla="*/ 86497 w 4759631"/>
              <a:gd name="connsiteY135" fmla="*/ 1705232 h 3126259"/>
              <a:gd name="connsiteX136" fmla="*/ 37070 w 4759631"/>
              <a:gd name="connsiteY136" fmla="*/ 1779373 h 3126259"/>
              <a:gd name="connsiteX137" fmla="*/ 49427 w 4759631"/>
              <a:gd name="connsiteY137" fmla="*/ 1742302 h 3126259"/>
              <a:gd name="connsiteX138" fmla="*/ 74140 w 4759631"/>
              <a:gd name="connsiteY138" fmla="*/ 1705232 h 3126259"/>
              <a:gd name="connsiteX139" fmla="*/ 61784 w 4759631"/>
              <a:gd name="connsiteY139" fmla="*/ 1742302 h 3126259"/>
              <a:gd name="connsiteX140" fmla="*/ 24713 w 4759631"/>
              <a:gd name="connsiteY140" fmla="*/ 1767016 h 3126259"/>
              <a:gd name="connsiteX141" fmla="*/ 0 w 4759631"/>
              <a:gd name="connsiteY141" fmla="*/ 1804086 h 3126259"/>
              <a:gd name="connsiteX142" fmla="*/ 24713 w 4759631"/>
              <a:gd name="connsiteY142" fmla="*/ 1841157 h 3126259"/>
              <a:gd name="connsiteX143" fmla="*/ 61784 w 4759631"/>
              <a:gd name="connsiteY143" fmla="*/ 1853513 h 3126259"/>
              <a:gd name="connsiteX144" fmla="*/ 74140 w 4759631"/>
              <a:gd name="connsiteY144" fmla="*/ 1890584 h 3126259"/>
              <a:gd name="connsiteX145" fmla="*/ 111211 w 4759631"/>
              <a:gd name="connsiteY145" fmla="*/ 1915297 h 3126259"/>
              <a:gd name="connsiteX146" fmla="*/ 135924 w 4759631"/>
              <a:gd name="connsiteY146" fmla="*/ 1952367 h 3126259"/>
              <a:gd name="connsiteX147" fmla="*/ 123567 w 4759631"/>
              <a:gd name="connsiteY147" fmla="*/ 1915297 h 3126259"/>
              <a:gd name="connsiteX148" fmla="*/ 98854 w 4759631"/>
              <a:gd name="connsiteY148" fmla="*/ 1878227 h 3126259"/>
              <a:gd name="connsiteX149" fmla="*/ 61784 w 4759631"/>
              <a:gd name="connsiteY149" fmla="*/ 1865870 h 3126259"/>
              <a:gd name="connsiteX150" fmla="*/ 24713 w 4759631"/>
              <a:gd name="connsiteY150" fmla="*/ 1791730 h 3126259"/>
              <a:gd name="connsiteX151" fmla="*/ 61784 w 4759631"/>
              <a:gd name="connsiteY151" fmla="*/ 1754659 h 3126259"/>
              <a:gd name="connsiteX152" fmla="*/ 148281 w 4759631"/>
              <a:gd name="connsiteY152" fmla="*/ 1668162 h 3126259"/>
              <a:gd name="connsiteX153" fmla="*/ 86497 w 4759631"/>
              <a:gd name="connsiteY153" fmla="*/ 1729946 h 3126259"/>
              <a:gd name="connsiteX154" fmla="*/ 24713 w 4759631"/>
              <a:gd name="connsiteY154" fmla="*/ 1791730 h 3126259"/>
              <a:gd name="connsiteX155" fmla="*/ 61784 w 4759631"/>
              <a:gd name="connsiteY155" fmla="*/ 1717589 h 3126259"/>
              <a:gd name="connsiteX156" fmla="*/ 98854 w 4759631"/>
              <a:gd name="connsiteY156" fmla="*/ 1705232 h 3126259"/>
              <a:gd name="connsiteX157" fmla="*/ 61784 w 4759631"/>
              <a:gd name="connsiteY157" fmla="*/ 1742302 h 3126259"/>
              <a:gd name="connsiteX158" fmla="*/ 37070 w 4759631"/>
              <a:gd name="connsiteY158" fmla="*/ 1779373 h 3126259"/>
              <a:gd name="connsiteX159" fmla="*/ 74140 w 4759631"/>
              <a:gd name="connsiteY159" fmla="*/ 1853513 h 3126259"/>
              <a:gd name="connsiteX160" fmla="*/ 111211 w 4759631"/>
              <a:gd name="connsiteY160" fmla="*/ 1927654 h 3126259"/>
              <a:gd name="connsiteX161" fmla="*/ 123567 w 4759631"/>
              <a:gd name="connsiteY161" fmla="*/ 1964724 h 3126259"/>
              <a:gd name="connsiteX162" fmla="*/ 135924 w 4759631"/>
              <a:gd name="connsiteY162" fmla="*/ 1927654 h 3126259"/>
              <a:gd name="connsiteX163" fmla="*/ 111211 w 4759631"/>
              <a:gd name="connsiteY163" fmla="*/ 1878227 h 3126259"/>
              <a:gd name="connsiteX164" fmla="*/ 49427 w 4759631"/>
              <a:gd name="connsiteY164" fmla="*/ 1804086 h 3126259"/>
              <a:gd name="connsiteX165" fmla="*/ 345989 w 4759631"/>
              <a:gd name="connsiteY165" fmla="*/ 1804086 h 3126259"/>
              <a:gd name="connsiteX166" fmla="*/ 667265 w 4759631"/>
              <a:gd name="connsiteY166" fmla="*/ 1791730 h 3126259"/>
              <a:gd name="connsiteX167" fmla="*/ 778476 w 4759631"/>
              <a:gd name="connsiteY167" fmla="*/ 1754659 h 3126259"/>
              <a:gd name="connsiteX168" fmla="*/ 815546 w 4759631"/>
              <a:gd name="connsiteY168" fmla="*/ 1742302 h 3126259"/>
              <a:gd name="connsiteX169" fmla="*/ 1124465 w 4759631"/>
              <a:gd name="connsiteY169" fmla="*/ 1729946 h 3126259"/>
              <a:gd name="connsiteX170" fmla="*/ 1198605 w 4759631"/>
              <a:gd name="connsiteY170" fmla="*/ 1705232 h 3126259"/>
              <a:gd name="connsiteX171" fmla="*/ 1544594 w 4759631"/>
              <a:gd name="connsiteY171" fmla="*/ 1680519 h 3126259"/>
              <a:gd name="connsiteX172" fmla="*/ 1717589 w 4759631"/>
              <a:gd name="connsiteY172" fmla="*/ 1655805 h 31262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</a:cxnLst>
            <a:rect l="l" t="t" r="r" b="b"/>
            <a:pathLst>
              <a:path w="4759631" h="3126259">
                <a:moveTo>
                  <a:pt x="1841157" y="1729946"/>
                </a:moveTo>
                <a:cubicBezTo>
                  <a:pt x="1800759" y="1697628"/>
                  <a:pt x="1774810" y="1680599"/>
                  <a:pt x="1742303" y="1643448"/>
                </a:cubicBezTo>
                <a:cubicBezTo>
                  <a:pt x="1724936" y="1623600"/>
                  <a:pt x="1708700" y="1602764"/>
                  <a:pt x="1692876" y="1581665"/>
                </a:cubicBezTo>
                <a:cubicBezTo>
                  <a:pt x="1671616" y="1553319"/>
                  <a:pt x="1654151" y="1522069"/>
                  <a:pt x="1631092" y="1495167"/>
                </a:cubicBezTo>
                <a:cubicBezTo>
                  <a:pt x="1604556" y="1464208"/>
                  <a:pt x="1572340" y="1438550"/>
                  <a:pt x="1544594" y="1408670"/>
                </a:cubicBezTo>
                <a:cubicBezTo>
                  <a:pt x="1518754" y="1380843"/>
                  <a:pt x="1496528" y="1349781"/>
                  <a:pt x="1470454" y="1322173"/>
                </a:cubicBezTo>
                <a:cubicBezTo>
                  <a:pt x="1426458" y="1275589"/>
                  <a:pt x="1372976" y="1237508"/>
                  <a:pt x="1334530" y="1186248"/>
                </a:cubicBezTo>
                <a:cubicBezTo>
                  <a:pt x="1226110" y="1041691"/>
                  <a:pt x="1363665" y="1220241"/>
                  <a:pt x="1260389" y="1099751"/>
                </a:cubicBezTo>
                <a:cubicBezTo>
                  <a:pt x="1246986" y="1084114"/>
                  <a:pt x="1235676" y="1066800"/>
                  <a:pt x="1223319" y="1050324"/>
                </a:cubicBezTo>
                <a:cubicBezTo>
                  <a:pt x="1219200" y="1037967"/>
                  <a:pt x="1214121" y="1025890"/>
                  <a:pt x="1210962" y="1013254"/>
                </a:cubicBezTo>
                <a:cubicBezTo>
                  <a:pt x="1205868" y="992879"/>
                  <a:pt x="1205979" y="971135"/>
                  <a:pt x="1198605" y="951470"/>
                </a:cubicBezTo>
                <a:cubicBezTo>
                  <a:pt x="1193391" y="937565"/>
                  <a:pt x="1180533" y="927683"/>
                  <a:pt x="1173892" y="914400"/>
                </a:cubicBezTo>
                <a:cubicBezTo>
                  <a:pt x="1130833" y="828283"/>
                  <a:pt x="1213953" y="937420"/>
                  <a:pt x="1124465" y="803189"/>
                </a:cubicBezTo>
                <a:cubicBezTo>
                  <a:pt x="1114771" y="788649"/>
                  <a:pt x="1099751" y="778476"/>
                  <a:pt x="1087394" y="766119"/>
                </a:cubicBezTo>
                <a:cubicBezTo>
                  <a:pt x="1055776" y="671263"/>
                  <a:pt x="1054866" y="704074"/>
                  <a:pt x="1075038" y="593124"/>
                </a:cubicBezTo>
                <a:cubicBezTo>
                  <a:pt x="1077368" y="580309"/>
                  <a:pt x="1079257" y="566225"/>
                  <a:pt x="1087394" y="556054"/>
                </a:cubicBezTo>
                <a:cubicBezTo>
                  <a:pt x="1096671" y="544457"/>
                  <a:pt x="1112380" y="539972"/>
                  <a:pt x="1124465" y="531340"/>
                </a:cubicBezTo>
                <a:cubicBezTo>
                  <a:pt x="1141223" y="519370"/>
                  <a:pt x="1156428" y="505185"/>
                  <a:pt x="1173892" y="494270"/>
                </a:cubicBezTo>
                <a:cubicBezTo>
                  <a:pt x="1208791" y="472458"/>
                  <a:pt x="1224355" y="469212"/>
                  <a:pt x="1260389" y="457200"/>
                </a:cubicBezTo>
                <a:cubicBezTo>
                  <a:pt x="1269203" y="430759"/>
                  <a:pt x="1274916" y="402784"/>
                  <a:pt x="1297459" y="383059"/>
                </a:cubicBezTo>
                <a:cubicBezTo>
                  <a:pt x="1319812" y="363500"/>
                  <a:pt x="1347838" y="351453"/>
                  <a:pt x="1371600" y="333632"/>
                </a:cubicBezTo>
                <a:cubicBezTo>
                  <a:pt x="1388076" y="321275"/>
                  <a:pt x="1402607" y="305772"/>
                  <a:pt x="1421027" y="296562"/>
                </a:cubicBezTo>
                <a:cubicBezTo>
                  <a:pt x="1436217" y="288967"/>
                  <a:pt x="1454125" y="288871"/>
                  <a:pt x="1470454" y="284205"/>
                </a:cubicBezTo>
                <a:cubicBezTo>
                  <a:pt x="1482978" y="280627"/>
                  <a:pt x="1494888" y="275007"/>
                  <a:pt x="1507524" y="271848"/>
                </a:cubicBezTo>
                <a:cubicBezTo>
                  <a:pt x="1527899" y="266754"/>
                  <a:pt x="1549046" y="265018"/>
                  <a:pt x="1569308" y="259492"/>
                </a:cubicBezTo>
                <a:cubicBezTo>
                  <a:pt x="1594441" y="252638"/>
                  <a:pt x="1618176" y="241096"/>
                  <a:pt x="1643449" y="234778"/>
                </a:cubicBezTo>
                <a:cubicBezTo>
                  <a:pt x="1659925" y="230659"/>
                  <a:pt x="1676609" y="227301"/>
                  <a:pt x="1692876" y="222421"/>
                </a:cubicBezTo>
                <a:cubicBezTo>
                  <a:pt x="1717827" y="214936"/>
                  <a:pt x="1745341" y="212158"/>
                  <a:pt x="1767016" y="197708"/>
                </a:cubicBezTo>
                <a:cubicBezTo>
                  <a:pt x="1869965" y="129074"/>
                  <a:pt x="1728101" y="221438"/>
                  <a:pt x="1853513" y="148281"/>
                </a:cubicBezTo>
                <a:cubicBezTo>
                  <a:pt x="1887078" y="128702"/>
                  <a:pt x="1914038" y="92885"/>
                  <a:pt x="1952367" y="86497"/>
                </a:cubicBezTo>
                <a:cubicBezTo>
                  <a:pt x="2151598" y="53291"/>
                  <a:pt x="1867760" y="104560"/>
                  <a:pt x="2137719" y="37070"/>
                </a:cubicBezTo>
                <a:cubicBezTo>
                  <a:pt x="2165974" y="30006"/>
                  <a:pt x="2195657" y="30425"/>
                  <a:pt x="2224216" y="24713"/>
                </a:cubicBezTo>
                <a:cubicBezTo>
                  <a:pt x="2257522" y="18052"/>
                  <a:pt x="2290119" y="8238"/>
                  <a:pt x="2323070" y="0"/>
                </a:cubicBezTo>
                <a:cubicBezTo>
                  <a:pt x="2426043" y="4119"/>
                  <a:pt x="2529781" y="-831"/>
                  <a:pt x="2631989" y="12357"/>
                </a:cubicBezTo>
                <a:cubicBezTo>
                  <a:pt x="2659392" y="15893"/>
                  <a:pt x="2680476" y="39165"/>
                  <a:pt x="2706130" y="49427"/>
                </a:cubicBezTo>
                <a:cubicBezTo>
                  <a:pt x="2721898" y="55734"/>
                  <a:pt x="2739081" y="57665"/>
                  <a:pt x="2755557" y="61784"/>
                </a:cubicBezTo>
                <a:cubicBezTo>
                  <a:pt x="2830680" y="111865"/>
                  <a:pt x="2750863" y="64658"/>
                  <a:pt x="2842054" y="98854"/>
                </a:cubicBezTo>
                <a:cubicBezTo>
                  <a:pt x="2859301" y="105322"/>
                  <a:pt x="2873084" y="122647"/>
                  <a:pt x="2891481" y="123567"/>
                </a:cubicBezTo>
                <a:cubicBezTo>
                  <a:pt x="3121889" y="135087"/>
                  <a:pt x="3352800" y="131805"/>
                  <a:pt x="3583459" y="135924"/>
                </a:cubicBezTo>
                <a:cubicBezTo>
                  <a:pt x="3595816" y="144162"/>
                  <a:pt x="3607247" y="153996"/>
                  <a:pt x="3620530" y="160638"/>
                </a:cubicBezTo>
                <a:cubicBezTo>
                  <a:pt x="3650396" y="175571"/>
                  <a:pt x="3675364" y="173477"/>
                  <a:pt x="3707027" y="185351"/>
                </a:cubicBezTo>
                <a:cubicBezTo>
                  <a:pt x="3823144" y="228896"/>
                  <a:pt x="3673962" y="198281"/>
                  <a:pt x="3842951" y="222421"/>
                </a:cubicBezTo>
                <a:cubicBezTo>
                  <a:pt x="3867665" y="230659"/>
                  <a:pt x="3892559" y="238373"/>
                  <a:pt x="3917092" y="247135"/>
                </a:cubicBezTo>
                <a:cubicBezTo>
                  <a:pt x="3950234" y="258971"/>
                  <a:pt x="3982356" y="273708"/>
                  <a:pt x="4015946" y="284205"/>
                </a:cubicBezTo>
                <a:cubicBezTo>
                  <a:pt x="4048365" y="294336"/>
                  <a:pt x="4082306" y="299030"/>
                  <a:pt x="4114800" y="308919"/>
                </a:cubicBezTo>
                <a:cubicBezTo>
                  <a:pt x="4177104" y="327881"/>
                  <a:pt x="4300151" y="370702"/>
                  <a:pt x="4300151" y="370702"/>
                </a:cubicBezTo>
                <a:cubicBezTo>
                  <a:pt x="4312508" y="383059"/>
                  <a:pt x="4323797" y="396586"/>
                  <a:pt x="4337222" y="407773"/>
                </a:cubicBezTo>
                <a:cubicBezTo>
                  <a:pt x="4348631" y="417280"/>
                  <a:pt x="4366421" y="419893"/>
                  <a:pt x="4374292" y="432486"/>
                </a:cubicBezTo>
                <a:cubicBezTo>
                  <a:pt x="4388099" y="454577"/>
                  <a:pt x="4399005" y="506627"/>
                  <a:pt x="4399005" y="506627"/>
                </a:cubicBezTo>
                <a:cubicBezTo>
                  <a:pt x="4403124" y="535459"/>
                  <a:pt x="4402993" y="565227"/>
                  <a:pt x="4411362" y="593124"/>
                </a:cubicBezTo>
                <a:cubicBezTo>
                  <a:pt x="4415629" y="607349"/>
                  <a:pt x="4431380" y="616105"/>
                  <a:pt x="4436076" y="630194"/>
                </a:cubicBezTo>
                <a:cubicBezTo>
                  <a:pt x="4447024" y="663037"/>
                  <a:pt x="4459508" y="815096"/>
                  <a:pt x="4460789" y="827902"/>
                </a:cubicBezTo>
                <a:cubicBezTo>
                  <a:pt x="4456670" y="897924"/>
                  <a:pt x="4455082" y="968140"/>
                  <a:pt x="4448432" y="1037967"/>
                </a:cubicBezTo>
                <a:cubicBezTo>
                  <a:pt x="4446822" y="1054873"/>
                  <a:pt x="4442766" y="1071784"/>
                  <a:pt x="4436076" y="1087394"/>
                </a:cubicBezTo>
                <a:cubicBezTo>
                  <a:pt x="4430226" y="1101044"/>
                  <a:pt x="4419600" y="1112108"/>
                  <a:pt x="4411362" y="1124465"/>
                </a:cubicBezTo>
                <a:cubicBezTo>
                  <a:pt x="4403124" y="1149178"/>
                  <a:pt x="4399300" y="1175833"/>
                  <a:pt x="4386649" y="1198605"/>
                </a:cubicBezTo>
                <a:cubicBezTo>
                  <a:pt x="4378162" y="1213881"/>
                  <a:pt x="4360951" y="1222407"/>
                  <a:pt x="4349578" y="1235675"/>
                </a:cubicBezTo>
                <a:cubicBezTo>
                  <a:pt x="4336175" y="1251311"/>
                  <a:pt x="4324478" y="1268344"/>
                  <a:pt x="4312508" y="1285102"/>
                </a:cubicBezTo>
                <a:cubicBezTo>
                  <a:pt x="4303876" y="1297187"/>
                  <a:pt x="4299070" y="1312508"/>
                  <a:pt x="4287794" y="1322173"/>
                </a:cubicBezTo>
                <a:cubicBezTo>
                  <a:pt x="4269559" y="1337803"/>
                  <a:pt x="4246377" y="1346514"/>
                  <a:pt x="4226011" y="1359243"/>
                </a:cubicBezTo>
                <a:cubicBezTo>
                  <a:pt x="4171259" y="1393463"/>
                  <a:pt x="4209031" y="1377260"/>
                  <a:pt x="4151870" y="1396313"/>
                </a:cubicBezTo>
                <a:cubicBezTo>
                  <a:pt x="4106748" y="1426395"/>
                  <a:pt x="4072017" y="1451764"/>
                  <a:pt x="4015946" y="1470454"/>
                </a:cubicBezTo>
                <a:cubicBezTo>
                  <a:pt x="3978876" y="1482811"/>
                  <a:pt x="3942644" y="1498047"/>
                  <a:pt x="3904735" y="1507524"/>
                </a:cubicBezTo>
                <a:cubicBezTo>
                  <a:pt x="3888259" y="1511643"/>
                  <a:pt x="3871209" y="1513918"/>
                  <a:pt x="3855308" y="1519881"/>
                </a:cubicBezTo>
                <a:cubicBezTo>
                  <a:pt x="3838061" y="1526349"/>
                  <a:pt x="3822714" y="1537113"/>
                  <a:pt x="3805881" y="1544594"/>
                </a:cubicBezTo>
                <a:cubicBezTo>
                  <a:pt x="3785612" y="1553603"/>
                  <a:pt x="3763936" y="1559388"/>
                  <a:pt x="3744097" y="1569308"/>
                </a:cubicBezTo>
                <a:cubicBezTo>
                  <a:pt x="3730814" y="1575949"/>
                  <a:pt x="3720310" y="1587380"/>
                  <a:pt x="3707027" y="1594021"/>
                </a:cubicBezTo>
                <a:cubicBezTo>
                  <a:pt x="3598856" y="1648106"/>
                  <a:pt x="3690205" y="1595696"/>
                  <a:pt x="3595816" y="1631092"/>
                </a:cubicBezTo>
                <a:cubicBezTo>
                  <a:pt x="3578569" y="1637560"/>
                  <a:pt x="3564338" y="1651663"/>
                  <a:pt x="3546389" y="1655805"/>
                </a:cubicBezTo>
                <a:cubicBezTo>
                  <a:pt x="3510046" y="1664192"/>
                  <a:pt x="3472149" y="1663232"/>
                  <a:pt x="3435178" y="1668162"/>
                </a:cubicBezTo>
                <a:cubicBezTo>
                  <a:pt x="3410344" y="1671473"/>
                  <a:pt x="3385751" y="1676400"/>
                  <a:pt x="3361038" y="1680519"/>
                </a:cubicBezTo>
                <a:cubicBezTo>
                  <a:pt x="3381633" y="1688757"/>
                  <a:pt x="3402553" y="1696223"/>
                  <a:pt x="3422822" y="1705232"/>
                </a:cubicBezTo>
                <a:cubicBezTo>
                  <a:pt x="3492639" y="1736262"/>
                  <a:pt x="3578904" y="1794706"/>
                  <a:pt x="3632886" y="1828800"/>
                </a:cubicBezTo>
                <a:cubicBezTo>
                  <a:pt x="3657999" y="1844661"/>
                  <a:pt x="3680461" y="1864944"/>
                  <a:pt x="3707027" y="1878227"/>
                </a:cubicBezTo>
                <a:cubicBezTo>
                  <a:pt x="3748216" y="1898822"/>
                  <a:pt x="3791931" y="1914994"/>
                  <a:pt x="3830594" y="1940011"/>
                </a:cubicBezTo>
                <a:cubicBezTo>
                  <a:pt x="4024546" y="2065509"/>
                  <a:pt x="3801025" y="1975462"/>
                  <a:pt x="4028303" y="2051221"/>
                </a:cubicBezTo>
                <a:cubicBezTo>
                  <a:pt x="4053016" y="2067697"/>
                  <a:pt x="4076556" y="2086086"/>
                  <a:pt x="4102443" y="2100648"/>
                </a:cubicBezTo>
                <a:cubicBezTo>
                  <a:pt x="4282400" y="2201874"/>
                  <a:pt x="4228748" y="2162556"/>
                  <a:pt x="4497859" y="2174789"/>
                </a:cubicBezTo>
                <a:cubicBezTo>
                  <a:pt x="4514335" y="2187146"/>
                  <a:pt x="4530528" y="2199889"/>
                  <a:pt x="4547286" y="2211859"/>
                </a:cubicBezTo>
                <a:cubicBezTo>
                  <a:pt x="4559371" y="2220491"/>
                  <a:pt x="4572948" y="2227065"/>
                  <a:pt x="4584357" y="2236573"/>
                </a:cubicBezTo>
                <a:cubicBezTo>
                  <a:pt x="4597782" y="2247760"/>
                  <a:pt x="4608002" y="2262456"/>
                  <a:pt x="4621427" y="2273643"/>
                </a:cubicBezTo>
                <a:cubicBezTo>
                  <a:pt x="4653367" y="2300260"/>
                  <a:pt x="4658412" y="2298329"/>
                  <a:pt x="4695567" y="2310713"/>
                </a:cubicBezTo>
                <a:cubicBezTo>
                  <a:pt x="4712043" y="2323070"/>
                  <a:pt x="4742540" y="2327336"/>
                  <a:pt x="4744994" y="2347784"/>
                </a:cubicBezTo>
                <a:cubicBezTo>
                  <a:pt x="4770530" y="2560579"/>
                  <a:pt x="4765341" y="2554228"/>
                  <a:pt x="4707924" y="2669059"/>
                </a:cubicBezTo>
                <a:cubicBezTo>
                  <a:pt x="4699686" y="2718486"/>
                  <a:pt x="4695364" y="2768727"/>
                  <a:pt x="4683211" y="2817340"/>
                </a:cubicBezTo>
                <a:cubicBezTo>
                  <a:pt x="4653075" y="2937882"/>
                  <a:pt x="4689872" y="2787365"/>
                  <a:pt x="4658497" y="2928551"/>
                </a:cubicBezTo>
                <a:cubicBezTo>
                  <a:pt x="4654813" y="2945129"/>
                  <a:pt x="4657012" y="2964931"/>
                  <a:pt x="4646140" y="2977978"/>
                </a:cubicBezTo>
                <a:cubicBezTo>
                  <a:pt x="4634348" y="2992129"/>
                  <a:pt x="4612508" y="2993215"/>
                  <a:pt x="4596713" y="3002692"/>
                </a:cubicBezTo>
                <a:cubicBezTo>
                  <a:pt x="4547737" y="3032078"/>
                  <a:pt x="4511535" y="3063816"/>
                  <a:pt x="4460789" y="3089189"/>
                </a:cubicBezTo>
                <a:cubicBezTo>
                  <a:pt x="4436288" y="3101440"/>
                  <a:pt x="4384097" y="3109873"/>
                  <a:pt x="4361935" y="3113902"/>
                </a:cubicBezTo>
                <a:cubicBezTo>
                  <a:pt x="4337285" y="3118384"/>
                  <a:pt x="4312508" y="3122140"/>
                  <a:pt x="4287794" y="3126259"/>
                </a:cubicBezTo>
                <a:lnTo>
                  <a:pt x="2879124" y="3113902"/>
                </a:lnTo>
                <a:cubicBezTo>
                  <a:pt x="2862144" y="3113614"/>
                  <a:pt x="2846680" y="3101546"/>
                  <a:pt x="2829697" y="3101546"/>
                </a:cubicBezTo>
                <a:cubicBezTo>
                  <a:pt x="2788303" y="3101546"/>
                  <a:pt x="2747402" y="3110727"/>
                  <a:pt x="2706130" y="3113902"/>
                </a:cubicBezTo>
                <a:cubicBezTo>
                  <a:pt x="2640293" y="3118966"/>
                  <a:pt x="2574325" y="3122140"/>
                  <a:pt x="2508422" y="3126259"/>
                </a:cubicBezTo>
                <a:lnTo>
                  <a:pt x="1964724" y="3101546"/>
                </a:lnTo>
                <a:cubicBezTo>
                  <a:pt x="1942158" y="3100164"/>
                  <a:pt x="1890622" y="3087440"/>
                  <a:pt x="1865870" y="3076832"/>
                </a:cubicBezTo>
                <a:cubicBezTo>
                  <a:pt x="1848939" y="3069576"/>
                  <a:pt x="1833374" y="3059375"/>
                  <a:pt x="1816443" y="3052119"/>
                </a:cubicBezTo>
                <a:cubicBezTo>
                  <a:pt x="1777725" y="3035526"/>
                  <a:pt x="1749670" y="3034811"/>
                  <a:pt x="1705232" y="3027405"/>
                </a:cubicBezTo>
                <a:cubicBezTo>
                  <a:pt x="1692875" y="3023286"/>
                  <a:pt x="1680934" y="3017602"/>
                  <a:pt x="1668162" y="3015048"/>
                </a:cubicBezTo>
                <a:cubicBezTo>
                  <a:pt x="1639603" y="3009336"/>
                  <a:pt x="1609562" y="3011061"/>
                  <a:pt x="1581665" y="3002692"/>
                </a:cubicBezTo>
                <a:cubicBezTo>
                  <a:pt x="1567440" y="2998425"/>
                  <a:pt x="1558165" y="2984010"/>
                  <a:pt x="1544594" y="2977978"/>
                </a:cubicBezTo>
                <a:cubicBezTo>
                  <a:pt x="1520789" y="2967398"/>
                  <a:pt x="1470454" y="2953265"/>
                  <a:pt x="1470454" y="2953265"/>
                </a:cubicBezTo>
                <a:cubicBezTo>
                  <a:pt x="1364189" y="2846997"/>
                  <a:pt x="1483620" y="2977483"/>
                  <a:pt x="1421027" y="2879124"/>
                </a:cubicBezTo>
                <a:cubicBezTo>
                  <a:pt x="1359831" y="2782959"/>
                  <a:pt x="1373278" y="2797864"/>
                  <a:pt x="1309816" y="2755557"/>
                </a:cubicBezTo>
                <a:cubicBezTo>
                  <a:pt x="1305697" y="2743200"/>
                  <a:pt x="1304684" y="2729324"/>
                  <a:pt x="1297459" y="2718486"/>
                </a:cubicBezTo>
                <a:cubicBezTo>
                  <a:pt x="1287766" y="2703946"/>
                  <a:pt x="1271576" y="2694841"/>
                  <a:pt x="1260389" y="2681416"/>
                </a:cubicBezTo>
                <a:cubicBezTo>
                  <a:pt x="1250882" y="2670007"/>
                  <a:pt x="1243914" y="2656703"/>
                  <a:pt x="1235676" y="2644346"/>
                </a:cubicBezTo>
                <a:cubicBezTo>
                  <a:pt x="1239795" y="2533135"/>
                  <a:pt x="1236959" y="2421448"/>
                  <a:pt x="1248032" y="2310713"/>
                </a:cubicBezTo>
                <a:cubicBezTo>
                  <a:pt x="1249510" y="2295936"/>
                  <a:pt x="1263239" y="2285052"/>
                  <a:pt x="1272746" y="2273643"/>
                </a:cubicBezTo>
                <a:cubicBezTo>
                  <a:pt x="1283933" y="2260218"/>
                  <a:pt x="1298629" y="2249998"/>
                  <a:pt x="1309816" y="2236573"/>
                </a:cubicBezTo>
                <a:cubicBezTo>
                  <a:pt x="1319324" y="2225164"/>
                  <a:pt x="1323121" y="2209010"/>
                  <a:pt x="1334530" y="2199502"/>
                </a:cubicBezTo>
                <a:cubicBezTo>
                  <a:pt x="1348681" y="2187710"/>
                  <a:pt x="1367481" y="2183027"/>
                  <a:pt x="1383957" y="2174789"/>
                </a:cubicBezTo>
                <a:cubicBezTo>
                  <a:pt x="1396314" y="2162432"/>
                  <a:pt x="1407233" y="2148448"/>
                  <a:pt x="1421027" y="2137719"/>
                </a:cubicBezTo>
                <a:cubicBezTo>
                  <a:pt x="1444472" y="2119484"/>
                  <a:pt x="1474165" y="2109294"/>
                  <a:pt x="1495167" y="2088292"/>
                </a:cubicBezTo>
                <a:cubicBezTo>
                  <a:pt x="1507524" y="2075935"/>
                  <a:pt x="1518970" y="2062594"/>
                  <a:pt x="1532238" y="2051221"/>
                </a:cubicBezTo>
                <a:cubicBezTo>
                  <a:pt x="1643201" y="1956110"/>
                  <a:pt x="1526750" y="2069066"/>
                  <a:pt x="1618735" y="1977081"/>
                </a:cubicBezTo>
                <a:cubicBezTo>
                  <a:pt x="1622854" y="1964724"/>
                  <a:pt x="1621882" y="1949221"/>
                  <a:pt x="1631092" y="1940011"/>
                </a:cubicBezTo>
                <a:cubicBezTo>
                  <a:pt x="1652094" y="1919009"/>
                  <a:pt x="1705232" y="1890584"/>
                  <a:pt x="1705232" y="1890584"/>
                </a:cubicBezTo>
                <a:cubicBezTo>
                  <a:pt x="1736293" y="1797401"/>
                  <a:pt x="1694393" y="1912264"/>
                  <a:pt x="1742303" y="1816443"/>
                </a:cubicBezTo>
                <a:cubicBezTo>
                  <a:pt x="1748128" y="1804793"/>
                  <a:pt x="1748834" y="1791023"/>
                  <a:pt x="1754659" y="1779373"/>
                </a:cubicBezTo>
                <a:cubicBezTo>
                  <a:pt x="1802570" y="1683549"/>
                  <a:pt x="1760668" y="1798414"/>
                  <a:pt x="1791730" y="1705232"/>
                </a:cubicBezTo>
                <a:cubicBezTo>
                  <a:pt x="1779373" y="1696994"/>
                  <a:pt x="1768565" y="1685734"/>
                  <a:pt x="1754659" y="1680519"/>
                </a:cubicBezTo>
                <a:cubicBezTo>
                  <a:pt x="1734994" y="1673145"/>
                  <a:pt x="1713878" y="1668162"/>
                  <a:pt x="1692876" y="1668162"/>
                </a:cubicBezTo>
                <a:cubicBezTo>
                  <a:pt x="1556889" y="1668162"/>
                  <a:pt x="1421027" y="1676400"/>
                  <a:pt x="1285103" y="1680519"/>
                </a:cubicBezTo>
                <a:cubicBezTo>
                  <a:pt x="1199586" y="1709022"/>
                  <a:pt x="1279465" y="1685543"/>
                  <a:pt x="1112108" y="1705232"/>
                </a:cubicBezTo>
                <a:cubicBezTo>
                  <a:pt x="1087225" y="1708159"/>
                  <a:pt x="1062617" y="1713107"/>
                  <a:pt x="1037967" y="1717589"/>
                </a:cubicBezTo>
                <a:cubicBezTo>
                  <a:pt x="1017304" y="1721346"/>
                  <a:pt x="997058" y="1727627"/>
                  <a:pt x="976184" y="1729946"/>
                </a:cubicBezTo>
                <a:cubicBezTo>
                  <a:pt x="885751" y="1739994"/>
                  <a:pt x="704335" y="1754659"/>
                  <a:pt x="704335" y="1754659"/>
                </a:cubicBezTo>
                <a:cubicBezTo>
                  <a:pt x="691978" y="1758778"/>
                  <a:pt x="678915" y="1761191"/>
                  <a:pt x="667265" y="1767016"/>
                </a:cubicBezTo>
                <a:cubicBezTo>
                  <a:pt x="653982" y="1773658"/>
                  <a:pt x="644283" y="1787034"/>
                  <a:pt x="630194" y="1791730"/>
                </a:cubicBezTo>
                <a:cubicBezTo>
                  <a:pt x="608820" y="1798855"/>
                  <a:pt x="467560" y="1815148"/>
                  <a:pt x="457200" y="1816443"/>
                </a:cubicBezTo>
                <a:lnTo>
                  <a:pt x="24713" y="1804086"/>
                </a:lnTo>
                <a:cubicBezTo>
                  <a:pt x="7373" y="1801918"/>
                  <a:pt x="50597" y="1780441"/>
                  <a:pt x="61784" y="1767016"/>
                </a:cubicBezTo>
                <a:cubicBezTo>
                  <a:pt x="104779" y="1715423"/>
                  <a:pt x="62711" y="1737875"/>
                  <a:pt x="123567" y="1717589"/>
                </a:cubicBezTo>
                <a:cubicBezTo>
                  <a:pt x="111210" y="1713470"/>
                  <a:pt x="97096" y="1697661"/>
                  <a:pt x="86497" y="1705232"/>
                </a:cubicBezTo>
                <a:cubicBezTo>
                  <a:pt x="62327" y="1722496"/>
                  <a:pt x="27677" y="1807551"/>
                  <a:pt x="37070" y="1779373"/>
                </a:cubicBezTo>
                <a:cubicBezTo>
                  <a:pt x="41189" y="1767016"/>
                  <a:pt x="43602" y="1753952"/>
                  <a:pt x="49427" y="1742302"/>
                </a:cubicBezTo>
                <a:cubicBezTo>
                  <a:pt x="56068" y="1729019"/>
                  <a:pt x="74140" y="1705232"/>
                  <a:pt x="74140" y="1705232"/>
                </a:cubicBezTo>
                <a:cubicBezTo>
                  <a:pt x="70021" y="1717589"/>
                  <a:pt x="69921" y="1732131"/>
                  <a:pt x="61784" y="1742302"/>
                </a:cubicBezTo>
                <a:cubicBezTo>
                  <a:pt x="52507" y="1753899"/>
                  <a:pt x="35214" y="1756515"/>
                  <a:pt x="24713" y="1767016"/>
                </a:cubicBezTo>
                <a:cubicBezTo>
                  <a:pt x="14212" y="1777517"/>
                  <a:pt x="8238" y="1791729"/>
                  <a:pt x="0" y="1804086"/>
                </a:cubicBezTo>
                <a:cubicBezTo>
                  <a:pt x="8238" y="1816443"/>
                  <a:pt x="13116" y="1831880"/>
                  <a:pt x="24713" y="1841157"/>
                </a:cubicBezTo>
                <a:cubicBezTo>
                  <a:pt x="34884" y="1849294"/>
                  <a:pt x="52574" y="1844303"/>
                  <a:pt x="61784" y="1853513"/>
                </a:cubicBezTo>
                <a:cubicBezTo>
                  <a:pt x="70994" y="1862723"/>
                  <a:pt x="66003" y="1880413"/>
                  <a:pt x="74140" y="1890584"/>
                </a:cubicBezTo>
                <a:cubicBezTo>
                  <a:pt x="83417" y="1902181"/>
                  <a:pt x="98854" y="1907059"/>
                  <a:pt x="111211" y="1915297"/>
                </a:cubicBezTo>
                <a:cubicBezTo>
                  <a:pt x="119449" y="1927654"/>
                  <a:pt x="121073" y="1952367"/>
                  <a:pt x="135924" y="1952367"/>
                </a:cubicBezTo>
                <a:cubicBezTo>
                  <a:pt x="148949" y="1952367"/>
                  <a:pt x="129392" y="1926947"/>
                  <a:pt x="123567" y="1915297"/>
                </a:cubicBezTo>
                <a:cubicBezTo>
                  <a:pt x="116926" y="1902014"/>
                  <a:pt x="110450" y="1887504"/>
                  <a:pt x="98854" y="1878227"/>
                </a:cubicBezTo>
                <a:cubicBezTo>
                  <a:pt x="88683" y="1870090"/>
                  <a:pt x="74141" y="1869989"/>
                  <a:pt x="61784" y="1865870"/>
                </a:cubicBezTo>
                <a:cubicBezTo>
                  <a:pt x="55770" y="1856849"/>
                  <a:pt x="19029" y="1808783"/>
                  <a:pt x="24713" y="1791730"/>
                </a:cubicBezTo>
                <a:cubicBezTo>
                  <a:pt x="30239" y="1775151"/>
                  <a:pt x="51055" y="1768453"/>
                  <a:pt x="61784" y="1754659"/>
                </a:cubicBezTo>
                <a:cubicBezTo>
                  <a:pt x="131183" y="1665432"/>
                  <a:pt x="77444" y="1691775"/>
                  <a:pt x="148281" y="1668162"/>
                </a:cubicBezTo>
                <a:cubicBezTo>
                  <a:pt x="82374" y="1767019"/>
                  <a:pt x="168878" y="1647563"/>
                  <a:pt x="86497" y="1729946"/>
                </a:cubicBezTo>
                <a:cubicBezTo>
                  <a:pt x="4122" y="1812323"/>
                  <a:pt x="123567" y="1725828"/>
                  <a:pt x="24713" y="1791730"/>
                </a:cubicBezTo>
                <a:cubicBezTo>
                  <a:pt x="32853" y="1767309"/>
                  <a:pt x="40007" y="1735011"/>
                  <a:pt x="61784" y="1717589"/>
                </a:cubicBezTo>
                <a:cubicBezTo>
                  <a:pt x="71955" y="1709452"/>
                  <a:pt x="86497" y="1709351"/>
                  <a:pt x="98854" y="1705232"/>
                </a:cubicBezTo>
                <a:cubicBezTo>
                  <a:pt x="98854" y="1705232"/>
                  <a:pt x="72971" y="1728877"/>
                  <a:pt x="61784" y="1742302"/>
                </a:cubicBezTo>
                <a:cubicBezTo>
                  <a:pt x="52276" y="1753711"/>
                  <a:pt x="45308" y="1767016"/>
                  <a:pt x="37070" y="1779373"/>
                </a:cubicBezTo>
                <a:cubicBezTo>
                  <a:pt x="68131" y="1872553"/>
                  <a:pt x="26231" y="1757694"/>
                  <a:pt x="74140" y="1853513"/>
                </a:cubicBezTo>
                <a:cubicBezTo>
                  <a:pt x="125294" y="1955823"/>
                  <a:pt x="40391" y="1821427"/>
                  <a:pt x="111211" y="1927654"/>
                </a:cubicBezTo>
                <a:cubicBezTo>
                  <a:pt x="115330" y="1940011"/>
                  <a:pt x="110542" y="1964724"/>
                  <a:pt x="123567" y="1964724"/>
                </a:cubicBezTo>
                <a:cubicBezTo>
                  <a:pt x="136592" y="1964724"/>
                  <a:pt x="137766" y="1940548"/>
                  <a:pt x="135924" y="1927654"/>
                </a:cubicBezTo>
                <a:cubicBezTo>
                  <a:pt x="133319" y="1909419"/>
                  <a:pt x="120350" y="1894220"/>
                  <a:pt x="111211" y="1878227"/>
                </a:cubicBezTo>
                <a:cubicBezTo>
                  <a:pt x="88275" y="1838089"/>
                  <a:pt x="83500" y="1838160"/>
                  <a:pt x="49427" y="1804086"/>
                </a:cubicBezTo>
                <a:cubicBezTo>
                  <a:pt x="174504" y="1762396"/>
                  <a:pt x="34558" y="1804086"/>
                  <a:pt x="345989" y="1804086"/>
                </a:cubicBezTo>
                <a:cubicBezTo>
                  <a:pt x="453160" y="1804086"/>
                  <a:pt x="560173" y="1795849"/>
                  <a:pt x="667265" y="1791730"/>
                </a:cubicBezTo>
                <a:lnTo>
                  <a:pt x="778476" y="1754659"/>
                </a:lnTo>
                <a:cubicBezTo>
                  <a:pt x="790833" y="1750540"/>
                  <a:pt x="802531" y="1742823"/>
                  <a:pt x="815546" y="1742302"/>
                </a:cubicBezTo>
                <a:lnTo>
                  <a:pt x="1124465" y="1729946"/>
                </a:lnTo>
                <a:cubicBezTo>
                  <a:pt x="1149178" y="1721708"/>
                  <a:pt x="1172621" y="1707088"/>
                  <a:pt x="1198605" y="1705232"/>
                </a:cubicBezTo>
                <a:lnTo>
                  <a:pt x="1544594" y="1680519"/>
                </a:lnTo>
                <a:cubicBezTo>
                  <a:pt x="1701002" y="1654451"/>
                  <a:pt x="1642767" y="1655805"/>
                  <a:pt x="1717589" y="1655805"/>
                </a:cubicBezTo>
              </a:path>
            </a:pathLst>
          </a:custGeom>
          <a:solidFill>
            <a:schemeClr val="accent2">
              <a:lumMod val="60000"/>
              <a:lumOff val="40000"/>
              <a:alpha val="42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39" name="Freeform 38"/>
          <p:cNvSpPr/>
          <p:nvPr/>
        </p:nvSpPr>
        <p:spPr>
          <a:xfrm>
            <a:off x="24714" y="1099751"/>
            <a:ext cx="5004486" cy="4914025"/>
          </a:xfrm>
          <a:custGeom>
            <a:avLst/>
            <a:gdLst>
              <a:gd name="connsiteX0" fmla="*/ 1260389 w 5004486"/>
              <a:gd name="connsiteY0" fmla="*/ 2409568 h 4914025"/>
              <a:gd name="connsiteX1" fmla="*/ 963827 w 5004486"/>
              <a:gd name="connsiteY1" fmla="*/ 2397211 h 4914025"/>
              <a:gd name="connsiteX2" fmla="*/ 926757 w 5004486"/>
              <a:gd name="connsiteY2" fmla="*/ 2372498 h 4914025"/>
              <a:gd name="connsiteX3" fmla="*/ 877330 w 5004486"/>
              <a:gd name="connsiteY3" fmla="*/ 2347784 h 4914025"/>
              <a:gd name="connsiteX4" fmla="*/ 815546 w 5004486"/>
              <a:gd name="connsiteY4" fmla="*/ 2335427 h 4914025"/>
              <a:gd name="connsiteX5" fmla="*/ 716692 w 5004486"/>
              <a:gd name="connsiteY5" fmla="*/ 2310714 h 4914025"/>
              <a:gd name="connsiteX6" fmla="*/ 593124 w 5004486"/>
              <a:gd name="connsiteY6" fmla="*/ 2273644 h 4914025"/>
              <a:gd name="connsiteX7" fmla="*/ 444843 w 5004486"/>
              <a:gd name="connsiteY7" fmla="*/ 2261287 h 4914025"/>
              <a:gd name="connsiteX8" fmla="*/ 345989 w 5004486"/>
              <a:gd name="connsiteY8" fmla="*/ 2248930 h 4914025"/>
              <a:gd name="connsiteX9" fmla="*/ 308919 w 5004486"/>
              <a:gd name="connsiteY9" fmla="*/ 2224217 h 4914025"/>
              <a:gd name="connsiteX10" fmla="*/ 222422 w 5004486"/>
              <a:gd name="connsiteY10" fmla="*/ 2150076 h 4914025"/>
              <a:gd name="connsiteX11" fmla="*/ 185351 w 5004486"/>
              <a:gd name="connsiteY11" fmla="*/ 2137719 h 4914025"/>
              <a:gd name="connsiteX12" fmla="*/ 160638 w 5004486"/>
              <a:gd name="connsiteY12" fmla="*/ 2100649 h 4914025"/>
              <a:gd name="connsiteX13" fmla="*/ 86497 w 5004486"/>
              <a:gd name="connsiteY13" fmla="*/ 2038865 h 4914025"/>
              <a:gd name="connsiteX14" fmla="*/ 49427 w 5004486"/>
              <a:gd name="connsiteY14" fmla="*/ 1865871 h 4914025"/>
              <a:gd name="connsiteX15" fmla="*/ 24714 w 5004486"/>
              <a:gd name="connsiteY15" fmla="*/ 1791730 h 4914025"/>
              <a:gd name="connsiteX16" fmla="*/ 0 w 5004486"/>
              <a:gd name="connsiteY16" fmla="*/ 1692876 h 4914025"/>
              <a:gd name="connsiteX17" fmla="*/ 12357 w 5004486"/>
              <a:gd name="connsiteY17" fmla="*/ 1396314 h 4914025"/>
              <a:gd name="connsiteX18" fmla="*/ 24714 w 5004486"/>
              <a:gd name="connsiteY18" fmla="*/ 1285103 h 4914025"/>
              <a:gd name="connsiteX19" fmla="*/ 49427 w 5004486"/>
              <a:gd name="connsiteY19" fmla="*/ 1210963 h 4914025"/>
              <a:gd name="connsiteX20" fmla="*/ 61784 w 5004486"/>
              <a:gd name="connsiteY20" fmla="*/ 185352 h 4914025"/>
              <a:gd name="connsiteX21" fmla="*/ 98854 w 5004486"/>
              <a:gd name="connsiteY21" fmla="*/ 160638 h 4914025"/>
              <a:gd name="connsiteX22" fmla="*/ 148281 w 5004486"/>
              <a:gd name="connsiteY22" fmla="*/ 135925 h 4914025"/>
              <a:gd name="connsiteX23" fmla="*/ 271849 w 5004486"/>
              <a:gd name="connsiteY23" fmla="*/ 123568 h 4914025"/>
              <a:gd name="connsiteX24" fmla="*/ 358346 w 5004486"/>
              <a:gd name="connsiteY24" fmla="*/ 111211 h 4914025"/>
              <a:gd name="connsiteX25" fmla="*/ 481914 w 5004486"/>
              <a:gd name="connsiteY25" fmla="*/ 98854 h 4914025"/>
              <a:gd name="connsiteX26" fmla="*/ 568411 w 5004486"/>
              <a:gd name="connsiteY26" fmla="*/ 86498 h 4914025"/>
              <a:gd name="connsiteX27" fmla="*/ 852616 w 5004486"/>
              <a:gd name="connsiteY27" fmla="*/ 74141 h 4914025"/>
              <a:gd name="connsiteX28" fmla="*/ 1260389 w 5004486"/>
              <a:gd name="connsiteY28" fmla="*/ 49427 h 4914025"/>
              <a:gd name="connsiteX29" fmla="*/ 1643449 w 5004486"/>
              <a:gd name="connsiteY29" fmla="*/ 12357 h 4914025"/>
              <a:gd name="connsiteX30" fmla="*/ 1865870 w 5004486"/>
              <a:gd name="connsiteY30" fmla="*/ 24714 h 4914025"/>
              <a:gd name="connsiteX31" fmla="*/ 2051222 w 5004486"/>
              <a:gd name="connsiteY31" fmla="*/ 49427 h 4914025"/>
              <a:gd name="connsiteX32" fmla="*/ 2174789 w 5004486"/>
              <a:gd name="connsiteY32" fmla="*/ 61784 h 4914025"/>
              <a:gd name="connsiteX33" fmla="*/ 2421924 w 5004486"/>
              <a:gd name="connsiteY33" fmla="*/ 86498 h 4914025"/>
              <a:gd name="connsiteX34" fmla="*/ 3571103 w 5004486"/>
              <a:gd name="connsiteY34" fmla="*/ 86498 h 4914025"/>
              <a:gd name="connsiteX35" fmla="*/ 3744097 w 5004486"/>
              <a:gd name="connsiteY35" fmla="*/ 74141 h 4914025"/>
              <a:gd name="connsiteX36" fmla="*/ 3805881 w 5004486"/>
              <a:gd name="connsiteY36" fmla="*/ 61784 h 4914025"/>
              <a:gd name="connsiteX37" fmla="*/ 4090086 w 5004486"/>
              <a:gd name="connsiteY37" fmla="*/ 37071 h 4914025"/>
              <a:gd name="connsiteX38" fmla="*/ 4399005 w 5004486"/>
              <a:gd name="connsiteY38" fmla="*/ 0 h 4914025"/>
              <a:gd name="connsiteX39" fmla="*/ 4707924 w 5004486"/>
              <a:gd name="connsiteY39" fmla="*/ 24714 h 4914025"/>
              <a:gd name="connsiteX40" fmla="*/ 4732638 w 5004486"/>
              <a:gd name="connsiteY40" fmla="*/ 61784 h 4914025"/>
              <a:gd name="connsiteX41" fmla="*/ 4806778 w 5004486"/>
              <a:gd name="connsiteY41" fmla="*/ 86498 h 4914025"/>
              <a:gd name="connsiteX42" fmla="*/ 4843849 w 5004486"/>
              <a:gd name="connsiteY42" fmla="*/ 98854 h 4914025"/>
              <a:gd name="connsiteX43" fmla="*/ 4905632 w 5004486"/>
              <a:gd name="connsiteY43" fmla="*/ 160638 h 4914025"/>
              <a:gd name="connsiteX44" fmla="*/ 4917989 w 5004486"/>
              <a:gd name="connsiteY44" fmla="*/ 197708 h 4914025"/>
              <a:gd name="connsiteX45" fmla="*/ 4955059 w 5004486"/>
              <a:gd name="connsiteY45" fmla="*/ 210065 h 4914025"/>
              <a:gd name="connsiteX46" fmla="*/ 5004486 w 5004486"/>
              <a:gd name="connsiteY46" fmla="*/ 296563 h 4914025"/>
              <a:gd name="connsiteX47" fmla="*/ 4992130 w 5004486"/>
              <a:gd name="connsiteY47" fmla="*/ 1915298 h 4914025"/>
              <a:gd name="connsiteX48" fmla="*/ 4967416 w 5004486"/>
              <a:gd name="connsiteY48" fmla="*/ 1989438 h 4914025"/>
              <a:gd name="connsiteX49" fmla="*/ 4942703 w 5004486"/>
              <a:gd name="connsiteY49" fmla="*/ 2026508 h 4914025"/>
              <a:gd name="connsiteX50" fmla="*/ 4868562 w 5004486"/>
              <a:gd name="connsiteY50" fmla="*/ 2051222 h 4914025"/>
              <a:gd name="connsiteX51" fmla="*/ 4695568 w 5004486"/>
              <a:gd name="connsiteY51" fmla="*/ 2100649 h 4914025"/>
              <a:gd name="connsiteX52" fmla="*/ 4547286 w 5004486"/>
              <a:gd name="connsiteY52" fmla="*/ 2125363 h 4914025"/>
              <a:gd name="connsiteX53" fmla="*/ 4473146 w 5004486"/>
              <a:gd name="connsiteY53" fmla="*/ 2137719 h 4914025"/>
              <a:gd name="connsiteX54" fmla="*/ 4349578 w 5004486"/>
              <a:gd name="connsiteY54" fmla="*/ 2174790 h 4914025"/>
              <a:gd name="connsiteX55" fmla="*/ 4275438 w 5004486"/>
              <a:gd name="connsiteY55" fmla="*/ 2187146 h 4914025"/>
              <a:gd name="connsiteX56" fmla="*/ 4015946 w 5004486"/>
              <a:gd name="connsiteY56" fmla="*/ 2236573 h 4914025"/>
              <a:gd name="connsiteX57" fmla="*/ 3608173 w 5004486"/>
              <a:gd name="connsiteY57" fmla="*/ 2248930 h 4914025"/>
              <a:gd name="connsiteX58" fmla="*/ 3336324 w 5004486"/>
              <a:gd name="connsiteY58" fmla="*/ 2273644 h 4914025"/>
              <a:gd name="connsiteX59" fmla="*/ 3200400 w 5004486"/>
              <a:gd name="connsiteY59" fmla="*/ 2286000 h 4914025"/>
              <a:gd name="connsiteX60" fmla="*/ 3076832 w 5004486"/>
              <a:gd name="connsiteY60" fmla="*/ 2310714 h 4914025"/>
              <a:gd name="connsiteX61" fmla="*/ 2916195 w 5004486"/>
              <a:gd name="connsiteY61" fmla="*/ 2347784 h 4914025"/>
              <a:gd name="connsiteX62" fmla="*/ 2681416 w 5004486"/>
              <a:gd name="connsiteY62" fmla="*/ 2360141 h 4914025"/>
              <a:gd name="connsiteX63" fmla="*/ 2644346 w 5004486"/>
              <a:gd name="connsiteY63" fmla="*/ 2372498 h 4914025"/>
              <a:gd name="connsiteX64" fmla="*/ 2372497 w 5004486"/>
              <a:gd name="connsiteY64" fmla="*/ 2397211 h 4914025"/>
              <a:gd name="connsiteX65" fmla="*/ 1927654 w 5004486"/>
              <a:gd name="connsiteY65" fmla="*/ 2384854 h 4914025"/>
              <a:gd name="connsiteX66" fmla="*/ 1890584 w 5004486"/>
              <a:gd name="connsiteY66" fmla="*/ 2409568 h 4914025"/>
              <a:gd name="connsiteX67" fmla="*/ 1865870 w 5004486"/>
              <a:gd name="connsiteY67" fmla="*/ 2483708 h 4914025"/>
              <a:gd name="connsiteX68" fmla="*/ 1878227 w 5004486"/>
              <a:gd name="connsiteY68" fmla="*/ 2557849 h 4914025"/>
              <a:gd name="connsiteX69" fmla="*/ 1915297 w 5004486"/>
              <a:gd name="connsiteY69" fmla="*/ 2570206 h 4914025"/>
              <a:gd name="connsiteX70" fmla="*/ 1989438 w 5004486"/>
              <a:gd name="connsiteY70" fmla="*/ 2582563 h 4914025"/>
              <a:gd name="connsiteX71" fmla="*/ 2397211 w 5004486"/>
              <a:gd name="connsiteY71" fmla="*/ 2594919 h 4914025"/>
              <a:gd name="connsiteX72" fmla="*/ 2471351 w 5004486"/>
              <a:gd name="connsiteY72" fmla="*/ 2607276 h 4914025"/>
              <a:gd name="connsiteX73" fmla="*/ 2644346 w 5004486"/>
              <a:gd name="connsiteY73" fmla="*/ 2631990 h 4914025"/>
              <a:gd name="connsiteX74" fmla="*/ 2681416 w 5004486"/>
              <a:gd name="connsiteY74" fmla="*/ 2656703 h 4914025"/>
              <a:gd name="connsiteX75" fmla="*/ 2730843 w 5004486"/>
              <a:gd name="connsiteY75" fmla="*/ 2681417 h 4914025"/>
              <a:gd name="connsiteX76" fmla="*/ 2804984 w 5004486"/>
              <a:gd name="connsiteY76" fmla="*/ 2743200 h 4914025"/>
              <a:gd name="connsiteX77" fmla="*/ 2842054 w 5004486"/>
              <a:gd name="connsiteY77" fmla="*/ 2755557 h 4914025"/>
              <a:gd name="connsiteX78" fmla="*/ 2879124 w 5004486"/>
              <a:gd name="connsiteY78" fmla="*/ 2780271 h 4914025"/>
              <a:gd name="connsiteX79" fmla="*/ 2953265 w 5004486"/>
              <a:gd name="connsiteY79" fmla="*/ 2804984 h 4914025"/>
              <a:gd name="connsiteX80" fmla="*/ 3039762 w 5004486"/>
              <a:gd name="connsiteY80" fmla="*/ 2842054 h 4914025"/>
              <a:gd name="connsiteX81" fmla="*/ 3262184 w 5004486"/>
              <a:gd name="connsiteY81" fmla="*/ 2866768 h 4914025"/>
              <a:gd name="connsiteX82" fmla="*/ 3311611 w 5004486"/>
              <a:gd name="connsiteY82" fmla="*/ 2903838 h 4914025"/>
              <a:gd name="connsiteX83" fmla="*/ 3422822 w 5004486"/>
              <a:gd name="connsiteY83" fmla="*/ 2977979 h 4914025"/>
              <a:gd name="connsiteX84" fmla="*/ 3472249 w 5004486"/>
              <a:gd name="connsiteY84" fmla="*/ 3015049 h 4914025"/>
              <a:gd name="connsiteX85" fmla="*/ 3534032 w 5004486"/>
              <a:gd name="connsiteY85" fmla="*/ 3076833 h 4914025"/>
              <a:gd name="connsiteX86" fmla="*/ 3595816 w 5004486"/>
              <a:gd name="connsiteY86" fmla="*/ 3126260 h 4914025"/>
              <a:gd name="connsiteX87" fmla="*/ 3632886 w 5004486"/>
              <a:gd name="connsiteY87" fmla="*/ 3163330 h 4914025"/>
              <a:gd name="connsiteX88" fmla="*/ 3657600 w 5004486"/>
              <a:gd name="connsiteY88" fmla="*/ 3200400 h 4914025"/>
              <a:gd name="connsiteX89" fmla="*/ 3731741 w 5004486"/>
              <a:gd name="connsiteY89" fmla="*/ 3249827 h 4914025"/>
              <a:gd name="connsiteX90" fmla="*/ 3768811 w 5004486"/>
              <a:gd name="connsiteY90" fmla="*/ 3323968 h 4914025"/>
              <a:gd name="connsiteX91" fmla="*/ 3818238 w 5004486"/>
              <a:gd name="connsiteY91" fmla="*/ 3410465 h 4914025"/>
              <a:gd name="connsiteX92" fmla="*/ 3855308 w 5004486"/>
              <a:gd name="connsiteY92" fmla="*/ 3435179 h 4914025"/>
              <a:gd name="connsiteX93" fmla="*/ 3867665 w 5004486"/>
              <a:gd name="connsiteY93" fmla="*/ 3472249 h 4914025"/>
              <a:gd name="connsiteX94" fmla="*/ 3892378 w 5004486"/>
              <a:gd name="connsiteY94" fmla="*/ 3509319 h 4914025"/>
              <a:gd name="connsiteX95" fmla="*/ 3904735 w 5004486"/>
              <a:gd name="connsiteY95" fmla="*/ 3657600 h 4914025"/>
              <a:gd name="connsiteX96" fmla="*/ 3929449 w 5004486"/>
              <a:gd name="connsiteY96" fmla="*/ 3694671 h 4914025"/>
              <a:gd name="connsiteX97" fmla="*/ 4003589 w 5004486"/>
              <a:gd name="connsiteY97" fmla="*/ 3719384 h 4914025"/>
              <a:gd name="connsiteX98" fmla="*/ 4040659 w 5004486"/>
              <a:gd name="connsiteY98" fmla="*/ 3756454 h 4914025"/>
              <a:gd name="connsiteX99" fmla="*/ 4053016 w 5004486"/>
              <a:gd name="connsiteY99" fmla="*/ 3793525 h 4914025"/>
              <a:gd name="connsiteX100" fmla="*/ 4164227 w 5004486"/>
              <a:gd name="connsiteY100" fmla="*/ 3842952 h 4914025"/>
              <a:gd name="connsiteX101" fmla="*/ 4201297 w 5004486"/>
              <a:gd name="connsiteY101" fmla="*/ 3855308 h 4914025"/>
              <a:gd name="connsiteX102" fmla="*/ 4584357 w 5004486"/>
              <a:gd name="connsiteY102" fmla="*/ 3880022 h 4914025"/>
              <a:gd name="connsiteX103" fmla="*/ 4683211 w 5004486"/>
              <a:gd name="connsiteY103" fmla="*/ 3904735 h 4914025"/>
              <a:gd name="connsiteX104" fmla="*/ 4720281 w 5004486"/>
              <a:gd name="connsiteY104" fmla="*/ 3917092 h 4914025"/>
              <a:gd name="connsiteX105" fmla="*/ 4757351 w 5004486"/>
              <a:gd name="connsiteY105" fmla="*/ 3941806 h 4914025"/>
              <a:gd name="connsiteX106" fmla="*/ 4819135 w 5004486"/>
              <a:gd name="connsiteY106" fmla="*/ 4053017 h 4914025"/>
              <a:gd name="connsiteX107" fmla="*/ 4806778 w 5004486"/>
              <a:gd name="connsiteY107" fmla="*/ 4374292 h 4914025"/>
              <a:gd name="connsiteX108" fmla="*/ 4782065 w 5004486"/>
              <a:gd name="connsiteY108" fmla="*/ 4448433 h 4914025"/>
              <a:gd name="connsiteX109" fmla="*/ 4757351 w 5004486"/>
              <a:gd name="connsiteY109" fmla="*/ 4534930 h 4914025"/>
              <a:gd name="connsiteX110" fmla="*/ 4732638 w 5004486"/>
              <a:gd name="connsiteY110" fmla="*/ 4584357 h 4914025"/>
              <a:gd name="connsiteX111" fmla="*/ 4720281 w 5004486"/>
              <a:gd name="connsiteY111" fmla="*/ 4621427 h 4914025"/>
              <a:gd name="connsiteX112" fmla="*/ 4658497 w 5004486"/>
              <a:gd name="connsiteY112" fmla="*/ 4695568 h 4914025"/>
              <a:gd name="connsiteX113" fmla="*/ 4485503 w 5004486"/>
              <a:gd name="connsiteY113" fmla="*/ 4732638 h 4914025"/>
              <a:gd name="connsiteX114" fmla="*/ 3904735 w 5004486"/>
              <a:gd name="connsiteY114" fmla="*/ 4744995 h 4914025"/>
              <a:gd name="connsiteX115" fmla="*/ 3707027 w 5004486"/>
              <a:gd name="connsiteY115" fmla="*/ 4769708 h 4914025"/>
              <a:gd name="connsiteX116" fmla="*/ 3534032 w 5004486"/>
              <a:gd name="connsiteY116" fmla="*/ 4794422 h 4914025"/>
              <a:gd name="connsiteX117" fmla="*/ 3410465 w 5004486"/>
              <a:gd name="connsiteY117" fmla="*/ 4831492 h 4914025"/>
              <a:gd name="connsiteX118" fmla="*/ 3188043 w 5004486"/>
              <a:gd name="connsiteY118" fmla="*/ 4856206 h 4914025"/>
              <a:gd name="connsiteX119" fmla="*/ 2187146 w 5004486"/>
              <a:gd name="connsiteY119" fmla="*/ 4831492 h 4914025"/>
              <a:gd name="connsiteX120" fmla="*/ 2125362 w 5004486"/>
              <a:gd name="connsiteY120" fmla="*/ 4819135 h 4914025"/>
              <a:gd name="connsiteX121" fmla="*/ 1767016 w 5004486"/>
              <a:gd name="connsiteY121" fmla="*/ 4831492 h 4914025"/>
              <a:gd name="connsiteX122" fmla="*/ 1680519 w 5004486"/>
              <a:gd name="connsiteY122" fmla="*/ 4868563 h 4914025"/>
              <a:gd name="connsiteX123" fmla="*/ 1544595 w 5004486"/>
              <a:gd name="connsiteY123" fmla="*/ 4880919 h 4914025"/>
              <a:gd name="connsiteX124" fmla="*/ 1099751 w 5004486"/>
              <a:gd name="connsiteY124" fmla="*/ 4893276 h 4914025"/>
              <a:gd name="connsiteX125" fmla="*/ 1013254 w 5004486"/>
              <a:gd name="connsiteY125" fmla="*/ 4868563 h 4914025"/>
              <a:gd name="connsiteX126" fmla="*/ 902043 w 5004486"/>
              <a:gd name="connsiteY126" fmla="*/ 4831492 h 4914025"/>
              <a:gd name="connsiteX127" fmla="*/ 889686 w 5004486"/>
              <a:gd name="connsiteY127" fmla="*/ 4794422 h 4914025"/>
              <a:gd name="connsiteX128" fmla="*/ 852616 w 5004486"/>
              <a:gd name="connsiteY128" fmla="*/ 4707925 h 4914025"/>
              <a:gd name="connsiteX129" fmla="*/ 815546 w 5004486"/>
              <a:gd name="connsiteY129" fmla="*/ 4683211 h 4914025"/>
              <a:gd name="connsiteX130" fmla="*/ 815546 w 5004486"/>
              <a:gd name="connsiteY130" fmla="*/ 4534930 h 4914025"/>
              <a:gd name="connsiteX131" fmla="*/ 864973 w 5004486"/>
              <a:gd name="connsiteY131" fmla="*/ 4460790 h 4914025"/>
              <a:gd name="connsiteX132" fmla="*/ 877330 w 5004486"/>
              <a:gd name="connsiteY132" fmla="*/ 4312508 h 4914025"/>
              <a:gd name="connsiteX133" fmla="*/ 902043 w 5004486"/>
              <a:gd name="connsiteY133" fmla="*/ 4238368 h 4914025"/>
              <a:gd name="connsiteX134" fmla="*/ 914400 w 5004486"/>
              <a:gd name="connsiteY134" fmla="*/ 4201298 h 4914025"/>
              <a:gd name="connsiteX135" fmla="*/ 939114 w 5004486"/>
              <a:gd name="connsiteY135" fmla="*/ 4164227 h 4914025"/>
              <a:gd name="connsiteX136" fmla="*/ 988541 w 5004486"/>
              <a:gd name="connsiteY136" fmla="*/ 4077730 h 4914025"/>
              <a:gd name="connsiteX137" fmla="*/ 1000897 w 5004486"/>
              <a:gd name="connsiteY137" fmla="*/ 4040660 h 4914025"/>
              <a:gd name="connsiteX138" fmla="*/ 1050324 w 5004486"/>
              <a:gd name="connsiteY138" fmla="*/ 3966519 h 4914025"/>
              <a:gd name="connsiteX139" fmla="*/ 1062681 w 5004486"/>
              <a:gd name="connsiteY139" fmla="*/ 3929449 h 4914025"/>
              <a:gd name="connsiteX140" fmla="*/ 1099751 w 5004486"/>
              <a:gd name="connsiteY140" fmla="*/ 3904735 h 4914025"/>
              <a:gd name="connsiteX141" fmla="*/ 1124465 w 5004486"/>
              <a:gd name="connsiteY141" fmla="*/ 3830595 h 4914025"/>
              <a:gd name="connsiteX142" fmla="*/ 1112108 w 5004486"/>
              <a:gd name="connsiteY142" fmla="*/ 3707027 h 4914025"/>
              <a:gd name="connsiteX143" fmla="*/ 1087395 w 5004486"/>
              <a:gd name="connsiteY143" fmla="*/ 3632887 h 4914025"/>
              <a:gd name="connsiteX144" fmla="*/ 1062681 w 5004486"/>
              <a:gd name="connsiteY144" fmla="*/ 3558746 h 4914025"/>
              <a:gd name="connsiteX145" fmla="*/ 1037968 w 5004486"/>
              <a:gd name="connsiteY145" fmla="*/ 3484606 h 4914025"/>
              <a:gd name="connsiteX146" fmla="*/ 1025611 w 5004486"/>
              <a:gd name="connsiteY146" fmla="*/ 3447535 h 4914025"/>
              <a:gd name="connsiteX147" fmla="*/ 1000897 w 5004486"/>
              <a:gd name="connsiteY147" fmla="*/ 3410465 h 4914025"/>
              <a:gd name="connsiteX148" fmla="*/ 988541 w 5004486"/>
              <a:gd name="connsiteY148" fmla="*/ 3299254 h 4914025"/>
              <a:gd name="connsiteX149" fmla="*/ 963827 w 5004486"/>
              <a:gd name="connsiteY149" fmla="*/ 3249827 h 4914025"/>
              <a:gd name="connsiteX150" fmla="*/ 951470 w 5004486"/>
              <a:gd name="connsiteY150" fmla="*/ 3212757 h 4914025"/>
              <a:gd name="connsiteX151" fmla="*/ 963827 w 5004486"/>
              <a:gd name="connsiteY151" fmla="*/ 2940908 h 4914025"/>
              <a:gd name="connsiteX152" fmla="*/ 988541 w 5004486"/>
              <a:gd name="connsiteY152" fmla="*/ 2903838 h 4914025"/>
              <a:gd name="connsiteX153" fmla="*/ 1037968 w 5004486"/>
              <a:gd name="connsiteY153" fmla="*/ 2792627 h 4914025"/>
              <a:gd name="connsiteX154" fmla="*/ 1062681 w 5004486"/>
              <a:gd name="connsiteY154" fmla="*/ 2718487 h 4914025"/>
              <a:gd name="connsiteX155" fmla="*/ 1075038 w 5004486"/>
              <a:gd name="connsiteY155" fmla="*/ 2681417 h 4914025"/>
              <a:gd name="connsiteX156" fmla="*/ 1099751 w 5004486"/>
              <a:gd name="connsiteY156" fmla="*/ 2644346 h 4914025"/>
              <a:gd name="connsiteX157" fmla="*/ 1161535 w 5004486"/>
              <a:gd name="connsiteY157" fmla="*/ 2545492 h 4914025"/>
              <a:gd name="connsiteX158" fmla="*/ 1198605 w 5004486"/>
              <a:gd name="connsiteY158" fmla="*/ 2533135 h 4914025"/>
              <a:gd name="connsiteX159" fmla="*/ 1198605 w 5004486"/>
              <a:gd name="connsiteY159" fmla="*/ 2421925 h 4914025"/>
              <a:gd name="connsiteX160" fmla="*/ 1112108 w 5004486"/>
              <a:gd name="connsiteY160" fmla="*/ 2434281 h 4914025"/>
              <a:gd name="connsiteX161" fmla="*/ 1099751 w 5004486"/>
              <a:gd name="connsiteY161" fmla="*/ 2471352 h 4914025"/>
              <a:gd name="connsiteX162" fmla="*/ 1062681 w 5004486"/>
              <a:gd name="connsiteY162" fmla="*/ 2496065 h 4914025"/>
              <a:gd name="connsiteX163" fmla="*/ 1025611 w 5004486"/>
              <a:gd name="connsiteY163" fmla="*/ 2533135 h 4914025"/>
              <a:gd name="connsiteX164" fmla="*/ 976184 w 5004486"/>
              <a:gd name="connsiteY164" fmla="*/ 2607276 h 4914025"/>
              <a:gd name="connsiteX165" fmla="*/ 951470 w 5004486"/>
              <a:gd name="connsiteY165" fmla="*/ 2681417 h 4914025"/>
              <a:gd name="connsiteX166" fmla="*/ 889686 w 5004486"/>
              <a:gd name="connsiteY166" fmla="*/ 2755557 h 4914025"/>
              <a:gd name="connsiteX167" fmla="*/ 864973 w 5004486"/>
              <a:gd name="connsiteY167" fmla="*/ 2829698 h 4914025"/>
              <a:gd name="connsiteX168" fmla="*/ 790832 w 5004486"/>
              <a:gd name="connsiteY168" fmla="*/ 2940908 h 4914025"/>
              <a:gd name="connsiteX169" fmla="*/ 766119 w 5004486"/>
              <a:gd name="connsiteY169" fmla="*/ 2977979 h 4914025"/>
              <a:gd name="connsiteX170" fmla="*/ 741405 w 5004486"/>
              <a:gd name="connsiteY170" fmla="*/ 3015049 h 4914025"/>
              <a:gd name="connsiteX171" fmla="*/ 729049 w 5004486"/>
              <a:gd name="connsiteY171" fmla="*/ 3052119 h 4914025"/>
              <a:gd name="connsiteX172" fmla="*/ 679622 w 5004486"/>
              <a:gd name="connsiteY172" fmla="*/ 3126260 h 4914025"/>
              <a:gd name="connsiteX173" fmla="*/ 642551 w 5004486"/>
              <a:gd name="connsiteY173" fmla="*/ 3200400 h 4914025"/>
              <a:gd name="connsiteX174" fmla="*/ 630195 w 5004486"/>
              <a:gd name="connsiteY174" fmla="*/ 3237471 h 4914025"/>
              <a:gd name="connsiteX175" fmla="*/ 568411 w 5004486"/>
              <a:gd name="connsiteY175" fmla="*/ 3311611 h 4914025"/>
              <a:gd name="connsiteX176" fmla="*/ 543697 w 5004486"/>
              <a:gd name="connsiteY176" fmla="*/ 3237471 h 4914025"/>
              <a:gd name="connsiteX177" fmla="*/ 531341 w 5004486"/>
              <a:gd name="connsiteY177" fmla="*/ 3175687 h 4914025"/>
              <a:gd name="connsiteX178" fmla="*/ 518984 w 5004486"/>
              <a:gd name="connsiteY178" fmla="*/ 3138617 h 4914025"/>
              <a:gd name="connsiteX179" fmla="*/ 543697 w 5004486"/>
              <a:gd name="connsiteY179" fmla="*/ 3237471 h 4914025"/>
              <a:gd name="connsiteX180" fmla="*/ 556054 w 5004486"/>
              <a:gd name="connsiteY180" fmla="*/ 3274541 h 4914025"/>
              <a:gd name="connsiteX181" fmla="*/ 568411 w 5004486"/>
              <a:gd name="connsiteY181" fmla="*/ 3336325 h 4914025"/>
              <a:gd name="connsiteX182" fmla="*/ 617838 w 5004486"/>
              <a:gd name="connsiteY182" fmla="*/ 3323968 h 4914025"/>
              <a:gd name="connsiteX183" fmla="*/ 679622 w 5004486"/>
              <a:gd name="connsiteY183" fmla="*/ 3262184 h 4914025"/>
              <a:gd name="connsiteX184" fmla="*/ 716692 w 5004486"/>
              <a:gd name="connsiteY184" fmla="*/ 3249827 h 4914025"/>
              <a:gd name="connsiteX185" fmla="*/ 790832 w 5004486"/>
              <a:gd name="connsiteY185" fmla="*/ 3237471 h 4914025"/>
              <a:gd name="connsiteX186" fmla="*/ 667265 w 5004486"/>
              <a:gd name="connsiteY186" fmla="*/ 3249827 h 4914025"/>
              <a:gd name="connsiteX187" fmla="*/ 642551 w 5004486"/>
              <a:gd name="connsiteY187" fmla="*/ 3286898 h 4914025"/>
              <a:gd name="connsiteX188" fmla="*/ 605481 w 5004486"/>
              <a:gd name="connsiteY188" fmla="*/ 3299254 h 4914025"/>
              <a:gd name="connsiteX189" fmla="*/ 716692 w 5004486"/>
              <a:gd name="connsiteY189" fmla="*/ 3249827 h 4914025"/>
              <a:gd name="connsiteX190" fmla="*/ 679622 w 5004486"/>
              <a:gd name="connsiteY190" fmla="*/ 3274541 h 4914025"/>
              <a:gd name="connsiteX191" fmla="*/ 654908 w 5004486"/>
              <a:gd name="connsiteY191" fmla="*/ 3311611 h 4914025"/>
              <a:gd name="connsiteX192" fmla="*/ 568411 w 5004486"/>
              <a:gd name="connsiteY192" fmla="*/ 3311611 h 4914025"/>
              <a:gd name="connsiteX193" fmla="*/ 543697 w 5004486"/>
              <a:gd name="connsiteY193" fmla="*/ 3237471 h 4914025"/>
              <a:gd name="connsiteX194" fmla="*/ 531341 w 5004486"/>
              <a:gd name="connsiteY194" fmla="*/ 3200400 h 4914025"/>
              <a:gd name="connsiteX195" fmla="*/ 506627 w 5004486"/>
              <a:gd name="connsiteY195" fmla="*/ 3126260 h 4914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</a:cxnLst>
            <a:rect l="l" t="t" r="r" b="b"/>
            <a:pathLst>
              <a:path w="5004486" h="4914025">
                <a:moveTo>
                  <a:pt x="1260389" y="2409568"/>
                </a:moveTo>
                <a:cubicBezTo>
                  <a:pt x="1161535" y="2405449"/>
                  <a:pt x="1062162" y="2408137"/>
                  <a:pt x="963827" y="2397211"/>
                </a:cubicBezTo>
                <a:cubicBezTo>
                  <a:pt x="949067" y="2395571"/>
                  <a:pt x="939651" y="2379866"/>
                  <a:pt x="926757" y="2372498"/>
                </a:cubicBezTo>
                <a:cubicBezTo>
                  <a:pt x="910764" y="2363359"/>
                  <a:pt x="894805" y="2353609"/>
                  <a:pt x="877330" y="2347784"/>
                </a:cubicBezTo>
                <a:cubicBezTo>
                  <a:pt x="857405" y="2341142"/>
                  <a:pt x="836011" y="2340150"/>
                  <a:pt x="815546" y="2335427"/>
                </a:cubicBezTo>
                <a:cubicBezTo>
                  <a:pt x="782450" y="2327790"/>
                  <a:pt x="748914" y="2321455"/>
                  <a:pt x="716692" y="2310714"/>
                </a:cubicBezTo>
                <a:cubicBezTo>
                  <a:pt x="695182" y="2303544"/>
                  <a:pt x="623010" y="2277380"/>
                  <a:pt x="593124" y="2273644"/>
                </a:cubicBezTo>
                <a:cubicBezTo>
                  <a:pt x="543909" y="2267492"/>
                  <a:pt x="494195" y="2266222"/>
                  <a:pt x="444843" y="2261287"/>
                </a:cubicBezTo>
                <a:cubicBezTo>
                  <a:pt x="411800" y="2257983"/>
                  <a:pt x="378940" y="2253049"/>
                  <a:pt x="345989" y="2248930"/>
                </a:cubicBezTo>
                <a:cubicBezTo>
                  <a:pt x="333632" y="2240692"/>
                  <a:pt x="320195" y="2233882"/>
                  <a:pt x="308919" y="2224217"/>
                </a:cubicBezTo>
                <a:cubicBezTo>
                  <a:pt x="266358" y="2187736"/>
                  <a:pt x="267809" y="2172770"/>
                  <a:pt x="222422" y="2150076"/>
                </a:cubicBezTo>
                <a:cubicBezTo>
                  <a:pt x="210772" y="2144251"/>
                  <a:pt x="197708" y="2141838"/>
                  <a:pt x="185351" y="2137719"/>
                </a:cubicBezTo>
                <a:cubicBezTo>
                  <a:pt x="177113" y="2125362"/>
                  <a:pt x="170145" y="2112058"/>
                  <a:pt x="160638" y="2100649"/>
                </a:cubicBezTo>
                <a:cubicBezTo>
                  <a:pt x="130906" y="2064971"/>
                  <a:pt x="122947" y="2063165"/>
                  <a:pt x="86497" y="2038865"/>
                </a:cubicBezTo>
                <a:cubicBezTo>
                  <a:pt x="26828" y="1859855"/>
                  <a:pt x="96190" y="2084098"/>
                  <a:pt x="49427" y="1865871"/>
                </a:cubicBezTo>
                <a:cubicBezTo>
                  <a:pt x="43969" y="1840399"/>
                  <a:pt x="29823" y="1817275"/>
                  <a:pt x="24714" y="1791730"/>
                </a:cubicBezTo>
                <a:cubicBezTo>
                  <a:pt x="9803" y="1717174"/>
                  <a:pt x="18999" y="1749871"/>
                  <a:pt x="0" y="1692876"/>
                </a:cubicBezTo>
                <a:cubicBezTo>
                  <a:pt x="4119" y="1594022"/>
                  <a:pt x="6372" y="1495073"/>
                  <a:pt x="12357" y="1396314"/>
                </a:cubicBezTo>
                <a:cubicBezTo>
                  <a:pt x="14613" y="1359084"/>
                  <a:pt x="17399" y="1321677"/>
                  <a:pt x="24714" y="1285103"/>
                </a:cubicBezTo>
                <a:cubicBezTo>
                  <a:pt x="29823" y="1259559"/>
                  <a:pt x="49427" y="1210963"/>
                  <a:pt x="49427" y="1210963"/>
                </a:cubicBezTo>
                <a:cubicBezTo>
                  <a:pt x="53546" y="869093"/>
                  <a:pt x="45713" y="526869"/>
                  <a:pt x="61784" y="185352"/>
                </a:cubicBezTo>
                <a:cubicBezTo>
                  <a:pt x="62482" y="170517"/>
                  <a:pt x="85960" y="168006"/>
                  <a:pt x="98854" y="160638"/>
                </a:cubicBezTo>
                <a:cubicBezTo>
                  <a:pt x="114847" y="151499"/>
                  <a:pt x="130270" y="139785"/>
                  <a:pt x="148281" y="135925"/>
                </a:cubicBezTo>
                <a:cubicBezTo>
                  <a:pt x="188757" y="127252"/>
                  <a:pt x="230738" y="128405"/>
                  <a:pt x="271849" y="123568"/>
                </a:cubicBezTo>
                <a:cubicBezTo>
                  <a:pt x="300775" y="120165"/>
                  <a:pt x="329420" y="114614"/>
                  <a:pt x="358346" y="111211"/>
                </a:cubicBezTo>
                <a:cubicBezTo>
                  <a:pt x="399457" y="106374"/>
                  <a:pt x="440803" y="103691"/>
                  <a:pt x="481914" y="98854"/>
                </a:cubicBezTo>
                <a:cubicBezTo>
                  <a:pt x="510840" y="95451"/>
                  <a:pt x="539350" y="88435"/>
                  <a:pt x="568411" y="86498"/>
                </a:cubicBezTo>
                <a:cubicBezTo>
                  <a:pt x="663025" y="80190"/>
                  <a:pt x="757904" y="78761"/>
                  <a:pt x="852616" y="74141"/>
                </a:cubicBezTo>
                <a:cubicBezTo>
                  <a:pt x="1029196" y="65527"/>
                  <a:pt x="1090731" y="60738"/>
                  <a:pt x="1260389" y="49427"/>
                </a:cubicBezTo>
                <a:cubicBezTo>
                  <a:pt x="1428460" y="21416"/>
                  <a:pt x="1448577" y="12357"/>
                  <a:pt x="1643449" y="12357"/>
                </a:cubicBezTo>
                <a:cubicBezTo>
                  <a:pt x="1717704" y="12357"/>
                  <a:pt x="1791730" y="20595"/>
                  <a:pt x="1865870" y="24714"/>
                </a:cubicBezTo>
                <a:cubicBezTo>
                  <a:pt x="1936246" y="34768"/>
                  <a:pt x="1979331" y="41439"/>
                  <a:pt x="2051222" y="49427"/>
                </a:cubicBezTo>
                <a:cubicBezTo>
                  <a:pt x="2092363" y="53998"/>
                  <a:pt x="2133648" y="57213"/>
                  <a:pt x="2174789" y="61784"/>
                </a:cubicBezTo>
                <a:cubicBezTo>
                  <a:pt x="2396891" y="86463"/>
                  <a:pt x="2129977" y="62169"/>
                  <a:pt x="2421924" y="86498"/>
                </a:cubicBezTo>
                <a:cubicBezTo>
                  <a:pt x="2809788" y="215776"/>
                  <a:pt x="2471886" y="107636"/>
                  <a:pt x="3571103" y="86498"/>
                </a:cubicBezTo>
                <a:cubicBezTo>
                  <a:pt x="3628904" y="85386"/>
                  <a:pt x="3686432" y="78260"/>
                  <a:pt x="3744097" y="74141"/>
                </a:cubicBezTo>
                <a:cubicBezTo>
                  <a:pt x="3764692" y="70022"/>
                  <a:pt x="3785063" y="64560"/>
                  <a:pt x="3805881" y="61784"/>
                </a:cubicBezTo>
                <a:cubicBezTo>
                  <a:pt x="3878303" y="52128"/>
                  <a:pt x="4023859" y="42165"/>
                  <a:pt x="4090086" y="37071"/>
                </a:cubicBezTo>
                <a:cubicBezTo>
                  <a:pt x="4291341" y="3528"/>
                  <a:pt x="4188406" y="16200"/>
                  <a:pt x="4399005" y="0"/>
                </a:cubicBezTo>
                <a:cubicBezTo>
                  <a:pt x="4501978" y="8238"/>
                  <a:pt x="4606349" y="5904"/>
                  <a:pt x="4707924" y="24714"/>
                </a:cubicBezTo>
                <a:cubicBezTo>
                  <a:pt x="4722527" y="27418"/>
                  <a:pt x="4720044" y="53913"/>
                  <a:pt x="4732638" y="61784"/>
                </a:cubicBezTo>
                <a:cubicBezTo>
                  <a:pt x="4754729" y="75591"/>
                  <a:pt x="4782065" y="78260"/>
                  <a:pt x="4806778" y="86498"/>
                </a:cubicBezTo>
                <a:lnTo>
                  <a:pt x="4843849" y="98854"/>
                </a:lnTo>
                <a:cubicBezTo>
                  <a:pt x="4880919" y="123568"/>
                  <a:pt x="4885037" y="119449"/>
                  <a:pt x="4905632" y="160638"/>
                </a:cubicBezTo>
                <a:cubicBezTo>
                  <a:pt x="4911457" y="172288"/>
                  <a:pt x="4908779" y="188498"/>
                  <a:pt x="4917989" y="197708"/>
                </a:cubicBezTo>
                <a:cubicBezTo>
                  <a:pt x="4927199" y="206918"/>
                  <a:pt x="4942702" y="205946"/>
                  <a:pt x="4955059" y="210065"/>
                </a:cubicBezTo>
                <a:cubicBezTo>
                  <a:pt x="4987064" y="242069"/>
                  <a:pt x="5004486" y="246775"/>
                  <a:pt x="5004486" y="296563"/>
                </a:cubicBezTo>
                <a:cubicBezTo>
                  <a:pt x="5004486" y="836157"/>
                  <a:pt x="5003943" y="1375833"/>
                  <a:pt x="4992130" y="1915298"/>
                </a:cubicBezTo>
                <a:cubicBezTo>
                  <a:pt x="4991560" y="1941342"/>
                  <a:pt x="4981866" y="1967763"/>
                  <a:pt x="4967416" y="1989438"/>
                </a:cubicBezTo>
                <a:cubicBezTo>
                  <a:pt x="4959178" y="2001795"/>
                  <a:pt x="4955296" y="2018637"/>
                  <a:pt x="4942703" y="2026508"/>
                </a:cubicBezTo>
                <a:cubicBezTo>
                  <a:pt x="4920612" y="2040315"/>
                  <a:pt x="4893610" y="2044065"/>
                  <a:pt x="4868562" y="2051222"/>
                </a:cubicBezTo>
                <a:cubicBezTo>
                  <a:pt x="4810897" y="2067698"/>
                  <a:pt x="4754724" y="2090790"/>
                  <a:pt x="4695568" y="2100649"/>
                </a:cubicBezTo>
                <a:lnTo>
                  <a:pt x="4547286" y="2125363"/>
                </a:lnTo>
                <a:lnTo>
                  <a:pt x="4473146" y="2137719"/>
                </a:lnTo>
                <a:cubicBezTo>
                  <a:pt x="4425868" y="2153479"/>
                  <a:pt x="4396262" y="2165453"/>
                  <a:pt x="4349578" y="2174790"/>
                </a:cubicBezTo>
                <a:cubicBezTo>
                  <a:pt x="4325010" y="2179703"/>
                  <a:pt x="4299851" y="2181512"/>
                  <a:pt x="4275438" y="2187146"/>
                </a:cubicBezTo>
                <a:cubicBezTo>
                  <a:pt x="4152446" y="2215529"/>
                  <a:pt x="4180717" y="2231580"/>
                  <a:pt x="4015946" y="2236573"/>
                </a:cubicBezTo>
                <a:lnTo>
                  <a:pt x="3608173" y="2248930"/>
                </a:lnTo>
                <a:cubicBezTo>
                  <a:pt x="3494590" y="2286792"/>
                  <a:pt x="3597149" y="2256256"/>
                  <a:pt x="3336324" y="2273644"/>
                </a:cubicBezTo>
                <a:cubicBezTo>
                  <a:pt x="3290930" y="2276670"/>
                  <a:pt x="3245583" y="2280684"/>
                  <a:pt x="3200400" y="2286000"/>
                </a:cubicBezTo>
                <a:cubicBezTo>
                  <a:pt x="3159134" y="2290855"/>
                  <a:pt x="3116927" y="2299258"/>
                  <a:pt x="3076832" y="2310714"/>
                </a:cubicBezTo>
                <a:cubicBezTo>
                  <a:pt x="3010927" y="2329545"/>
                  <a:pt x="3017017" y="2342478"/>
                  <a:pt x="2916195" y="2347784"/>
                </a:cubicBezTo>
                <a:lnTo>
                  <a:pt x="2681416" y="2360141"/>
                </a:lnTo>
                <a:cubicBezTo>
                  <a:pt x="2669059" y="2364260"/>
                  <a:pt x="2656982" y="2369339"/>
                  <a:pt x="2644346" y="2372498"/>
                </a:cubicBezTo>
                <a:cubicBezTo>
                  <a:pt x="2547935" y="2396600"/>
                  <a:pt x="2489462" y="2390331"/>
                  <a:pt x="2372497" y="2397211"/>
                </a:cubicBezTo>
                <a:cubicBezTo>
                  <a:pt x="2224216" y="2393092"/>
                  <a:pt x="2075943" y="2381052"/>
                  <a:pt x="1927654" y="2384854"/>
                </a:cubicBezTo>
                <a:cubicBezTo>
                  <a:pt x="1912808" y="2385235"/>
                  <a:pt x="1898455" y="2396974"/>
                  <a:pt x="1890584" y="2409568"/>
                </a:cubicBezTo>
                <a:cubicBezTo>
                  <a:pt x="1876777" y="2431659"/>
                  <a:pt x="1865870" y="2483708"/>
                  <a:pt x="1865870" y="2483708"/>
                </a:cubicBezTo>
                <a:cubicBezTo>
                  <a:pt x="1869989" y="2508422"/>
                  <a:pt x="1865797" y="2536095"/>
                  <a:pt x="1878227" y="2557849"/>
                </a:cubicBezTo>
                <a:cubicBezTo>
                  <a:pt x="1884689" y="2569158"/>
                  <a:pt x="1902582" y="2567380"/>
                  <a:pt x="1915297" y="2570206"/>
                </a:cubicBezTo>
                <a:cubicBezTo>
                  <a:pt x="1939755" y="2575641"/>
                  <a:pt x="1964416" y="2581280"/>
                  <a:pt x="1989438" y="2582563"/>
                </a:cubicBezTo>
                <a:cubicBezTo>
                  <a:pt x="2125246" y="2589527"/>
                  <a:pt x="2261287" y="2590800"/>
                  <a:pt x="2397211" y="2594919"/>
                </a:cubicBezTo>
                <a:lnTo>
                  <a:pt x="2471351" y="2607276"/>
                </a:lnTo>
                <a:lnTo>
                  <a:pt x="2644346" y="2631990"/>
                </a:lnTo>
                <a:cubicBezTo>
                  <a:pt x="2656703" y="2640228"/>
                  <a:pt x="2668522" y="2649335"/>
                  <a:pt x="2681416" y="2656703"/>
                </a:cubicBezTo>
                <a:cubicBezTo>
                  <a:pt x="2697409" y="2665842"/>
                  <a:pt x="2715854" y="2670710"/>
                  <a:pt x="2730843" y="2681417"/>
                </a:cubicBezTo>
                <a:cubicBezTo>
                  <a:pt x="2794607" y="2726963"/>
                  <a:pt x="2739613" y="2710515"/>
                  <a:pt x="2804984" y="2743200"/>
                </a:cubicBezTo>
                <a:cubicBezTo>
                  <a:pt x="2816634" y="2749025"/>
                  <a:pt x="2830404" y="2749732"/>
                  <a:pt x="2842054" y="2755557"/>
                </a:cubicBezTo>
                <a:cubicBezTo>
                  <a:pt x="2855337" y="2762199"/>
                  <a:pt x="2865553" y="2774239"/>
                  <a:pt x="2879124" y="2780271"/>
                </a:cubicBezTo>
                <a:cubicBezTo>
                  <a:pt x="2902929" y="2790851"/>
                  <a:pt x="2929965" y="2793334"/>
                  <a:pt x="2953265" y="2804984"/>
                </a:cubicBezTo>
                <a:cubicBezTo>
                  <a:pt x="2973206" y="2814954"/>
                  <a:pt x="3014304" y="2838417"/>
                  <a:pt x="3039762" y="2842054"/>
                </a:cubicBezTo>
                <a:cubicBezTo>
                  <a:pt x="3113609" y="2852604"/>
                  <a:pt x="3188043" y="2858530"/>
                  <a:pt x="3262184" y="2866768"/>
                </a:cubicBezTo>
                <a:cubicBezTo>
                  <a:pt x="3278660" y="2879125"/>
                  <a:pt x="3294678" y="2892115"/>
                  <a:pt x="3311611" y="2903838"/>
                </a:cubicBezTo>
                <a:cubicBezTo>
                  <a:pt x="3348242" y="2929198"/>
                  <a:pt x="3387179" y="2951247"/>
                  <a:pt x="3422822" y="2977979"/>
                </a:cubicBezTo>
                <a:lnTo>
                  <a:pt x="3472249" y="3015049"/>
                </a:lnTo>
                <a:cubicBezTo>
                  <a:pt x="3538147" y="3113898"/>
                  <a:pt x="3451658" y="2994459"/>
                  <a:pt x="3534032" y="3076833"/>
                </a:cubicBezTo>
                <a:cubicBezTo>
                  <a:pt x="3589924" y="3132725"/>
                  <a:pt x="3523649" y="3102204"/>
                  <a:pt x="3595816" y="3126260"/>
                </a:cubicBezTo>
                <a:cubicBezTo>
                  <a:pt x="3608173" y="3138617"/>
                  <a:pt x="3621699" y="3149905"/>
                  <a:pt x="3632886" y="3163330"/>
                </a:cubicBezTo>
                <a:cubicBezTo>
                  <a:pt x="3642393" y="3174739"/>
                  <a:pt x="3646423" y="3190621"/>
                  <a:pt x="3657600" y="3200400"/>
                </a:cubicBezTo>
                <a:cubicBezTo>
                  <a:pt x="3679953" y="3219959"/>
                  <a:pt x="3731741" y="3249827"/>
                  <a:pt x="3731741" y="3249827"/>
                </a:cubicBezTo>
                <a:cubicBezTo>
                  <a:pt x="3754395" y="3317795"/>
                  <a:pt x="3730484" y="3256896"/>
                  <a:pt x="3768811" y="3323968"/>
                </a:cubicBezTo>
                <a:cubicBezTo>
                  <a:pt x="3781736" y="3346587"/>
                  <a:pt x="3798164" y="3390391"/>
                  <a:pt x="3818238" y="3410465"/>
                </a:cubicBezTo>
                <a:cubicBezTo>
                  <a:pt x="3828739" y="3420966"/>
                  <a:pt x="3842951" y="3426941"/>
                  <a:pt x="3855308" y="3435179"/>
                </a:cubicBezTo>
                <a:cubicBezTo>
                  <a:pt x="3859427" y="3447536"/>
                  <a:pt x="3861840" y="3460599"/>
                  <a:pt x="3867665" y="3472249"/>
                </a:cubicBezTo>
                <a:cubicBezTo>
                  <a:pt x="3874306" y="3485532"/>
                  <a:pt x="3889466" y="3494757"/>
                  <a:pt x="3892378" y="3509319"/>
                </a:cubicBezTo>
                <a:cubicBezTo>
                  <a:pt x="3902105" y="3557954"/>
                  <a:pt x="3895008" y="3608965"/>
                  <a:pt x="3904735" y="3657600"/>
                </a:cubicBezTo>
                <a:cubicBezTo>
                  <a:pt x="3907648" y="3672163"/>
                  <a:pt x="3916855" y="3686800"/>
                  <a:pt x="3929449" y="3694671"/>
                </a:cubicBezTo>
                <a:cubicBezTo>
                  <a:pt x="3951539" y="3708478"/>
                  <a:pt x="4003589" y="3719384"/>
                  <a:pt x="4003589" y="3719384"/>
                </a:cubicBezTo>
                <a:cubicBezTo>
                  <a:pt x="4015946" y="3731741"/>
                  <a:pt x="4030966" y="3741914"/>
                  <a:pt x="4040659" y="3756454"/>
                </a:cubicBezTo>
                <a:cubicBezTo>
                  <a:pt x="4047884" y="3767292"/>
                  <a:pt x="4044879" y="3783354"/>
                  <a:pt x="4053016" y="3793525"/>
                </a:cubicBezTo>
                <a:cubicBezTo>
                  <a:pt x="4074377" y="3820226"/>
                  <a:pt x="4141575" y="3835401"/>
                  <a:pt x="4164227" y="3842952"/>
                </a:cubicBezTo>
                <a:cubicBezTo>
                  <a:pt x="4176584" y="3847071"/>
                  <a:pt x="4188525" y="3852754"/>
                  <a:pt x="4201297" y="3855308"/>
                </a:cubicBezTo>
                <a:cubicBezTo>
                  <a:pt x="4368171" y="3888683"/>
                  <a:pt x="4242094" y="3866858"/>
                  <a:pt x="4584357" y="3880022"/>
                </a:cubicBezTo>
                <a:cubicBezTo>
                  <a:pt x="4617308" y="3888260"/>
                  <a:pt x="4650989" y="3893994"/>
                  <a:pt x="4683211" y="3904735"/>
                </a:cubicBezTo>
                <a:cubicBezTo>
                  <a:pt x="4695568" y="3908854"/>
                  <a:pt x="4708631" y="3911267"/>
                  <a:pt x="4720281" y="3917092"/>
                </a:cubicBezTo>
                <a:cubicBezTo>
                  <a:pt x="4733564" y="3923734"/>
                  <a:pt x="4744994" y="3933568"/>
                  <a:pt x="4757351" y="3941806"/>
                </a:cubicBezTo>
                <a:cubicBezTo>
                  <a:pt x="4814003" y="4026784"/>
                  <a:pt x="4797385" y="3987768"/>
                  <a:pt x="4819135" y="4053017"/>
                </a:cubicBezTo>
                <a:cubicBezTo>
                  <a:pt x="4815016" y="4160109"/>
                  <a:pt x="4816781" y="4267589"/>
                  <a:pt x="4806778" y="4374292"/>
                </a:cubicBezTo>
                <a:cubicBezTo>
                  <a:pt x="4804346" y="4400229"/>
                  <a:pt x="4788383" y="4423160"/>
                  <a:pt x="4782065" y="4448433"/>
                </a:cubicBezTo>
                <a:cubicBezTo>
                  <a:pt x="4775794" y="4473518"/>
                  <a:pt x="4767988" y="4510110"/>
                  <a:pt x="4757351" y="4534930"/>
                </a:cubicBezTo>
                <a:cubicBezTo>
                  <a:pt x="4750095" y="4551861"/>
                  <a:pt x="4739894" y="4567426"/>
                  <a:pt x="4732638" y="4584357"/>
                </a:cubicBezTo>
                <a:cubicBezTo>
                  <a:pt x="4727507" y="4596329"/>
                  <a:pt x="4726106" y="4609777"/>
                  <a:pt x="4720281" y="4621427"/>
                </a:cubicBezTo>
                <a:cubicBezTo>
                  <a:pt x="4710222" y="4641545"/>
                  <a:pt x="4677420" y="4685056"/>
                  <a:pt x="4658497" y="4695568"/>
                </a:cubicBezTo>
                <a:cubicBezTo>
                  <a:pt x="4614772" y="4719860"/>
                  <a:pt x="4531275" y="4730974"/>
                  <a:pt x="4485503" y="4732638"/>
                </a:cubicBezTo>
                <a:cubicBezTo>
                  <a:pt x="4291998" y="4739675"/>
                  <a:pt x="4098324" y="4740876"/>
                  <a:pt x="3904735" y="4744995"/>
                </a:cubicBezTo>
                <a:cubicBezTo>
                  <a:pt x="3838832" y="4753233"/>
                  <a:pt x="3772539" y="4758789"/>
                  <a:pt x="3707027" y="4769708"/>
                </a:cubicBezTo>
                <a:cubicBezTo>
                  <a:pt x="3600130" y="4787524"/>
                  <a:pt x="3657747" y="4778957"/>
                  <a:pt x="3534032" y="4794422"/>
                </a:cubicBezTo>
                <a:cubicBezTo>
                  <a:pt x="3501076" y="4805407"/>
                  <a:pt x="3447812" y="4825267"/>
                  <a:pt x="3410465" y="4831492"/>
                </a:cubicBezTo>
                <a:cubicBezTo>
                  <a:pt x="3357991" y="4840238"/>
                  <a:pt x="3235638" y="4851446"/>
                  <a:pt x="3188043" y="4856206"/>
                </a:cubicBezTo>
                <a:cubicBezTo>
                  <a:pt x="2993185" y="4853537"/>
                  <a:pt x="2502625" y="4880028"/>
                  <a:pt x="2187146" y="4831492"/>
                </a:cubicBezTo>
                <a:cubicBezTo>
                  <a:pt x="2166388" y="4828298"/>
                  <a:pt x="2145957" y="4823254"/>
                  <a:pt x="2125362" y="4819135"/>
                </a:cubicBezTo>
                <a:cubicBezTo>
                  <a:pt x="2005913" y="4823254"/>
                  <a:pt x="1886303" y="4824036"/>
                  <a:pt x="1767016" y="4831492"/>
                </a:cubicBezTo>
                <a:cubicBezTo>
                  <a:pt x="1725681" y="4834076"/>
                  <a:pt x="1722915" y="4860084"/>
                  <a:pt x="1680519" y="4868563"/>
                </a:cubicBezTo>
                <a:cubicBezTo>
                  <a:pt x="1635908" y="4877485"/>
                  <a:pt x="1589903" y="4876800"/>
                  <a:pt x="1544595" y="4880919"/>
                </a:cubicBezTo>
                <a:cubicBezTo>
                  <a:pt x="1345656" y="4925128"/>
                  <a:pt x="1410057" y="4920656"/>
                  <a:pt x="1099751" y="4893276"/>
                </a:cubicBezTo>
                <a:cubicBezTo>
                  <a:pt x="1069881" y="4890640"/>
                  <a:pt x="1041875" y="4877507"/>
                  <a:pt x="1013254" y="4868563"/>
                </a:cubicBezTo>
                <a:cubicBezTo>
                  <a:pt x="975957" y="4856908"/>
                  <a:pt x="902043" y="4831492"/>
                  <a:pt x="902043" y="4831492"/>
                </a:cubicBezTo>
                <a:cubicBezTo>
                  <a:pt x="897924" y="4819135"/>
                  <a:pt x="893264" y="4806946"/>
                  <a:pt x="889686" y="4794422"/>
                </a:cubicBezTo>
                <a:cubicBezTo>
                  <a:pt x="878342" y="4754716"/>
                  <a:pt x="882716" y="4738025"/>
                  <a:pt x="852616" y="4707925"/>
                </a:cubicBezTo>
                <a:cubicBezTo>
                  <a:pt x="842115" y="4697424"/>
                  <a:pt x="827903" y="4691449"/>
                  <a:pt x="815546" y="4683211"/>
                </a:cubicBezTo>
                <a:cubicBezTo>
                  <a:pt x="796211" y="4625209"/>
                  <a:pt x="787955" y="4617702"/>
                  <a:pt x="815546" y="4534930"/>
                </a:cubicBezTo>
                <a:cubicBezTo>
                  <a:pt x="824939" y="4506752"/>
                  <a:pt x="864973" y="4460790"/>
                  <a:pt x="864973" y="4460790"/>
                </a:cubicBezTo>
                <a:cubicBezTo>
                  <a:pt x="869092" y="4411363"/>
                  <a:pt x="869176" y="4361432"/>
                  <a:pt x="877330" y="4312508"/>
                </a:cubicBezTo>
                <a:cubicBezTo>
                  <a:pt x="881613" y="4286812"/>
                  <a:pt x="893805" y="4263081"/>
                  <a:pt x="902043" y="4238368"/>
                </a:cubicBezTo>
                <a:cubicBezTo>
                  <a:pt x="906162" y="4226011"/>
                  <a:pt x="907175" y="4212136"/>
                  <a:pt x="914400" y="4201298"/>
                </a:cubicBezTo>
                <a:cubicBezTo>
                  <a:pt x="922638" y="4188941"/>
                  <a:pt x="931746" y="4177122"/>
                  <a:pt x="939114" y="4164227"/>
                </a:cubicBezTo>
                <a:cubicBezTo>
                  <a:pt x="1001819" y="4054492"/>
                  <a:pt x="928333" y="4168039"/>
                  <a:pt x="988541" y="4077730"/>
                </a:cubicBezTo>
                <a:cubicBezTo>
                  <a:pt x="992660" y="4065373"/>
                  <a:pt x="994572" y="4052046"/>
                  <a:pt x="1000897" y="4040660"/>
                </a:cubicBezTo>
                <a:cubicBezTo>
                  <a:pt x="1015321" y="4014696"/>
                  <a:pt x="1040931" y="3994697"/>
                  <a:pt x="1050324" y="3966519"/>
                </a:cubicBezTo>
                <a:cubicBezTo>
                  <a:pt x="1054443" y="3954162"/>
                  <a:pt x="1054544" y="3939620"/>
                  <a:pt x="1062681" y="3929449"/>
                </a:cubicBezTo>
                <a:cubicBezTo>
                  <a:pt x="1071958" y="3917852"/>
                  <a:pt x="1087394" y="3912973"/>
                  <a:pt x="1099751" y="3904735"/>
                </a:cubicBezTo>
                <a:cubicBezTo>
                  <a:pt x="1107989" y="3880022"/>
                  <a:pt x="1127057" y="3856516"/>
                  <a:pt x="1124465" y="3830595"/>
                </a:cubicBezTo>
                <a:cubicBezTo>
                  <a:pt x="1120346" y="3789406"/>
                  <a:pt x="1119737" y="3747713"/>
                  <a:pt x="1112108" y="3707027"/>
                </a:cubicBezTo>
                <a:cubicBezTo>
                  <a:pt x="1107307" y="3681423"/>
                  <a:pt x="1095633" y="3657600"/>
                  <a:pt x="1087395" y="3632887"/>
                </a:cubicBezTo>
                <a:lnTo>
                  <a:pt x="1062681" y="3558746"/>
                </a:lnTo>
                <a:lnTo>
                  <a:pt x="1037968" y="3484606"/>
                </a:lnTo>
                <a:cubicBezTo>
                  <a:pt x="1033849" y="3472249"/>
                  <a:pt x="1032836" y="3458373"/>
                  <a:pt x="1025611" y="3447535"/>
                </a:cubicBezTo>
                <a:lnTo>
                  <a:pt x="1000897" y="3410465"/>
                </a:lnTo>
                <a:cubicBezTo>
                  <a:pt x="996778" y="3373395"/>
                  <a:pt x="996928" y="3335597"/>
                  <a:pt x="988541" y="3299254"/>
                </a:cubicBezTo>
                <a:cubicBezTo>
                  <a:pt x="984399" y="3281305"/>
                  <a:pt x="971083" y="3266758"/>
                  <a:pt x="963827" y="3249827"/>
                </a:cubicBezTo>
                <a:cubicBezTo>
                  <a:pt x="958696" y="3237855"/>
                  <a:pt x="955589" y="3225114"/>
                  <a:pt x="951470" y="3212757"/>
                </a:cubicBezTo>
                <a:cubicBezTo>
                  <a:pt x="955589" y="3122141"/>
                  <a:pt x="953019" y="3030972"/>
                  <a:pt x="963827" y="2940908"/>
                </a:cubicBezTo>
                <a:cubicBezTo>
                  <a:pt x="965596" y="2926163"/>
                  <a:pt x="982509" y="2917409"/>
                  <a:pt x="988541" y="2903838"/>
                </a:cubicBezTo>
                <a:cubicBezTo>
                  <a:pt x="1047362" y="2771491"/>
                  <a:pt x="982036" y="2876525"/>
                  <a:pt x="1037968" y="2792627"/>
                </a:cubicBezTo>
                <a:lnTo>
                  <a:pt x="1062681" y="2718487"/>
                </a:lnTo>
                <a:cubicBezTo>
                  <a:pt x="1066800" y="2706130"/>
                  <a:pt x="1067813" y="2692255"/>
                  <a:pt x="1075038" y="2681417"/>
                </a:cubicBezTo>
                <a:cubicBezTo>
                  <a:pt x="1083276" y="2669060"/>
                  <a:pt x="1093719" y="2657917"/>
                  <a:pt x="1099751" y="2644346"/>
                </a:cubicBezTo>
                <a:cubicBezTo>
                  <a:pt x="1131950" y="2571897"/>
                  <a:pt x="1101200" y="2575660"/>
                  <a:pt x="1161535" y="2545492"/>
                </a:cubicBezTo>
                <a:cubicBezTo>
                  <a:pt x="1173185" y="2539667"/>
                  <a:pt x="1186248" y="2537254"/>
                  <a:pt x="1198605" y="2533135"/>
                </a:cubicBezTo>
                <a:cubicBezTo>
                  <a:pt x="1207709" y="2505824"/>
                  <a:pt x="1234601" y="2444422"/>
                  <a:pt x="1198605" y="2421925"/>
                </a:cubicBezTo>
                <a:cubicBezTo>
                  <a:pt x="1173907" y="2406489"/>
                  <a:pt x="1140940" y="2430162"/>
                  <a:pt x="1112108" y="2434281"/>
                </a:cubicBezTo>
                <a:cubicBezTo>
                  <a:pt x="1107989" y="2446638"/>
                  <a:pt x="1107888" y="2461181"/>
                  <a:pt x="1099751" y="2471352"/>
                </a:cubicBezTo>
                <a:cubicBezTo>
                  <a:pt x="1090474" y="2482949"/>
                  <a:pt x="1074090" y="2486558"/>
                  <a:pt x="1062681" y="2496065"/>
                </a:cubicBezTo>
                <a:cubicBezTo>
                  <a:pt x="1049256" y="2507252"/>
                  <a:pt x="1036340" y="2519341"/>
                  <a:pt x="1025611" y="2533135"/>
                </a:cubicBezTo>
                <a:cubicBezTo>
                  <a:pt x="1007376" y="2556580"/>
                  <a:pt x="985577" y="2579098"/>
                  <a:pt x="976184" y="2607276"/>
                </a:cubicBezTo>
                <a:cubicBezTo>
                  <a:pt x="967946" y="2631990"/>
                  <a:pt x="965920" y="2659742"/>
                  <a:pt x="951470" y="2681417"/>
                </a:cubicBezTo>
                <a:cubicBezTo>
                  <a:pt x="917064" y="2733027"/>
                  <a:pt x="937258" y="2707986"/>
                  <a:pt x="889686" y="2755557"/>
                </a:cubicBezTo>
                <a:cubicBezTo>
                  <a:pt x="881448" y="2780271"/>
                  <a:pt x="879423" y="2808023"/>
                  <a:pt x="864973" y="2829698"/>
                </a:cubicBezTo>
                <a:lnTo>
                  <a:pt x="790832" y="2940908"/>
                </a:lnTo>
                <a:lnTo>
                  <a:pt x="766119" y="2977979"/>
                </a:lnTo>
                <a:lnTo>
                  <a:pt x="741405" y="3015049"/>
                </a:lnTo>
                <a:cubicBezTo>
                  <a:pt x="737286" y="3027406"/>
                  <a:pt x="735374" y="3040733"/>
                  <a:pt x="729049" y="3052119"/>
                </a:cubicBezTo>
                <a:cubicBezTo>
                  <a:pt x="714625" y="3078083"/>
                  <a:pt x="689015" y="3098082"/>
                  <a:pt x="679622" y="3126260"/>
                </a:cubicBezTo>
                <a:cubicBezTo>
                  <a:pt x="662569" y="3177419"/>
                  <a:pt x="674490" y="3152493"/>
                  <a:pt x="642551" y="3200400"/>
                </a:cubicBezTo>
                <a:cubicBezTo>
                  <a:pt x="638432" y="3212757"/>
                  <a:pt x="636020" y="3225821"/>
                  <a:pt x="630195" y="3237471"/>
                </a:cubicBezTo>
                <a:cubicBezTo>
                  <a:pt x="612993" y="3271875"/>
                  <a:pt x="595737" y="3284285"/>
                  <a:pt x="568411" y="3311611"/>
                </a:cubicBezTo>
                <a:cubicBezTo>
                  <a:pt x="543296" y="3386955"/>
                  <a:pt x="560251" y="3353351"/>
                  <a:pt x="543697" y="3237471"/>
                </a:cubicBezTo>
                <a:cubicBezTo>
                  <a:pt x="540727" y="3216680"/>
                  <a:pt x="536435" y="3196062"/>
                  <a:pt x="531341" y="3175687"/>
                </a:cubicBezTo>
                <a:cubicBezTo>
                  <a:pt x="528182" y="3163051"/>
                  <a:pt x="514865" y="3126260"/>
                  <a:pt x="518984" y="3138617"/>
                </a:cubicBezTo>
                <a:cubicBezTo>
                  <a:pt x="547230" y="3223354"/>
                  <a:pt x="513875" y="3118182"/>
                  <a:pt x="543697" y="3237471"/>
                </a:cubicBezTo>
                <a:cubicBezTo>
                  <a:pt x="546856" y="3250107"/>
                  <a:pt x="552895" y="3261905"/>
                  <a:pt x="556054" y="3274541"/>
                </a:cubicBezTo>
                <a:cubicBezTo>
                  <a:pt x="561148" y="3294916"/>
                  <a:pt x="564292" y="3315730"/>
                  <a:pt x="568411" y="3336325"/>
                </a:cubicBezTo>
                <a:cubicBezTo>
                  <a:pt x="584887" y="3332206"/>
                  <a:pt x="603708" y="3333388"/>
                  <a:pt x="617838" y="3323968"/>
                </a:cubicBezTo>
                <a:cubicBezTo>
                  <a:pt x="766124" y="3225110"/>
                  <a:pt x="514856" y="3344568"/>
                  <a:pt x="679622" y="3262184"/>
                </a:cubicBezTo>
                <a:cubicBezTo>
                  <a:pt x="691272" y="3256359"/>
                  <a:pt x="703977" y="3252653"/>
                  <a:pt x="716692" y="3249827"/>
                </a:cubicBezTo>
                <a:cubicBezTo>
                  <a:pt x="741150" y="3244392"/>
                  <a:pt x="815886" y="3237471"/>
                  <a:pt x="790832" y="3237471"/>
                </a:cubicBezTo>
                <a:cubicBezTo>
                  <a:pt x="749438" y="3237471"/>
                  <a:pt x="708454" y="3245708"/>
                  <a:pt x="667265" y="3249827"/>
                </a:cubicBezTo>
                <a:cubicBezTo>
                  <a:pt x="659027" y="3262184"/>
                  <a:pt x="654148" y="3277621"/>
                  <a:pt x="642551" y="3286898"/>
                </a:cubicBezTo>
                <a:cubicBezTo>
                  <a:pt x="632380" y="3295035"/>
                  <a:pt x="605481" y="3312279"/>
                  <a:pt x="605481" y="3299254"/>
                </a:cubicBezTo>
                <a:cubicBezTo>
                  <a:pt x="605481" y="3282489"/>
                  <a:pt x="731511" y="3239948"/>
                  <a:pt x="716692" y="3249827"/>
                </a:cubicBezTo>
                <a:lnTo>
                  <a:pt x="679622" y="3274541"/>
                </a:lnTo>
                <a:cubicBezTo>
                  <a:pt x="671384" y="3286898"/>
                  <a:pt x="666505" y="3302334"/>
                  <a:pt x="654908" y="3311611"/>
                </a:cubicBezTo>
                <a:cubicBezTo>
                  <a:pt x="625362" y="3335248"/>
                  <a:pt x="599657" y="3319423"/>
                  <a:pt x="568411" y="3311611"/>
                </a:cubicBezTo>
                <a:lnTo>
                  <a:pt x="543697" y="3237471"/>
                </a:lnTo>
                <a:cubicBezTo>
                  <a:pt x="539578" y="3225114"/>
                  <a:pt x="534500" y="3213036"/>
                  <a:pt x="531341" y="3200400"/>
                </a:cubicBezTo>
                <a:cubicBezTo>
                  <a:pt x="516750" y="3142038"/>
                  <a:pt x="526579" y="3166163"/>
                  <a:pt x="506627" y="3126260"/>
                </a:cubicBezTo>
              </a:path>
            </a:pathLst>
          </a:custGeom>
          <a:solidFill>
            <a:srgbClr val="00B0F0">
              <a:alpha val="1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5677109" y="5969131"/>
            <a:ext cx="29383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 smtClean="0">
                <a:solidFill>
                  <a:srgbClr val="C00000"/>
                </a:solidFill>
                <a:latin typeface="Calibri Light" panose="020F0302020204030204" pitchFamily="34" charset="0"/>
              </a:rPr>
              <a:t>(1) Extender la consulta de conformidad con la vista</a:t>
            </a:r>
            <a:endParaRPr lang="es-CL" dirty="0">
              <a:solidFill>
                <a:srgbClr val="C00000"/>
              </a:solidFill>
              <a:latin typeface="Calibri Light" panose="020F0302020204030204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494254" y="6025510"/>
            <a:ext cx="33825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 smtClean="0">
                <a:solidFill>
                  <a:srgbClr val="0033CC"/>
                </a:solidFill>
                <a:latin typeface="Calibri Light" panose="020F0302020204030204" pitchFamily="34" charset="0"/>
              </a:rPr>
              <a:t>(2) Ejecutar la consulta extendida sobre las tablas bases</a:t>
            </a:r>
            <a:endParaRPr lang="es-CL" dirty="0">
              <a:solidFill>
                <a:srgbClr val="0033CC"/>
              </a:solidFill>
              <a:latin typeface="Calibri Light" panose="020F0302020204030204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6228592" y="633002"/>
            <a:ext cx="29383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(0) Crear la vista</a:t>
            </a:r>
            <a:endParaRPr lang="es-CL" dirty="0">
              <a:solidFill>
                <a:schemeClr val="accent6">
                  <a:lumMod val="75000"/>
                </a:schemeClr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5995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3" grpId="0" animBg="1"/>
      <p:bldP spid="37" grpId="0" animBg="1"/>
      <p:bldP spid="39" grpId="0" animBg="1"/>
      <p:bldP spid="40" grpId="0"/>
      <p:bldP spid="41" grpId="0"/>
      <p:bldP spid="4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5029200" y="1219200"/>
            <a:ext cx="3962396" cy="3246117"/>
          </a:xfrm>
          <a:prstGeom prst="rect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¿Cómo funcionan las vistas?</a:t>
            </a:r>
            <a:endParaRPr lang="es-CL" dirty="0"/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8033" y="3048000"/>
            <a:ext cx="2474245" cy="122787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6957" y="1278579"/>
            <a:ext cx="3659593" cy="151467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0091" y="4921241"/>
            <a:ext cx="2936243" cy="74899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2406" y="3845609"/>
            <a:ext cx="3614962" cy="1813355"/>
          </a:xfrm>
          <a:prstGeom prst="rect">
            <a:avLst/>
          </a:prstGeom>
        </p:spPr>
      </p:pic>
      <p:sp>
        <p:nvSpPr>
          <p:cNvPr id="18" name="Content Placeholder 6 2 2 2 1"/>
          <p:cNvSpPr txBox="1">
            <a:spLocks/>
          </p:cNvSpPr>
          <p:nvPr/>
        </p:nvSpPr>
        <p:spPr>
          <a:xfrm>
            <a:off x="1524000" y="4228223"/>
            <a:ext cx="2209800" cy="1029578"/>
          </a:xfrm>
          <a:prstGeom prst="rect">
            <a:avLst/>
          </a:prstGeom>
          <a:solidFill>
            <a:srgbClr val="FFFFCC">
              <a:alpha val="13000"/>
            </a:srgbClr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 anchor="t" anchorCtr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s-CL" sz="2100" dirty="0">
              <a:solidFill>
                <a:schemeClr val="accent6">
                  <a:lumMod val="75000"/>
                </a:schemeClr>
              </a:solidFill>
              <a:latin typeface="Calibri Light" panose="020F0302020204030204" pitchFamily="34" charset="0"/>
            </a:endParaRPr>
          </a:p>
        </p:txBody>
      </p:sp>
      <p:sp>
        <p:nvSpPr>
          <p:cNvPr id="19" name="Content Placeholder 6 2 2 2 2"/>
          <p:cNvSpPr txBox="1">
            <a:spLocks/>
          </p:cNvSpPr>
          <p:nvPr/>
        </p:nvSpPr>
        <p:spPr>
          <a:xfrm>
            <a:off x="228600" y="1228945"/>
            <a:ext cx="4694684" cy="1564305"/>
          </a:xfrm>
          <a:prstGeom prst="rect">
            <a:avLst/>
          </a:prstGeom>
          <a:solidFill>
            <a:srgbClr val="FFFFCC">
              <a:alpha val="46000"/>
            </a:srgbClr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1900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Con la vista, guardamos una sub-consulta frecuente </a:t>
            </a:r>
            <a:r>
              <a:rPr lang="es-CL" sz="1900" dirty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para </a:t>
            </a:r>
            <a:r>
              <a:rPr lang="es-CL" sz="1900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reutilizarla </a:t>
            </a:r>
            <a:r>
              <a:rPr lang="es-CL" sz="1900" dirty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en varias </a:t>
            </a:r>
            <a:r>
              <a:rPr lang="es-CL" sz="1900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consultas.</a:t>
            </a:r>
          </a:p>
          <a:p>
            <a:pPr marL="0" indent="0" algn="ctr">
              <a:buNone/>
            </a:pPr>
            <a:r>
              <a:rPr lang="es-CL" sz="1900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(No estamos guardando/materializando los datos de la tabla virtual. ¡Así no hay problema con actualizaciones en los datos subyacentes!)</a:t>
            </a:r>
          </a:p>
        </p:txBody>
      </p:sp>
    </p:spTree>
    <p:extLst>
      <p:ext uri="{BB962C8B-B14F-4D97-AF65-F5344CB8AC3E}">
        <p14:creationId xmlns:p14="http://schemas.microsoft.com/office/powerpoint/2010/main" val="2323857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Eliminar una vista</a:t>
            </a:r>
            <a:endParaRPr lang="es-CL" i="1" dirty="0"/>
          </a:p>
        </p:txBody>
      </p:sp>
      <p:sp>
        <p:nvSpPr>
          <p:cNvPr id="33" name="Rectangle 32"/>
          <p:cNvSpPr/>
          <p:nvPr/>
        </p:nvSpPr>
        <p:spPr>
          <a:xfrm>
            <a:off x="0" y="1005016"/>
            <a:ext cx="9144000" cy="34701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34" name="Picture 2 1" descr="https://techraptor.net/wp-content/uploads/2014/04/metacritic-logo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019432"/>
            <a:ext cx="6400800" cy="3455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Rectangle 34"/>
          <p:cNvSpPr/>
          <p:nvPr/>
        </p:nvSpPr>
        <p:spPr>
          <a:xfrm>
            <a:off x="0" y="990600"/>
            <a:ext cx="9144000" cy="3484605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36" name="Picture 3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1" y="1181385"/>
            <a:ext cx="2647591" cy="1320333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5181601" y="4475205"/>
            <a:ext cx="3962396" cy="1666268"/>
          </a:xfrm>
          <a:prstGeom prst="rect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9358" y="4534584"/>
            <a:ext cx="3659593" cy="151467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8407" y="1181383"/>
            <a:ext cx="4336740" cy="3162522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1" y="2795340"/>
            <a:ext cx="3264104" cy="154664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236" y="4991115"/>
            <a:ext cx="3136040" cy="255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69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Eliminar una vista</a:t>
            </a:r>
            <a:endParaRPr lang="es-CL" i="1" dirty="0"/>
          </a:p>
        </p:txBody>
      </p:sp>
      <p:sp>
        <p:nvSpPr>
          <p:cNvPr id="33" name="Rectangle 32"/>
          <p:cNvSpPr/>
          <p:nvPr/>
        </p:nvSpPr>
        <p:spPr>
          <a:xfrm>
            <a:off x="0" y="1005016"/>
            <a:ext cx="9144000" cy="34701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34" name="Picture 2 1" descr="https://techraptor.net/wp-content/uploads/2014/04/metacritic-logo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019432"/>
            <a:ext cx="6400800" cy="3455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Rectangle 34"/>
          <p:cNvSpPr/>
          <p:nvPr/>
        </p:nvSpPr>
        <p:spPr>
          <a:xfrm>
            <a:off x="0" y="990600"/>
            <a:ext cx="9144000" cy="3484605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36" name="Picture 3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1" y="1181385"/>
            <a:ext cx="2647591" cy="1320333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8407" y="1181383"/>
            <a:ext cx="4336740" cy="3162522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1" y="2795340"/>
            <a:ext cx="3264104" cy="1546646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-4" y="0"/>
            <a:ext cx="9144004" cy="6858000"/>
          </a:xfrm>
          <a:prstGeom prst="rect">
            <a:avLst/>
          </a:prstGeom>
          <a:solidFill>
            <a:schemeClr val="tx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122" y="1239578"/>
            <a:ext cx="7143750" cy="3038475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5181601" y="4475205"/>
            <a:ext cx="3962396" cy="1666268"/>
          </a:xfrm>
          <a:prstGeom prst="rect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9358" y="4534584"/>
            <a:ext cx="3659593" cy="151467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236" y="4991115"/>
            <a:ext cx="3136040" cy="255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010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xit" presetSubtype="4" fill="hold" nodeType="afterEffect">
                                  <p:stCondLst>
                                    <p:cond delay="6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xit" presetSubtype="4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Vistas Actualizables</a:t>
            </a:r>
            <a:endParaRPr lang="es-C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247300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¿Actualizar </a:t>
            </a:r>
            <a:r>
              <a:rPr lang="es-CL" dirty="0"/>
              <a:t>una </a:t>
            </a:r>
            <a:r>
              <a:rPr lang="es-CL" dirty="0" smtClean="0"/>
              <a:t>vista?</a:t>
            </a:r>
            <a:endParaRPr lang="es-CL" i="1" dirty="0">
              <a:solidFill>
                <a:srgbClr val="FF0000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0" y="1005016"/>
            <a:ext cx="9144000" cy="34701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34" name="Picture 2 1" descr="https://techraptor.net/wp-content/uploads/2014/04/metacritic-logo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019432"/>
            <a:ext cx="6400800" cy="3455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Rectangle 34"/>
          <p:cNvSpPr/>
          <p:nvPr/>
        </p:nvSpPr>
        <p:spPr>
          <a:xfrm>
            <a:off x="0" y="990600"/>
            <a:ext cx="9144000" cy="3484605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36" name="Picture 3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1" y="1181385"/>
            <a:ext cx="2647591" cy="1320333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5181601" y="4475205"/>
            <a:ext cx="3962396" cy="1666268"/>
          </a:xfrm>
          <a:prstGeom prst="rect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9358" y="4534584"/>
            <a:ext cx="3659593" cy="151467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8407" y="1181383"/>
            <a:ext cx="4337345" cy="3162575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1" y="2795340"/>
            <a:ext cx="3264104" cy="154664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4651574"/>
            <a:ext cx="4108058" cy="44750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04800" y="5410200"/>
            <a:ext cx="4495800" cy="400110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000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¿Qué pasa aquí entonces? …</a:t>
            </a:r>
          </a:p>
        </p:txBody>
      </p:sp>
    </p:spTree>
    <p:extLst>
      <p:ext uri="{BB962C8B-B14F-4D97-AF65-F5344CB8AC3E}">
        <p14:creationId xmlns:p14="http://schemas.microsoft.com/office/powerpoint/2010/main" val="2047711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¿Actualizar </a:t>
            </a:r>
            <a:r>
              <a:rPr lang="es-CL" dirty="0"/>
              <a:t>una </a:t>
            </a:r>
            <a:r>
              <a:rPr lang="es-CL" dirty="0" smtClean="0"/>
              <a:t>vista? </a:t>
            </a:r>
            <a:r>
              <a:rPr lang="es-CL" i="1" dirty="0" smtClean="0">
                <a:solidFill>
                  <a:srgbClr val="FF0000"/>
                </a:solidFill>
              </a:rPr>
              <a:t>¡Hay ambigüedad!</a:t>
            </a:r>
            <a:endParaRPr lang="es-CL" i="1" dirty="0">
              <a:solidFill>
                <a:srgbClr val="FF0000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0" y="1005016"/>
            <a:ext cx="9144000" cy="34701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34" name="Picture 2 1" descr="https://techraptor.net/wp-content/uploads/2014/04/metacritic-logo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019432"/>
            <a:ext cx="6400800" cy="3455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Rectangle 34"/>
          <p:cNvSpPr/>
          <p:nvPr/>
        </p:nvSpPr>
        <p:spPr>
          <a:xfrm>
            <a:off x="0" y="990600"/>
            <a:ext cx="9144000" cy="3484605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36" name="Picture 3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1" y="1181385"/>
            <a:ext cx="2647591" cy="1320333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5181601" y="4475205"/>
            <a:ext cx="3962396" cy="1666268"/>
          </a:xfrm>
          <a:prstGeom prst="rect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9358" y="4534584"/>
            <a:ext cx="3659593" cy="151467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8407" y="1181383"/>
            <a:ext cx="4337345" cy="3162575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1" y="2795340"/>
            <a:ext cx="3264104" cy="154664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4651574"/>
            <a:ext cx="4108058" cy="447509"/>
          </a:xfrm>
          <a:prstGeom prst="rect">
            <a:avLst/>
          </a:prstGeom>
        </p:spPr>
      </p:pic>
      <p:sp>
        <p:nvSpPr>
          <p:cNvPr id="16" name="Content Placeholder 6 2 2 2 1"/>
          <p:cNvSpPr txBox="1">
            <a:spLocks/>
          </p:cNvSpPr>
          <p:nvPr/>
        </p:nvSpPr>
        <p:spPr>
          <a:xfrm>
            <a:off x="152401" y="5417810"/>
            <a:ext cx="5029197" cy="700084"/>
          </a:xfrm>
          <a:prstGeom prst="rect">
            <a:avLst/>
          </a:prstGeom>
          <a:solidFill>
            <a:srgbClr val="FFFFCC">
              <a:alpha val="46000"/>
            </a:srgbClr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 anchor="t" anchorCtr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100" dirty="0" smtClean="0">
                <a:latin typeface="Calibri Light" panose="020F0302020204030204" pitchFamily="34" charset="0"/>
              </a:rPr>
              <a:t>La idea es actualizar las tablas base mediante la vista (no la vista misma).</a:t>
            </a:r>
            <a:endParaRPr lang="es-CL" sz="2100" dirty="0">
              <a:latin typeface="Calibri Light" panose="020F030202020403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52400" y="6141473"/>
            <a:ext cx="8763000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¿Entonces, cuál sería el resultado de esta inserción sobre las tablas base? …</a:t>
            </a:r>
          </a:p>
        </p:txBody>
      </p:sp>
      <p:sp>
        <p:nvSpPr>
          <p:cNvPr id="14" name="Content Placeholder 6 2 2 2 2"/>
          <p:cNvSpPr txBox="1">
            <a:spLocks/>
          </p:cNvSpPr>
          <p:nvPr/>
        </p:nvSpPr>
        <p:spPr>
          <a:xfrm>
            <a:off x="152401" y="6507958"/>
            <a:ext cx="8762999" cy="350042"/>
          </a:xfrm>
          <a:prstGeom prst="rect">
            <a:avLst/>
          </a:prstGeom>
          <a:solidFill>
            <a:schemeClr val="accent2">
              <a:lumMod val="20000"/>
              <a:lumOff val="80000"/>
              <a:alpha val="46000"/>
            </a:schemeClr>
          </a:solidFill>
          <a:ln w="31750">
            <a:solidFill>
              <a:srgbClr val="FF0000"/>
            </a:solidFill>
            <a:prstDash val="dash"/>
          </a:ln>
        </p:spPr>
        <p:txBody>
          <a:bodyPr vert="horz" lIns="91440" tIns="45720" rIns="91440" bIns="45720" rtlCol="0" anchor="t" anchorCtr="0"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100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¡No basta la información para actualizar las tablas base!</a:t>
            </a:r>
            <a:endParaRPr lang="es-CL" sz="2100" dirty="0">
              <a:solidFill>
                <a:srgbClr val="FF0000"/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946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Vistas de solo </a:t>
            </a:r>
            <a:r>
              <a:rPr lang="es-CL" dirty="0"/>
              <a:t>l</a:t>
            </a:r>
            <a:r>
              <a:rPr lang="es-CL" dirty="0" smtClean="0"/>
              <a:t>ectura</a:t>
            </a:r>
            <a:endParaRPr lang="es-CL" i="1" dirty="0">
              <a:solidFill>
                <a:srgbClr val="FF0000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0" y="1005016"/>
            <a:ext cx="9144000" cy="34701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34" name="Picture 2 1" descr="https://techraptor.net/wp-content/uploads/2014/04/metacritic-logo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019432"/>
            <a:ext cx="6400800" cy="3455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Rectangle 34"/>
          <p:cNvSpPr/>
          <p:nvPr/>
        </p:nvSpPr>
        <p:spPr>
          <a:xfrm>
            <a:off x="0" y="990600"/>
            <a:ext cx="9144000" cy="3484605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36" name="Picture 3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1" y="1181385"/>
            <a:ext cx="2647591" cy="1320333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5181601" y="4475205"/>
            <a:ext cx="3962396" cy="1666268"/>
          </a:xfrm>
          <a:prstGeom prst="rect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9358" y="4534584"/>
            <a:ext cx="3659593" cy="151467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8407" y="1181383"/>
            <a:ext cx="4337345" cy="3162575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1" y="2795340"/>
            <a:ext cx="3264104" cy="154664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4651574"/>
            <a:ext cx="4108058" cy="447509"/>
          </a:xfrm>
          <a:prstGeom prst="rect">
            <a:avLst/>
          </a:prstGeom>
        </p:spPr>
      </p:pic>
      <p:sp>
        <p:nvSpPr>
          <p:cNvPr id="16" name="Content Placeholder 6 2 2 2"/>
          <p:cNvSpPr txBox="1">
            <a:spLocks/>
          </p:cNvSpPr>
          <p:nvPr/>
        </p:nvSpPr>
        <p:spPr>
          <a:xfrm>
            <a:off x="152401" y="5417810"/>
            <a:ext cx="5029197" cy="700084"/>
          </a:xfrm>
          <a:prstGeom prst="rect">
            <a:avLst/>
          </a:prstGeom>
          <a:solidFill>
            <a:srgbClr val="FFFFCC">
              <a:alpha val="46000"/>
            </a:srgbClr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 anchor="t" anchorCtr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100" dirty="0" smtClean="0">
                <a:latin typeface="Calibri Light" panose="020F0302020204030204" pitchFamily="34" charset="0"/>
              </a:rPr>
              <a:t>Cuando la vista permite ambigüedad, la vista es solo lectura: no se puede actualizarla.</a:t>
            </a:r>
            <a:endParaRPr lang="es-CL" sz="2100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0705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Motivación: </a:t>
            </a:r>
            <a:r>
              <a:rPr lang="es-CL" dirty="0" err="1" smtClean="0"/>
              <a:t>Metacritic</a:t>
            </a:r>
            <a:endParaRPr lang="es-CL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219200"/>
            <a:ext cx="5916473" cy="358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594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Vistas a</a:t>
            </a:r>
            <a:r>
              <a:rPr lang="es-CL" dirty="0" smtClean="0"/>
              <a:t>ctualizables</a:t>
            </a:r>
            <a:endParaRPr lang="es-CL" i="1" dirty="0">
              <a:solidFill>
                <a:srgbClr val="00B050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0" y="1005016"/>
            <a:ext cx="9144000" cy="34701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34" name="Picture 2 1" descr="https://techraptor.net/wp-content/uploads/2014/04/metacritic-logo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019432"/>
            <a:ext cx="6400800" cy="3455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Rectangle 34"/>
          <p:cNvSpPr/>
          <p:nvPr/>
        </p:nvSpPr>
        <p:spPr>
          <a:xfrm>
            <a:off x="0" y="990600"/>
            <a:ext cx="9144000" cy="3484605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36" name="Picture 3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1" y="1181385"/>
            <a:ext cx="2647591" cy="1320333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4572000" y="4637156"/>
            <a:ext cx="4571997" cy="2220843"/>
          </a:xfrm>
          <a:prstGeom prst="rect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8404" y="4710380"/>
            <a:ext cx="4367000" cy="104359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8407" y="1181383"/>
            <a:ext cx="4337345" cy="3162575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1" y="2795340"/>
            <a:ext cx="3264104" cy="154664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2606" y="6031735"/>
            <a:ext cx="3052611" cy="537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684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Vistas </a:t>
            </a:r>
            <a:r>
              <a:rPr lang="es-CL" dirty="0" smtClean="0"/>
              <a:t>actualizables</a:t>
            </a:r>
            <a:endParaRPr lang="es-CL" i="1" dirty="0">
              <a:solidFill>
                <a:srgbClr val="00B050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0" y="1005016"/>
            <a:ext cx="9144000" cy="34701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34" name="Picture 2 1" descr="https://techraptor.net/wp-content/uploads/2014/04/metacritic-logo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019432"/>
            <a:ext cx="6400800" cy="3455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Rectangle 34"/>
          <p:cNvSpPr/>
          <p:nvPr/>
        </p:nvSpPr>
        <p:spPr>
          <a:xfrm>
            <a:off x="0" y="990600"/>
            <a:ext cx="9144000" cy="3484605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36" name="Picture 3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1" y="1181385"/>
            <a:ext cx="2647591" cy="1320333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4572000" y="4637156"/>
            <a:ext cx="4571997" cy="2220843"/>
          </a:xfrm>
          <a:prstGeom prst="rect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8404" y="4710380"/>
            <a:ext cx="4368380" cy="122995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8407" y="1181381"/>
            <a:ext cx="4339161" cy="3279734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1" y="2795340"/>
            <a:ext cx="3264104" cy="154664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174" y="4724399"/>
            <a:ext cx="4328362" cy="36251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2606" y="6031735"/>
            <a:ext cx="3052611" cy="537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32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Actualizando una vista</a:t>
            </a:r>
            <a:endParaRPr lang="es-C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1"/>
            <a:ext cx="8229600" cy="4572000"/>
          </a:xfrm>
        </p:spPr>
        <p:txBody>
          <a:bodyPr>
            <a:normAutofit/>
          </a:bodyPr>
          <a:lstStyle/>
          <a:p>
            <a:r>
              <a:rPr lang="es-CL" dirty="0" smtClean="0"/>
              <a:t>Es difícil caracterizar precisamente las </a:t>
            </a:r>
            <a:r>
              <a:rPr lang="es-CL" dirty="0" smtClean="0">
                <a:solidFill>
                  <a:srgbClr val="00B050"/>
                </a:solidFill>
              </a:rPr>
              <a:t>vistas actualizables</a:t>
            </a:r>
            <a:r>
              <a:rPr lang="es-CL" dirty="0" smtClean="0"/>
              <a:t>, (incluyendo en la teoría de bases de datos) pero una vista es “</a:t>
            </a:r>
            <a:r>
              <a:rPr lang="es-CL" dirty="0" smtClean="0">
                <a:solidFill>
                  <a:srgbClr val="00B0F0"/>
                </a:solidFill>
              </a:rPr>
              <a:t>solo lectura</a:t>
            </a:r>
            <a:r>
              <a:rPr lang="es-CL" dirty="0" smtClean="0"/>
              <a:t>” cuando involucra, por ejemplo:</a:t>
            </a:r>
          </a:p>
          <a:p>
            <a:pPr lvl="1"/>
            <a:r>
              <a:rPr lang="es-CL" dirty="0" smtClean="0">
                <a:solidFill>
                  <a:srgbClr val="00B0F0"/>
                </a:solidFill>
              </a:rPr>
              <a:t>Agregación (como, por ejemplo, conteo)</a:t>
            </a:r>
          </a:p>
          <a:p>
            <a:pPr lvl="1"/>
            <a:r>
              <a:rPr lang="es-CL" dirty="0" smtClean="0">
                <a:solidFill>
                  <a:srgbClr val="00B0F0"/>
                </a:solidFill>
              </a:rPr>
              <a:t>Proyección que elimine una columna que no permita nulos</a:t>
            </a:r>
          </a:p>
          <a:p>
            <a:r>
              <a:rPr lang="es-CL" dirty="0" smtClean="0"/>
              <a:t>A menudo, los motores no implementan vistas actualizables sobre </a:t>
            </a:r>
            <a:r>
              <a:rPr lang="es-CL" dirty="0" smtClean="0">
                <a:solidFill>
                  <a:srgbClr val="FF0000"/>
                </a:solidFill>
              </a:rPr>
              <a:t>varias tablas</a:t>
            </a:r>
          </a:p>
          <a:p>
            <a:pPr lvl="1"/>
            <a:endParaRPr lang="es-CL" dirty="0" smtClean="0"/>
          </a:p>
          <a:p>
            <a:pPr lvl="1"/>
            <a:endParaRPr lang="es-CL" dirty="0"/>
          </a:p>
        </p:txBody>
      </p:sp>
      <p:sp>
        <p:nvSpPr>
          <p:cNvPr id="4" name="Content Placeholder 6 2 2 2 1"/>
          <p:cNvSpPr txBox="1">
            <a:spLocks/>
          </p:cNvSpPr>
          <p:nvPr/>
        </p:nvSpPr>
        <p:spPr>
          <a:xfrm>
            <a:off x="98055" y="6019800"/>
            <a:ext cx="9015053" cy="762000"/>
          </a:xfrm>
          <a:prstGeom prst="rect">
            <a:avLst/>
          </a:prstGeom>
          <a:solidFill>
            <a:srgbClr val="FFFFCC">
              <a:alpha val="46000"/>
            </a:srgbClr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 anchor="t" anchorCtr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1700" dirty="0" smtClean="0">
                <a:latin typeface="Calibri Light" panose="020F0302020204030204" pitchFamily="34" charset="0"/>
              </a:rPr>
              <a:t>Pero por supuesto, no hay problema con actualizar las tablas base directamente (si uno tiene acceso)</a:t>
            </a:r>
          </a:p>
          <a:p>
            <a:pPr marL="0" indent="0" algn="ctr">
              <a:buNone/>
            </a:pPr>
            <a:r>
              <a:rPr lang="es-CL" sz="2100" dirty="0" smtClean="0">
                <a:latin typeface="Calibri Light" panose="020F0302020204030204" pitchFamily="34" charset="0"/>
              </a:rPr>
              <a:t>La vista se actualizará automáticamente </a:t>
            </a:r>
            <a:endParaRPr lang="es-CL" sz="2100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4771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Vistas </a:t>
            </a:r>
            <a:r>
              <a:rPr lang="es-CL" dirty="0" smtClean="0"/>
              <a:t>actualizables: Valores Ausentes</a:t>
            </a:r>
            <a:endParaRPr lang="es-CL" i="1" dirty="0">
              <a:solidFill>
                <a:srgbClr val="00B050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0" y="1005016"/>
            <a:ext cx="9144000" cy="34701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34" name="Picture 2 1" descr="https://techraptor.net/wp-content/uploads/2014/04/metacritic-logo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019432"/>
            <a:ext cx="6400800" cy="3455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Rectangle 34"/>
          <p:cNvSpPr/>
          <p:nvPr/>
        </p:nvSpPr>
        <p:spPr>
          <a:xfrm>
            <a:off x="0" y="990600"/>
            <a:ext cx="9144000" cy="3484605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36" name="Picture 3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1" y="1181385"/>
            <a:ext cx="2647591" cy="1320333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4572000" y="4637156"/>
            <a:ext cx="4571997" cy="2220843"/>
          </a:xfrm>
          <a:prstGeom prst="rect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8404" y="4710380"/>
            <a:ext cx="4372524" cy="1230468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1" y="2795340"/>
            <a:ext cx="3264104" cy="154664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176" y="4648200"/>
            <a:ext cx="4241619" cy="58097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2606" y="6031735"/>
            <a:ext cx="3052611" cy="53700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8407" y="1181380"/>
            <a:ext cx="4340373" cy="3279872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110315" y="5347467"/>
            <a:ext cx="4398181" cy="400110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000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¿Qué pasa aquí entonces? …</a:t>
            </a:r>
          </a:p>
        </p:txBody>
      </p:sp>
    </p:spTree>
    <p:extLst>
      <p:ext uri="{BB962C8B-B14F-4D97-AF65-F5344CB8AC3E}">
        <p14:creationId xmlns:p14="http://schemas.microsoft.com/office/powerpoint/2010/main" val="2130079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Vistas </a:t>
            </a:r>
            <a:r>
              <a:rPr lang="es-CL" dirty="0" smtClean="0"/>
              <a:t>actualizables</a:t>
            </a:r>
            <a:r>
              <a:rPr lang="es-CL" dirty="0"/>
              <a:t>: Valores Ausentes</a:t>
            </a:r>
            <a:endParaRPr lang="es-CL" i="1" dirty="0">
              <a:solidFill>
                <a:srgbClr val="00B050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0" y="1005016"/>
            <a:ext cx="9144000" cy="34701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34" name="Picture 2 1" descr="https://techraptor.net/wp-content/uploads/2014/04/metacritic-logo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019432"/>
            <a:ext cx="6400800" cy="3455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Rectangle 34"/>
          <p:cNvSpPr/>
          <p:nvPr/>
        </p:nvSpPr>
        <p:spPr>
          <a:xfrm>
            <a:off x="0" y="990600"/>
            <a:ext cx="9144000" cy="3484605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36" name="Picture 3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1" y="1181385"/>
            <a:ext cx="2647591" cy="1320333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4572000" y="4637156"/>
            <a:ext cx="4571997" cy="2220843"/>
          </a:xfrm>
          <a:prstGeom prst="rect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8404" y="4710380"/>
            <a:ext cx="4371142" cy="1230296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1" y="2795340"/>
            <a:ext cx="3264104" cy="154664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176" y="4648200"/>
            <a:ext cx="4241619" cy="58097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2606" y="6031735"/>
            <a:ext cx="3052611" cy="537005"/>
          </a:xfrm>
          <a:prstGeom prst="rect">
            <a:avLst/>
          </a:prstGeom>
        </p:spPr>
      </p:pic>
      <p:sp>
        <p:nvSpPr>
          <p:cNvPr id="19" name="Content Placeholder 6 2 2 2 1"/>
          <p:cNvSpPr txBox="1">
            <a:spLocks/>
          </p:cNvSpPr>
          <p:nvPr/>
        </p:nvSpPr>
        <p:spPr>
          <a:xfrm>
            <a:off x="110315" y="5747577"/>
            <a:ext cx="4398181" cy="720821"/>
          </a:xfrm>
          <a:prstGeom prst="rect">
            <a:avLst/>
          </a:prstGeom>
          <a:solidFill>
            <a:srgbClr val="FFFFCC">
              <a:alpha val="46000"/>
            </a:srgbClr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000" dirty="0" smtClean="0">
                <a:latin typeface="Calibri Light" panose="020F0302020204030204" pitchFamily="34" charset="0"/>
              </a:rPr>
              <a:t>Una actualización puede agregar nulos en lugares donde se permiten nulos </a:t>
            </a:r>
          </a:p>
        </p:txBody>
      </p:sp>
      <p:pic>
        <p:nvPicPr>
          <p:cNvPr id="13" name="Picture 12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8407" y="1181381"/>
            <a:ext cx="4339767" cy="3279025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110315" y="5347467"/>
            <a:ext cx="4398181" cy="400110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000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¿Qué pasa aquí entonces? …</a:t>
            </a:r>
          </a:p>
        </p:txBody>
      </p:sp>
    </p:spTree>
    <p:extLst>
      <p:ext uri="{BB962C8B-B14F-4D97-AF65-F5344CB8AC3E}">
        <p14:creationId xmlns:p14="http://schemas.microsoft.com/office/powerpoint/2010/main" val="2110280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Vistas </a:t>
            </a:r>
            <a:r>
              <a:rPr lang="es-CL" dirty="0" smtClean="0"/>
              <a:t>actualizables: Sin </a:t>
            </a:r>
            <a:r>
              <a:rPr lang="es-CL" dirty="0" smtClean="0">
                <a:solidFill>
                  <a:srgbClr val="D55681"/>
                </a:solidFill>
                <a:latin typeface="Inconsolata" panose="020B0609030003000000" pitchFamily="49" charset="0"/>
              </a:rPr>
              <a:t>CHECK</a:t>
            </a:r>
            <a:endParaRPr lang="es-CL" i="1" dirty="0">
              <a:solidFill>
                <a:srgbClr val="D55681"/>
              </a:solidFill>
              <a:latin typeface="Inconsolata" panose="020B0609030003000000" pitchFamily="49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0" y="1005016"/>
            <a:ext cx="9144000" cy="34701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34" name="Picture 2 1" descr="https://techraptor.net/wp-content/uploads/2014/04/metacritic-logo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019432"/>
            <a:ext cx="6400800" cy="3455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Rectangle 34"/>
          <p:cNvSpPr/>
          <p:nvPr/>
        </p:nvSpPr>
        <p:spPr>
          <a:xfrm>
            <a:off x="0" y="990600"/>
            <a:ext cx="9144000" cy="3484605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36" name="Picture 3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1" y="1181385"/>
            <a:ext cx="2647591" cy="1320333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4572000" y="4637156"/>
            <a:ext cx="4571997" cy="2220843"/>
          </a:xfrm>
          <a:prstGeom prst="rect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8404" y="4710380"/>
            <a:ext cx="4369761" cy="123012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8407" y="1181380"/>
            <a:ext cx="3616183" cy="107249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1" y="2795340"/>
            <a:ext cx="3264104" cy="154664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174" y="4724400"/>
            <a:ext cx="4332418" cy="363325"/>
          </a:xfrm>
          <a:prstGeom prst="rect">
            <a:avLst/>
          </a:prstGeom>
        </p:spPr>
      </p:pic>
      <p:sp>
        <p:nvSpPr>
          <p:cNvPr id="20" name="Content Placeholder 6 2 2 2 2"/>
          <p:cNvSpPr txBox="1">
            <a:spLocks/>
          </p:cNvSpPr>
          <p:nvPr/>
        </p:nvSpPr>
        <p:spPr>
          <a:xfrm>
            <a:off x="2938051" y="4876800"/>
            <a:ext cx="1176749" cy="226496"/>
          </a:xfrm>
          <a:prstGeom prst="rect">
            <a:avLst/>
          </a:prstGeom>
          <a:solidFill>
            <a:srgbClr val="FFFFCC">
              <a:alpha val="46000"/>
            </a:srgbClr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 anchor="t" anchorCtr="0">
            <a:normAutofit fontScale="47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s-CL" sz="2100" dirty="0">
              <a:latin typeface="Calibri Light" panose="020F030202020403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2606" y="6031735"/>
            <a:ext cx="3052611" cy="537005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110315" y="5347467"/>
            <a:ext cx="4398181" cy="400110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000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¿Qué pasa aquí entonces? …</a:t>
            </a:r>
          </a:p>
        </p:txBody>
      </p:sp>
    </p:spTree>
    <p:extLst>
      <p:ext uri="{BB962C8B-B14F-4D97-AF65-F5344CB8AC3E}">
        <p14:creationId xmlns:p14="http://schemas.microsoft.com/office/powerpoint/2010/main" val="3172589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Vistas </a:t>
            </a:r>
            <a:r>
              <a:rPr lang="es-CL" dirty="0" smtClean="0"/>
              <a:t>actualizables: Sin </a:t>
            </a:r>
            <a:r>
              <a:rPr lang="es-CL" dirty="0" smtClean="0">
                <a:solidFill>
                  <a:srgbClr val="D55681"/>
                </a:solidFill>
                <a:latin typeface="Inconsolata" panose="020B0609030003000000" pitchFamily="49" charset="0"/>
              </a:rPr>
              <a:t>CHECK</a:t>
            </a:r>
            <a:endParaRPr lang="es-CL" i="1" dirty="0">
              <a:solidFill>
                <a:srgbClr val="D55681"/>
              </a:solidFill>
              <a:latin typeface="Inconsolata" panose="020B0609030003000000" pitchFamily="49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0" y="1005016"/>
            <a:ext cx="9144000" cy="34701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34" name="Picture 2 1" descr="https://techraptor.net/wp-content/uploads/2014/04/metacritic-logo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019432"/>
            <a:ext cx="6400800" cy="3455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Rectangle 34"/>
          <p:cNvSpPr/>
          <p:nvPr/>
        </p:nvSpPr>
        <p:spPr>
          <a:xfrm>
            <a:off x="0" y="990600"/>
            <a:ext cx="9144000" cy="3484605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36" name="Picture 3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1" y="1181385"/>
            <a:ext cx="2647591" cy="1320333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4572000" y="4637156"/>
            <a:ext cx="4571997" cy="2220843"/>
          </a:xfrm>
          <a:prstGeom prst="rect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8404" y="4710380"/>
            <a:ext cx="4369761" cy="12301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8407" y="1181380"/>
            <a:ext cx="3614908" cy="1071562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1" y="2795340"/>
            <a:ext cx="3264104" cy="154664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174" y="4724400"/>
            <a:ext cx="4332418" cy="363325"/>
          </a:xfrm>
          <a:prstGeom prst="rect">
            <a:avLst/>
          </a:prstGeom>
        </p:spPr>
      </p:pic>
      <p:sp>
        <p:nvSpPr>
          <p:cNvPr id="20" name="Content Placeholder 6 2 2 2 2"/>
          <p:cNvSpPr txBox="1">
            <a:spLocks/>
          </p:cNvSpPr>
          <p:nvPr/>
        </p:nvSpPr>
        <p:spPr>
          <a:xfrm>
            <a:off x="2938051" y="4876800"/>
            <a:ext cx="1176749" cy="226496"/>
          </a:xfrm>
          <a:prstGeom prst="rect">
            <a:avLst/>
          </a:prstGeom>
          <a:solidFill>
            <a:srgbClr val="FFFFCC">
              <a:alpha val="46000"/>
            </a:srgbClr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 anchor="t" anchorCtr="0">
            <a:normAutofit fontScale="47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s-CL" sz="2100" dirty="0">
              <a:latin typeface="Calibri Light" panose="020F030202020403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2606" y="6031735"/>
            <a:ext cx="3052611" cy="537005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110315" y="5347467"/>
            <a:ext cx="4398181" cy="400110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000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¿Qué pasa aquí entonces? …</a:t>
            </a:r>
          </a:p>
        </p:txBody>
      </p:sp>
      <p:sp>
        <p:nvSpPr>
          <p:cNvPr id="21" name="Content Placeholder 6 2 2 2 1"/>
          <p:cNvSpPr txBox="1">
            <a:spLocks/>
          </p:cNvSpPr>
          <p:nvPr/>
        </p:nvSpPr>
        <p:spPr>
          <a:xfrm>
            <a:off x="112316" y="5752671"/>
            <a:ext cx="4386509" cy="1059190"/>
          </a:xfrm>
          <a:prstGeom prst="rect">
            <a:avLst/>
          </a:prstGeom>
          <a:solidFill>
            <a:srgbClr val="FFFFCC">
              <a:alpha val="46000"/>
            </a:srgbClr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000" dirty="0" smtClean="0">
                <a:latin typeface="Calibri Light" panose="020F0302020204030204" pitchFamily="34" charset="0"/>
              </a:rPr>
              <a:t>[</a:t>
            </a:r>
            <a:r>
              <a:rPr lang="es-CL" sz="2000" i="1" dirty="0" smtClean="0">
                <a:latin typeface="Calibri Light" panose="020F0302020204030204" pitchFamily="34" charset="0"/>
              </a:rPr>
              <a:t>Por defecto</a:t>
            </a:r>
            <a:r>
              <a:rPr lang="es-CL" sz="2000" dirty="0" smtClean="0">
                <a:latin typeface="Calibri Light" panose="020F0302020204030204" pitchFamily="34" charset="0"/>
              </a:rPr>
              <a:t>]</a:t>
            </a:r>
          </a:p>
          <a:p>
            <a:pPr marL="0" indent="0" algn="ctr">
              <a:buNone/>
            </a:pPr>
            <a:r>
              <a:rPr lang="es-CL" sz="2000" dirty="0">
                <a:latin typeface="Calibri Light" panose="020F0302020204030204" pitchFamily="34" charset="0"/>
              </a:rPr>
              <a:t>Una actualización puede afectar a la(s) tabla(s) base(s) sin </a:t>
            </a:r>
            <a:r>
              <a:rPr lang="es-CL" sz="2000" dirty="0" smtClean="0">
                <a:latin typeface="Calibri Light" panose="020F0302020204030204" pitchFamily="34" charset="0"/>
              </a:rPr>
              <a:t>satisfacer </a:t>
            </a:r>
            <a:r>
              <a:rPr lang="es-CL" sz="2000" dirty="0">
                <a:latin typeface="Calibri Light" panose="020F0302020204030204" pitchFamily="34" charset="0"/>
              </a:rPr>
              <a:t>la vista</a:t>
            </a:r>
          </a:p>
        </p:txBody>
      </p:sp>
    </p:spTree>
    <p:extLst>
      <p:ext uri="{BB962C8B-B14F-4D97-AF65-F5344CB8AC3E}">
        <p14:creationId xmlns:p14="http://schemas.microsoft.com/office/powerpoint/2010/main" val="1705813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Vistas </a:t>
            </a:r>
            <a:r>
              <a:rPr lang="es-CL" dirty="0" smtClean="0"/>
              <a:t>actualizables: </a:t>
            </a:r>
            <a:r>
              <a:rPr lang="es-CL" dirty="0" smtClean="0">
                <a:solidFill>
                  <a:srgbClr val="D55681"/>
                </a:solidFill>
                <a:latin typeface="Inconsolata" panose="020B0609030003000000" pitchFamily="49" charset="0"/>
              </a:rPr>
              <a:t>LOCAL CHECK</a:t>
            </a:r>
            <a:endParaRPr lang="es-CL" i="1" dirty="0">
              <a:solidFill>
                <a:srgbClr val="00B050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0" y="1005016"/>
            <a:ext cx="9144000" cy="34701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34" name="Picture 2 1" descr="https://techraptor.net/wp-content/uploads/2014/04/metacritic-logo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019432"/>
            <a:ext cx="6400800" cy="3455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Rectangle 34"/>
          <p:cNvSpPr/>
          <p:nvPr/>
        </p:nvSpPr>
        <p:spPr>
          <a:xfrm>
            <a:off x="0" y="990600"/>
            <a:ext cx="9144000" cy="3484605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36" name="Picture 3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1" y="1181385"/>
            <a:ext cx="2647591" cy="1320333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4572000" y="4637156"/>
            <a:ext cx="4571997" cy="2220843"/>
          </a:xfrm>
          <a:prstGeom prst="rect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8404" y="4710380"/>
            <a:ext cx="4369761" cy="1230124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1" y="2795340"/>
            <a:ext cx="3264104" cy="154664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174" y="4724400"/>
            <a:ext cx="4332418" cy="3633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2606" y="6031737"/>
            <a:ext cx="3052822" cy="752051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110315" y="5347467"/>
            <a:ext cx="4398181" cy="400110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000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¿Qué pasa aquí entonces? …</a:t>
            </a:r>
          </a:p>
        </p:txBody>
      </p:sp>
      <p:pic>
        <p:nvPicPr>
          <p:cNvPr id="29" name="Picture 28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4754" y="1181381"/>
            <a:ext cx="3618734" cy="1074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007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Vistas </a:t>
            </a:r>
            <a:r>
              <a:rPr lang="es-CL" dirty="0" smtClean="0"/>
              <a:t>actualizables: </a:t>
            </a:r>
            <a:r>
              <a:rPr lang="es-CL" dirty="0" smtClean="0">
                <a:solidFill>
                  <a:srgbClr val="D55681"/>
                </a:solidFill>
                <a:latin typeface="Inconsolata" panose="020B0609030003000000" pitchFamily="49" charset="0"/>
              </a:rPr>
              <a:t>LOCAL CHECK</a:t>
            </a:r>
            <a:endParaRPr lang="es-CL" i="1" dirty="0">
              <a:solidFill>
                <a:srgbClr val="00B050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0" y="1005016"/>
            <a:ext cx="9144000" cy="34701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34" name="Picture 2 1" descr="https://techraptor.net/wp-content/uploads/2014/04/metacritic-logo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019432"/>
            <a:ext cx="6400800" cy="3455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Rectangle 34"/>
          <p:cNvSpPr/>
          <p:nvPr/>
        </p:nvSpPr>
        <p:spPr>
          <a:xfrm>
            <a:off x="0" y="990600"/>
            <a:ext cx="9144000" cy="3484605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36" name="Picture 3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1" y="1181385"/>
            <a:ext cx="2647591" cy="1320333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4572000" y="4637156"/>
            <a:ext cx="4571997" cy="2220843"/>
          </a:xfrm>
          <a:prstGeom prst="rect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8404" y="4710380"/>
            <a:ext cx="4369761" cy="123012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8407" y="1181381"/>
            <a:ext cx="3617458" cy="1073419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1" y="2795340"/>
            <a:ext cx="3264104" cy="154664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174" y="4724400"/>
            <a:ext cx="4332418" cy="3633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2606" y="6031737"/>
            <a:ext cx="3052822" cy="752051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110315" y="5347467"/>
            <a:ext cx="4398181" cy="400110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000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¿Qué pasa aquí entonces? …</a:t>
            </a:r>
          </a:p>
        </p:txBody>
      </p:sp>
      <p:sp>
        <p:nvSpPr>
          <p:cNvPr id="19" name="Content Placeholder 6 2 2 2 1"/>
          <p:cNvSpPr txBox="1">
            <a:spLocks/>
          </p:cNvSpPr>
          <p:nvPr/>
        </p:nvSpPr>
        <p:spPr>
          <a:xfrm>
            <a:off x="121672" y="5747577"/>
            <a:ext cx="4377153" cy="1059190"/>
          </a:xfrm>
          <a:prstGeom prst="rect">
            <a:avLst/>
          </a:prstGeom>
          <a:solidFill>
            <a:srgbClr val="FFFFCC">
              <a:alpha val="46000"/>
            </a:srgbClr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000" dirty="0" smtClean="0">
                <a:solidFill>
                  <a:srgbClr val="D55681"/>
                </a:solidFill>
                <a:latin typeface="Inconsolata" panose="020B0609030003000000" pitchFamily="49" charset="0"/>
              </a:rPr>
              <a:t>WITH LOCAL CHECK OPTION</a:t>
            </a:r>
            <a:r>
              <a:rPr lang="es-CL" sz="2000" dirty="0" smtClean="0">
                <a:latin typeface="Calibri Light" panose="020F0302020204030204" pitchFamily="34" charset="0"/>
              </a:rPr>
              <a:t>:</a:t>
            </a:r>
          </a:p>
          <a:p>
            <a:pPr marL="0" indent="0" algn="ctr">
              <a:buNone/>
            </a:pPr>
            <a:r>
              <a:rPr lang="es-CL" sz="2000" dirty="0" smtClean="0">
                <a:latin typeface="Calibri Light" panose="020F0302020204030204" pitchFamily="34" charset="0"/>
              </a:rPr>
              <a:t>Impide actualizaciones que no satisfagan la vista misma </a:t>
            </a:r>
            <a:endParaRPr lang="es-CL" sz="2000" dirty="0">
              <a:latin typeface="Calibri Light" panose="020F0302020204030204" pitchFamily="34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662272" y="6446296"/>
            <a:ext cx="374597" cy="374597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175629" y="4503315"/>
            <a:ext cx="374597" cy="374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701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Vistas </a:t>
            </a:r>
            <a:r>
              <a:rPr lang="es-CL" dirty="0" smtClean="0"/>
              <a:t>actualizables: </a:t>
            </a:r>
            <a:r>
              <a:rPr lang="es-CL" dirty="0">
                <a:solidFill>
                  <a:srgbClr val="D55681"/>
                </a:solidFill>
                <a:latin typeface="Inconsolata" panose="020B0609030003000000" pitchFamily="49" charset="0"/>
              </a:rPr>
              <a:t>LOCAL CHECK</a:t>
            </a:r>
            <a:endParaRPr lang="es-CL" i="1" dirty="0">
              <a:solidFill>
                <a:srgbClr val="00B050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0" y="1005016"/>
            <a:ext cx="9144000" cy="34701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34" name="Picture 2 1" descr="https://techraptor.net/wp-content/uploads/2014/04/metacritic-logo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019432"/>
            <a:ext cx="6400800" cy="3455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Rectangle 34"/>
          <p:cNvSpPr/>
          <p:nvPr/>
        </p:nvSpPr>
        <p:spPr>
          <a:xfrm>
            <a:off x="0" y="990600"/>
            <a:ext cx="9144000" cy="3484605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36" name="Picture 3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1" y="1181385"/>
            <a:ext cx="2647591" cy="1320333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4572000" y="2590800"/>
            <a:ext cx="4571997" cy="4267199"/>
          </a:xfrm>
          <a:prstGeom prst="rect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1018" y="2695471"/>
            <a:ext cx="4369761" cy="1230124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8407" y="1181382"/>
            <a:ext cx="3618734" cy="1074349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1" y="2795340"/>
            <a:ext cx="3264104" cy="154664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174" y="4724399"/>
            <a:ext cx="4333414" cy="3680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1273" y="4030266"/>
            <a:ext cx="3052892" cy="538427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110315" y="5347467"/>
            <a:ext cx="4398181" cy="400110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000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¿Qué pasa aquí entonces? …</a:t>
            </a:r>
          </a:p>
        </p:txBody>
      </p:sp>
      <p:pic>
        <p:nvPicPr>
          <p:cNvPr id="9" name="Picture 8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8407" y="4930697"/>
            <a:ext cx="4351691" cy="86179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1273" y="5883773"/>
            <a:ext cx="3154065" cy="753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115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Motivación: </a:t>
            </a:r>
            <a:r>
              <a:rPr lang="es-CL" dirty="0" err="1"/>
              <a:t>Metacritic</a:t>
            </a:r>
            <a:endParaRPr lang="es-CL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219200"/>
            <a:ext cx="5916473" cy="35814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52400" y="4419600"/>
            <a:ext cx="6096000" cy="685800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52400" y="1200664"/>
            <a:ext cx="5992673" cy="1466335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52400" y="2685535"/>
            <a:ext cx="304801" cy="2133601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544595" y="2685535"/>
            <a:ext cx="4600477" cy="2115065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1644834"/>
            <a:ext cx="5916473" cy="5213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805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Vistas </a:t>
            </a:r>
            <a:r>
              <a:rPr lang="es-CL" dirty="0" smtClean="0"/>
              <a:t>actualizables: </a:t>
            </a:r>
            <a:r>
              <a:rPr lang="es-CL" dirty="0">
                <a:solidFill>
                  <a:srgbClr val="D55681"/>
                </a:solidFill>
                <a:latin typeface="Inconsolata" panose="020B0609030003000000" pitchFamily="49" charset="0"/>
              </a:rPr>
              <a:t>LOCAL CHECK</a:t>
            </a:r>
            <a:endParaRPr lang="es-CL" i="1" dirty="0">
              <a:solidFill>
                <a:srgbClr val="00B050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0" y="1005016"/>
            <a:ext cx="9144000" cy="34701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34" name="Picture 2 1" descr="https://techraptor.net/wp-content/uploads/2014/04/metacritic-logo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019432"/>
            <a:ext cx="6400800" cy="3455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Rectangle 34"/>
          <p:cNvSpPr/>
          <p:nvPr/>
        </p:nvSpPr>
        <p:spPr>
          <a:xfrm>
            <a:off x="0" y="990600"/>
            <a:ext cx="9144000" cy="3484605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36" name="Picture 3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1" y="1181385"/>
            <a:ext cx="2647591" cy="1320333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4572000" y="2590800"/>
            <a:ext cx="4571997" cy="4267199"/>
          </a:xfrm>
          <a:prstGeom prst="rect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1018" y="2695471"/>
            <a:ext cx="4369761" cy="123012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8407" y="1181381"/>
            <a:ext cx="3617458" cy="1073419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1" y="2795340"/>
            <a:ext cx="3264104" cy="154664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174" y="4724399"/>
            <a:ext cx="4333414" cy="3680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1273" y="4030266"/>
            <a:ext cx="3052892" cy="53842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175629" y="4503315"/>
            <a:ext cx="374597" cy="374597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110315" y="5347467"/>
            <a:ext cx="4398181" cy="400110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000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¿Qué pasa aquí entonces? …</a:t>
            </a:r>
          </a:p>
        </p:txBody>
      </p:sp>
      <p:sp>
        <p:nvSpPr>
          <p:cNvPr id="19" name="Content Placeholder 6 2 2 2 1"/>
          <p:cNvSpPr txBox="1">
            <a:spLocks/>
          </p:cNvSpPr>
          <p:nvPr/>
        </p:nvSpPr>
        <p:spPr>
          <a:xfrm>
            <a:off x="121672" y="5747577"/>
            <a:ext cx="4377153" cy="1059190"/>
          </a:xfrm>
          <a:prstGeom prst="rect">
            <a:avLst/>
          </a:prstGeom>
          <a:solidFill>
            <a:srgbClr val="FFFFCC">
              <a:alpha val="46000"/>
            </a:srgbClr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000" dirty="0" smtClean="0">
                <a:solidFill>
                  <a:srgbClr val="D55681"/>
                </a:solidFill>
                <a:latin typeface="Inconsolata" panose="020B0609030003000000" pitchFamily="49" charset="0"/>
              </a:rPr>
              <a:t>WITH LOCAL CHECK OPTION</a:t>
            </a:r>
            <a:r>
              <a:rPr lang="es-CL" sz="2000" dirty="0" smtClean="0">
                <a:latin typeface="Calibri Light" panose="020F0302020204030204" pitchFamily="34" charset="0"/>
              </a:rPr>
              <a:t>:</a:t>
            </a:r>
          </a:p>
          <a:p>
            <a:pPr marL="0" indent="0" algn="ctr">
              <a:buNone/>
            </a:pPr>
            <a:r>
              <a:rPr lang="es-CL" sz="2000" dirty="0" smtClean="0">
                <a:latin typeface="Calibri Light" panose="020F0302020204030204" pitchFamily="34" charset="0"/>
              </a:rPr>
              <a:t>Impide actualizaciones que no satisfagan la vista misma </a:t>
            </a:r>
            <a:endParaRPr lang="es-CL" sz="2000" dirty="0">
              <a:latin typeface="Calibri Light" panose="020F030202020403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8407" y="4930697"/>
            <a:ext cx="4351691" cy="86179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1273" y="5883773"/>
            <a:ext cx="3154065" cy="75372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581671" y="6247988"/>
            <a:ext cx="374597" cy="374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839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Vistas </a:t>
            </a:r>
            <a:r>
              <a:rPr lang="es-CL" dirty="0" smtClean="0"/>
              <a:t>actualizables: </a:t>
            </a:r>
            <a:r>
              <a:rPr lang="es-CL" dirty="0">
                <a:solidFill>
                  <a:srgbClr val="D55681"/>
                </a:solidFill>
                <a:latin typeface="Inconsolata" panose="020B0609030003000000" pitchFamily="49" charset="0"/>
              </a:rPr>
              <a:t>LOCAL CHECK</a:t>
            </a:r>
            <a:endParaRPr lang="es-CL" i="1" dirty="0">
              <a:solidFill>
                <a:srgbClr val="00B050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0" y="1005016"/>
            <a:ext cx="9144000" cy="34701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34" name="Picture 2 1" descr="https://techraptor.net/wp-content/uploads/2014/04/metacritic-logo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019432"/>
            <a:ext cx="6400800" cy="3455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Rectangle 34"/>
          <p:cNvSpPr/>
          <p:nvPr/>
        </p:nvSpPr>
        <p:spPr>
          <a:xfrm>
            <a:off x="0" y="990600"/>
            <a:ext cx="9144000" cy="3484605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36" name="Picture 3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1" y="1181385"/>
            <a:ext cx="2647591" cy="1320333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4572000" y="2590800"/>
            <a:ext cx="4571997" cy="4267199"/>
          </a:xfrm>
          <a:prstGeom prst="rect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1018" y="2695471"/>
            <a:ext cx="4369761" cy="123012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8407" y="1181382"/>
            <a:ext cx="3621287" cy="1076212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1" y="2795340"/>
            <a:ext cx="3264104" cy="154664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174" y="4724398"/>
            <a:ext cx="3682512" cy="3680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1273" y="4030266"/>
            <a:ext cx="3052892" cy="538427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110315" y="5347467"/>
            <a:ext cx="4398181" cy="400110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000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¿Qué pasa </a:t>
            </a:r>
            <a:r>
              <a:rPr lang="es-CL" sz="2000" b="1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aquí</a:t>
            </a:r>
            <a:r>
              <a:rPr lang="es-CL" sz="2000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 entonces? …</a:t>
            </a:r>
          </a:p>
        </p:txBody>
      </p:sp>
      <p:pic>
        <p:nvPicPr>
          <p:cNvPr id="9" name="Picture 8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8407" y="4930697"/>
            <a:ext cx="4351691" cy="86179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1273" y="5883773"/>
            <a:ext cx="3154065" cy="753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767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Vistas </a:t>
            </a:r>
            <a:r>
              <a:rPr lang="es-CL" dirty="0" smtClean="0"/>
              <a:t>actualizables: </a:t>
            </a:r>
            <a:r>
              <a:rPr lang="es-CL" dirty="0">
                <a:solidFill>
                  <a:srgbClr val="D55681"/>
                </a:solidFill>
                <a:latin typeface="Inconsolata" panose="020B0609030003000000" pitchFamily="49" charset="0"/>
              </a:rPr>
              <a:t>LOCAL CHECK</a:t>
            </a:r>
            <a:endParaRPr lang="es-CL" i="1" dirty="0">
              <a:solidFill>
                <a:srgbClr val="00B050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0" y="1005016"/>
            <a:ext cx="9144000" cy="34701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34" name="Picture 2 1" descr="https://techraptor.net/wp-content/uploads/2014/04/metacritic-logo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019432"/>
            <a:ext cx="6400800" cy="3455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Rectangle 34"/>
          <p:cNvSpPr/>
          <p:nvPr/>
        </p:nvSpPr>
        <p:spPr>
          <a:xfrm>
            <a:off x="0" y="990600"/>
            <a:ext cx="9144000" cy="3484605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36" name="Picture 3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1" y="1181385"/>
            <a:ext cx="2647591" cy="1320333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4572000" y="2590800"/>
            <a:ext cx="4571997" cy="4267199"/>
          </a:xfrm>
          <a:prstGeom prst="rect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1018" y="2695471"/>
            <a:ext cx="4369761" cy="123012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8407" y="1181382"/>
            <a:ext cx="3620010" cy="107528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1" y="2795340"/>
            <a:ext cx="3264104" cy="154664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174" y="4724398"/>
            <a:ext cx="3682512" cy="3680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1273" y="4030266"/>
            <a:ext cx="3052892" cy="538427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110315" y="5347467"/>
            <a:ext cx="4398181" cy="400110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000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¿Qué pasa </a:t>
            </a:r>
            <a:r>
              <a:rPr lang="es-CL" sz="2000" b="1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aquí</a:t>
            </a:r>
            <a:r>
              <a:rPr lang="es-CL" sz="2000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 entonces? …</a:t>
            </a:r>
          </a:p>
        </p:txBody>
      </p:sp>
      <p:sp>
        <p:nvSpPr>
          <p:cNvPr id="19" name="Content Placeholder 6 2 2 2 1"/>
          <p:cNvSpPr txBox="1">
            <a:spLocks/>
          </p:cNvSpPr>
          <p:nvPr/>
        </p:nvSpPr>
        <p:spPr>
          <a:xfrm>
            <a:off x="121672" y="5747577"/>
            <a:ext cx="4377153" cy="1059190"/>
          </a:xfrm>
          <a:prstGeom prst="rect">
            <a:avLst/>
          </a:prstGeom>
          <a:solidFill>
            <a:srgbClr val="FFFFCC">
              <a:alpha val="46000"/>
            </a:srgbClr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000" dirty="0" smtClean="0">
                <a:solidFill>
                  <a:srgbClr val="D55681"/>
                </a:solidFill>
                <a:latin typeface="Inconsolata" panose="020B0609030003000000" pitchFamily="49" charset="0"/>
              </a:rPr>
              <a:t>WITH LOCAL CHECK OPTION</a:t>
            </a:r>
            <a:r>
              <a:rPr lang="es-CL" sz="2000" dirty="0" smtClean="0">
                <a:latin typeface="Calibri Light" panose="020F0302020204030204" pitchFamily="34" charset="0"/>
              </a:rPr>
              <a:t>:</a:t>
            </a:r>
          </a:p>
          <a:p>
            <a:pPr marL="0" indent="0" algn="ctr">
              <a:buNone/>
            </a:pPr>
            <a:r>
              <a:rPr lang="es-CL" sz="2000" dirty="0" smtClean="0">
                <a:latin typeface="Calibri Light" panose="020F0302020204030204" pitchFamily="34" charset="0"/>
              </a:rPr>
              <a:t>La inserción funciona: solo verifica las condiciones de la vista local</a:t>
            </a:r>
            <a:endParaRPr lang="es-CL" sz="2000" dirty="0">
              <a:latin typeface="Calibri Light" panose="020F030202020403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8407" y="4930697"/>
            <a:ext cx="4351691" cy="86179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1273" y="5883773"/>
            <a:ext cx="3154065" cy="753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777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Vistas </a:t>
            </a:r>
            <a:r>
              <a:rPr lang="es-CL" dirty="0" smtClean="0"/>
              <a:t>actualizables: </a:t>
            </a:r>
            <a:r>
              <a:rPr lang="es-CL" dirty="0">
                <a:solidFill>
                  <a:srgbClr val="D55681"/>
                </a:solidFill>
                <a:latin typeface="Inconsolata" panose="020B0609030003000000" pitchFamily="49" charset="0"/>
              </a:rPr>
              <a:t>LOCAL CHECK</a:t>
            </a:r>
            <a:endParaRPr lang="es-CL" i="1" dirty="0">
              <a:solidFill>
                <a:srgbClr val="00B050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0" y="1005016"/>
            <a:ext cx="9144000" cy="34701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34" name="Picture 2 1" descr="https://techraptor.net/wp-content/uploads/2014/04/metacritic-logo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019432"/>
            <a:ext cx="6400800" cy="3455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Rectangle 34"/>
          <p:cNvSpPr/>
          <p:nvPr/>
        </p:nvSpPr>
        <p:spPr>
          <a:xfrm>
            <a:off x="0" y="990600"/>
            <a:ext cx="9144000" cy="3484605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36" name="Picture 3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1" y="1181385"/>
            <a:ext cx="2647591" cy="1320333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4572000" y="2590800"/>
            <a:ext cx="4571997" cy="4267199"/>
          </a:xfrm>
          <a:prstGeom prst="rect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1018" y="2695471"/>
            <a:ext cx="4369761" cy="123012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8407" y="1181382"/>
            <a:ext cx="3622564" cy="1077144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1" y="2795340"/>
            <a:ext cx="3264104" cy="154664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174" y="4724398"/>
            <a:ext cx="3682512" cy="36803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1273" y="4030267"/>
            <a:ext cx="3052963" cy="753117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110315" y="5347467"/>
            <a:ext cx="4398181" cy="400110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000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¿Qué pasa </a:t>
            </a:r>
            <a:r>
              <a:rPr lang="es-CL" sz="2000" b="1" i="1" u="sng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aquí</a:t>
            </a:r>
            <a:r>
              <a:rPr lang="es-CL" sz="2000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 entonces? …</a:t>
            </a:r>
          </a:p>
        </p:txBody>
      </p:sp>
      <p:pic>
        <p:nvPicPr>
          <p:cNvPr id="9" name="Picture 8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8407" y="4930697"/>
            <a:ext cx="4351691" cy="86179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1273" y="5883773"/>
            <a:ext cx="3154065" cy="753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522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Vistas </a:t>
            </a:r>
            <a:r>
              <a:rPr lang="es-CL" dirty="0" smtClean="0"/>
              <a:t>actualizables: </a:t>
            </a:r>
            <a:r>
              <a:rPr lang="es-CL" dirty="0">
                <a:solidFill>
                  <a:srgbClr val="D55681"/>
                </a:solidFill>
                <a:latin typeface="Inconsolata" panose="020B0609030003000000" pitchFamily="49" charset="0"/>
              </a:rPr>
              <a:t>LOCAL CHECK</a:t>
            </a:r>
            <a:endParaRPr lang="es-CL" i="1" dirty="0">
              <a:solidFill>
                <a:srgbClr val="00B050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0" y="1005016"/>
            <a:ext cx="9144000" cy="34701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34" name="Picture 2 1" descr="https://techraptor.net/wp-content/uploads/2014/04/metacritic-logo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019432"/>
            <a:ext cx="6400800" cy="3455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Rectangle 34"/>
          <p:cNvSpPr/>
          <p:nvPr/>
        </p:nvSpPr>
        <p:spPr>
          <a:xfrm>
            <a:off x="0" y="990600"/>
            <a:ext cx="9144000" cy="3484605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36" name="Picture 3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1" y="1181385"/>
            <a:ext cx="2647591" cy="1320333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4572000" y="2590800"/>
            <a:ext cx="4571997" cy="4267199"/>
          </a:xfrm>
          <a:prstGeom prst="rect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1018" y="2695471"/>
            <a:ext cx="4369761" cy="12301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8407" y="1181382"/>
            <a:ext cx="3621287" cy="1076212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1" y="2795340"/>
            <a:ext cx="3264104" cy="154664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174" y="4724398"/>
            <a:ext cx="3682512" cy="36803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1273" y="4030267"/>
            <a:ext cx="3052963" cy="753117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110315" y="5347467"/>
            <a:ext cx="4398181" cy="400110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000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¿Qué pasa </a:t>
            </a:r>
            <a:r>
              <a:rPr lang="es-CL" sz="2000" b="1" i="1" u="sng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aquí</a:t>
            </a:r>
            <a:r>
              <a:rPr lang="es-CL" sz="2000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 entonces? …</a:t>
            </a:r>
          </a:p>
        </p:txBody>
      </p:sp>
      <p:sp>
        <p:nvSpPr>
          <p:cNvPr id="19" name="Content Placeholder 6 2 2 2 1"/>
          <p:cNvSpPr txBox="1">
            <a:spLocks/>
          </p:cNvSpPr>
          <p:nvPr/>
        </p:nvSpPr>
        <p:spPr>
          <a:xfrm>
            <a:off x="121672" y="5747577"/>
            <a:ext cx="4377153" cy="1059190"/>
          </a:xfrm>
          <a:prstGeom prst="rect">
            <a:avLst/>
          </a:prstGeom>
          <a:solidFill>
            <a:srgbClr val="FFFFCC">
              <a:alpha val="46000"/>
            </a:srgbClr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000" dirty="0" smtClean="0">
                <a:solidFill>
                  <a:srgbClr val="D55681"/>
                </a:solidFill>
                <a:latin typeface="Inconsolata" panose="020B0609030003000000" pitchFamily="49" charset="0"/>
              </a:rPr>
              <a:t>WITH LOCAL CHECK OPTION</a:t>
            </a:r>
            <a:r>
              <a:rPr lang="es-CL" sz="2000" dirty="0" smtClean="0">
                <a:latin typeface="Calibri Light" panose="020F0302020204030204" pitchFamily="34" charset="0"/>
              </a:rPr>
              <a:t>:</a:t>
            </a:r>
          </a:p>
          <a:p>
            <a:pPr marL="0" indent="0" algn="ctr">
              <a:buNone/>
            </a:pPr>
            <a:r>
              <a:rPr lang="es-CL" sz="2000" dirty="0" smtClean="0">
                <a:latin typeface="Calibri Light" panose="020F0302020204030204" pitchFamily="34" charset="0"/>
              </a:rPr>
              <a:t>Aplica incluso cuando se actualice una vista dependiente</a:t>
            </a:r>
            <a:endParaRPr lang="es-CL" sz="2000" dirty="0">
              <a:latin typeface="Calibri Light" panose="020F030202020403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8407" y="4930697"/>
            <a:ext cx="4351691" cy="86179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1273" y="5883773"/>
            <a:ext cx="3154065" cy="75372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175629" y="4503315"/>
            <a:ext cx="374597" cy="37459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560332" y="4600747"/>
            <a:ext cx="374597" cy="374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229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Vistas </a:t>
            </a:r>
            <a:r>
              <a:rPr lang="es-CL" dirty="0" smtClean="0"/>
              <a:t>actualizables: </a:t>
            </a:r>
            <a:r>
              <a:rPr lang="es-CL" dirty="0" smtClean="0">
                <a:solidFill>
                  <a:srgbClr val="D55681"/>
                </a:solidFill>
                <a:latin typeface="Inconsolata" panose="020B0609030003000000" pitchFamily="49" charset="0"/>
              </a:rPr>
              <a:t>CASCADED CHECK</a:t>
            </a:r>
            <a:endParaRPr lang="es-CL" i="1" dirty="0">
              <a:solidFill>
                <a:srgbClr val="00B050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0" y="1005016"/>
            <a:ext cx="9144000" cy="34701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34" name="Picture 2 1" descr="https://techraptor.net/wp-content/uploads/2014/04/metacritic-logo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019432"/>
            <a:ext cx="6400800" cy="3455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Rectangle 34"/>
          <p:cNvSpPr/>
          <p:nvPr/>
        </p:nvSpPr>
        <p:spPr>
          <a:xfrm>
            <a:off x="0" y="990600"/>
            <a:ext cx="9144000" cy="3484605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36" name="Picture 3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1" y="1181385"/>
            <a:ext cx="2647591" cy="1320333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4572000" y="2590800"/>
            <a:ext cx="4571997" cy="4267199"/>
          </a:xfrm>
          <a:prstGeom prst="rect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1018" y="2695471"/>
            <a:ext cx="4369761" cy="123012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8407" y="1181382"/>
            <a:ext cx="3622564" cy="1077144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1" y="2795340"/>
            <a:ext cx="3264104" cy="154664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174" y="4724398"/>
            <a:ext cx="3682512" cy="3680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1273" y="4030266"/>
            <a:ext cx="3052892" cy="538427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110315" y="5347467"/>
            <a:ext cx="4398181" cy="400110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000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¿Qué pasa </a:t>
            </a:r>
            <a:r>
              <a:rPr lang="es-CL" sz="2000" b="1" i="1" u="sng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AQUÍ</a:t>
            </a:r>
            <a:r>
              <a:rPr lang="es-CL" sz="2000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 entonces? …</a:t>
            </a:r>
          </a:p>
        </p:txBody>
      </p:sp>
      <p:pic>
        <p:nvPicPr>
          <p:cNvPr id="9" name="Picture 8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8407" y="4930697"/>
            <a:ext cx="4351691" cy="8617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1273" y="5883773"/>
            <a:ext cx="3154861" cy="754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555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Vistas </a:t>
            </a:r>
            <a:r>
              <a:rPr lang="es-CL" dirty="0" smtClean="0"/>
              <a:t>actualizables: </a:t>
            </a:r>
            <a:r>
              <a:rPr lang="es-CL" dirty="0" smtClean="0">
                <a:solidFill>
                  <a:srgbClr val="D55681"/>
                </a:solidFill>
                <a:latin typeface="Inconsolata" panose="020B0609030003000000" pitchFamily="49" charset="0"/>
              </a:rPr>
              <a:t>CASCADED CHECK</a:t>
            </a:r>
            <a:endParaRPr lang="es-CL" i="1" dirty="0">
              <a:solidFill>
                <a:srgbClr val="00B050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0" y="1005016"/>
            <a:ext cx="9144000" cy="34701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34" name="Picture 2 1" descr="https://techraptor.net/wp-content/uploads/2014/04/metacritic-logo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019432"/>
            <a:ext cx="6400800" cy="3455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Rectangle 34"/>
          <p:cNvSpPr/>
          <p:nvPr/>
        </p:nvSpPr>
        <p:spPr>
          <a:xfrm>
            <a:off x="0" y="990600"/>
            <a:ext cx="9144000" cy="3484605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36" name="Picture 3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1" y="1181385"/>
            <a:ext cx="2647591" cy="1320333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4572000" y="2590800"/>
            <a:ext cx="4571997" cy="4267199"/>
          </a:xfrm>
          <a:prstGeom prst="rect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1018" y="2695471"/>
            <a:ext cx="4369761" cy="12301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8407" y="1181382"/>
            <a:ext cx="3621287" cy="1076212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1" y="2795340"/>
            <a:ext cx="3264104" cy="154664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174" y="4724398"/>
            <a:ext cx="3682512" cy="3680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1273" y="4030266"/>
            <a:ext cx="3052892" cy="538427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110315" y="5347467"/>
            <a:ext cx="4398181" cy="400110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000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¿Qué pasa </a:t>
            </a:r>
            <a:r>
              <a:rPr lang="es-CL" sz="2000" b="1" i="1" u="sng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AQUÍ</a:t>
            </a:r>
            <a:r>
              <a:rPr lang="es-CL" sz="2000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 entonces? …</a:t>
            </a:r>
          </a:p>
        </p:txBody>
      </p:sp>
      <p:sp>
        <p:nvSpPr>
          <p:cNvPr id="19" name="Content Placeholder 6 2 2 2 1"/>
          <p:cNvSpPr txBox="1">
            <a:spLocks/>
          </p:cNvSpPr>
          <p:nvPr/>
        </p:nvSpPr>
        <p:spPr>
          <a:xfrm>
            <a:off x="121672" y="5747577"/>
            <a:ext cx="4377153" cy="1059190"/>
          </a:xfrm>
          <a:prstGeom prst="rect">
            <a:avLst/>
          </a:prstGeom>
          <a:solidFill>
            <a:srgbClr val="FFFFCC">
              <a:alpha val="46000"/>
            </a:srgbClr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000" dirty="0" smtClean="0">
                <a:solidFill>
                  <a:srgbClr val="D55681"/>
                </a:solidFill>
                <a:latin typeface="Inconsolata" panose="020B0609030003000000" pitchFamily="49" charset="0"/>
              </a:rPr>
              <a:t>WITH CASCADED CHECK OPTION</a:t>
            </a:r>
            <a:r>
              <a:rPr lang="es-CL" sz="2000" dirty="0" smtClean="0">
                <a:latin typeface="Calibri Light" panose="020F0302020204030204" pitchFamily="34" charset="0"/>
              </a:rPr>
              <a:t>:</a:t>
            </a:r>
          </a:p>
          <a:p>
            <a:pPr marL="0" indent="0" algn="ctr">
              <a:buNone/>
            </a:pPr>
            <a:r>
              <a:rPr lang="es-CL" sz="2000" dirty="0">
                <a:latin typeface="Calibri Light" panose="020F0302020204030204" pitchFamily="34" charset="0"/>
              </a:rPr>
              <a:t>Impide actualizaciones que no satisfagan </a:t>
            </a:r>
            <a:r>
              <a:rPr lang="es-CL" sz="2000" dirty="0" smtClean="0">
                <a:latin typeface="Calibri Light" panose="020F0302020204030204" pitchFamily="34" charset="0"/>
              </a:rPr>
              <a:t>la </a:t>
            </a:r>
            <a:r>
              <a:rPr lang="es-CL" sz="2000" dirty="0">
                <a:latin typeface="Calibri Light" panose="020F0302020204030204" pitchFamily="34" charset="0"/>
              </a:rPr>
              <a:t>vista </a:t>
            </a:r>
            <a:r>
              <a:rPr lang="es-CL" sz="2000" dirty="0" smtClean="0">
                <a:latin typeface="Calibri Light" panose="020F0302020204030204" pitchFamily="34" charset="0"/>
              </a:rPr>
              <a:t>o una vista referenciada </a:t>
            </a:r>
            <a:r>
              <a:rPr lang="es-CL" sz="1100" dirty="0" smtClean="0">
                <a:latin typeface="Calibri Light" panose="020F0302020204030204" pitchFamily="34" charset="0"/>
              </a:rPr>
              <a:t>(recursivamente)</a:t>
            </a:r>
            <a:endParaRPr lang="es-CL" sz="2000" dirty="0">
              <a:latin typeface="Calibri Light" panose="020F030202020403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8407" y="4930697"/>
            <a:ext cx="4351691" cy="8617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1273" y="5883773"/>
            <a:ext cx="3154861" cy="75418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175629" y="4503315"/>
            <a:ext cx="374597" cy="37459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693072" y="4271048"/>
            <a:ext cx="374597" cy="374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83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>
                <a:solidFill>
                  <a:schemeClr val="bg1">
                    <a:lumMod val="85000"/>
                  </a:schemeClr>
                </a:solidFill>
              </a:rPr>
              <a:t>Vistas: ¡No son tablas físicas!</a:t>
            </a:r>
            <a:endParaRPr lang="es-CL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5" name="Picture 2" descr="https://media.giphy.com/media/d2YXcCOEDeOqsedy/giphy-downsized-large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752600"/>
            <a:ext cx="6988905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3109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¿Para qué sirven las vistas entonces?</a:t>
            </a:r>
            <a:endParaRPr lang="es-C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L" dirty="0" smtClean="0">
                <a:solidFill>
                  <a:schemeClr val="accent6">
                    <a:lumMod val="75000"/>
                  </a:schemeClr>
                </a:solidFill>
              </a:rPr>
              <a:t>Abreviatura</a:t>
            </a:r>
            <a:r>
              <a:rPr lang="es-CL" dirty="0" smtClean="0"/>
              <a:t>/</a:t>
            </a:r>
            <a:r>
              <a:rPr lang="es-CL" dirty="0" smtClean="0">
                <a:solidFill>
                  <a:schemeClr val="accent6">
                    <a:lumMod val="75000"/>
                  </a:schemeClr>
                </a:solidFill>
              </a:rPr>
              <a:t>abstracción</a:t>
            </a:r>
          </a:p>
          <a:p>
            <a:pPr lvl="1"/>
            <a:r>
              <a:rPr lang="es-CL" dirty="0"/>
              <a:t>Reducir </a:t>
            </a:r>
            <a:r>
              <a:rPr lang="es-CL" dirty="0" smtClean="0"/>
              <a:t>la complejidad de consultas, evitando repeticiones de patrones comunes</a:t>
            </a:r>
          </a:p>
          <a:p>
            <a:endParaRPr lang="es-CL" dirty="0" smtClean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s-CL" dirty="0" smtClean="0">
                <a:solidFill>
                  <a:schemeClr val="accent1">
                    <a:lumMod val="75000"/>
                  </a:schemeClr>
                </a:solidFill>
              </a:rPr>
              <a:t>Seguridad</a:t>
            </a:r>
          </a:p>
          <a:p>
            <a:pPr lvl="1"/>
            <a:r>
              <a:rPr lang="es-CL" dirty="0" smtClean="0"/>
              <a:t>Se puede dar acceso a una vista (un subconjunto de los datos) y no a todos los datos</a:t>
            </a:r>
          </a:p>
          <a:p>
            <a:pPr lvl="1"/>
            <a:endParaRPr lang="es-CL" dirty="0"/>
          </a:p>
          <a:p>
            <a:endParaRPr lang="es-CL" dirty="0"/>
          </a:p>
        </p:txBody>
      </p:sp>
      <p:sp>
        <p:nvSpPr>
          <p:cNvPr id="7" name="TextBox 6"/>
          <p:cNvSpPr txBox="1"/>
          <p:nvPr/>
        </p:nvSpPr>
        <p:spPr>
          <a:xfrm>
            <a:off x="673442" y="5590783"/>
            <a:ext cx="7541742" cy="400110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000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¿Cuáles son los costos de mantener una vista?</a:t>
            </a:r>
          </a:p>
        </p:txBody>
      </p:sp>
      <p:sp>
        <p:nvSpPr>
          <p:cNvPr id="8" name="Content Placeholder 6 2 2 2"/>
          <p:cNvSpPr txBox="1">
            <a:spLocks/>
          </p:cNvSpPr>
          <p:nvPr/>
        </p:nvSpPr>
        <p:spPr>
          <a:xfrm>
            <a:off x="673442" y="5999285"/>
            <a:ext cx="7541741" cy="394648"/>
          </a:xfrm>
          <a:prstGeom prst="rect">
            <a:avLst/>
          </a:prstGeom>
          <a:solidFill>
            <a:schemeClr val="accent3">
              <a:lumMod val="20000"/>
              <a:lumOff val="80000"/>
              <a:alpha val="46000"/>
            </a:schemeClr>
          </a:solidFill>
          <a:ln w="31750">
            <a:solidFill>
              <a:srgbClr val="00B050"/>
            </a:solidFill>
            <a:prstDash val="dash"/>
          </a:ln>
        </p:spPr>
        <p:txBody>
          <a:bodyPr vert="horz" lIns="91440" tIns="45720" rIns="91440" bIns="45720" rtlCol="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000" dirty="0" smtClean="0">
                <a:solidFill>
                  <a:srgbClr val="00B050"/>
                </a:solidFill>
                <a:latin typeface="Calibri Light" panose="020F0302020204030204" pitchFamily="34" charset="0"/>
              </a:rPr>
              <a:t>¡Casi nada con respecto a la gestión de los datos! Pero …</a:t>
            </a:r>
            <a:endParaRPr lang="es-CL" sz="2000" dirty="0">
              <a:solidFill>
                <a:srgbClr val="00B050"/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2034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El costo de consulta</a:t>
            </a:r>
            <a:endParaRPr lang="es-C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5334000"/>
          </a:xfrm>
        </p:spPr>
        <p:txBody>
          <a:bodyPr>
            <a:normAutofit/>
          </a:bodyPr>
          <a:lstStyle/>
          <a:p>
            <a:endParaRPr lang="es-CL" dirty="0" smtClean="0"/>
          </a:p>
          <a:p>
            <a:endParaRPr lang="es-CL" dirty="0"/>
          </a:p>
          <a:p>
            <a:endParaRPr lang="es-CL" dirty="0" smtClean="0"/>
          </a:p>
          <a:p>
            <a:endParaRPr lang="es-CL" dirty="0"/>
          </a:p>
          <a:p>
            <a:endParaRPr lang="es-CL" dirty="0" smtClean="0"/>
          </a:p>
          <a:p>
            <a:endParaRPr lang="es-CL" dirty="0"/>
          </a:p>
          <a:p>
            <a:pPr marL="0" indent="0">
              <a:buNone/>
            </a:pPr>
            <a:endParaRPr lang="es-CL" dirty="0" smtClean="0"/>
          </a:p>
          <a:p>
            <a:pPr marL="0" indent="0" algn="ctr">
              <a:buNone/>
            </a:pPr>
            <a:r>
              <a:rPr lang="es-CL" sz="2000" i="1" dirty="0" smtClean="0"/>
              <a:t>Son equivalentes pero la </a:t>
            </a:r>
            <a:r>
              <a:rPr lang="es-CL" sz="2000" dirty="0" smtClean="0">
                <a:solidFill>
                  <a:schemeClr val="accent6">
                    <a:lumMod val="75000"/>
                  </a:schemeClr>
                </a:solidFill>
              </a:rPr>
              <a:t>consulta extendida </a:t>
            </a:r>
            <a:r>
              <a:rPr lang="es-CL" sz="2000" i="1" dirty="0" smtClean="0"/>
              <a:t>puede ser más difícil de optimizar</a:t>
            </a:r>
            <a:endParaRPr lang="es-CL" sz="2000" i="1" dirty="0"/>
          </a:p>
        </p:txBody>
      </p:sp>
      <p:pic>
        <p:nvPicPr>
          <p:cNvPr id="14" name="Picture 1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1" y="2438400"/>
            <a:ext cx="3581529" cy="220211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2438400"/>
            <a:ext cx="2937883" cy="114019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49642" y="5845855"/>
            <a:ext cx="7541742" cy="400110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000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¿Y si el rendimiento de las consultas importa?</a:t>
            </a:r>
          </a:p>
        </p:txBody>
      </p:sp>
      <p:sp>
        <p:nvSpPr>
          <p:cNvPr id="9" name="Content Placeholder 6 2 2 2"/>
          <p:cNvSpPr txBox="1">
            <a:spLocks/>
          </p:cNvSpPr>
          <p:nvPr/>
        </p:nvSpPr>
        <p:spPr>
          <a:xfrm>
            <a:off x="7455243" y="6248171"/>
            <a:ext cx="836141" cy="394648"/>
          </a:xfrm>
          <a:prstGeom prst="rect">
            <a:avLst/>
          </a:prstGeom>
          <a:solidFill>
            <a:srgbClr val="FFFFCC">
              <a:alpha val="46000"/>
            </a:srgbClr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 anchor="t" anchorCtr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100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…</a:t>
            </a:r>
            <a:endParaRPr lang="es-CL" sz="2100" dirty="0">
              <a:solidFill>
                <a:schemeClr val="accent6">
                  <a:lumMod val="75000"/>
                </a:schemeClr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7556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err="1" smtClean="0"/>
              <a:t>Metacritic</a:t>
            </a:r>
            <a:r>
              <a:rPr lang="es-CL" dirty="0" smtClean="0"/>
              <a:t>: Evaluaciones de música</a:t>
            </a:r>
            <a:endParaRPr lang="es-CL" dirty="0"/>
          </a:p>
        </p:txBody>
      </p:sp>
      <p:sp>
        <p:nvSpPr>
          <p:cNvPr id="41" name="Rectangle 40"/>
          <p:cNvSpPr/>
          <p:nvPr/>
        </p:nvSpPr>
        <p:spPr>
          <a:xfrm>
            <a:off x="0" y="1005016"/>
            <a:ext cx="9144000" cy="34701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42" name="Picture 2 1" descr="https://techraptor.net/wp-content/uploads/2014/04/metacritic-logo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019432"/>
            <a:ext cx="6400800" cy="3455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Rectangle 42"/>
          <p:cNvSpPr/>
          <p:nvPr/>
        </p:nvSpPr>
        <p:spPr>
          <a:xfrm>
            <a:off x="0" y="990600"/>
            <a:ext cx="9144000" cy="3484605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44" name="Picture 4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1" y="1181385"/>
            <a:ext cx="2647591" cy="1320333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1" y="2795340"/>
            <a:ext cx="3264104" cy="1546646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8407" y="1181385"/>
            <a:ext cx="4334320" cy="2977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915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Vistas Materializadas</a:t>
            </a:r>
            <a:endParaRPr lang="es-C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888688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5105400" y="4475205"/>
            <a:ext cx="4038600" cy="177319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953000" y="4460789"/>
            <a:ext cx="4191000" cy="1787611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82000" cy="715962"/>
          </a:xfrm>
        </p:spPr>
        <p:txBody>
          <a:bodyPr>
            <a:normAutofit/>
          </a:bodyPr>
          <a:lstStyle/>
          <a:p>
            <a:r>
              <a:rPr lang="es-CL" dirty="0" smtClean="0"/>
              <a:t>Vista materializada: guardar tablas virtuales</a:t>
            </a:r>
            <a:endParaRPr lang="es-CL" i="1" dirty="0"/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1" y="4600190"/>
            <a:ext cx="3930322" cy="1420380"/>
          </a:xfrm>
          <a:prstGeom prst="rect">
            <a:avLst/>
          </a:prstGeom>
        </p:spPr>
      </p:pic>
      <p:sp>
        <p:nvSpPr>
          <p:cNvPr id="33" name="Rectangle 32"/>
          <p:cNvSpPr/>
          <p:nvPr/>
        </p:nvSpPr>
        <p:spPr>
          <a:xfrm>
            <a:off x="0" y="1005016"/>
            <a:ext cx="9144000" cy="34701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34" name="Picture 2 1" descr="https://techraptor.net/wp-content/uploads/2014/04/metacritic-logo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019432"/>
            <a:ext cx="6400800" cy="3455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Rectangle 34"/>
          <p:cNvSpPr/>
          <p:nvPr/>
        </p:nvSpPr>
        <p:spPr>
          <a:xfrm>
            <a:off x="0" y="990600"/>
            <a:ext cx="9144000" cy="3484605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36" name="Picture 3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1" y="1181385"/>
            <a:ext cx="2647591" cy="132033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4903" y="4653631"/>
            <a:ext cx="3660874" cy="151527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8407" y="1181383"/>
            <a:ext cx="4337345" cy="2978393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1" y="2795340"/>
            <a:ext cx="3264104" cy="1546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436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6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4344725" y="4460789"/>
            <a:ext cx="760675" cy="102561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105400" y="4475205"/>
            <a:ext cx="4038600" cy="177319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105400" y="4460789"/>
            <a:ext cx="4038600" cy="1787611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82000" cy="715962"/>
          </a:xfrm>
        </p:spPr>
        <p:txBody>
          <a:bodyPr>
            <a:normAutofit/>
          </a:bodyPr>
          <a:lstStyle/>
          <a:p>
            <a:r>
              <a:rPr lang="es-CL" dirty="0" smtClean="0"/>
              <a:t>Vista materializada: consultar directamente</a:t>
            </a:r>
            <a:endParaRPr lang="es-CL" i="1" dirty="0"/>
          </a:p>
        </p:txBody>
      </p:sp>
      <p:sp>
        <p:nvSpPr>
          <p:cNvPr id="33" name="Rectangle 32"/>
          <p:cNvSpPr/>
          <p:nvPr/>
        </p:nvSpPr>
        <p:spPr>
          <a:xfrm>
            <a:off x="0" y="1005016"/>
            <a:ext cx="9144000" cy="34701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34" name="Picture 2 1" descr="https://techraptor.net/wp-content/uploads/2014/04/metacritic-logo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019432"/>
            <a:ext cx="6400800" cy="3455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Rectangle 34"/>
          <p:cNvSpPr/>
          <p:nvPr/>
        </p:nvSpPr>
        <p:spPr>
          <a:xfrm>
            <a:off x="0" y="990600"/>
            <a:ext cx="9144000" cy="3484605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36" name="Picture 3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1" y="1181385"/>
            <a:ext cx="2647591" cy="132033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4903" y="4653631"/>
            <a:ext cx="3660874" cy="151527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8407" y="1181383"/>
            <a:ext cx="4337345" cy="2978393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1" y="2795340"/>
            <a:ext cx="3264104" cy="154664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734" y="4966206"/>
            <a:ext cx="3358988" cy="86116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4232" y="4582312"/>
            <a:ext cx="412945" cy="393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628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4344725" y="4475205"/>
            <a:ext cx="760675" cy="101119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105400" y="4475205"/>
            <a:ext cx="4038600" cy="177319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105400" y="4460789"/>
            <a:ext cx="4038600" cy="1787611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82000" cy="715962"/>
          </a:xfrm>
        </p:spPr>
        <p:txBody>
          <a:bodyPr>
            <a:normAutofit/>
          </a:bodyPr>
          <a:lstStyle/>
          <a:p>
            <a:r>
              <a:rPr lang="es-CL" dirty="0" smtClean="0"/>
              <a:t>Vista materializada: actualización</a:t>
            </a:r>
            <a:endParaRPr lang="es-CL" i="1" dirty="0"/>
          </a:p>
        </p:txBody>
      </p:sp>
      <p:sp>
        <p:nvSpPr>
          <p:cNvPr id="33" name="Rectangle 32"/>
          <p:cNvSpPr/>
          <p:nvPr/>
        </p:nvSpPr>
        <p:spPr>
          <a:xfrm>
            <a:off x="0" y="1005016"/>
            <a:ext cx="9144000" cy="34701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34" name="Picture 2 1" descr="https://techraptor.net/wp-content/uploads/2014/04/metacritic-logo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019432"/>
            <a:ext cx="6400800" cy="3455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Rectangle 34"/>
          <p:cNvSpPr/>
          <p:nvPr/>
        </p:nvSpPr>
        <p:spPr>
          <a:xfrm>
            <a:off x="0" y="990600"/>
            <a:ext cx="9144000" cy="3484605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36" name="Picture 3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1" y="1181385"/>
            <a:ext cx="2647591" cy="132033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4903" y="4653631"/>
            <a:ext cx="3660874" cy="151527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8407" y="1181382"/>
            <a:ext cx="4337950" cy="316343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1" y="2795340"/>
            <a:ext cx="3264104" cy="154664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734" y="4966206"/>
            <a:ext cx="3358988" cy="86116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4232" y="4582312"/>
            <a:ext cx="413061" cy="394518"/>
          </a:xfrm>
          <a:prstGeom prst="rect">
            <a:avLst/>
          </a:prstGeom>
        </p:spPr>
      </p:pic>
      <p:sp>
        <p:nvSpPr>
          <p:cNvPr id="18" name="Content Placeholder 6 2 2 2 2"/>
          <p:cNvSpPr txBox="1">
            <a:spLocks/>
          </p:cNvSpPr>
          <p:nvPr/>
        </p:nvSpPr>
        <p:spPr>
          <a:xfrm>
            <a:off x="4504232" y="4567336"/>
            <a:ext cx="403754" cy="383520"/>
          </a:xfrm>
          <a:prstGeom prst="rect">
            <a:avLst/>
          </a:prstGeom>
          <a:solidFill>
            <a:srgbClr val="FF0000">
              <a:alpha val="16000"/>
            </a:srgbClr>
          </a:solidFill>
          <a:ln w="31750">
            <a:solidFill>
              <a:srgbClr val="FF0000"/>
            </a:solidFill>
            <a:prstDash val="dash"/>
          </a:ln>
        </p:spPr>
        <p:txBody>
          <a:bodyPr vert="horz" lIns="91440" tIns="45720" rIns="91440" bIns="45720" rtlCol="0" anchor="t" anchorCtr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s-CL" sz="2100" dirty="0">
              <a:solidFill>
                <a:schemeClr val="accent6">
                  <a:lumMod val="75000"/>
                </a:schemeClr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1672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5105400" y="4475205"/>
            <a:ext cx="4038600" cy="177319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105400" y="4460789"/>
            <a:ext cx="4038600" cy="1787611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82000" cy="715962"/>
          </a:xfrm>
        </p:spPr>
        <p:txBody>
          <a:bodyPr>
            <a:normAutofit/>
          </a:bodyPr>
          <a:lstStyle/>
          <a:p>
            <a:r>
              <a:rPr lang="es-CL" dirty="0" smtClean="0"/>
              <a:t>Vista materializada: actualización</a:t>
            </a:r>
            <a:endParaRPr lang="es-CL" i="1" dirty="0"/>
          </a:p>
        </p:txBody>
      </p:sp>
      <p:sp>
        <p:nvSpPr>
          <p:cNvPr id="33" name="Rectangle 32"/>
          <p:cNvSpPr/>
          <p:nvPr/>
        </p:nvSpPr>
        <p:spPr>
          <a:xfrm>
            <a:off x="0" y="1005016"/>
            <a:ext cx="9144000" cy="34701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34" name="Picture 2 1" descr="https://techraptor.net/wp-content/uploads/2014/04/metacritic-logo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019432"/>
            <a:ext cx="6400800" cy="3455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Rectangle 34"/>
          <p:cNvSpPr/>
          <p:nvPr/>
        </p:nvSpPr>
        <p:spPr>
          <a:xfrm>
            <a:off x="0" y="990600"/>
            <a:ext cx="9144000" cy="3484605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36" name="Picture 3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1" y="1181385"/>
            <a:ext cx="2647591" cy="132033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4904" y="4653631"/>
            <a:ext cx="3662155" cy="15158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8407" y="1181382"/>
            <a:ext cx="4337950" cy="316343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1" y="2795340"/>
            <a:ext cx="3264104" cy="154664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734" y="4966205"/>
            <a:ext cx="3709183" cy="164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979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Materializar vistas vs. Crear tablas</a:t>
            </a:r>
            <a:endParaRPr lang="es-CL" dirty="0"/>
          </a:p>
        </p:txBody>
      </p:sp>
      <p:pic>
        <p:nvPicPr>
          <p:cNvPr id="10" name="Picture 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981200"/>
            <a:ext cx="3914178" cy="140227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1981200"/>
            <a:ext cx="2826500" cy="1402276"/>
          </a:xfrm>
          <a:prstGeom prst="rect">
            <a:avLst/>
          </a:prstGeom>
        </p:spPr>
      </p:pic>
      <p:pic>
        <p:nvPicPr>
          <p:cNvPr id="7" name="Marcador de contenido 5"/>
          <p:cNvPicPr>
            <a:picLocks noGrp="1" noChangeAspect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1578" y="2286000"/>
            <a:ext cx="1960844" cy="1676400"/>
          </a:xfrm>
        </p:spPr>
      </p:pic>
      <p:sp>
        <p:nvSpPr>
          <p:cNvPr id="8" name="TextBox 7"/>
          <p:cNvSpPr txBox="1"/>
          <p:nvPr/>
        </p:nvSpPr>
        <p:spPr>
          <a:xfrm>
            <a:off x="1447800" y="4800600"/>
            <a:ext cx="6324602" cy="707886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000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¿Cuál es la diferencia más importante entre crear una tabla </a:t>
            </a:r>
          </a:p>
          <a:p>
            <a:pPr algn="ctr"/>
            <a:r>
              <a:rPr lang="es-CL" sz="2000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y crear una vista materializada?</a:t>
            </a:r>
          </a:p>
        </p:txBody>
      </p:sp>
      <p:sp>
        <p:nvSpPr>
          <p:cNvPr id="9" name="Content Placeholder 6 2 2 2"/>
          <p:cNvSpPr txBox="1">
            <a:spLocks/>
          </p:cNvSpPr>
          <p:nvPr/>
        </p:nvSpPr>
        <p:spPr>
          <a:xfrm>
            <a:off x="1447802" y="5508486"/>
            <a:ext cx="6324600" cy="1044714"/>
          </a:xfrm>
          <a:prstGeom prst="rect">
            <a:avLst/>
          </a:prstGeom>
          <a:solidFill>
            <a:srgbClr val="FFFFCC">
              <a:alpha val="46000"/>
            </a:srgbClr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000" dirty="0" smtClean="0">
                <a:latin typeface="Calibri Light" panose="020F0302020204030204" pitchFamily="34" charset="0"/>
              </a:rPr>
              <a:t>En una vista materializada, se guarda la consulta para facilitar la actualización de la vista en una fase posterior</a:t>
            </a:r>
            <a:endParaRPr lang="es-CL" sz="2000" dirty="0">
              <a:latin typeface="Calibri Light" panose="020F030202020403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6269638"/>
            <a:ext cx="3709183" cy="164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501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¿Se pueden cambiar las vistas?</a:t>
            </a:r>
            <a:endParaRPr lang="es-CL" dirty="0"/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2286000"/>
            <a:ext cx="3797614" cy="197506"/>
          </a:xfrm>
          <a:prstGeom prst="rect">
            <a:avLst/>
          </a:prstGeom>
        </p:spPr>
      </p:pic>
      <p:sp>
        <p:nvSpPr>
          <p:cNvPr id="12" name="Title 1 2"/>
          <p:cNvSpPr txBox="1">
            <a:spLocks/>
          </p:cNvSpPr>
          <p:nvPr/>
        </p:nvSpPr>
        <p:spPr>
          <a:xfrm>
            <a:off x="762000" y="6019800"/>
            <a:ext cx="8229600" cy="8151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CL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</a:rPr>
              <a:t>… sí, pero de forma limitada.</a:t>
            </a:r>
            <a:endParaRPr lang="es-CL" dirty="0">
              <a:solidFill>
                <a:schemeClr val="tx1">
                  <a:lumMod val="50000"/>
                  <a:lumOff val="50000"/>
                </a:schemeClr>
              </a:solidFill>
              <a:latin typeface="Calibri Light" panose="020F03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3000" y="3113907"/>
            <a:ext cx="6868017" cy="1329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998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685800"/>
            <a:ext cx="8839200" cy="5685648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609600" y="3276600"/>
            <a:ext cx="7848600" cy="22041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L" sz="3200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Las vistas “virtuales” son estándar</a:t>
            </a:r>
          </a:p>
          <a:p>
            <a:pPr algn="ctr"/>
            <a:endParaRPr lang="es-CL" sz="3200" dirty="0" smtClean="0">
              <a:solidFill>
                <a:schemeClr val="tx1"/>
              </a:solidFill>
              <a:latin typeface="Calibri Light" panose="020F0302020204030204" pitchFamily="34" charset="0"/>
            </a:endParaRPr>
          </a:p>
          <a:p>
            <a:pPr algn="ctr"/>
            <a:r>
              <a:rPr lang="es-CL" sz="3200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Las vistas materializadas no son estándar</a:t>
            </a:r>
          </a:p>
          <a:p>
            <a:pPr algn="ctr"/>
            <a:r>
              <a:rPr lang="es-CL" sz="2200" dirty="0" smtClean="0">
                <a:latin typeface="Calibri Light" panose="020F0302020204030204" pitchFamily="34" charset="0"/>
              </a:rPr>
              <a:t>(pero hay soporte en Oracle y </a:t>
            </a:r>
            <a:r>
              <a:rPr lang="es-CL" sz="2200" dirty="0" err="1" smtClean="0">
                <a:latin typeface="Calibri Light" panose="020F0302020204030204" pitchFamily="34" charset="0"/>
              </a:rPr>
              <a:t>Postgres</a:t>
            </a:r>
            <a:r>
              <a:rPr lang="es-CL" sz="2200" dirty="0" smtClean="0">
                <a:latin typeface="Calibri Light" panose="020F0302020204030204" pitchFamily="34" charset="0"/>
              </a:rPr>
              <a:t> 9.3+)</a:t>
            </a:r>
          </a:p>
        </p:txBody>
      </p:sp>
    </p:spTree>
    <p:extLst>
      <p:ext uri="{BB962C8B-B14F-4D97-AF65-F5344CB8AC3E}">
        <p14:creationId xmlns:p14="http://schemas.microsoft.com/office/powerpoint/2010/main" val="215625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Disparadores</a:t>
            </a:r>
            <a:r>
              <a:rPr lang="es-CL" sz="2400" dirty="0"/>
              <a:t> </a:t>
            </a:r>
            <a:r>
              <a:rPr lang="es-CL" sz="2400" dirty="0" smtClean="0"/>
              <a:t>(o Gatillos/</a:t>
            </a:r>
            <a:r>
              <a:rPr lang="es-CL" sz="2400" i="1" dirty="0" err="1" smtClean="0"/>
              <a:t>Triggers</a:t>
            </a:r>
            <a:r>
              <a:rPr lang="es-CL" sz="2400" dirty="0" smtClean="0"/>
              <a:t>)</a:t>
            </a:r>
            <a:endParaRPr lang="es-CL" sz="24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7" name="TextBox 6"/>
          <p:cNvSpPr txBox="1"/>
          <p:nvPr/>
        </p:nvSpPr>
        <p:spPr>
          <a:xfrm>
            <a:off x="3429000" y="6019800"/>
            <a:ext cx="56787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L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Capítulo 3</a:t>
            </a:r>
            <a:r>
              <a:rPr lang="es-CL" dirty="0" smtClean="0">
                <a:latin typeface="Calibri Light" panose="020F0302020204030204" pitchFamily="34" charset="0"/>
              </a:rPr>
              <a:t>.6</a:t>
            </a:r>
            <a:r>
              <a:rPr lang="es-CL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 | </a:t>
            </a:r>
            <a:r>
              <a:rPr lang="es-CL" dirty="0" err="1" smtClean="0">
                <a:solidFill>
                  <a:prstClr val="black"/>
                </a:solidFill>
                <a:latin typeface="Calibri Light" panose="020F0302020204030204" pitchFamily="34" charset="0"/>
              </a:rPr>
              <a:t>Ramakrishnan</a:t>
            </a:r>
            <a:r>
              <a:rPr lang="es-CL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 / </a:t>
            </a:r>
            <a:r>
              <a:rPr lang="es-CL" dirty="0" err="1" smtClean="0">
                <a:solidFill>
                  <a:prstClr val="black"/>
                </a:solidFill>
                <a:latin typeface="Calibri Light" panose="020F0302020204030204" pitchFamily="34" charset="0"/>
              </a:rPr>
              <a:t>Gehrke</a:t>
            </a:r>
            <a:endParaRPr lang="es-CL" dirty="0">
              <a:solidFill>
                <a:prstClr val="black"/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3717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/>
              <a:t>¿Actualizar una tabla automáticamente?</a:t>
            </a:r>
            <a:endParaRPr lang="es-CL" dirty="0">
              <a:solidFill>
                <a:srgbClr val="00B05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572000" y="1005016"/>
            <a:ext cx="4572000" cy="524338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7" name="Picture 2 1" descr="https://techraptor.net/wp-content/uploads/2014/04/metacritic-log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373541" y="2300724"/>
            <a:ext cx="4928285" cy="2660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4572000" y="990600"/>
            <a:ext cx="4572000" cy="525780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8407" y="1181381"/>
            <a:ext cx="4338555" cy="297924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7563" y="4446878"/>
            <a:ext cx="3660874" cy="151527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24543" y="2660119"/>
            <a:ext cx="3563421" cy="1015663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000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¿Cómo podríamos actualizar la tabla </a:t>
            </a:r>
            <a:r>
              <a:rPr lang="es-CL" sz="2000" dirty="0" err="1" smtClean="0">
                <a:solidFill>
                  <a:srgbClr val="00B050"/>
                </a:solidFill>
                <a:latin typeface="Calibri Light" panose="020F0302020204030204" pitchFamily="34" charset="0"/>
              </a:rPr>
              <a:t>ÁlbumEval</a:t>
            </a:r>
            <a:r>
              <a:rPr lang="es-CL" sz="2000" i="1" dirty="0" smtClean="0">
                <a:solidFill>
                  <a:srgbClr val="00B050"/>
                </a:solidFill>
                <a:latin typeface="Calibri Light" panose="020F0302020204030204" pitchFamily="34" charset="0"/>
              </a:rPr>
              <a:t> </a:t>
            </a:r>
            <a:r>
              <a:rPr lang="es-CL" sz="2000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dada una inserción a </a:t>
            </a:r>
            <a:r>
              <a:rPr lang="es-CL" sz="2000" dirty="0" smtClean="0">
                <a:solidFill>
                  <a:srgbClr val="00B050"/>
                </a:solidFill>
                <a:latin typeface="Calibri Light" panose="020F0302020204030204" pitchFamily="34" charset="0"/>
              </a:rPr>
              <a:t>Evaluación</a:t>
            </a:r>
            <a:r>
              <a:rPr lang="es-CL" sz="2000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996275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Agregación de evaluaciones</a:t>
            </a:r>
            <a:endParaRPr lang="es-CL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3059" y="4865622"/>
            <a:ext cx="1219200" cy="1679013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4865622"/>
            <a:ext cx="3358519" cy="874933"/>
          </a:xfrm>
          <a:prstGeom prst="rect">
            <a:avLst/>
          </a:prstGeom>
        </p:spPr>
      </p:pic>
      <p:sp>
        <p:nvSpPr>
          <p:cNvPr id="33" name="Rectangle 32"/>
          <p:cNvSpPr/>
          <p:nvPr/>
        </p:nvSpPr>
        <p:spPr>
          <a:xfrm>
            <a:off x="0" y="1005016"/>
            <a:ext cx="9144000" cy="34701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34" name="Picture 2 1" descr="https://techraptor.net/wp-content/uploads/2014/04/metacritic-logo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019432"/>
            <a:ext cx="6400800" cy="3455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Rectangle 34"/>
          <p:cNvSpPr/>
          <p:nvPr/>
        </p:nvSpPr>
        <p:spPr>
          <a:xfrm>
            <a:off x="0" y="990600"/>
            <a:ext cx="9144000" cy="3484605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36" name="Picture 3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1" y="1181385"/>
            <a:ext cx="2647591" cy="1320333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1" y="2795340"/>
            <a:ext cx="3264104" cy="1546646"/>
          </a:xfrm>
          <a:prstGeom prst="rect">
            <a:avLst/>
          </a:prstGeom>
        </p:spPr>
      </p:pic>
      <p:sp>
        <p:nvSpPr>
          <p:cNvPr id="39" name="Rectangle 38"/>
          <p:cNvSpPr/>
          <p:nvPr/>
        </p:nvSpPr>
        <p:spPr>
          <a:xfrm>
            <a:off x="5943600" y="4475204"/>
            <a:ext cx="3200400" cy="238279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0896" y="4641470"/>
            <a:ext cx="412945" cy="393623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1602259" y="6488668"/>
            <a:ext cx="7541742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¿Pero si quisiéramos hacer este tipo de consulta </a:t>
            </a:r>
            <a:r>
              <a:rPr lang="es-CL" i="1" dirty="0">
                <a:latin typeface="Calibri Light" panose="020F0302020204030204" pitchFamily="34" charset="0"/>
              </a:rPr>
              <a:t>con mucha </a:t>
            </a:r>
            <a:r>
              <a:rPr lang="es-CL" i="1" dirty="0" smtClean="0">
                <a:latin typeface="Calibri Light" panose="020F0302020204030204" pitchFamily="34" charset="0"/>
              </a:rPr>
              <a:t>frecuencia</a:t>
            </a:r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? …</a:t>
            </a:r>
          </a:p>
        </p:txBody>
      </p:sp>
      <p:pic>
        <p:nvPicPr>
          <p:cNvPr id="48" name="Picture 47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8407" y="1181385"/>
            <a:ext cx="4334320" cy="2977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07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6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Disparadores: </a:t>
            </a:r>
            <a:r>
              <a:rPr lang="es-CL" dirty="0" smtClean="0">
                <a:solidFill>
                  <a:srgbClr val="0070C0"/>
                </a:solidFill>
              </a:rPr>
              <a:t>Evento</a:t>
            </a:r>
            <a:r>
              <a:rPr lang="es-CL" dirty="0" smtClean="0"/>
              <a:t>/</a:t>
            </a:r>
            <a:r>
              <a:rPr lang="es-CL" dirty="0" smtClean="0">
                <a:solidFill>
                  <a:schemeClr val="accent6"/>
                </a:solidFill>
              </a:rPr>
              <a:t>Condición</a:t>
            </a:r>
            <a:r>
              <a:rPr lang="es-CL" dirty="0" smtClean="0"/>
              <a:t>/</a:t>
            </a:r>
            <a:r>
              <a:rPr lang="es-CL" dirty="0" smtClean="0">
                <a:solidFill>
                  <a:srgbClr val="00B050"/>
                </a:solidFill>
              </a:rPr>
              <a:t>Acción</a:t>
            </a:r>
            <a:endParaRPr lang="es-CL" dirty="0">
              <a:solidFill>
                <a:srgbClr val="00B05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070" y="4612438"/>
            <a:ext cx="3873923" cy="164139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1005016"/>
            <a:ext cx="9144000" cy="34701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7" name="Picture 2 1" descr="https://techraptor.net/wp-content/uploads/2014/04/metacritic-logo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019432"/>
            <a:ext cx="6400800" cy="3455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0" y="990600"/>
            <a:ext cx="9144000" cy="3484605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8407" y="1181381"/>
            <a:ext cx="4338555" cy="297924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427" y="1702443"/>
            <a:ext cx="3660874" cy="1515273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4516235" y="4648200"/>
            <a:ext cx="4455158" cy="400110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000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¿Qué hace el disparador?</a:t>
            </a:r>
          </a:p>
        </p:txBody>
      </p:sp>
      <p:sp>
        <p:nvSpPr>
          <p:cNvPr id="20" name="Content Placeholder 6 2 2 2 1"/>
          <p:cNvSpPr txBox="1">
            <a:spLocks/>
          </p:cNvSpPr>
          <p:nvPr/>
        </p:nvSpPr>
        <p:spPr>
          <a:xfrm>
            <a:off x="4516235" y="5048310"/>
            <a:ext cx="4455159" cy="742890"/>
          </a:xfrm>
          <a:prstGeom prst="rect">
            <a:avLst/>
          </a:prstGeom>
          <a:solidFill>
            <a:srgbClr val="FFFFCC">
              <a:alpha val="46000"/>
            </a:srgbClr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 anchor="t" anchorCtr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100" dirty="0" smtClean="0">
                <a:latin typeface="Calibri Light" panose="020F0302020204030204" pitchFamily="34" charset="0"/>
              </a:rPr>
              <a:t>Si intentamos reducir el </a:t>
            </a:r>
            <a:r>
              <a:rPr lang="es-CL" sz="2100" dirty="0" smtClean="0">
                <a:solidFill>
                  <a:srgbClr val="0066CC"/>
                </a:solidFill>
                <a:latin typeface="Calibri Light" panose="020F0302020204030204" pitchFamily="34" charset="0"/>
              </a:rPr>
              <a:t>pm</a:t>
            </a:r>
            <a:r>
              <a:rPr lang="es-CL" sz="2100" dirty="0" smtClean="0">
                <a:latin typeface="Calibri Light" panose="020F0302020204030204" pitchFamily="34" charset="0"/>
              </a:rPr>
              <a:t> de un álbum, se restaurará el valor previo</a:t>
            </a:r>
          </a:p>
          <a:p>
            <a:pPr marL="0" indent="0" algn="ctr">
              <a:buNone/>
            </a:pPr>
            <a:endParaRPr lang="es-CL" sz="2100" dirty="0">
              <a:solidFill>
                <a:srgbClr val="00B050"/>
              </a:solidFill>
              <a:latin typeface="Calibri Light" panose="020F030202020403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516235" y="5791200"/>
            <a:ext cx="4455157" cy="400110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000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¿Dónde están </a:t>
            </a:r>
            <a:r>
              <a:rPr lang="es-CL" sz="2000" dirty="0">
                <a:solidFill>
                  <a:srgbClr val="0070C0"/>
                </a:solidFill>
                <a:latin typeface="Calibri Light" panose="020F0302020204030204" pitchFamily="34" charset="0"/>
              </a:rPr>
              <a:t>Evento</a:t>
            </a:r>
            <a:r>
              <a:rPr lang="es-CL" sz="2000" dirty="0">
                <a:latin typeface="Calibri Light" panose="020F0302020204030204" pitchFamily="34" charset="0"/>
              </a:rPr>
              <a:t>/</a:t>
            </a:r>
            <a:r>
              <a:rPr lang="es-CL" sz="2000" dirty="0">
                <a:solidFill>
                  <a:schemeClr val="accent6"/>
                </a:solidFill>
                <a:latin typeface="Calibri Light" panose="020F0302020204030204" pitchFamily="34" charset="0"/>
              </a:rPr>
              <a:t>Condición</a:t>
            </a:r>
            <a:r>
              <a:rPr lang="es-CL" sz="2000" dirty="0">
                <a:latin typeface="Calibri Light" panose="020F0302020204030204" pitchFamily="34" charset="0"/>
              </a:rPr>
              <a:t>/</a:t>
            </a:r>
            <a:r>
              <a:rPr lang="es-CL" sz="2000" dirty="0">
                <a:solidFill>
                  <a:srgbClr val="00B050"/>
                </a:solidFill>
                <a:latin typeface="Calibri Light" panose="020F0302020204030204" pitchFamily="34" charset="0"/>
              </a:rPr>
              <a:t>Acción</a:t>
            </a:r>
            <a:r>
              <a:rPr lang="es-CL" sz="2000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?</a:t>
            </a:r>
          </a:p>
        </p:txBody>
      </p:sp>
      <p:sp>
        <p:nvSpPr>
          <p:cNvPr id="24" name="Content Placeholder 6 2 2 2 2"/>
          <p:cNvSpPr txBox="1">
            <a:spLocks/>
          </p:cNvSpPr>
          <p:nvPr/>
        </p:nvSpPr>
        <p:spPr>
          <a:xfrm>
            <a:off x="580384" y="5791200"/>
            <a:ext cx="3577260" cy="228600"/>
          </a:xfrm>
          <a:prstGeom prst="rect">
            <a:avLst/>
          </a:prstGeom>
          <a:solidFill>
            <a:srgbClr val="FFFFCC">
              <a:alpha val="46000"/>
            </a:srgbClr>
          </a:solidFill>
          <a:ln w="31750">
            <a:solidFill>
              <a:srgbClr val="FFC000"/>
            </a:solidFill>
            <a:prstDash val="sysDot"/>
          </a:ln>
        </p:spPr>
        <p:txBody>
          <a:bodyPr vert="horz" lIns="91440" tIns="45720" rIns="91440" bIns="45720" rtlCol="0" anchor="t" anchorCtr="0">
            <a:normAutofit fontScale="47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s-CL" sz="2100" dirty="0">
              <a:solidFill>
                <a:srgbClr val="00B050"/>
              </a:solidFill>
              <a:latin typeface="Calibri Light" panose="020F0302020204030204" pitchFamily="34" charset="0"/>
            </a:endParaRPr>
          </a:p>
        </p:txBody>
      </p:sp>
      <p:sp>
        <p:nvSpPr>
          <p:cNvPr id="26" name="Content Placeholder 6 2 2 2 4"/>
          <p:cNvSpPr txBox="1">
            <a:spLocks/>
          </p:cNvSpPr>
          <p:nvPr/>
        </p:nvSpPr>
        <p:spPr>
          <a:xfrm>
            <a:off x="338041" y="4761049"/>
            <a:ext cx="3577260" cy="228600"/>
          </a:xfrm>
          <a:prstGeom prst="rect">
            <a:avLst/>
          </a:prstGeom>
          <a:solidFill>
            <a:schemeClr val="tx2">
              <a:lumMod val="20000"/>
              <a:lumOff val="80000"/>
              <a:alpha val="46000"/>
            </a:schemeClr>
          </a:solidFill>
          <a:ln w="31750">
            <a:solidFill>
              <a:srgbClr val="00B0F0"/>
            </a:solidFill>
            <a:prstDash val="sysDot"/>
          </a:ln>
        </p:spPr>
        <p:txBody>
          <a:bodyPr vert="horz" lIns="91440" tIns="45720" rIns="91440" bIns="45720" rtlCol="0" anchor="t" anchorCtr="0">
            <a:normAutofit fontScale="47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s-CL" sz="2100" dirty="0">
              <a:solidFill>
                <a:srgbClr val="00B050"/>
              </a:solidFill>
              <a:latin typeface="Calibri Light" panose="020F0302020204030204" pitchFamily="34" charset="0"/>
            </a:endParaRPr>
          </a:p>
        </p:txBody>
      </p:sp>
      <p:sp>
        <p:nvSpPr>
          <p:cNvPr id="27" name="Content Placeholder 6 2 2 2 5"/>
          <p:cNvSpPr txBox="1">
            <a:spLocks/>
          </p:cNvSpPr>
          <p:nvPr/>
        </p:nvSpPr>
        <p:spPr>
          <a:xfrm>
            <a:off x="591086" y="6026658"/>
            <a:ext cx="3577260" cy="228600"/>
          </a:xfrm>
          <a:prstGeom prst="rect">
            <a:avLst/>
          </a:prstGeom>
          <a:solidFill>
            <a:schemeClr val="accent3">
              <a:lumMod val="40000"/>
              <a:lumOff val="60000"/>
              <a:alpha val="46000"/>
            </a:schemeClr>
          </a:solidFill>
          <a:ln w="31750">
            <a:solidFill>
              <a:srgbClr val="92D050"/>
            </a:solidFill>
            <a:prstDash val="sysDot"/>
          </a:ln>
        </p:spPr>
        <p:txBody>
          <a:bodyPr vert="horz" lIns="91440" tIns="45720" rIns="91440" bIns="45720" rtlCol="0" anchor="t" anchorCtr="0">
            <a:normAutofit fontScale="47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s-CL" sz="2100" dirty="0">
              <a:solidFill>
                <a:srgbClr val="00B050"/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2396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3" grpId="0" animBg="1"/>
      <p:bldP spid="24" grpId="0" animBg="1"/>
      <p:bldP spid="26" grpId="0" animBg="1"/>
      <p:bldP spid="27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Disparadores: </a:t>
            </a:r>
            <a:r>
              <a:rPr lang="es-CL" dirty="0" smtClean="0">
                <a:solidFill>
                  <a:srgbClr val="0070C0"/>
                </a:solidFill>
              </a:rPr>
              <a:t>Evento</a:t>
            </a:r>
            <a:r>
              <a:rPr lang="es-CL" dirty="0" smtClean="0"/>
              <a:t>/</a:t>
            </a:r>
            <a:r>
              <a:rPr lang="es-CL" dirty="0" smtClean="0">
                <a:solidFill>
                  <a:schemeClr val="accent6"/>
                </a:solidFill>
              </a:rPr>
              <a:t>Condición</a:t>
            </a:r>
            <a:r>
              <a:rPr lang="es-CL" dirty="0" smtClean="0"/>
              <a:t>/</a:t>
            </a:r>
            <a:r>
              <a:rPr lang="es-CL" dirty="0" smtClean="0">
                <a:solidFill>
                  <a:srgbClr val="00B050"/>
                </a:solidFill>
              </a:rPr>
              <a:t>Acción</a:t>
            </a:r>
            <a:endParaRPr lang="es-CL" dirty="0">
              <a:solidFill>
                <a:srgbClr val="00B05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070" y="4612438"/>
            <a:ext cx="3873923" cy="164139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1005016"/>
            <a:ext cx="9144000" cy="34701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7" name="Picture 2 1" descr="https://techraptor.net/wp-content/uploads/2014/04/metacritic-logo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019432"/>
            <a:ext cx="6400800" cy="3455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0" y="990600"/>
            <a:ext cx="9144000" cy="3484605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8407" y="1181381"/>
            <a:ext cx="4338555" cy="297924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427" y="1702443"/>
            <a:ext cx="3660874" cy="151527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4376" y="4614461"/>
            <a:ext cx="2475689" cy="818445"/>
          </a:xfrm>
          <a:prstGeom prst="rect">
            <a:avLst/>
          </a:prstGeom>
        </p:spPr>
      </p:pic>
      <p:sp>
        <p:nvSpPr>
          <p:cNvPr id="17" name="Content Placeholder 6 2 2 2 1"/>
          <p:cNvSpPr txBox="1">
            <a:spLocks/>
          </p:cNvSpPr>
          <p:nvPr/>
        </p:nvSpPr>
        <p:spPr>
          <a:xfrm>
            <a:off x="4495958" y="5632966"/>
            <a:ext cx="4455159" cy="386834"/>
          </a:xfrm>
          <a:prstGeom prst="rect">
            <a:avLst/>
          </a:prstGeom>
          <a:solidFill>
            <a:srgbClr val="FFFFCC">
              <a:alpha val="46000"/>
            </a:srgbClr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 anchor="t" anchorCtr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100" dirty="0" smtClean="0">
                <a:latin typeface="Calibri Light" panose="020F0302020204030204" pitchFamily="34" charset="0"/>
              </a:rPr>
              <a:t>No cambia.</a:t>
            </a:r>
          </a:p>
        </p:txBody>
      </p:sp>
      <p:sp>
        <p:nvSpPr>
          <p:cNvPr id="18" name="Content Placeholder 6 2 2 2 2"/>
          <p:cNvSpPr txBox="1">
            <a:spLocks/>
          </p:cNvSpPr>
          <p:nvPr/>
        </p:nvSpPr>
        <p:spPr>
          <a:xfrm>
            <a:off x="3057772" y="2819400"/>
            <a:ext cx="315235" cy="152400"/>
          </a:xfrm>
          <a:prstGeom prst="rect">
            <a:avLst/>
          </a:prstGeom>
          <a:solidFill>
            <a:srgbClr val="FFFFCC">
              <a:alpha val="46000"/>
            </a:srgbClr>
          </a:solidFill>
          <a:ln w="31750">
            <a:solidFill>
              <a:srgbClr val="FFC000"/>
            </a:solidFill>
            <a:prstDash val="sysDot"/>
          </a:ln>
        </p:spPr>
        <p:txBody>
          <a:bodyPr vert="horz" lIns="91440" tIns="45720" rIns="91440" bIns="45720" rtlCol="0" anchor="t" anchorCtr="0">
            <a:normAutofit fontScale="2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s-CL" sz="2100" dirty="0">
              <a:solidFill>
                <a:srgbClr val="00B050"/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2960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Disparadores: </a:t>
            </a:r>
            <a:r>
              <a:rPr lang="es-CL" b="1" dirty="0" smtClean="0">
                <a:solidFill>
                  <a:srgbClr val="0070C0"/>
                </a:solidFill>
              </a:rPr>
              <a:t>Evento</a:t>
            </a:r>
            <a:r>
              <a:rPr lang="es-CL" dirty="0" smtClean="0"/>
              <a:t>/</a:t>
            </a:r>
            <a:r>
              <a:rPr lang="es-CL" dirty="0" smtClean="0">
                <a:solidFill>
                  <a:schemeClr val="accent6"/>
                </a:solidFill>
              </a:rPr>
              <a:t>Condición</a:t>
            </a:r>
            <a:r>
              <a:rPr lang="es-CL" dirty="0" smtClean="0"/>
              <a:t>/</a:t>
            </a:r>
            <a:r>
              <a:rPr lang="es-CL" dirty="0" smtClean="0">
                <a:solidFill>
                  <a:srgbClr val="00B050"/>
                </a:solidFill>
              </a:rPr>
              <a:t>Acción</a:t>
            </a:r>
            <a:endParaRPr lang="es-CL" dirty="0">
              <a:solidFill>
                <a:srgbClr val="00B050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IE" dirty="0" err="1" smtClean="0">
                <a:cs typeface="Calibri Light" panose="020F0302020204030204" pitchFamily="34" charset="0"/>
              </a:rPr>
              <a:t>Orden</a:t>
            </a:r>
            <a:endParaRPr lang="en-IE" dirty="0" smtClean="0">
              <a:cs typeface="Calibri Light" panose="020F0302020204030204" pitchFamily="34" charset="0"/>
            </a:endParaRPr>
          </a:p>
          <a:p>
            <a:pPr lvl="1"/>
            <a:r>
              <a:rPr lang="en-IE" dirty="0" smtClean="0">
                <a:solidFill>
                  <a:srgbClr val="0070C0"/>
                </a:solidFill>
                <a:latin typeface="Inconsolata" panose="00000509000000000000" pitchFamily="49" charset="0"/>
              </a:rPr>
              <a:t>AFTER</a:t>
            </a:r>
            <a:r>
              <a:rPr lang="es-CL" dirty="0" smtClean="0"/>
              <a:t>: 		Aplicar acción después del evento</a:t>
            </a:r>
            <a:endParaRPr lang="en-IE" dirty="0" smtClean="0"/>
          </a:p>
          <a:p>
            <a:pPr lvl="1"/>
            <a:r>
              <a:rPr lang="en-IE" dirty="0" smtClean="0">
                <a:solidFill>
                  <a:srgbClr val="0070C0"/>
                </a:solidFill>
                <a:latin typeface="Inconsolata" panose="00000509000000000000" pitchFamily="49" charset="0"/>
              </a:rPr>
              <a:t>BEFORE</a:t>
            </a:r>
            <a:r>
              <a:rPr lang="es-CL" dirty="0" smtClean="0"/>
              <a:t>: 		Aplicar acción antes del evento</a:t>
            </a:r>
            <a:endParaRPr lang="en-IE" dirty="0" smtClean="0">
              <a:latin typeface="Inconsolata" panose="00000509000000000000" pitchFamily="49" charset="0"/>
            </a:endParaRPr>
          </a:p>
          <a:p>
            <a:pPr lvl="1"/>
            <a:r>
              <a:rPr lang="en-IE" dirty="0" smtClean="0">
                <a:solidFill>
                  <a:srgbClr val="0070C0"/>
                </a:solidFill>
                <a:latin typeface="Inconsolata" panose="00000509000000000000" pitchFamily="49" charset="0"/>
              </a:rPr>
              <a:t>INSTEAD OF</a:t>
            </a:r>
            <a:r>
              <a:rPr lang="es-CL" dirty="0" smtClean="0"/>
              <a:t>: 	Aplicar acción en vez del evento</a:t>
            </a:r>
          </a:p>
          <a:p>
            <a:endParaRPr lang="es-CL" dirty="0" smtClean="0">
              <a:cs typeface="Calibri Light" panose="020F0302020204030204" pitchFamily="34" charset="0"/>
            </a:endParaRPr>
          </a:p>
          <a:p>
            <a:r>
              <a:rPr lang="es-CL" dirty="0" smtClean="0">
                <a:cs typeface="Calibri Light" panose="020F0302020204030204" pitchFamily="34" charset="0"/>
              </a:rPr>
              <a:t>Eventos:</a:t>
            </a:r>
            <a:endParaRPr lang="es-CL" dirty="0">
              <a:cs typeface="Calibri Light" panose="020F0302020204030204" pitchFamily="34" charset="0"/>
            </a:endParaRPr>
          </a:p>
          <a:p>
            <a:pPr lvl="1"/>
            <a:r>
              <a:rPr lang="es-CL" dirty="0" smtClean="0">
                <a:solidFill>
                  <a:srgbClr val="0070C0"/>
                </a:solidFill>
                <a:latin typeface="Inconsolata" panose="00000509000000000000" pitchFamily="49" charset="0"/>
              </a:rPr>
              <a:t>INSERT</a:t>
            </a:r>
            <a:r>
              <a:rPr lang="es-CL" dirty="0" smtClean="0"/>
              <a:t>: 		Insertar una </a:t>
            </a:r>
            <a:r>
              <a:rPr lang="es-CL" dirty="0" err="1" smtClean="0"/>
              <a:t>tupla</a:t>
            </a:r>
            <a:r>
              <a:rPr lang="es-CL" dirty="0" smtClean="0"/>
              <a:t> en una tabla</a:t>
            </a:r>
            <a:endParaRPr lang="es-CL" dirty="0" smtClean="0">
              <a:solidFill>
                <a:srgbClr val="0070C0"/>
              </a:solidFill>
              <a:latin typeface="Inconsolata" panose="00000509000000000000" pitchFamily="49" charset="0"/>
            </a:endParaRPr>
          </a:p>
          <a:p>
            <a:pPr lvl="1"/>
            <a:r>
              <a:rPr lang="es-CL" dirty="0" smtClean="0">
                <a:solidFill>
                  <a:srgbClr val="0070C0"/>
                </a:solidFill>
                <a:latin typeface="Inconsolata" panose="00000509000000000000" pitchFamily="49" charset="0"/>
              </a:rPr>
              <a:t>UPDATE OF </a:t>
            </a:r>
            <a:r>
              <a:rPr lang="es-CL" dirty="0" smtClean="0">
                <a:solidFill>
                  <a:schemeClr val="accent2">
                    <a:lumMod val="75000"/>
                  </a:schemeClr>
                </a:solidFill>
                <a:latin typeface="Inconsolata" panose="00000509000000000000" pitchFamily="49" charset="0"/>
              </a:rPr>
              <a:t>x</a:t>
            </a:r>
            <a:r>
              <a:rPr lang="es-CL" dirty="0" smtClean="0"/>
              <a:t>: 	Actualizar un valor en la columna </a:t>
            </a:r>
            <a:r>
              <a:rPr lang="es-CL" dirty="0">
                <a:solidFill>
                  <a:schemeClr val="accent2">
                    <a:lumMod val="75000"/>
                  </a:schemeClr>
                </a:solidFill>
                <a:latin typeface="Inconsolata" panose="00000509000000000000" pitchFamily="49" charset="0"/>
              </a:rPr>
              <a:t>x</a:t>
            </a:r>
            <a:endParaRPr lang="es-CL" dirty="0" smtClean="0">
              <a:solidFill>
                <a:srgbClr val="0070C0"/>
              </a:solidFill>
              <a:latin typeface="Inconsolata" panose="00000509000000000000" pitchFamily="49" charset="0"/>
            </a:endParaRPr>
          </a:p>
          <a:p>
            <a:pPr lvl="1"/>
            <a:r>
              <a:rPr lang="es-CL" dirty="0" smtClean="0">
                <a:solidFill>
                  <a:srgbClr val="0070C0"/>
                </a:solidFill>
                <a:latin typeface="Inconsolata" panose="00000509000000000000" pitchFamily="49" charset="0"/>
              </a:rPr>
              <a:t>DELETE</a:t>
            </a:r>
            <a:r>
              <a:rPr lang="es-CL" dirty="0" smtClean="0"/>
              <a:t>: 		Borrar una </a:t>
            </a:r>
            <a:r>
              <a:rPr lang="es-CL" dirty="0" err="1" smtClean="0"/>
              <a:t>tupla</a:t>
            </a:r>
            <a:r>
              <a:rPr lang="es-CL" dirty="0" smtClean="0"/>
              <a:t> de la tabla</a:t>
            </a:r>
          </a:p>
          <a:p>
            <a:endParaRPr lang="es-CL" dirty="0">
              <a:solidFill>
                <a:srgbClr val="0070C0"/>
              </a:solidFill>
              <a:latin typeface="Inconsolata" panose="00000509000000000000" pitchFamily="49" charset="0"/>
            </a:endParaRPr>
          </a:p>
          <a:p>
            <a:r>
              <a:rPr lang="es-CL" dirty="0" smtClean="0"/>
              <a:t>Por ejemplo:</a:t>
            </a:r>
            <a:r>
              <a:rPr lang="es-CL" dirty="0">
                <a:solidFill>
                  <a:srgbClr val="0070C0"/>
                </a:solidFill>
                <a:latin typeface="Inconsolata" panose="00000509000000000000" pitchFamily="49" charset="0"/>
              </a:rPr>
              <a:t> BEFORE </a:t>
            </a:r>
            <a:r>
              <a:rPr lang="es-CL" dirty="0" smtClean="0">
                <a:solidFill>
                  <a:srgbClr val="0070C0"/>
                </a:solidFill>
                <a:latin typeface="Inconsolata" panose="00000509000000000000" pitchFamily="49" charset="0"/>
              </a:rPr>
              <a:t>INSERT OR UPDATE OF …</a:t>
            </a:r>
            <a:endParaRPr lang="es-CL" dirty="0" smtClean="0"/>
          </a:p>
          <a:p>
            <a:pPr lvl="1"/>
            <a:r>
              <a:rPr lang="es-CL" dirty="0" smtClean="0"/>
              <a:t> Antes de una inserción o actualización, hace algo …</a:t>
            </a:r>
            <a:endParaRPr lang="en-IE" dirty="0">
              <a:solidFill>
                <a:srgbClr val="0070C0"/>
              </a:solidFill>
              <a:latin typeface="Inconsolata" panose="00000509000000000000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4236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Disparadores: </a:t>
            </a:r>
            <a:r>
              <a:rPr lang="es-CL" dirty="0" smtClean="0">
                <a:solidFill>
                  <a:srgbClr val="0070C0"/>
                </a:solidFill>
              </a:rPr>
              <a:t>Evento</a:t>
            </a:r>
            <a:r>
              <a:rPr lang="es-CL" dirty="0" smtClean="0"/>
              <a:t>/</a:t>
            </a:r>
            <a:r>
              <a:rPr lang="es-CL" dirty="0" smtClean="0">
                <a:solidFill>
                  <a:schemeClr val="accent6"/>
                </a:solidFill>
              </a:rPr>
              <a:t>Condición</a:t>
            </a:r>
            <a:r>
              <a:rPr lang="es-CL" dirty="0" smtClean="0"/>
              <a:t>/</a:t>
            </a:r>
            <a:r>
              <a:rPr lang="es-CL" dirty="0" smtClean="0">
                <a:solidFill>
                  <a:srgbClr val="00B050"/>
                </a:solidFill>
              </a:rPr>
              <a:t>Acción</a:t>
            </a:r>
            <a:endParaRPr lang="es-CL" dirty="0">
              <a:solidFill>
                <a:srgbClr val="00B05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572000" y="1005016"/>
            <a:ext cx="4572000" cy="524338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7" name="Picture 2 1" descr="https://techraptor.net/wp-content/uploads/2014/04/metacritic-log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373541" y="2300724"/>
            <a:ext cx="4928285" cy="2660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4572000" y="990600"/>
            <a:ext cx="4572000" cy="525780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8407" y="1181381"/>
            <a:ext cx="4338555" cy="297924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7563" y="4446878"/>
            <a:ext cx="3660874" cy="151527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24543" y="2660119"/>
            <a:ext cx="3563421" cy="1015663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000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¿Cómo podríamos actualizar la tabla </a:t>
            </a:r>
            <a:r>
              <a:rPr lang="es-CL" sz="2000" dirty="0" err="1" smtClean="0">
                <a:solidFill>
                  <a:srgbClr val="00B050"/>
                </a:solidFill>
                <a:latin typeface="Calibri Light" panose="020F0302020204030204" pitchFamily="34" charset="0"/>
              </a:rPr>
              <a:t>ÁlbumEval</a:t>
            </a:r>
            <a:r>
              <a:rPr lang="es-CL" sz="2000" i="1" dirty="0" smtClean="0">
                <a:solidFill>
                  <a:srgbClr val="00B050"/>
                </a:solidFill>
                <a:latin typeface="Calibri Light" panose="020F0302020204030204" pitchFamily="34" charset="0"/>
              </a:rPr>
              <a:t> </a:t>
            </a:r>
            <a:r>
              <a:rPr lang="es-CL" sz="2000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dada una inserción a </a:t>
            </a:r>
            <a:r>
              <a:rPr lang="es-CL" sz="2000" dirty="0" smtClean="0">
                <a:solidFill>
                  <a:srgbClr val="00B050"/>
                </a:solidFill>
                <a:latin typeface="Calibri Light" panose="020F0302020204030204" pitchFamily="34" charset="0"/>
              </a:rPr>
              <a:t>Evaluación</a:t>
            </a:r>
            <a:r>
              <a:rPr lang="es-CL" sz="2000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94378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Disparadores: </a:t>
            </a:r>
            <a:r>
              <a:rPr lang="es-CL" dirty="0" smtClean="0">
                <a:solidFill>
                  <a:srgbClr val="0070C0"/>
                </a:solidFill>
              </a:rPr>
              <a:t>Evento</a:t>
            </a:r>
            <a:r>
              <a:rPr lang="es-CL" dirty="0" smtClean="0"/>
              <a:t>/</a:t>
            </a:r>
            <a:r>
              <a:rPr lang="es-CL" dirty="0" smtClean="0">
                <a:solidFill>
                  <a:schemeClr val="accent6"/>
                </a:solidFill>
              </a:rPr>
              <a:t>Condición</a:t>
            </a:r>
            <a:r>
              <a:rPr lang="es-CL" dirty="0" smtClean="0"/>
              <a:t>/</a:t>
            </a:r>
            <a:r>
              <a:rPr lang="es-CL" dirty="0" smtClean="0">
                <a:solidFill>
                  <a:srgbClr val="00B050"/>
                </a:solidFill>
              </a:rPr>
              <a:t>Acción</a:t>
            </a:r>
            <a:endParaRPr lang="es-CL" dirty="0">
              <a:solidFill>
                <a:srgbClr val="00B05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041204"/>
            <a:ext cx="3178177" cy="523231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572000" y="1005016"/>
            <a:ext cx="4572000" cy="524338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7" name="Picture 2 1" descr="https://techraptor.net/wp-content/uploads/2014/04/metacritic-logo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373541" y="2300724"/>
            <a:ext cx="4928285" cy="2660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4572000" y="990600"/>
            <a:ext cx="4572000" cy="525780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8407" y="1181381"/>
            <a:ext cx="4338555" cy="297924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7563" y="4446878"/>
            <a:ext cx="3660874" cy="151527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71745" y="6964362"/>
            <a:ext cx="2172510" cy="239475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609600" y="6404719"/>
            <a:ext cx="5580379" cy="400110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000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¿Qué pasaría si tuviéramos  </a:t>
            </a:r>
            <a:r>
              <a:rPr lang="es-CL" sz="2000" dirty="0" smtClean="0">
                <a:solidFill>
                  <a:srgbClr val="D55681"/>
                </a:solidFill>
                <a:latin typeface="Inconsolata" panose="00000509000000000000" pitchFamily="49" charset="0"/>
              </a:rPr>
              <a:t>BEFORE INSERT</a:t>
            </a:r>
            <a:r>
              <a:rPr lang="es-CL" sz="2000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 …</a:t>
            </a:r>
            <a:r>
              <a:rPr lang="es-CL" sz="2000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?</a:t>
            </a:r>
          </a:p>
        </p:txBody>
      </p:sp>
      <p:sp>
        <p:nvSpPr>
          <p:cNvPr id="17" name="Content Placeholder 6 2 2 2 1"/>
          <p:cNvSpPr txBox="1">
            <a:spLocks/>
          </p:cNvSpPr>
          <p:nvPr/>
        </p:nvSpPr>
        <p:spPr>
          <a:xfrm>
            <a:off x="6189979" y="6404719"/>
            <a:ext cx="2877821" cy="400110"/>
          </a:xfrm>
          <a:prstGeom prst="rect">
            <a:avLst/>
          </a:prstGeom>
          <a:solidFill>
            <a:srgbClr val="FFFFCC">
              <a:alpha val="84000"/>
            </a:srgbClr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 anchor="t" anchorCtr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000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Actualizaciones atrasadas</a:t>
            </a:r>
          </a:p>
          <a:p>
            <a:pPr marL="0" indent="0" algn="ctr">
              <a:buNone/>
            </a:pPr>
            <a:endParaRPr lang="es-CL" sz="2000" dirty="0">
              <a:solidFill>
                <a:srgbClr val="00B050"/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8966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0.04028 0.13333 L 0.01667 -0.25949 " pathEditMode="relative" rAng="0" ptsTypes="AA">
                                      <p:cBhvr>
                                        <p:cTn id="9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1" y="-196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685800"/>
            <a:ext cx="8839200" cy="5685648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143000" y="3129885"/>
            <a:ext cx="7086600" cy="28137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L" sz="3200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Los disparadores son estándar</a:t>
            </a:r>
          </a:p>
          <a:p>
            <a:pPr algn="ctr"/>
            <a:endParaRPr lang="es-CL" sz="3200" dirty="0" smtClean="0">
              <a:solidFill>
                <a:schemeClr val="tx1"/>
              </a:solidFill>
              <a:latin typeface="Calibri Light" panose="020F0302020204030204" pitchFamily="34" charset="0"/>
            </a:endParaRPr>
          </a:p>
          <a:p>
            <a:pPr algn="ctr"/>
            <a:r>
              <a:rPr lang="es-CL" sz="3200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¡Pero su implementación en varios </a:t>
            </a:r>
          </a:p>
          <a:p>
            <a:pPr algn="ctr"/>
            <a:r>
              <a:rPr lang="es-CL" sz="3200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motores varía muchísimo!</a:t>
            </a:r>
            <a:endParaRPr lang="es-CL" sz="3200" dirty="0">
              <a:solidFill>
                <a:srgbClr val="FF0000"/>
              </a:solidFill>
              <a:latin typeface="Calibri Light" panose="020F0302020204030204" pitchFamily="34" charset="0"/>
            </a:endParaRPr>
          </a:p>
          <a:p>
            <a:pPr algn="ctr"/>
            <a:r>
              <a:rPr lang="es-CL" sz="2400" dirty="0" smtClean="0">
                <a:latin typeface="Calibri Light" panose="020F0302020204030204" pitchFamily="34" charset="0"/>
              </a:rPr>
              <a:t>Por ejemplo, </a:t>
            </a:r>
            <a:r>
              <a:rPr lang="es-CL" sz="2400" dirty="0" err="1" smtClean="0">
                <a:latin typeface="Calibri Light" panose="020F0302020204030204" pitchFamily="34" charset="0"/>
              </a:rPr>
              <a:t>Postgres</a:t>
            </a:r>
            <a:r>
              <a:rPr lang="es-CL" sz="2400" dirty="0" smtClean="0">
                <a:latin typeface="Calibri Light" panose="020F0302020204030204" pitchFamily="34" charset="0"/>
              </a:rPr>
              <a:t> usa </a:t>
            </a:r>
            <a:r>
              <a:rPr lang="es-CL" sz="2400" i="1" dirty="0" smtClean="0">
                <a:latin typeface="Calibri Light" panose="020F0302020204030204" pitchFamily="34" charset="0"/>
              </a:rPr>
              <a:t>"</a:t>
            </a:r>
            <a:r>
              <a:rPr lang="es-CL" sz="2400" i="1" dirty="0" err="1" smtClean="0">
                <a:latin typeface="Calibri Light" panose="020F0302020204030204" pitchFamily="34" charset="0"/>
              </a:rPr>
              <a:t>stored</a:t>
            </a:r>
            <a:r>
              <a:rPr lang="es-CL" sz="2400" i="1" dirty="0" smtClean="0">
                <a:latin typeface="Calibri Light" panose="020F0302020204030204" pitchFamily="34" charset="0"/>
              </a:rPr>
              <a:t> </a:t>
            </a:r>
            <a:r>
              <a:rPr lang="es-CL" sz="2400" i="1" dirty="0" err="1" smtClean="0">
                <a:latin typeface="Calibri Light" panose="020F0302020204030204" pitchFamily="34" charset="0"/>
              </a:rPr>
              <a:t>procedures</a:t>
            </a:r>
            <a:r>
              <a:rPr lang="es-CL" sz="2400" i="1" dirty="0">
                <a:latin typeface="Calibri Light" panose="020F0302020204030204" pitchFamily="34" charset="0"/>
              </a:rPr>
              <a:t>"</a:t>
            </a:r>
            <a:r>
              <a:rPr lang="es-CL" sz="2400" i="1" dirty="0" smtClean="0">
                <a:latin typeface="Calibri Light" panose="020F0302020204030204" pitchFamily="34" charset="0"/>
              </a:rPr>
              <a:t> …</a:t>
            </a:r>
          </a:p>
        </p:txBody>
      </p:sp>
    </p:spTree>
    <p:extLst>
      <p:ext uri="{BB962C8B-B14F-4D97-AF65-F5344CB8AC3E}">
        <p14:creationId xmlns:p14="http://schemas.microsoft.com/office/powerpoint/2010/main" val="667487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126390" y="6135442"/>
            <a:ext cx="4044465" cy="64635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b" anchorCtr="0"/>
          <a:lstStyle/>
          <a:p>
            <a:pPr algn="r"/>
            <a:r>
              <a:rPr lang="es-CL" b="1" i="1" dirty="0" err="1" smtClean="0">
                <a:solidFill>
                  <a:srgbClr val="7030A0"/>
                </a:solidFill>
                <a:latin typeface="Calibri Light" panose="020F0302020204030204" pitchFamily="34" charset="0"/>
              </a:rPr>
              <a:t>Trigger</a:t>
            </a:r>
            <a:endParaRPr lang="en-GB" b="1" i="1" dirty="0">
              <a:solidFill>
                <a:srgbClr val="7030A0"/>
              </a:solidFill>
              <a:latin typeface="Calibri Light" panose="020F030202020403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26390" y="1005016"/>
            <a:ext cx="4044465" cy="509023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b" anchorCtr="0"/>
          <a:lstStyle/>
          <a:p>
            <a:pPr algn="r"/>
            <a:r>
              <a:rPr lang="es-CL" b="1" i="1" dirty="0" err="1" smtClean="0">
                <a:solidFill>
                  <a:srgbClr val="0070C0"/>
                </a:solidFill>
                <a:latin typeface="Calibri Light" panose="020F0302020204030204" pitchFamily="34" charset="0"/>
              </a:rPr>
              <a:t>Stored</a:t>
            </a:r>
            <a:r>
              <a:rPr lang="es-CL" b="1" i="1" dirty="0" smtClean="0">
                <a:solidFill>
                  <a:srgbClr val="0070C0"/>
                </a:solidFill>
                <a:latin typeface="Calibri Light" panose="020F0302020204030204" pitchFamily="34" charset="0"/>
              </a:rPr>
              <a:t> </a:t>
            </a:r>
            <a:r>
              <a:rPr lang="es-CL" b="1" i="1" dirty="0" err="1" smtClean="0">
                <a:solidFill>
                  <a:srgbClr val="0070C0"/>
                </a:solidFill>
                <a:latin typeface="Calibri Light" panose="020F0302020204030204" pitchFamily="34" charset="0"/>
              </a:rPr>
              <a:t>Procedure</a:t>
            </a:r>
            <a:endParaRPr lang="en-GB" b="1" i="1" dirty="0">
              <a:solidFill>
                <a:srgbClr val="0070C0"/>
              </a:solidFill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/>
              <a:t>Disparadores en </a:t>
            </a:r>
            <a:r>
              <a:rPr lang="es-CL" dirty="0" err="1" smtClean="0"/>
              <a:t>Postgres</a:t>
            </a:r>
            <a:endParaRPr lang="es-CL" dirty="0">
              <a:solidFill>
                <a:srgbClr val="00B05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572000" y="1005016"/>
            <a:ext cx="4572000" cy="524338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7" name="Picture 2 1" descr="https://techraptor.net/wp-content/uploads/2014/04/metacritic-logo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373541" y="2300724"/>
            <a:ext cx="4928285" cy="2660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4572000" y="990600"/>
            <a:ext cx="4572000" cy="525780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8407" y="1181381"/>
            <a:ext cx="4338555" cy="297924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7563" y="4446878"/>
            <a:ext cx="3660874" cy="1515273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774" y="6265839"/>
            <a:ext cx="3039044" cy="45163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766" y="1071983"/>
            <a:ext cx="3532034" cy="5024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813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0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126390" y="1021839"/>
            <a:ext cx="4044465" cy="113816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b" anchorCtr="0"/>
          <a:lstStyle/>
          <a:p>
            <a:pPr algn="r"/>
            <a:r>
              <a:rPr lang="es-CL" b="1" i="1" dirty="0" smtClean="0">
                <a:solidFill>
                  <a:schemeClr val="accent6">
                    <a:lumMod val="50000"/>
                  </a:schemeClr>
                </a:solidFill>
                <a:latin typeface="Calibri Light" panose="020F0302020204030204" pitchFamily="34" charset="0"/>
              </a:rPr>
              <a:t>Vista Mat.</a:t>
            </a:r>
            <a:endParaRPr lang="en-GB" b="1" i="1" dirty="0">
              <a:solidFill>
                <a:schemeClr val="accent6">
                  <a:lumMod val="50000"/>
                </a:schemeClr>
              </a:solidFill>
              <a:latin typeface="Calibri Light" panose="020F030202020403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26390" y="5962151"/>
            <a:ext cx="4044465" cy="64635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b" anchorCtr="0"/>
          <a:lstStyle/>
          <a:p>
            <a:pPr algn="r"/>
            <a:r>
              <a:rPr lang="es-CL" b="1" i="1" dirty="0" err="1" smtClean="0">
                <a:solidFill>
                  <a:srgbClr val="7030A0"/>
                </a:solidFill>
                <a:latin typeface="Calibri Light" panose="020F0302020204030204" pitchFamily="34" charset="0"/>
              </a:rPr>
              <a:t>Trigger</a:t>
            </a:r>
            <a:endParaRPr lang="en-GB" b="1" i="1" dirty="0">
              <a:solidFill>
                <a:srgbClr val="7030A0"/>
              </a:solidFill>
              <a:latin typeface="Calibri Light" panose="020F030202020403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26390" y="3384106"/>
            <a:ext cx="4044465" cy="111169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b" anchorCtr="0"/>
          <a:lstStyle/>
          <a:p>
            <a:pPr algn="r"/>
            <a:r>
              <a:rPr lang="es-CL" b="1" i="1" dirty="0" err="1" smtClean="0">
                <a:solidFill>
                  <a:srgbClr val="0070C0"/>
                </a:solidFill>
                <a:latin typeface="Calibri Light" panose="020F0302020204030204" pitchFamily="34" charset="0"/>
              </a:rPr>
              <a:t>Stored</a:t>
            </a:r>
            <a:r>
              <a:rPr lang="es-CL" b="1" i="1" dirty="0" smtClean="0">
                <a:solidFill>
                  <a:srgbClr val="0070C0"/>
                </a:solidFill>
                <a:latin typeface="Calibri Light" panose="020F0302020204030204" pitchFamily="34" charset="0"/>
              </a:rPr>
              <a:t> </a:t>
            </a:r>
            <a:r>
              <a:rPr lang="es-CL" b="1" i="1" dirty="0" err="1" smtClean="0">
                <a:solidFill>
                  <a:srgbClr val="0070C0"/>
                </a:solidFill>
                <a:latin typeface="Calibri Light" panose="020F0302020204030204" pitchFamily="34" charset="0"/>
              </a:rPr>
              <a:t>Procedure</a:t>
            </a:r>
            <a:endParaRPr lang="en-GB" b="1" i="1" dirty="0">
              <a:solidFill>
                <a:srgbClr val="0070C0"/>
              </a:solidFill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/>
              <a:t>Disparadores + Vistas Mat. en </a:t>
            </a:r>
            <a:r>
              <a:rPr lang="es-CL" dirty="0" err="1" smtClean="0"/>
              <a:t>Postgres</a:t>
            </a:r>
            <a:endParaRPr lang="es-CL" dirty="0">
              <a:solidFill>
                <a:srgbClr val="00B05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769" y="3453711"/>
            <a:ext cx="3645990" cy="96460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572000" y="1005016"/>
            <a:ext cx="4572000" cy="524338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7" name="Picture 2 1" descr="https://techraptor.net/wp-content/uploads/2014/04/metacritic-logo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373541" y="2300724"/>
            <a:ext cx="4928285" cy="2660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4572000" y="990600"/>
            <a:ext cx="4572000" cy="525780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8407" y="1181381"/>
            <a:ext cx="4338555" cy="297924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879" y="1122561"/>
            <a:ext cx="2691933" cy="96475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7563" y="4446878"/>
            <a:ext cx="3660874" cy="151527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774" y="6092548"/>
            <a:ext cx="3185794" cy="452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760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2" grpId="0" animBg="1"/>
      <p:bldP spid="20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4572000" y="938590"/>
            <a:ext cx="4572000" cy="591940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>
              <a:latin typeface="Calibri Light" panose="020F03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938589"/>
            <a:ext cx="4572000" cy="5919411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>
              <a:latin typeface="Calibri Light" panose="020F030202020403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26390" y="1021839"/>
            <a:ext cx="4044465" cy="113816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b" anchorCtr="0"/>
          <a:lstStyle/>
          <a:p>
            <a:pPr algn="r"/>
            <a:r>
              <a:rPr lang="es-CL" b="1" i="1" dirty="0" smtClean="0">
                <a:solidFill>
                  <a:schemeClr val="accent6">
                    <a:lumMod val="50000"/>
                  </a:schemeClr>
                </a:solidFill>
                <a:latin typeface="Calibri Light" panose="020F0302020204030204" pitchFamily="34" charset="0"/>
              </a:rPr>
              <a:t>Vista Mat.</a:t>
            </a:r>
            <a:endParaRPr lang="en-GB" b="1" i="1" dirty="0">
              <a:solidFill>
                <a:schemeClr val="accent6">
                  <a:lumMod val="50000"/>
                </a:schemeClr>
              </a:solidFill>
              <a:latin typeface="Calibri Light" panose="020F030202020403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26390" y="5962151"/>
            <a:ext cx="4044465" cy="64635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b" anchorCtr="0"/>
          <a:lstStyle/>
          <a:p>
            <a:pPr algn="r"/>
            <a:r>
              <a:rPr lang="es-CL" b="1" i="1" dirty="0" err="1" smtClean="0">
                <a:solidFill>
                  <a:srgbClr val="7030A0"/>
                </a:solidFill>
                <a:latin typeface="Calibri Light" panose="020F0302020204030204" pitchFamily="34" charset="0"/>
              </a:rPr>
              <a:t>Trigger</a:t>
            </a:r>
            <a:endParaRPr lang="en-GB" b="1" i="1" dirty="0">
              <a:solidFill>
                <a:srgbClr val="7030A0"/>
              </a:solidFill>
              <a:latin typeface="Calibri Light" panose="020F030202020403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26390" y="3384106"/>
            <a:ext cx="4044465" cy="111169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b" anchorCtr="0"/>
          <a:lstStyle/>
          <a:p>
            <a:pPr algn="r"/>
            <a:r>
              <a:rPr lang="es-CL" b="1" i="1" dirty="0" err="1" smtClean="0">
                <a:solidFill>
                  <a:srgbClr val="0070C0"/>
                </a:solidFill>
                <a:latin typeface="Calibri Light" panose="020F0302020204030204" pitchFamily="34" charset="0"/>
              </a:rPr>
              <a:t>Stored</a:t>
            </a:r>
            <a:r>
              <a:rPr lang="es-CL" b="1" i="1" dirty="0" smtClean="0">
                <a:solidFill>
                  <a:srgbClr val="0070C0"/>
                </a:solidFill>
                <a:latin typeface="Calibri Light" panose="020F0302020204030204" pitchFamily="34" charset="0"/>
              </a:rPr>
              <a:t> </a:t>
            </a:r>
            <a:r>
              <a:rPr lang="es-CL" b="1" i="1" dirty="0" err="1" smtClean="0">
                <a:solidFill>
                  <a:srgbClr val="0070C0"/>
                </a:solidFill>
                <a:latin typeface="Calibri Light" panose="020F0302020204030204" pitchFamily="34" charset="0"/>
              </a:rPr>
              <a:t>Procedure</a:t>
            </a:r>
            <a:endParaRPr lang="en-GB" b="1" i="1" dirty="0">
              <a:solidFill>
                <a:srgbClr val="0070C0"/>
              </a:solidFill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/>
              <a:t>Disparadores en </a:t>
            </a:r>
            <a:r>
              <a:rPr lang="es-CL" dirty="0" err="1" smtClean="0"/>
              <a:t>Postgres</a:t>
            </a:r>
            <a:endParaRPr lang="es-CL" dirty="0">
              <a:solidFill>
                <a:srgbClr val="00B05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769" y="3453711"/>
            <a:ext cx="3645990" cy="9646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879" y="1122561"/>
            <a:ext cx="2691933" cy="96475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774" y="6092548"/>
            <a:ext cx="3185794" cy="452885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4876800" y="6135442"/>
            <a:ext cx="4044465" cy="64635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b" anchorCtr="0"/>
          <a:lstStyle/>
          <a:p>
            <a:pPr algn="r"/>
            <a:r>
              <a:rPr lang="es-CL" b="1" i="1" dirty="0" err="1" smtClean="0">
                <a:solidFill>
                  <a:srgbClr val="7030A0"/>
                </a:solidFill>
                <a:latin typeface="Calibri Light" panose="020F0302020204030204" pitchFamily="34" charset="0"/>
              </a:rPr>
              <a:t>Trigger</a:t>
            </a:r>
            <a:endParaRPr lang="en-GB" b="1" i="1" dirty="0">
              <a:solidFill>
                <a:srgbClr val="7030A0"/>
              </a:solidFill>
              <a:latin typeface="Calibri Light" panose="020F0302020204030204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4876800" y="1005016"/>
            <a:ext cx="4044465" cy="509023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b" anchorCtr="0"/>
          <a:lstStyle/>
          <a:p>
            <a:pPr algn="r"/>
            <a:r>
              <a:rPr lang="es-CL" b="1" i="1" dirty="0" err="1" smtClean="0">
                <a:solidFill>
                  <a:srgbClr val="0070C0"/>
                </a:solidFill>
                <a:latin typeface="Calibri Light" panose="020F0302020204030204" pitchFamily="34" charset="0"/>
              </a:rPr>
              <a:t>Stored</a:t>
            </a:r>
            <a:r>
              <a:rPr lang="es-CL" b="1" i="1" dirty="0" smtClean="0">
                <a:solidFill>
                  <a:srgbClr val="0070C0"/>
                </a:solidFill>
                <a:latin typeface="Calibri Light" panose="020F0302020204030204" pitchFamily="34" charset="0"/>
              </a:rPr>
              <a:t> </a:t>
            </a:r>
            <a:r>
              <a:rPr lang="es-CL" b="1" i="1" dirty="0" err="1" smtClean="0">
                <a:solidFill>
                  <a:srgbClr val="0070C0"/>
                </a:solidFill>
                <a:latin typeface="Calibri Light" panose="020F0302020204030204" pitchFamily="34" charset="0"/>
              </a:rPr>
              <a:t>Procedure</a:t>
            </a:r>
            <a:endParaRPr lang="en-GB" b="1" i="1" dirty="0">
              <a:solidFill>
                <a:srgbClr val="0070C0"/>
              </a:solidFill>
              <a:latin typeface="Calibri Light" panose="020F0302020204030204" pitchFamily="34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2184" y="6265839"/>
            <a:ext cx="3039044" cy="45163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2176" y="1071983"/>
            <a:ext cx="3532034" cy="5024017"/>
          </a:xfrm>
          <a:prstGeom prst="rect">
            <a:avLst/>
          </a:prstGeom>
        </p:spPr>
      </p:pic>
      <p:pic>
        <p:nvPicPr>
          <p:cNvPr id="24" name="Marcador de contenido 5"/>
          <p:cNvPicPr>
            <a:picLocks noGrp="1" noChangeAspect="1"/>
          </p:cNvPicPr>
          <p:nvPr>
            <p:ph idx="1"/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7847" y="2292343"/>
            <a:ext cx="1331616" cy="1138449"/>
          </a:xfrm>
        </p:spPr>
      </p:pic>
    </p:spTree>
    <p:extLst>
      <p:ext uri="{BB962C8B-B14F-4D97-AF65-F5344CB8AC3E}">
        <p14:creationId xmlns:p14="http://schemas.microsoft.com/office/powerpoint/2010/main" val="2427510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5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4572000" y="938590"/>
            <a:ext cx="4572000" cy="591940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>
              <a:latin typeface="Calibri Light" panose="020F03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938589"/>
            <a:ext cx="4572000" cy="5919411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>
              <a:latin typeface="Calibri Light" panose="020F030202020403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26390" y="1021839"/>
            <a:ext cx="4044465" cy="113816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b" anchorCtr="0"/>
          <a:lstStyle/>
          <a:p>
            <a:pPr algn="r"/>
            <a:r>
              <a:rPr lang="es-CL" b="1" i="1" dirty="0" smtClean="0">
                <a:solidFill>
                  <a:schemeClr val="accent6">
                    <a:lumMod val="50000"/>
                  </a:schemeClr>
                </a:solidFill>
                <a:latin typeface="Calibri Light" panose="020F0302020204030204" pitchFamily="34" charset="0"/>
              </a:rPr>
              <a:t>Vista Mat.</a:t>
            </a:r>
            <a:endParaRPr lang="en-GB" b="1" i="1" dirty="0">
              <a:solidFill>
                <a:schemeClr val="accent6">
                  <a:lumMod val="50000"/>
                </a:schemeClr>
              </a:solidFill>
              <a:latin typeface="Calibri Light" panose="020F030202020403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26390" y="5962151"/>
            <a:ext cx="4044465" cy="64635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b" anchorCtr="0"/>
          <a:lstStyle/>
          <a:p>
            <a:pPr algn="r"/>
            <a:r>
              <a:rPr lang="es-CL" b="1" i="1" dirty="0" err="1" smtClean="0">
                <a:solidFill>
                  <a:srgbClr val="7030A0"/>
                </a:solidFill>
                <a:latin typeface="Calibri Light" panose="020F0302020204030204" pitchFamily="34" charset="0"/>
              </a:rPr>
              <a:t>Trigger</a:t>
            </a:r>
            <a:endParaRPr lang="en-GB" b="1" i="1" dirty="0">
              <a:solidFill>
                <a:srgbClr val="7030A0"/>
              </a:solidFill>
              <a:latin typeface="Calibri Light" panose="020F030202020403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26390" y="3384106"/>
            <a:ext cx="4044465" cy="111169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b" anchorCtr="0"/>
          <a:lstStyle/>
          <a:p>
            <a:pPr algn="r"/>
            <a:r>
              <a:rPr lang="es-CL" b="1" i="1" dirty="0" err="1" smtClean="0">
                <a:solidFill>
                  <a:srgbClr val="0070C0"/>
                </a:solidFill>
                <a:latin typeface="Calibri Light" panose="020F0302020204030204" pitchFamily="34" charset="0"/>
              </a:rPr>
              <a:t>Stored</a:t>
            </a:r>
            <a:r>
              <a:rPr lang="es-CL" b="1" i="1" dirty="0" smtClean="0">
                <a:solidFill>
                  <a:srgbClr val="0070C0"/>
                </a:solidFill>
                <a:latin typeface="Calibri Light" panose="020F0302020204030204" pitchFamily="34" charset="0"/>
              </a:rPr>
              <a:t> </a:t>
            </a:r>
            <a:r>
              <a:rPr lang="es-CL" b="1" i="1" dirty="0" err="1" smtClean="0">
                <a:solidFill>
                  <a:srgbClr val="0070C0"/>
                </a:solidFill>
                <a:latin typeface="Calibri Light" panose="020F0302020204030204" pitchFamily="34" charset="0"/>
              </a:rPr>
              <a:t>Procedure</a:t>
            </a:r>
            <a:endParaRPr lang="en-GB" b="1" i="1" dirty="0">
              <a:solidFill>
                <a:srgbClr val="0070C0"/>
              </a:solidFill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/>
              <a:t>Disparadores en </a:t>
            </a:r>
            <a:r>
              <a:rPr lang="es-CL" dirty="0" err="1" smtClean="0"/>
              <a:t>Postgres</a:t>
            </a:r>
            <a:endParaRPr lang="es-CL" dirty="0">
              <a:solidFill>
                <a:srgbClr val="00B05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769" y="3453711"/>
            <a:ext cx="3645990" cy="9646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879" y="1122561"/>
            <a:ext cx="2691933" cy="96475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774" y="6092548"/>
            <a:ext cx="3185794" cy="452885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4876800" y="6135442"/>
            <a:ext cx="4044465" cy="64635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b" anchorCtr="0"/>
          <a:lstStyle/>
          <a:p>
            <a:pPr algn="r"/>
            <a:r>
              <a:rPr lang="es-CL" b="1" i="1" dirty="0" err="1" smtClean="0">
                <a:solidFill>
                  <a:srgbClr val="7030A0"/>
                </a:solidFill>
                <a:latin typeface="Calibri Light" panose="020F0302020204030204" pitchFamily="34" charset="0"/>
              </a:rPr>
              <a:t>Trigger</a:t>
            </a:r>
            <a:endParaRPr lang="en-GB" b="1" i="1" dirty="0">
              <a:solidFill>
                <a:srgbClr val="7030A0"/>
              </a:solidFill>
              <a:latin typeface="Calibri Light" panose="020F0302020204030204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4876800" y="1005016"/>
            <a:ext cx="4044465" cy="509023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b" anchorCtr="0"/>
          <a:lstStyle/>
          <a:p>
            <a:pPr algn="r"/>
            <a:r>
              <a:rPr lang="es-CL" b="1" i="1" dirty="0" err="1" smtClean="0">
                <a:solidFill>
                  <a:srgbClr val="0070C0"/>
                </a:solidFill>
                <a:latin typeface="Calibri Light" panose="020F0302020204030204" pitchFamily="34" charset="0"/>
              </a:rPr>
              <a:t>Stored</a:t>
            </a:r>
            <a:r>
              <a:rPr lang="es-CL" b="1" i="1" dirty="0" smtClean="0">
                <a:solidFill>
                  <a:srgbClr val="0070C0"/>
                </a:solidFill>
                <a:latin typeface="Calibri Light" panose="020F0302020204030204" pitchFamily="34" charset="0"/>
              </a:rPr>
              <a:t> </a:t>
            </a:r>
            <a:r>
              <a:rPr lang="es-CL" b="1" i="1" dirty="0" err="1" smtClean="0">
                <a:solidFill>
                  <a:srgbClr val="0070C0"/>
                </a:solidFill>
                <a:latin typeface="Calibri Light" panose="020F0302020204030204" pitchFamily="34" charset="0"/>
              </a:rPr>
              <a:t>Procedure</a:t>
            </a:r>
            <a:endParaRPr lang="en-GB" b="1" i="1" dirty="0">
              <a:solidFill>
                <a:srgbClr val="0070C0"/>
              </a:solidFill>
              <a:latin typeface="Calibri Light" panose="020F0302020204030204" pitchFamily="34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2184" y="6265839"/>
            <a:ext cx="3039044" cy="45163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2176" y="1071983"/>
            <a:ext cx="3532034" cy="5024017"/>
          </a:xfrm>
          <a:prstGeom prst="rect">
            <a:avLst/>
          </a:prstGeom>
        </p:spPr>
      </p:pic>
      <p:pic>
        <p:nvPicPr>
          <p:cNvPr id="24" name="Marcador de contenido 5"/>
          <p:cNvPicPr>
            <a:picLocks noGrp="1" noChangeAspect="1"/>
          </p:cNvPicPr>
          <p:nvPr>
            <p:ph idx="1"/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7847" y="2292343"/>
            <a:ext cx="1331616" cy="1138449"/>
          </a:xfrm>
        </p:spPr>
      </p:pic>
      <p:sp>
        <p:nvSpPr>
          <p:cNvPr id="18" name="TextBox 17"/>
          <p:cNvSpPr txBox="1"/>
          <p:nvPr/>
        </p:nvSpPr>
        <p:spPr>
          <a:xfrm>
            <a:off x="685799" y="5575906"/>
            <a:ext cx="7541742" cy="400110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000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¿Cuál es la diferencia entre ambos?</a:t>
            </a:r>
          </a:p>
        </p:txBody>
      </p:sp>
      <p:sp>
        <p:nvSpPr>
          <p:cNvPr id="21" name="Content Placeholder 6 2 2 2"/>
          <p:cNvSpPr txBox="1">
            <a:spLocks/>
          </p:cNvSpPr>
          <p:nvPr/>
        </p:nvSpPr>
        <p:spPr>
          <a:xfrm>
            <a:off x="685799" y="5960114"/>
            <a:ext cx="7541741" cy="767595"/>
          </a:xfrm>
          <a:prstGeom prst="rect">
            <a:avLst/>
          </a:prstGeom>
          <a:solidFill>
            <a:srgbClr val="FFFFCC">
              <a:alpha val="99000"/>
            </a:srgbClr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000" dirty="0" smtClean="0">
                <a:latin typeface="Calibri Light" panose="020F0302020204030204" pitchFamily="34" charset="0"/>
              </a:rPr>
              <a:t>La opción izquierda </a:t>
            </a:r>
            <a:r>
              <a:rPr lang="es-CL" sz="2000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actualizará la vista entera cada vez</a:t>
            </a:r>
            <a:r>
              <a:rPr lang="es-CL" sz="2000" dirty="0" smtClean="0">
                <a:latin typeface="Calibri Light" panose="020F0302020204030204" pitchFamily="34" charset="0"/>
              </a:rPr>
              <a:t>.</a:t>
            </a:r>
          </a:p>
          <a:p>
            <a:pPr marL="0" indent="0" algn="ctr">
              <a:buNone/>
            </a:pPr>
            <a:r>
              <a:rPr lang="es-CL" sz="2000" dirty="0" smtClean="0">
                <a:latin typeface="Calibri Light" panose="020F0302020204030204" pitchFamily="34" charset="0"/>
              </a:rPr>
              <a:t>La opción derecha </a:t>
            </a:r>
            <a:r>
              <a:rPr lang="es-CL" sz="2000" dirty="0" smtClean="0">
                <a:solidFill>
                  <a:srgbClr val="00B050"/>
                </a:solidFill>
                <a:latin typeface="Calibri Light" panose="020F0302020204030204" pitchFamily="34" charset="0"/>
              </a:rPr>
              <a:t>actualizará solo el álbum que cambió</a:t>
            </a:r>
            <a:r>
              <a:rPr lang="es-CL" sz="2000" dirty="0" smtClean="0">
                <a:latin typeface="Calibri Light" panose="020F0302020204030204" pitchFamily="34" charset="0"/>
              </a:rPr>
              <a:t>.</a:t>
            </a:r>
            <a:endParaRPr lang="es-CL" sz="2000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7181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Agregación de evaluaciones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3059" y="4865622"/>
            <a:ext cx="1219200" cy="16790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4865622"/>
            <a:ext cx="3466068" cy="862105"/>
          </a:xfrm>
          <a:prstGeom prst="rect">
            <a:avLst/>
          </a:prstGeom>
        </p:spPr>
      </p:pic>
      <p:sp>
        <p:nvSpPr>
          <p:cNvPr id="33" name="Rectangle 32"/>
          <p:cNvSpPr/>
          <p:nvPr/>
        </p:nvSpPr>
        <p:spPr>
          <a:xfrm>
            <a:off x="0" y="1005016"/>
            <a:ext cx="9144000" cy="34701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34" name="Picture 2 1" descr="https://techraptor.net/wp-content/uploads/2014/04/metacritic-logo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019432"/>
            <a:ext cx="6400800" cy="3455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Rectangle 34"/>
          <p:cNvSpPr/>
          <p:nvPr/>
        </p:nvSpPr>
        <p:spPr>
          <a:xfrm>
            <a:off x="0" y="990600"/>
            <a:ext cx="9144000" cy="3484605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36" name="Picture 3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1" y="1181385"/>
            <a:ext cx="2647591" cy="132033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3" y="2795338"/>
            <a:ext cx="3674583" cy="1547294"/>
          </a:xfrm>
          <a:prstGeom prst="rect">
            <a:avLst/>
          </a:prstGeom>
        </p:spPr>
      </p:pic>
      <p:sp>
        <p:nvSpPr>
          <p:cNvPr id="39" name="Rectangle 38"/>
          <p:cNvSpPr/>
          <p:nvPr/>
        </p:nvSpPr>
        <p:spPr>
          <a:xfrm>
            <a:off x="5943600" y="4475204"/>
            <a:ext cx="3200400" cy="238279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0896" y="4641470"/>
            <a:ext cx="412945" cy="393623"/>
          </a:xfrm>
          <a:prstGeom prst="rect">
            <a:avLst/>
          </a:prstGeom>
        </p:spPr>
      </p:pic>
      <p:sp>
        <p:nvSpPr>
          <p:cNvPr id="17" name="Content Placeholder 6 2 2 2"/>
          <p:cNvSpPr txBox="1">
            <a:spLocks/>
          </p:cNvSpPr>
          <p:nvPr/>
        </p:nvSpPr>
        <p:spPr>
          <a:xfrm>
            <a:off x="3423232" y="3004063"/>
            <a:ext cx="403754" cy="1352985"/>
          </a:xfrm>
          <a:prstGeom prst="rect">
            <a:avLst/>
          </a:prstGeom>
          <a:solidFill>
            <a:srgbClr val="FFFFCC">
              <a:alpha val="46000"/>
            </a:srgbClr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 anchor="t" anchorCtr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s-CL" sz="2100" dirty="0">
              <a:solidFill>
                <a:schemeClr val="accent6">
                  <a:lumMod val="75000"/>
                </a:schemeClr>
              </a:solidFill>
              <a:latin typeface="Calibri Light" panose="020F030202020403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8407" y="1181385"/>
            <a:ext cx="4334320" cy="2977389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1602259" y="6488668"/>
            <a:ext cx="7541742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¿Algún problema aquí? …</a:t>
            </a:r>
          </a:p>
        </p:txBody>
      </p:sp>
    </p:spTree>
    <p:extLst>
      <p:ext uri="{BB962C8B-B14F-4D97-AF65-F5344CB8AC3E}">
        <p14:creationId xmlns:p14="http://schemas.microsoft.com/office/powerpoint/2010/main" val="2547209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0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170" name="Picture 2" descr="Image result for no shortcu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7" y="277607"/>
            <a:ext cx="8353425" cy="6267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6952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Resumen</a:t>
            </a:r>
            <a:endParaRPr lang="es-C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52789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El mundo cambia …</a:t>
            </a:r>
            <a:endParaRPr lang="es-CL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9422" y="1447800"/>
            <a:ext cx="6065156" cy="4039394"/>
          </a:xfrm>
          <a:solidFill>
            <a:schemeClr val="bg1"/>
          </a:solidFill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457200" y="5944394"/>
            <a:ext cx="8229600" cy="71596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CL" dirty="0" smtClean="0">
                <a:latin typeface="Calibri Light" panose="020F0302020204030204" pitchFamily="34" charset="0"/>
              </a:rPr>
              <a:t>… las bases de datos cambian</a:t>
            </a:r>
            <a:endParaRPr lang="es-CL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7200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93" y="362474"/>
            <a:ext cx="2474245" cy="122787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2245" y="339820"/>
            <a:ext cx="2474245" cy="1227874"/>
          </a:xfrm>
          <a:prstGeom prst="rect">
            <a:avLst/>
          </a:prstGeom>
        </p:spPr>
      </p:pic>
      <p:pic>
        <p:nvPicPr>
          <p:cNvPr id="6" name="Marcador de contenido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1672" y="2438400"/>
            <a:ext cx="1960844" cy="16764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92" y="5196372"/>
            <a:ext cx="3426096" cy="122787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2244" y="5196372"/>
            <a:ext cx="3339550" cy="960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809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93" y="362474"/>
            <a:ext cx="2474245" cy="122787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2245" y="339820"/>
            <a:ext cx="2474245" cy="122787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92" y="5196372"/>
            <a:ext cx="3426096" cy="122787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2244" y="5196372"/>
            <a:ext cx="3339550" cy="960254"/>
          </a:xfrm>
          <a:prstGeom prst="rect">
            <a:avLst/>
          </a:prstGeom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-7918" y="3957"/>
            <a:ext cx="4440012" cy="2586843"/>
          </a:xfrm>
          <a:prstGeom prst="rect">
            <a:avLst/>
          </a:prstGeom>
          <a:solidFill>
            <a:schemeClr val="bg1">
              <a:alpha val="94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L" sz="2400" dirty="0" smtClean="0">
                <a:latin typeface="Calibri Light" panose="020F0302020204030204" pitchFamily="34" charset="0"/>
              </a:rPr>
              <a:t>Vistas:</a:t>
            </a:r>
          </a:p>
          <a:p>
            <a:pPr lvl="1"/>
            <a:r>
              <a:rPr lang="es-CL" sz="2000" dirty="0" smtClean="0">
                <a:latin typeface="Calibri Light" panose="020F0302020204030204" pitchFamily="34" charset="0"/>
              </a:rPr>
              <a:t>No hay datos físicos</a:t>
            </a:r>
          </a:p>
          <a:p>
            <a:pPr lvl="2">
              <a:buFont typeface="Wingdings" panose="05000000000000000000" pitchFamily="2" charset="2"/>
              <a:buChar char="ü"/>
            </a:pPr>
            <a:r>
              <a:rPr lang="es-CL" sz="1800" dirty="0" smtClean="0">
                <a:solidFill>
                  <a:srgbClr val="00B050"/>
                </a:solidFill>
                <a:latin typeface="Calibri Light" panose="020F0302020204030204" pitchFamily="34" charset="0"/>
              </a:rPr>
              <a:t>No habrá resultados </a:t>
            </a:r>
            <a:r>
              <a:rPr lang="es-CL" sz="1800" dirty="0">
                <a:solidFill>
                  <a:srgbClr val="00B050"/>
                </a:solidFill>
                <a:latin typeface="Calibri Light" panose="020F0302020204030204" pitchFamily="34" charset="0"/>
              </a:rPr>
              <a:t>obsoletos</a:t>
            </a:r>
          </a:p>
          <a:p>
            <a:pPr lvl="2">
              <a:buFont typeface="Wingdings" panose="05000000000000000000" pitchFamily="2" charset="2"/>
              <a:buChar char="ü"/>
            </a:pPr>
            <a:r>
              <a:rPr lang="es-CL" sz="1800" dirty="0" smtClean="0">
                <a:solidFill>
                  <a:srgbClr val="00B050"/>
                </a:solidFill>
                <a:latin typeface="Calibri Light" panose="020F0302020204030204" pitchFamily="34" charset="0"/>
              </a:rPr>
              <a:t>No hay que actualizarlas</a:t>
            </a:r>
            <a:endParaRPr lang="es-CL" sz="1800" dirty="0" smtClean="0">
              <a:solidFill>
                <a:srgbClr val="FF0000"/>
              </a:solidFill>
              <a:latin typeface="Calibri Light" panose="020F0302020204030204" pitchFamily="34" charset="0"/>
            </a:endParaRPr>
          </a:p>
          <a:p>
            <a:pPr lvl="2">
              <a:buFont typeface="Calibri Light" panose="020F0302020204030204" pitchFamily="34" charset="0"/>
              <a:buChar char="X"/>
            </a:pPr>
            <a:r>
              <a:rPr lang="es-CL" sz="1800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Más caro ejecutar consultas</a:t>
            </a: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1910" y="3788062"/>
            <a:ext cx="4430184" cy="3106279"/>
          </a:xfrm>
          <a:prstGeom prst="rect">
            <a:avLst/>
          </a:prstGeom>
          <a:solidFill>
            <a:schemeClr val="bg1">
              <a:alpha val="94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L" sz="2400" dirty="0" smtClean="0">
                <a:latin typeface="Calibri Light" panose="020F0302020204030204" pitchFamily="34" charset="0"/>
              </a:rPr>
              <a:t>Vistas materializadas:</a:t>
            </a:r>
          </a:p>
          <a:p>
            <a:pPr lvl="1"/>
            <a:r>
              <a:rPr lang="es-CL" sz="2000" dirty="0" smtClean="0">
                <a:latin typeface="Calibri Light" panose="020F0302020204030204" pitchFamily="34" charset="0"/>
              </a:rPr>
              <a:t>Hay que actualizarlas a mano (pero existe un comando simple)</a:t>
            </a:r>
          </a:p>
          <a:p>
            <a:pPr lvl="2">
              <a:buFont typeface="Wingdings" panose="05000000000000000000" pitchFamily="2" charset="2"/>
              <a:buChar char="ü"/>
            </a:pPr>
            <a:r>
              <a:rPr lang="es-CL" sz="1800" dirty="0" smtClean="0">
                <a:solidFill>
                  <a:srgbClr val="00B050"/>
                </a:solidFill>
                <a:latin typeface="Calibri Light" panose="020F0302020204030204" pitchFamily="34" charset="0"/>
              </a:rPr>
              <a:t>Más barato ejecutar consultas</a:t>
            </a:r>
          </a:p>
          <a:p>
            <a:pPr lvl="2">
              <a:buFont typeface="Wingdings" panose="05000000000000000000" pitchFamily="2" charset="2"/>
              <a:buChar char="ü"/>
            </a:pPr>
            <a:r>
              <a:rPr lang="es-CL" sz="1800" dirty="0">
                <a:solidFill>
                  <a:srgbClr val="00B050"/>
                </a:solidFill>
                <a:latin typeface="Calibri Light" panose="020F0302020204030204" pitchFamily="34" charset="0"/>
              </a:rPr>
              <a:t>S</a:t>
            </a:r>
            <a:r>
              <a:rPr lang="es-CL" sz="1800" dirty="0" smtClean="0">
                <a:solidFill>
                  <a:srgbClr val="00B050"/>
                </a:solidFill>
                <a:latin typeface="Calibri Light" panose="020F0302020204030204" pitchFamily="34" charset="0"/>
              </a:rPr>
              <a:t>imple de actualizar</a:t>
            </a:r>
          </a:p>
          <a:p>
            <a:pPr lvl="2">
              <a:buFont typeface="Calibri Light" panose="020F0302020204030204" pitchFamily="34" charset="0"/>
              <a:buChar char="X"/>
            </a:pPr>
            <a:r>
              <a:rPr lang="es-CL" sz="1800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Hay que actualizar todas las filas</a:t>
            </a:r>
          </a:p>
          <a:p>
            <a:pPr lvl="2">
              <a:buFont typeface="Calibri Light" panose="020F0302020204030204" pitchFamily="34" charset="0"/>
              <a:buChar char="X"/>
            </a:pPr>
            <a:r>
              <a:rPr lang="es-CL" sz="1800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Resultados pueden ser obsoletos </a:t>
            </a:r>
          </a:p>
          <a:p>
            <a:pPr lvl="2">
              <a:buFont typeface="Calibri Light" panose="020F0302020204030204" pitchFamily="34" charset="0"/>
              <a:buChar char="X"/>
            </a:pPr>
            <a:r>
              <a:rPr lang="es-CL" sz="1800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Poco portable</a:t>
            </a:r>
          </a:p>
          <a:p>
            <a:pPr lvl="2"/>
            <a:endParaRPr lang="es-CL" sz="1800" dirty="0" smtClean="0">
              <a:solidFill>
                <a:srgbClr val="FF0000"/>
              </a:solidFill>
              <a:latin typeface="Calibri Light" panose="020F0302020204030204" pitchFamily="34" charset="0"/>
            </a:endParaRPr>
          </a:p>
          <a:p>
            <a:pPr lvl="1"/>
            <a:endParaRPr lang="es-CL" sz="2000" dirty="0" smtClean="0">
              <a:latin typeface="Calibri Light" panose="020F0302020204030204" pitchFamily="34" charset="0"/>
            </a:endParaRPr>
          </a:p>
          <a:p>
            <a:pPr lvl="1"/>
            <a:endParaRPr lang="es-CL" sz="2000" dirty="0" smtClean="0">
              <a:latin typeface="Calibri Light" panose="020F0302020204030204" pitchFamily="34" charset="0"/>
            </a:endParaRPr>
          </a:p>
          <a:p>
            <a:pPr lvl="2"/>
            <a:endParaRPr lang="es-CL" sz="1800" dirty="0">
              <a:latin typeface="Calibri Light" panose="020F0302020204030204" pitchFamily="34" charset="0"/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4579918" y="1"/>
            <a:ext cx="4631857" cy="2590800"/>
          </a:xfrm>
          <a:prstGeom prst="rect">
            <a:avLst/>
          </a:prstGeom>
          <a:solidFill>
            <a:schemeClr val="bg1">
              <a:alpha val="94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L" sz="2400" dirty="0" smtClean="0">
                <a:latin typeface="Calibri Light" panose="020F0302020204030204" pitchFamily="34" charset="0"/>
              </a:rPr>
              <a:t>Tablas físicas (sin disparadores)</a:t>
            </a:r>
          </a:p>
          <a:p>
            <a:pPr lvl="1"/>
            <a:r>
              <a:rPr lang="es-CL" sz="2000" dirty="0" smtClean="0">
                <a:latin typeface="Calibri Light" panose="020F0302020204030204" pitchFamily="34" charset="0"/>
              </a:rPr>
              <a:t>Hay que actualizarlas a mano</a:t>
            </a:r>
          </a:p>
          <a:p>
            <a:pPr lvl="2">
              <a:buFont typeface="Wingdings" panose="05000000000000000000" pitchFamily="2" charset="2"/>
              <a:buChar char="ü"/>
            </a:pPr>
            <a:r>
              <a:rPr lang="es-CL" sz="1800" dirty="0" smtClean="0">
                <a:solidFill>
                  <a:srgbClr val="00B050"/>
                </a:solidFill>
                <a:latin typeface="Calibri Light" panose="020F0302020204030204" pitchFamily="34" charset="0"/>
              </a:rPr>
              <a:t>Más barato ejecutar consultas</a:t>
            </a:r>
          </a:p>
          <a:p>
            <a:pPr lvl="2">
              <a:buFont typeface="Wingdings" panose="05000000000000000000" pitchFamily="2" charset="2"/>
              <a:buChar char="ü"/>
            </a:pPr>
            <a:r>
              <a:rPr lang="es-CL" sz="1800" dirty="0" smtClean="0">
                <a:solidFill>
                  <a:srgbClr val="00B050"/>
                </a:solidFill>
                <a:latin typeface="Calibri Light" panose="020F0302020204030204" pitchFamily="34" charset="0"/>
              </a:rPr>
              <a:t>Más portable</a:t>
            </a:r>
          </a:p>
          <a:p>
            <a:pPr lvl="2">
              <a:buFont typeface="Calibri Light" panose="020F0302020204030204" pitchFamily="34" charset="0"/>
              <a:buChar char="X"/>
            </a:pPr>
            <a:r>
              <a:rPr lang="es-CL" sz="1800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Hay que actualizar todas las filas</a:t>
            </a:r>
          </a:p>
          <a:p>
            <a:pPr lvl="2">
              <a:buFont typeface="Calibri Light" panose="020F0302020204030204" pitchFamily="34" charset="0"/>
              <a:buChar char="X"/>
            </a:pPr>
            <a:r>
              <a:rPr lang="es-CL" sz="1800" dirty="0">
                <a:solidFill>
                  <a:srgbClr val="FF0000"/>
                </a:solidFill>
                <a:latin typeface="Calibri Light" panose="020F0302020204030204" pitchFamily="34" charset="0"/>
              </a:rPr>
              <a:t>R</a:t>
            </a:r>
            <a:r>
              <a:rPr lang="es-CL" sz="1800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esultados pueden ser obsoletos</a:t>
            </a:r>
            <a:endParaRPr lang="es-CL" sz="1800" dirty="0" smtClean="0">
              <a:latin typeface="Calibri Light" panose="020F0302020204030204" pitchFamily="34" charset="0"/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4572000" y="3788062"/>
            <a:ext cx="4648200" cy="3106279"/>
          </a:xfrm>
          <a:prstGeom prst="rect">
            <a:avLst/>
          </a:prstGeom>
          <a:solidFill>
            <a:schemeClr val="bg1">
              <a:alpha val="94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L" sz="2400" dirty="0" smtClean="0">
                <a:latin typeface="Calibri Light" panose="020F0302020204030204" pitchFamily="34" charset="0"/>
              </a:rPr>
              <a:t>Tablas físicas (con disparadores)</a:t>
            </a:r>
          </a:p>
          <a:p>
            <a:pPr lvl="1"/>
            <a:r>
              <a:rPr lang="es-CL" sz="2000" dirty="0" smtClean="0">
                <a:latin typeface="Calibri Light" panose="020F0302020204030204" pitchFamily="34" charset="0"/>
              </a:rPr>
              <a:t>Las actualizaciones se ejecutan automáticamente</a:t>
            </a:r>
          </a:p>
          <a:p>
            <a:pPr lvl="2">
              <a:buFont typeface="Wingdings" panose="05000000000000000000" pitchFamily="2" charset="2"/>
              <a:buChar char="ü"/>
            </a:pPr>
            <a:r>
              <a:rPr lang="es-CL" sz="1800" dirty="0">
                <a:solidFill>
                  <a:srgbClr val="00B050"/>
                </a:solidFill>
                <a:latin typeface="Calibri Light" panose="020F0302020204030204" pitchFamily="34" charset="0"/>
              </a:rPr>
              <a:t>No habrá resultados </a:t>
            </a:r>
            <a:r>
              <a:rPr lang="es-CL" sz="1800" dirty="0" smtClean="0">
                <a:solidFill>
                  <a:srgbClr val="00B050"/>
                </a:solidFill>
                <a:latin typeface="Calibri Light" panose="020F0302020204030204" pitchFamily="34" charset="0"/>
              </a:rPr>
              <a:t>obsoletos</a:t>
            </a:r>
          </a:p>
          <a:p>
            <a:pPr lvl="2">
              <a:buFont typeface="Wingdings" panose="05000000000000000000" pitchFamily="2" charset="2"/>
              <a:buChar char="ü"/>
            </a:pPr>
            <a:r>
              <a:rPr lang="es-CL" sz="1800" dirty="0" smtClean="0">
                <a:solidFill>
                  <a:srgbClr val="00B050"/>
                </a:solidFill>
                <a:latin typeface="Calibri Light" panose="020F0302020204030204" pitchFamily="34" charset="0"/>
              </a:rPr>
              <a:t>Más barato ejecutar consultas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es-CL" sz="1800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Actualizaciones más eficientes</a:t>
            </a:r>
          </a:p>
          <a:p>
            <a:pPr lvl="2">
              <a:buFont typeface="Calibri Light" panose="020F0302020204030204" pitchFamily="34" charset="0"/>
              <a:buChar char="X"/>
            </a:pPr>
            <a:r>
              <a:rPr lang="es-CL" sz="1800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Difíciles de gestionar</a:t>
            </a:r>
          </a:p>
          <a:p>
            <a:pPr lvl="2">
              <a:buFont typeface="Calibri Light" panose="020F0302020204030204" pitchFamily="34" charset="0"/>
              <a:buChar char="X"/>
            </a:pPr>
            <a:r>
              <a:rPr lang="es-CL" sz="1800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Poco portable</a:t>
            </a:r>
          </a:p>
        </p:txBody>
      </p:sp>
      <p:pic>
        <p:nvPicPr>
          <p:cNvPr id="6" name="Marcador de contenido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1672" y="2438400"/>
            <a:ext cx="1960844" cy="167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947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6819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>
                <a:solidFill>
                  <a:schemeClr val="bg1">
                    <a:lumMod val="85000"/>
                  </a:schemeClr>
                </a:solidFill>
              </a:rPr>
              <a:t>Preguntas?</a:t>
            </a:r>
            <a:endParaRPr lang="es-CL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469942"/>
            <a:ext cx="8839200" cy="5090432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630766" y="5943600"/>
            <a:ext cx="82296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endParaRPr lang="es-CL" dirty="0">
              <a:solidFill>
                <a:srgbClr val="FF0000"/>
              </a:solidFill>
              <a:latin typeface="Calibri Light" panose="020F030202020403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9800" y="3971883"/>
            <a:ext cx="885825" cy="1019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516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Agregación de evaluaciones </a:t>
            </a:r>
            <a:r>
              <a:rPr lang="es-CL" i="1" dirty="0" smtClean="0">
                <a:solidFill>
                  <a:srgbClr val="009900"/>
                </a:solidFill>
              </a:rPr>
              <a:t>dinámicas</a:t>
            </a:r>
            <a:endParaRPr lang="es-CL" i="1" dirty="0">
              <a:solidFill>
                <a:srgbClr val="0099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3059" y="4865622"/>
            <a:ext cx="1219200" cy="167901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4865622"/>
            <a:ext cx="3465177" cy="861166"/>
          </a:xfrm>
          <a:prstGeom prst="rect">
            <a:avLst/>
          </a:prstGeom>
        </p:spPr>
      </p:pic>
      <p:sp>
        <p:nvSpPr>
          <p:cNvPr id="33" name="Rectangle 32"/>
          <p:cNvSpPr/>
          <p:nvPr/>
        </p:nvSpPr>
        <p:spPr>
          <a:xfrm>
            <a:off x="0" y="1005016"/>
            <a:ext cx="9144000" cy="34701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34" name="Picture 2 1" descr="https://techraptor.net/wp-content/uploads/2014/04/metacritic-logo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019432"/>
            <a:ext cx="6400800" cy="3455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Rectangle 34"/>
          <p:cNvSpPr/>
          <p:nvPr/>
        </p:nvSpPr>
        <p:spPr>
          <a:xfrm>
            <a:off x="0" y="990600"/>
            <a:ext cx="9144000" cy="3484605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36" name="Picture 3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1" y="1181385"/>
            <a:ext cx="2647591" cy="132033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3" y="2795338"/>
            <a:ext cx="3674583" cy="1547294"/>
          </a:xfrm>
          <a:prstGeom prst="rect">
            <a:avLst/>
          </a:prstGeom>
        </p:spPr>
      </p:pic>
      <p:sp>
        <p:nvSpPr>
          <p:cNvPr id="39" name="Rectangle 38"/>
          <p:cNvSpPr/>
          <p:nvPr/>
        </p:nvSpPr>
        <p:spPr>
          <a:xfrm>
            <a:off x="5943600" y="4475204"/>
            <a:ext cx="3200400" cy="238279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0896" y="4641470"/>
            <a:ext cx="412945" cy="393623"/>
          </a:xfrm>
          <a:prstGeom prst="rect">
            <a:avLst/>
          </a:prstGeom>
        </p:spPr>
      </p:pic>
      <p:sp>
        <p:nvSpPr>
          <p:cNvPr id="17" name="Content Placeholder 6 2 2 2 1"/>
          <p:cNvSpPr txBox="1">
            <a:spLocks/>
          </p:cNvSpPr>
          <p:nvPr/>
        </p:nvSpPr>
        <p:spPr>
          <a:xfrm>
            <a:off x="3423232" y="3581400"/>
            <a:ext cx="403754" cy="180000"/>
          </a:xfrm>
          <a:prstGeom prst="rect">
            <a:avLst/>
          </a:prstGeom>
          <a:solidFill>
            <a:srgbClr val="FF0000">
              <a:alpha val="16000"/>
            </a:srgbClr>
          </a:solidFill>
          <a:ln w="31750">
            <a:solidFill>
              <a:srgbClr val="FF0000"/>
            </a:solidFill>
            <a:prstDash val="dash"/>
          </a:ln>
        </p:spPr>
        <p:txBody>
          <a:bodyPr vert="horz" lIns="91440" tIns="45720" rIns="91440" bIns="45720" rtlCol="0" anchor="t" anchorCtr="0">
            <a:normAutofit fontScale="3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s-CL" sz="2100" dirty="0">
              <a:solidFill>
                <a:schemeClr val="accent6">
                  <a:lumMod val="75000"/>
                </a:schemeClr>
              </a:solidFill>
              <a:latin typeface="Calibri Light" panose="020F030202020403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8407" y="1181383"/>
            <a:ext cx="4336740" cy="3162522"/>
          </a:xfrm>
          <a:prstGeom prst="rect">
            <a:avLst/>
          </a:prstGeom>
        </p:spPr>
      </p:pic>
      <p:sp>
        <p:nvSpPr>
          <p:cNvPr id="19" name="Content Placeholder 6 2 2 2 2"/>
          <p:cNvSpPr txBox="1">
            <a:spLocks/>
          </p:cNvSpPr>
          <p:nvPr/>
        </p:nvSpPr>
        <p:spPr>
          <a:xfrm>
            <a:off x="6122574" y="4651573"/>
            <a:ext cx="403754" cy="383520"/>
          </a:xfrm>
          <a:prstGeom prst="rect">
            <a:avLst/>
          </a:prstGeom>
          <a:solidFill>
            <a:srgbClr val="FF0000">
              <a:alpha val="16000"/>
            </a:srgbClr>
          </a:solidFill>
          <a:ln w="31750">
            <a:solidFill>
              <a:srgbClr val="FF0000"/>
            </a:solidFill>
            <a:prstDash val="dash"/>
          </a:ln>
        </p:spPr>
        <p:txBody>
          <a:bodyPr vert="horz" lIns="91440" tIns="45720" rIns="91440" bIns="45720" rtlCol="0" anchor="t" anchorCtr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s-CL" sz="2100" dirty="0">
              <a:solidFill>
                <a:schemeClr val="accent6">
                  <a:lumMod val="75000"/>
                </a:schemeClr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8127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Vistas</a:t>
            </a:r>
            <a:endParaRPr lang="es-C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TextBox 6"/>
          <p:cNvSpPr txBox="1"/>
          <p:nvPr/>
        </p:nvSpPr>
        <p:spPr>
          <a:xfrm>
            <a:off x="3429000" y="6019800"/>
            <a:ext cx="56787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L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Capítulo 3</a:t>
            </a:r>
            <a:r>
              <a:rPr lang="es-CL" dirty="0" smtClean="0">
                <a:latin typeface="Calibri Light" panose="020F0302020204030204" pitchFamily="34" charset="0"/>
              </a:rPr>
              <a:t>.6</a:t>
            </a:r>
            <a:r>
              <a:rPr lang="es-CL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 | </a:t>
            </a:r>
            <a:r>
              <a:rPr lang="es-CL" dirty="0" err="1" smtClean="0">
                <a:solidFill>
                  <a:prstClr val="black"/>
                </a:solidFill>
                <a:latin typeface="Calibri Light" panose="020F0302020204030204" pitchFamily="34" charset="0"/>
              </a:rPr>
              <a:t>Ramakrishnan</a:t>
            </a:r>
            <a:r>
              <a:rPr lang="es-CL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 / </a:t>
            </a:r>
            <a:r>
              <a:rPr lang="es-CL" dirty="0" err="1" smtClean="0">
                <a:solidFill>
                  <a:prstClr val="black"/>
                </a:solidFill>
                <a:latin typeface="Calibri Light" panose="020F0302020204030204" pitchFamily="34" charset="0"/>
              </a:rPr>
              <a:t>Gehrke</a:t>
            </a:r>
            <a:endParaRPr lang="es-CL" dirty="0">
              <a:solidFill>
                <a:prstClr val="black"/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1497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>
                <a:solidFill>
                  <a:schemeClr val="bg1">
                    <a:lumMod val="85000"/>
                  </a:schemeClr>
                </a:solidFill>
              </a:rPr>
              <a:t>Vistas: tablas virtuales</a:t>
            </a:r>
            <a:endParaRPr lang="es-CL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5" name="Picture 2" descr="https://media.giphy.com/media/d2YXcCOEDeOqsedy/giphy-downsized-large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752600"/>
            <a:ext cx="6988905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5092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51,3688"/>
  <p:tag name="ORIGINALWIDTH" val="1721,4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r}&#10;\rlt{Artista}\\&#10;\hline&#10;\schk{nombre} &amp; \sch{país} &amp; \sch{retirado} \\[0.5ex]&#10;\hline &#10;Leonard Cohen &amp; Canadá &amp; false \\&#10;Lady Gaga &amp; EE.UU. &amp; false \\&#10;David Bowie &amp; G.B. &amp; true\\&#10;Justin Bieber &amp; Canadá &amp; false\\&#10;\ldots &amp; \ldots &amp; \ldots\\\hline&#10;\end{tabular}&#10;&#10;&#10;&#10;&#10;&#10;\end{document}"/>
  <p:tag name="IGUANATEXSIZE" val="15"/>
  <p:tag name="IGUANATEXCURSOR" val="46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51,3688"/>
  <p:tag name="ORIGINALWIDTH" val="1721,4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r}&#10;\rlt{Artista}\\&#10;\hline&#10;\schk{nombre} &amp; \sch{país} &amp; \sch{retirado} \\[0.5ex]&#10;\hline &#10;Leonard Cohen &amp; Canadá &amp; false \\&#10;Lady Gaga &amp; EE.UU. &amp; false \\&#10;David Bowie &amp; G.B. &amp; true\\&#10;Justin Bieber &amp; Canadá &amp; false\\&#10;\ldots &amp; \ldots &amp; \ldots\\\hline&#10;\end{tabular}&#10;&#10;&#10;&#10;&#10;&#10;\end{document}"/>
  <p:tag name="IGUANATEXSIZE" val="15"/>
  <p:tag name="IGUANATEXCURSOR" val="46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86,1097"/>
  <p:tag name="ORIGINALWIDTH" val="2833,89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EvaluaciónGuardian}\\&#10;\hline&#10;\sch{álbum} &amp; \sch{artista} &amp; \sch{fuente} &amp; \sch{eval}\\&#10;\hline &#10;Popular Problems &amp; Leonard Cohen &amp; The Guardian &amp; 80\\&#10;You Want It Darker  &amp; Leonard Cohen &amp; The Guardian &amp; 100\\&#10;Dear Heather &amp; Leonard Cohen &amp; The Guardian &amp; 60\\&#10;Purpose &amp; Justin Bieber &amp; The Guardian &amp; 60\\[-1ex]&#10;\ldots &amp; \ldots &amp; \ldots &amp; \ldots\\&#10;\hline&#10;\end{tabular}&#10;&#10;&#10;&#10;&#10;&#10;\end{document}"/>
  <p:tag name="IGUANATEXSIZE" val="15"/>
  <p:tag name="IGUANATEXCURSOR" val="56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93,1386"/>
  <p:tag name="ORIGINALWIDTH" val="2125,04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r}&#10;\rlt{Álbum}\\&#10;\hline&#10;\schk{nombre} &amp; \schk{artista} &amp; \sch{año}\\[0.5ex]&#10;\hline &#10;Old Ideas &amp; Leonard Cohen &amp; 2012\\&#10;Dear Heather &amp; Leonard Cohen &amp; 2004\\&#10;You Want It Darker &amp; Leonard Cohen &amp; 2016\\&#10;Popular Problems &amp; Leonard Cohen &amp; 2014\\&#10;ARTPOP &amp; Lady Gaga &amp; 2013 \\&#10;\ldots &amp; \ldots &amp; \ldots\\&#10;\hline&#10;\end{tabular}&#10;&#10;&#10;&#10;&#10;&#10;\end{document}"/>
  <p:tag name="IGUANATEXSIZE" val="15"/>
  <p:tag name="IGUANATEXCURSOR" val="55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54,2855"/>
  <p:tag name="ORIGINALWIDTH" val="3043,175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INSERT INTO EvaluaciónGuardian VALUES &#10;  ('Purpose','Justin Bieber','The Observer',50)&#10;\end{lstlisting}&#10;\end{document}&#10;"/>
  <p:tag name="IGUANATEXSIZE" val="14"/>
  <p:tag name="IGUANATEXCURSOR" val="36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27,3236"/>
  <p:tag name="ORIGINALWIDTH" val="2146,05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CREATE VIEW EvaluaciónGuardian AS&#10;  SELECT * FROM Evaluación&#10;  WHERE fuente='The Guardian'&#10;  WITH LOCAL CHECK OPTION&#10;\end{lstlisting}&#10;\end{document}&#10;"/>
  <p:tag name="IGUANATEXSIZE" val="14"/>
  <p:tag name="IGUANATEXCURSOR" val="39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88,5961"/>
  <p:tag name="ORIGINALWIDTH" val="2347,82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Evaluación}\\&#10;\hline&#10;\schk{álbum} &amp; \schk{artista} &amp; \schk{fuente} &amp; \sch{eval}\\[0.5ex]&#10;\hline &#10;\ldots &amp; \ldots &amp; \ldots &amp; \ldots\\&#10;Purpose &amp; Justin Bieber &amp; The Guardian &amp; 60\\&#10;\color{gray} ??? &amp; \color{gray} ??? &amp; \color{gray} ??? &amp; \color{gray} ??? \\[-1ex]&#10;\ldots &amp; \ldots &amp; \ldots &amp; \ldots\\&#10;\hline&#10;\end{tabular}&#10;&#10;&#10;&#10;&#10;&#10;\end{document}"/>
  <p:tag name="IGUANATEXSIZE" val="15"/>
  <p:tag name="IGUANATEXCURSOR" val="52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51,3688"/>
  <p:tag name="ORIGINALWIDTH" val="1721,4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r}&#10;\rlt{Artista}\\&#10;\hline&#10;\schk{nombre} &amp; \sch{país} &amp; \sch{retirado} \\[0.5ex]&#10;\hline &#10;Leonard Cohen &amp; Canadá &amp; false \\&#10;Lady Gaga &amp; EE.UU. &amp; false \\&#10;David Bowie &amp; G.B. &amp; true\\&#10;Justin Bieber &amp; Canadá &amp; false\\&#10;\ldots &amp; \ldots &amp; \ldots\\\hline&#10;\end{tabular}&#10;&#10;&#10;&#10;&#10;&#10;\end{document}"/>
  <p:tag name="IGUANATEXSIZE" val="15"/>
  <p:tag name="IGUANATEXCURSOR" val="46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86,1097"/>
  <p:tag name="ORIGINALWIDTH" val="2833,89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EvaluaciónGuardian}\\&#10;\hline&#10;\sch{álbum} &amp; \sch{artista} &amp; \sch{fuente} &amp; \sch{eval}\\&#10;\hline &#10;Popular Problems &amp; Leonard Cohen &amp; The Guardian &amp; 80\\&#10;You Want It Darker  &amp; Leonard Cohen &amp; The Guardian &amp; 100\\&#10;Dear Heather &amp; Leonard Cohen &amp; The Guardian &amp; 60\\&#10;Purpose &amp; Justin Bieber &amp; The Guardian &amp; 60\\[-1ex]&#10;\ldots &amp; \ldots &amp; \ldots &amp; \ldots\\&#10;\hline&#10;\end{tabular}&#10;&#10;&#10;&#10;&#10;&#10;\end{document}"/>
  <p:tag name="IGUANATEXSIZE" val="15"/>
  <p:tag name="IGUANATEXCURSOR" val="56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88,5961"/>
  <p:tag name="ORIGINALWIDTH" val="2347,82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Evaluación}\\&#10;\hline&#10;\schk{álbum} &amp; \schk{artista} &amp; \schk{fuente} &amp; \sch{eval}\\[0.5ex]&#10;\hline &#10;\ldots &amp; \ldots &amp; \ldots &amp; \ldots\\&#10;Purpose &amp; Justin Bieber &amp; The Guardian &amp; 60\\&#10;\color{red}\sout{Purpose} &amp; \color{red}\sout{Justin Bieber} &amp; \color{red}\sout{The Observer} &amp; \color{red}\sout{50}\\[-1ex]&#10;\ldots &amp; \ldots &amp; \ldots &amp; \ldots\\&#10;\hline&#10;\end{tabular}&#10;&#10;&#10;&#10;&#10;&#10;\end{document}"/>
  <p:tag name="IGUANATEXSIZE" val="15"/>
  <p:tag name="IGUANATEXCURSOR" val="55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93,1386"/>
  <p:tag name="ORIGINALWIDTH" val="2125,04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r}&#10;\rlt{Álbum}\\&#10;\hline&#10;\schk{nombre} &amp; \schk{artista} &amp; \sch{año}\\[0.5ex]&#10;\hline &#10;Old Ideas &amp; Leonard Cohen &amp; 2012\\&#10;Dear Heather &amp; Leonard Cohen &amp; 2004\\&#10;You Want It Darker &amp; Leonard Cohen &amp; 2016\\&#10;Popular Problems &amp; Leonard Cohen &amp; 2014\\&#10;ARTPOP &amp; Lady Gaga &amp; 2013 \\&#10;\ldots &amp; \ldots &amp; \ldots\\&#10;\hline&#10;\end{tabular}&#10;&#10;&#10;&#10;&#10;&#10;\end{document}"/>
  <p:tag name="IGUANATEXSIZE" val="15"/>
  <p:tag name="IGUANATEXCURSOR" val="55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54,2855"/>
  <p:tag name="ORIGINALWIDTH" val="3043,175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INSERT INTO EvaluaciónGuardian VALUES &#10;  ('Purpose','Justin Bieber','The Observer',50)&#10;\end{lstlisting}&#10;\end{document}&#10;"/>
  <p:tag name="IGUANATEXSIZE" val="14"/>
  <p:tag name="IGUANATEXCURSOR" val="36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93,1386"/>
  <p:tag name="ORIGINALWIDTH" val="2391,33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r r}&#10;\rlt{Álbum}\\&#10;\hline&#10;\schk{nombre} &amp; \schk{artista} &amp; \sch{año} &amp; \sch{pm}\\[0.5ex]&#10;\hline &#10;Old Ideas &amp; Leonard Cohen &amp; 2012 &amp; 85\\&#10;Dear Heather &amp; Leonard Cohen &amp; 2004 &amp; 74\\&#10;You Want It Darker &amp; Leonard Cohen &amp; 2016 &amp; 92\\&#10;Popular Problems &amp; Leonard Cohen &amp; 2014 &amp; 86\\&#10;ARTPOP &amp; Lady Gaga &amp; 2013 &amp; 61\\&#10;\ldots &amp; \ldots &amp; \ldots\\&#10;\hline&#10;\end{tabular}&#10;&#10;&#10;&#10;&#10;&#10;\end{document}"/>
  <p:tag name="IGUANATEXSIZE" val="15"/>
  <p:tag name="IGUANATEXCURSOR" val="55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27,3236"/>
  <p:tag name="ORIGINALWIDTH" val="2146,05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CREATE VIEW EvaluaciónGuardian AS&#10;  SELECT * FROM Evaluación&#10;  WHERE fuente='The Guardian'&#10;  WITH LOCAL CHECK OPTION&#10;\end{lstlisting}&#10;\end{document}&#10;"/>
  <p:tag name="IGUANATEXSIZE" val="14"/>
  <p:tag name="IGUANATEXCURSOR" val="39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51,3688"/>
  <p:tag name="ORIGINALWIDTH" val="1721,4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r}&#10;\rlt{Artista}\\&#10;\hline&#10;\schk{nombre} &amp; \sch{país} &amp; \sch{retirado} \\[0.5ex]&#10;\hline &#10;Leonard Cohen &amp; Canadá &amp; false \\&#10;Lady Gaga &amp; EE.UU. &amp; false \\&#10;David Bowie &amp; G.B. &amp; true\\&#10;Justin Bieber &amp; Canadá &amp; false\\&#10;\ldots &amp; \ldots &amp; \ldots\\\hline&#10;\end{tabular}&#10;&#10;&#10;&#10;&#10;&#10;\end{document}"/>
  <p:tag name="IGUANATEXSIZE" val="15"/>
  <p:tag name="IGUANATEXCURSOR" val="46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86,1097"/>
  <p:tag name="ORIGINALWIDTH" val="2833,89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EvaluaciónGuardian}\\&#10;\hline&#10;\sch{álbum} &amp; \sch{artista} &amp; \sch{fuente} &amp; \sch{eval}\\&#10;\hline &#10;Popular Problems &amp; Leonard Cohen &amp; The Guardian &amp; 80\\&#10;You Want It Darker  &amp; Leonard Cohen &amp; The Guardian &amp; 100\\&#10;Dear Heather &amp; Leonard Cohen &amp; The Guardian &amp; 60\\&#10;Purpose &amp; Justin Bieber &amp; The Guardian &amp; 60\\[-1ex]&#10;\ldots &amp; \ldots &amp; \ldots &amp; \ldots\\&#10;\hline&#10;\end{tabular}&#10;&#10;&#10;&#10;&#10;&#10;\end{document}"/>
  <p:tag name="IGUANATEXSIZE" val="15"/>
  <p:tag name="IGUANATEXCURSOR" val="56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88,5961"/>
  <p:tag name="ORIGINALWIDTH" val="2347,82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Evaluación}\\&#10;\hline&#10;\schk{álbum} &amp; \schk{artista} &amp; \schk{fuente} &amp; \sch{eval}\\[0.5ex]&#10;\hline &#10;\ldots &amp; \ldots &amp; \ldots &amp; \ldots\\&#10;Purpose &amp; Justin Bieber &amp; The Guardian &amp; 60\\&#10;\color{gray} ??? &amp; \color{gray} ??? &amp; \color{gray} ??? &amp; \color{gray} ??? \\[-1ex]&#10;\ldots &amp; \ldots &amp; \ldots &amp; \ldots\\&#10;\hline&#10;\end{tabular}&#10;&#10;&#10;&#10;&#10;&#10;\end{document}"/>
  <p:tag name="IGUANATEXSIZE" val="15"/>
  <p:tag name="IGUANATEXCURSOR" val="52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93,1386"/>
  <p:tag name="ORIGINALWIDTH" val="2125,04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r}&#10;\rlt{Álbum}\\&#10;\hline&#10;\schk{nombre} &amp; \schk{artista} &amp; \sch{año}\\[0.5ex]&#10;\hline &#10;Old Ideas &amp; Leonard Cohen &amp; 2012\\&#10;Dear Heather &amp; Leonard Cohen &amp; 2004\\&#10;You Want It Darker &amp; Leonard Cohen &amp; 2016\\&#10;Popular Problems &amp; Leonard Cohen &amp; 2014\\&#10;ARTPOP &amp; Lady Gaga &amp; 2013 \\&#10;\ldots &amp; \ldots &amp; \ldots\\&#10;\hline&#10;\end{tabular}&#10;&#10;&#10;&#10;&#10;&#10;\end{document}"/>
  <p:tag name="IGUANATEXSIZE" val="15"/>
  <p:tag name="IGUANATEXCURSOR" val="55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54,2855"/>
  <p:tag name="ORIGINALWIDTH" val="3043,175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INSERT INTO BuenoGuardian VALUES &#10;  ('Purpose','Justin Bieber','The Observer',50)&#10;\end{lstlisting}&#10;\end{document}&#10;"/>
  <p:tag name="IGUANATEXSIZE" val="14"/>
  <p:tag name="IGUANATEXCURSOR" val="32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77,3027"/>
  <p:tag name="ORIGINALWIDTH" val="2146,05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CREATE VIEW EvaluaciónGuardian AS&#10;  SELECT * FROM Evaluación&#10;  WHERE fuente='The Guardian'&#10;\end{lstlisting}&#10;\end{document}&#10;"/>
  <p:tag name="IGUANATEXSIZE" val="14"/>
  <p:tag name="IGUANATEXCURSOR" val="36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49,8267"/>
  <p:tag name="ORIGINALWIDTH" val="2820,39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BuenoGuardian}\\&#10;\hline&#10;\sch{álbum} &amp; \sch{artista} &amp; \sch{fuente} &amp; \sch{eval}\\&#10;\hline &#10;Popular Problems &amp; Leonard Cohen &amp; The Guardian &amp; 80\\&#10;You Want It Darker  &amp; Leonard Cohen &amp; The Guardian &amp; 100\\[-1ex]&#10;\ldots &amp; \ldots &amp; \ldots &amp; \ldots\\&#10;\hline&#10;\end{tabular}&#10;&#10;&#10;&#10;&#10;&#10;\end{document}"/>
  <p:tag name="IGUANATEXSIZE" val="15"/>
  <p:tag name="IGUANATEXCURSOR" val="26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27,3236"/>
  <p:tag name="ORIGINALWIDTH" val="2216,55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CREATE VIEW BuenoGuardian AS&#10;  SELECT * FROM EvaluaciónGuardian&#10;  WHERE eval &gt; 70&#10;  WITH LOCAL CHECK OPTION&#10;\end{lstlisting}&#10;\end{document}&#10;"/>
  <p:tag name="IGUANATEXSIZE" val="14"/>
  <p:tag name="IGUANATEXCURSOR" val="38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51,3688"/>
  <p:tag name="ORIGINALWIDTH" val="1721,4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r}&#10;\rlt{Artista}\\&#10;\hline&#10;\schk{nombre} &amp; \sch{país} &amp; \sch{retirado} \\[0.5ex]&#10;\hline &#10;Leonard Cohen &amp; Canadá &amp; false \\&#10;Lady Gaga &amp; EE.UU. &amp; false \\&#10;David Bowie &amp; G.B. &amp; true\\&#10;Justin Bieber &amp; Canadá &amp; false\\&#10;\ldots &amp; \ldots &amp; \ldots\\\hline&#10;\end{tabular}&#10;&#10;&#10;&#10;&#10;&#10;\end{document}"/>
  <p:tag name="IGUANATEXSIZE" val="15"/>
  <p:tag name="IGUANATEXCURSOR" val="46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51,285"/>
  <p:tag name="ORIGINALWIDTH" val="267,037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r}&#10;\hline&#10;\sch{pm}\\&#10;\hline &#10;92\\&#10;\hline&#10;\end{tabular}&#10;&#10;&#10;&#10;&#10;&#10;\end{document}"/>
  <p:tag name="IGUANATEXSIZE" val="15"/>
  <p:tag name="IGUANATEXCURSOR" val="26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86,1097"/>
  <p:tag name="ORIGINALWIDTH" val="2833,89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EvaluaciónGuardian}\\&#10;\hline&#10;\sch{álbum} &amp; \sch{artista} &amp; \sch{fuente} &amp; \sch{eval}\\&#10;\hline &#10;Popular Problems &amp; Leonard Cohen &amp; The Guardian &amp; 80\\&#10;You Want It Darker  &amp; Leonard Cohen &amp; The Guardian &amp; 100\\&#10;Dear Heather &amp; Leonard Cohen &amp; The Guardian &amp; 60\\&#10;Purpose &amp; Justin Bieber &amp; The Guardian &amp; 60\\[-1ex]&#10;\ldots &amp; \ldots &amp; \ldots &amp; \ldots\\&#10;\hline&#10;\end{tabular}&#10;&#10;&#10;&#10;&#10;&#10;\end{document}"/>
  <p:tag name="IGUANATEXSIZE" val="15"/>
  <p:tag name="IGUANATEXCURSOR" val="56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88,5961"/>
  <p:tag name="ORIGINALWIDTH" val="2347,82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Evaluación}\\&#10;\hline&#10;\schk{álbum} &amp; \schk{artista} &amp; \schk{fuente} &amp; \sch{eval}\\[0.5ex]&#10;\hline &#10;\ldots &amp; \ldots &amp; \ldots &amp; \ldots\\&#10;Purpose &amp; Justin Bieber &amp; The Guardian &amp; 60\\&#10;\color{red}\sout{Purpose} &amp; \color{red}\sout{Justin Bieber} &amp; \color{red}\sout{The Observer} &amp; \color{red}\sout{50}\\[-1ex]&#10;\ldots &amp; \ldots &amp; \ldots &amp; \ldots\\&#10;\hline&#10;\end{tabular}&#10;&#10;&#10;&#10;&#10;&#10;\end{document}"/>
  <p:tag name="IGUANATEXSIZE" val="15"/>
  <p:tag name="IGUANATEXCURSOR" val="55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93,1386"/>
  <p:tag name="ORIGINALWIDTH" val="2125,04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r}&#10;\rlt{Álbum}\\&#10;\hline&#10;\schk{nombre} &amp; \schk{artista} &amp; \sch{año}\\[0.5ex]&#10;\hline &#10;Old Ideas &amp; Leonard Cohen &amp; 2012\\&#10;Dear Heather &amp; Leonard Cohen &amp; 2004\\&#10;You Want It Darker &amp; Leonard Cohen &amp; 2016\\&#10;Popular Problems &amp; Leonard Cohen &amp; 2014\\&#10;ARTPOP &amp; Lady Gaga &amp; 2013 \\&#10;\ldots &amp; \ldots &amp; \ldots\\&#10;\hline&#10;\end{tabular}&#10;&#10;&#10;&#10;&#10;&#10;\end{document}"/>
  <p:tag name="IGUANATEXSIZE" val="15"/>
  <p:tag name="IGUANATEXCURSOR" val="55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54,2855"/>
  <p:tag name="ORIGINALWIDTH" val="3043,175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INSERT INTO BuenoGuardian VALUES &#10;  ('Purpose','Justin Bieber','The Observer',50)&#10;\end{lstlisting}&#10;\end{document}&#10;"/>
  <p:tag name="IGUANATEXSIZE" val="14"/>
  <p:tag name="IGUANATEXCURSOR" val="32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77,3027"/>
  <p:tag name="ORIGINALWIDTH" val="2146,05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CREATE VIEW EvaluaciónGuardian AS&#10;  SELECT * FROM Evaluación&#10;  WHERE fuente='The Guardian'&#10;\end{lstlisting}&#10;\end{document}&#10;"/>
  <p:tag name="IGUANATEXSIZE" val="14"/>
  <p:tag name="IGUANATEXCURSOR" val="36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49,8267"/>
  <p:tag name="ORIGINALWIDTH" val="2820,39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BuenoGuardian}\\&#10;\hline&#10;\sch{álbum} &amp; \sch{artista} &amp; \sch{fuente} &amp; \sch{eval}\\&#10;\hline &#10;Popular Problems &amp; Leonard Cohen &amp; The Guardian &amp; 80\\&#10;You Want It Darker  &amp; Leonard Cohen &amp; The Guardian &amp; 100\\[-1ex]&#10;\ldots &amp; \ldots &amp; \ldots &amp; \ldots\\&#10;\hline&#10;\end{tabular}&#10;&#10;&#10;&#10;&#10;&#10;\end{document}"/>
  <p:tag name="IGUANATEXSIZE" val="15"/>
  <p:tag name="IGUANATEXCURSOR" val="26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27,3236"/>
  <p:tag name="ORIGINALWIDTH" val="2216,55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CREATE VIEW BuenoGuardian AS&#10;  SELECT * FROM EvaluaciónGuardian&#10;  WHERE eval &gt; 70&#10;  WITH LOCAL CHECK OPTION&#10;\end{lstlisting}&#10;\end{document}&#10;"/>
  <p:tag name="IGUANATEXSIZE" val="14"/>
  <p:tag name="IGUANATEXCURSOR" val="38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51,3688"/>
  <p:tag name="ORIGINALWIDTH" val="1721,4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r}&#10;\rlt{Artista}\\&#10;\hline&#10;\schk{nombre} &amp; \sch{país} &amp; \sch{retirado} \\[0.5ex]&#10;\hline &#10;Leonard Cohen &amp; Canadá &amp; false \\&#10;Lady Gaga &amp; EE.UU. &amp; false \\&#10;David Bowie &amp; G.B. &amp; true\\&#10;Justin Bieber &amp; Canadá &amp; false\\&#10;\ldots &amp; \ldots &amp; \ldots\\\hline&#10;\end{tabular}&#10;&#10;&#10;&#10;&#10;&#10;\end{document}"/>
  <p:tag name="IGUANATEXSIZE" val="15"/>
  <p:tag name="IGUANATEXCURSOR" val="46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86,1097"/>
  <p:tag name="ORIGINALWIDTH" val="2833,89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EvaluaciónGuardian}\\&#10;\hline&#10;\sch{álbum} &amp; \sch{artista} &amp; \sch{fuente} &amp; \sch{eval}\\&#10;\hline &#10;Popular Problems &amp; Leonard Cohen &amp; The Guardian &amp; 80\\&#10;You Want It Darker  &amp; Leonard Cohen &amp; The Guardian &amp; 100\\&#10;Dear Heather &amp; Leonard Cohen &amp; The Guardian &amp; 60\\&#10;Purpose &amp; Justin Bieber &amp; The Guardian &amp; 60\\[-1ex]&#10;\ldots &amp; \ldots &amp; \ldots &amp; \ldots\\&#10;\hline&#10;\end{tabular}&#10;&#10;&#10;&#10;&#10;&#10;\end{document}"/>
  <p:tag name="IGUANATEXSIZE" val="15"/>
  <p:tag name="IGUANATEXCURSOR" val="56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88,5961"/>
  <p:tag name="ORIGINALWIDTH" val="2347,82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Evaluación}\\&#10;\hline&#10;\schk{álbum} &amp; \schk{artista} &amp; \schk{fuente} &amp; \sch{eval}\\[0.5ex]&#10;\hline &#10;\ldots &amp; \ldots &amp; \ldots &amp; \ldots\\&#10;Purpose &amp; Justin Bieber &amp; The Guardian &amp; 60\\&#10;\color{gray} ??? &amp; \color{gray} ??? &amp; \color{gray} ??? &amp; \color{gray} ??? \\[-1ex]&#10;\ldots &amp; \ldots &amp; \ldots &amp; \ldots\\&#10;\hline&#10;\end{tabular}&#10;&#10;&#10;&#10;&#10;&#10;\end{document}"/>
  <p:tag name="IGUANATEXSIZE" val="15"/>
  <p:tag name="IGUANATEXCURSOR" val="52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916,517"/>
  <p:tag name="ORIGINALWIDTH" val="2820,39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Evaluación}\\&#10;\hline&#10;\schk{álbum} &amp; \schk{artista} &amp; \schk{fuente} &amp; \sch{eval}\\[0.5ex]&#10;\hline &#10;Popular Problems &amp; Leonard Cohen &amp; The Guardian &amp; 80\\&#10;Popular Problems &amp; Leonard Cohen &amp; The Observer &amp; 80\\&#10;Popular Problems &amp; Leonard Cohen &amp; Uncut &amp; 90\\&#10;You Want It Darker &amp; Leonard Cohen &amp; The Observer &amp; 100\\&#10;You Want It Darker  &amp; Leonard Cohen &amp; Uncut &amp; 90\\&#10;You Want It Darker  &amp; Leonard Cohen &amp; Rolling Stone &amp; 80\\&#10;You Want It Darker  &amp; Leonard Cohen &amp; The Guardian &amp; 100\\&#10;Dear Heather &amp; Leonard Cohen &amp; The Guardian &amp; 60\\&#10;Dear Heather &amp; Leonard Cohen &amp; Uncut &amp; 100\\&#10;Dear Heather &amp; Leonard Cohen &amp; Rolling Stone &amp; 70\\&#10;Old Ideas &amp; Leonard Cohen &amp; Rolling Stone &amp; 90\\&#10;Old Ideas &amp; Leonard Cohen &amp; Uncut &amp; 80\\&#10;ARTPOP &amp; Lady Gaga &amp; Rolling Stone &amp; 60\\&#10;\ldots &amp; \ldots &amp; \ldots &amp; \ldots\\&#10;\hline&#10;\end{tabular}&#10;&#10;&#10;&#10;&#10;&#10;\end{document}"/>
  <p:tag name="IGUANATEXSIZE" val="15"/>
  <p:tag name="IGUANATEXCURSOR" val="102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93,1386"/>
  <p:tag name="ORIGINALWIDTH" val="2125,04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r}&#10;\rlt{Álbum}\\&#10;\hline&#10;\schk{nombre} &amp; \schk{artista} &amp; \sch{año}\\[0.5ex]&#10;\hline &#10;Old Ideas &amp; Leonard Cohen &amp; 2012\\&#10;Dear Heather &amp; Leonard Cohen &amp; 2004\\&#10;You Want It Darker &amp; Leonard Cohen &amp; 2016\\&#10;Popular Problems &amp; Leonard Cohen &amp; 2014\\&#10;ARTPOP &amp; Lady Gaga &amp; 2013 \\&#10;\ldots &amp; \ldots &amp; \ldots\\&#10;\hline&#10;\end{tabular}&#10;&#10;&#10;&#10;&#10;&#10;\end{document}"/>
  <p:tag name="IGUANATEXSIZE" val="15"/>
  <p:tag name="IGUANATEXCURSOR" val="55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54,2855"/>
  <p:tag name="ORIGINALWIDTH" val="2585,61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INSERT INTO BuenoGuardian VALUES &#10;  ('Purpose','Justin Bieber','Uncut',75)&#10;\end{lstlisting}&#10;\end{document}&#10;"/>
  <p:tag name="IGUANATEXSIZE" val="14"/>
  <p:tag name="IGUANATEXCURSOR" val="32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77,3027"/>
  <p:tag name="ORIGINALWIDTH" val="2146,05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CREATE VIEW EvaluaciónGuardian AS&#10;  SELECT * FROM Evaluación&#10;  WHERE fuente='The Guardian'&#10;\end{lstlisting}&#10;\end{document}&#10;"/>
  <p:tag name="IGUANATEXSIZE" val="14"/>
  <p:tag name="IGUANATEXCURSOR" val="36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49,8267"/>
  <p:tag name="ORIGINALWIDTH" val="2820,39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BuenoGuardian}\\&#10;\hline&#10;\sch{álbum} &amp; \sch{artista} &amp; \sch{fuente} &amp; \sch{eval}\\&#10;\hline &#10;Popular Problems &amp; Leonard Cohen &amp; The Guardian &amp; 80\\&#10;You Want It Darker  &amp; Leonard Cohen &amp; The Guardian &amp; 100\\[-1ex]&#10;\ldots &amp; \ldots &amp; \ldots &amp; \ldots\\&#10;\hline&#10;\end{tabular}&#10;&#10;&#10;&#10;&#10;&#10;\end{document}"/>
  <p:tag name="IGUANATEXSIZE" val="15"/>
  <p:tag name="IGUANATEXCURSOR" val="26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27,3236"/>
  <p:tag name="ORIGINALWIDTH" val="2216,55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CREATE VIEW BuenoGuardian AS&#10;  SELECT * FROM EvaluaciónGuardian&#10;  WHERE eval &gt; 70&#10;  WITH LOCAL CHECK OPTION&#10;\end{lstlisting}&#10;\end{document}&#10;"/>
  <p:tag name="IGUANATEXSIZE" val="14"/>
  <p:tag name="IGUANATEXCURSOR" val="38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51,3688"/>
  <p:tag name="ORIGINALWIDTH" val="1721,4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r}&#10;\rlt{Artista}\\&#10;\hline&#10;\schk{nombre} &amp; \sch{país} &amp; \sch{retirado} \\[0.5ex]&#10;\hline &#10;Leonard Cohen &amp; Canadá &amp; false \\&#10;Lady Gaga &amp; EE.UU. &amp; false \\&#10;David Bowie &amp; G.B. &amp; true\\&#10;Justin Bieber &amp; Canadá &amp; false\\&#10;\ldots &amp; \ldots &amp; \ldots\\\hline&#10;\end{tabular}&#10;&#10;&#10;&#10;&#10;&#10;\end{document}"/>
  <p:tag name="IGUANATEXSIZE" val="15"/>
  <p:tag name="IGUANATEXCURSOR" val="46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86,1097"/>
  <p:tag name="ORIGINALWIDTH" val="2833,89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EvaluaciónGuardian}\\&#10;\hline&#10;\sch{álbum} &amp; \sch{artista} &amp; \sch{fuente} &amp; \sch{eval}\\&#10;\hline &#10;Popular Problems &amp; Leonard Cohen &amp; The Guardian &amp; 80\\&#10;You Want It Darker  &amp; Leonard Cohen &amp; The Guardian &amp; 100\\&#10;Dear Heather &amp; Leonard Cohen &amp; The Guardian &amp; 60\\&#10;Purpose &amp; Justin Bieber &amp; The Guardian &amp; 60\\[-1ex]&#10;\ldots &amp; \ldots &amp; \ldots &amp; \ldots\\&#10;\hline&#10;\end{tabular}&#10;&#10;&#10;&#10;&#10;&#10;\end{document}"/>
  <p:tag name="IGUANATEXSIZE" val="15"/>
  <p:tag name="IGUANATEXCURSOR" val="56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88,5961"/>
  <p:tag name="ORIGINALWIDTH" val="2347,82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Evaluación}\\&#10;\hline&#10;\schk{álbum} &amp; \schk{artista} &amp; \schk{fuente} &amp; \sch{eval}\\[0.5ex]&#10;\hline &#10;\ldots &amp; \ldots &amp; \ldots &amp; \ldots\\&#10;Purpose &amp; Justin Bieber &amp; The Guardian &amp; 60\\&#10;\color{green!50!black} Purpose &amp; \color{green!50!black} Justin Bieber &amp; \color{green!50!black} Uncut &amp; \color{green!50!black} 75\\[-1ex]&#10;\ldots &amp; \ldots &amp; \ldots &amp; \ldots\\&#10;\hline&#10;\end{tabular}&#10;&#10;&#10;&#10;&#10;&#10;\end{document}"/>
  <p:tag name="IGUANATEXSIZE" val="15"/>
  <p:tag name="IGUANATEXCURSOR" val="54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93,1386"/>
  <p:tag name="ORIGINALWIDTH" val="2125,04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r}&#10;\rlt{Álbum}\\&#10;\hline&#10;\schk{nombre} &amp; \schk{artista} &amp; \sch{año}\\[0.5ex]&#10;\hline &#10;Old Ideas &amp; Leonard Cohen &amp; 2012\\&#10;Dear Heather &amp; Leonard Cohen &amp; 2004\\&#10;You Want It Darker &amp; Leonard Cohen &amp; 2016\\&#10;Popular Problems &amp; Leonard Cohen &amp; 2014\\&#10;ARTPOP &amp; Lady Gaga &amp; 2013 \\&#10;\ldots &amp; \ldots &amp; \ldots\\&#10;\hline&#10;\end{tabular}&#10;&#10;&#10;&#10;&#10;&#10;\end{document}"/>
  <p:tag name="IGUANATEXSIZE" val="15"/>
  <p:tag name="IGUANATEXCURSOR" val="55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54,2855"/>
  <p:tag name="ORIGINALWIDTH" val="2585,61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INSERT INTO BuenoGuardian VALUES &#10;  ('Purpose','Justin Bieber','Uncut',75)&#10;\end{lstlisting}&#10;\end{document}&#10;"/>
  <p:tag name="IGUANATEXSIZE" val="14"/>
  <p:tag name="IGUANATEXCURSOR" val="32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26,5735"/>
  <p:tag name="ORIGINALWIDTH" val="2129,54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pm&#10;FROM Álbum&#10;WHERE nombre='You Want It Darker'&#10;  AND artista='Leonard Cohen'&#10;\end{lstlisting}&#10;\end{document}&#10;"/>
  <p:tag name="IGUANATEXSIZE" val="16"/>
  <p:tag name="IGUANATEXCURSOR" val="31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77,3027"/>
  <p:tag name="ORIGINALWIDTH" val="2146,05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CREATE VIEW EvaluaciónGuardian AS&#10;  SELECT * FROM Evaluación&#10;  WHERE fuente='The Guardian'&#10;\end{lstlisting}&#10;\end{document}&#10;"/>
  <p:tag name="IGUANATEXSIZE" val="14"/>
  <p:tag name="IGUANATEXCURSOR" val="36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49,8267"/>
  <p:tag name="ORIGINALWIDTH" val="2820,39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BuenoGuardian}\\&#10;\hline&#10;\sch{álbum} &amp; \sch{artista} &amp; \sch{fuente} &amp; \sch{eval}\\&#10;\hline &#10;Popular Problems &amp; Leonard Cohen &amp; The Guardian &amp; 80\\&#10;You Want It Darker  &amp; Leonard Cohen &amp; The Guardian &amp; 100\\[-1ex]&#10;\ldots &amp; \ldots &amp; \ldots &amp; \ldots\\&#10;\hline&#10;\end{tabular}&#10;&#10;&#10;&#10;&#10;&#10;\end{document}"/>
  <p:tag name="IGUANATEXSIZE" val="15"/>
  <p:tag name="IGUANATEXCURSOR" val="26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27,3236"/>
  <p:tag name="ORIGINALWIDTH" val="2216,55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CREATE VIEW BuenoGuardian AS&#10;  SELECT * FROM EvaluaciónGuardian&#10;  WHERE eval &gt; 70&#10;  WITH LOCAL CHECK OPTION&#10;\end{lstlisting}&#10;\end{document}&#10;"/>
  <p:tag name="IGUANATEXSIZE" val="14"/>
  <p:tag name="IGUANATEXCURSOR" val="38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51,3688"/>
  <p:tag name="ORIGINALWIDTH" val="1721,4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r}&#10;\rlt{Artista}\\&#10;\hline&#10;\schk{nombre} &amp; \sch{país} &amp; \sch{retirado} \\[0.5ex]&#10;\hline &#10;Leonard Cohen &amp; Canadá &amp; false \\&#10;Lady Gaga &amp; EE.UU. &amp; false \\&#10;David Bowie &amp; G.B. &amp; true\\&#10;Justin Bieber &amp; Canadá &amp; false\\&#10;\ldots &amp; \ldots &amp; \ldots\\\hline&#10;\end{tabular}&#10;&#10;&#10;&#10;&#10;&#10;\end{document}"/>
  <p:tag name="IGUANATEXSIZE" val="15"/>
  <p:tag name="IGUANATEXCURSOR" val="46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86,1097"/>
  <p:tag name="ORIGINALWIDTH" val="2833,89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EvaluaciónGuardian}\\&#10;\hline&#10;\sch{álbum} &amp; \sch{artista} &amp; \sch{fuente} &amp; \sch{eval}\\&#10;\hline &#10;Popular Problems &amp; Leonard Cohen &amp; The Guardian &amp; 80\\&#10;You Want It Darker  &amp; Leonard Cohen &amp; The Guardian &amp; 100\\&#10;Dear Heather &amp; Leonard Cohen &amp; The Guardian &amp; 60\\&#10;Purpose &amp; Justin Bieber &amp; The Guardian &amp; 60\\[-1ex]&#10;\ldots &amp; \ldots &amp; \ldots &amp; \ldots\\&#10;\hline&#10;\end{tabular}&#10;&#10;&#10;&#10;&#10;&#10;\end{document}"/>
  <p:tag name="IGUANATEXSIZE" val="15"/>
  <p:tag name="IGUANATEXCURSOR" val="56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88,5961"/>
  <p:tag name="ORIGINALWIDTH" val="2347,82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Evaluación}\\&#10;\hline&#10;\schk{álbum} &amp; \schk{artista} &amp; \schk{fuente} &amp; \sch{eval}\\[0.5ex]&#10;\hline &#10;\ldots &amp; \ldots &amp; \ldots &amp; \ldots\\&#10;Purpose &amp; Justin Bieber &amp; The Guardian &amp; 60\\&#10;\color{gray} ??? &amp; \color{gray} ??? &amp; \color{gray} ??? &amp; \color{gray} ??? \\[-1ex]&#10;\ldots &amp; \ldots &amp; \ldots &amp; \ldots\\&#10;\hline&#10;\end{tabular}&#10;&#10;&#10;&#10;&#10;&#10;\end{document}"/>
  <p:tag name="IGUANATEXSIZE" val="15"/>
  <p:tag name="IGUANATEXCURSOR" val="52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93,1386"/>
  <p:tag name="ORIGINALWIDTH" val="2125,04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r}&#10;\rlt{Álbum}\\&#10;\hline&#10;\schk{nombre} &amp; \schk{artista} &amp; \sch{año}\\[0.5ex]&#10;\hline &#10;Old Ideas &amp; Leonard Cohen &amp; 2012\\&#10;Dear Heather &amp; Leonard Cohen &amp; 2004\\&#10;You Want It Darker &amp; Leonard Cohen &amp; 2016\\&#10;Popular Problems &amp; Leonard Cohen &amp; 2014\\&#10;ARTPOP &amp; Lady Gaga &amp; 2013 \\&#10;\ldots &amp; \ldots &amp; \ldots\\&#10;\hline&#10;\end{tabular}&#10;&#10;&#10;&#10;&#10;&#10;\end{document}"/>
  <p:tag name="IGUANATEXSIZE" val="15"/>
  <p:tag name="IGUANATEXCURSOR" val="55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54,2855"/>
  <p:tag name="ORIGINALWIDTH" val="2585,61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INSERT INTO BuenoGuardian VALUES &#10;  ('Purpose','Justin Bieber','Uncut',75)&#10;\end{lstlisting}&#10;\end{document}&#10;"/>
  <p:tag name="IGUANATEXSIZE" val="14"/>
  <p:tag name="IGUANATEXCURSOR" val="32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27,3236"/>
  <p:tag name="ORIGINALWIDTH" val="2146,05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CREATE VIEW EvaluaciónGuardian AS&#10;  SELECT * FROM Evaluación&#10;  WHERE fuente='The Guardian'&#10;  WITH LOCAL CHECK OPTION&#10;\end{lstlisting}&#10;\end{document}&#10;"/>
  <p:tag name="IGUANATEXSIZE" val="14"/>
  <p:tag name="IGUANATEXCURSOR" val="39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49,8267"/>
  <p:tag name="ORIGINALWIDTH" val="2820,39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BuenoGuardian}\\&#10;\hline&#10;\sch{álbum} &amp; \sch{artista} &amp; \sch{fuente} &amp; \sch{eval}\\&#10;\hline &#10;Popular Problems &amp; Leonard Cohen &amp; The Guardian &amp; 80\\&#10;You Want It Darker  &amp; Leonard Cohen &amp; The Guardian &amp; 100\\[-1ex]&#10;\ldots &amp; \ldots &amp; \ldots &amp; \ldots\\&#10;\hline&#10;\end{tabular}&#10;&#10;&#10;&#10;&#10;&#10;\end{document}"/>
  <p:tag name="IGUANATEXSIZE" val="15"/>
  <p:tag name="IGUANATEXCURSOR" val="26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51,3688"/>
  <p:tag name="ORIGINALWIDTH" val="1721,4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r}&#10;\rlt{Artista}\\&#10;\hline&#10;\schk{nombre} &amp; \sch{país} &amp; \sch{retirado} \\[0.5ex]&#10;\hline &#10;Leonard Cohen &amp; Canadá &amp; false \\&#10;Lady Gaga &amp; EE.UU. &amp; false \\&#10;David Bowie &amp; G.B. &amp; true\\&#10;Justin Bieber &amp; Canadá &amp; false\\&#10;\ldots &amp; \ldots &amp; \ldots\\\hline&#10;\end{tabular}&#10;&#10;&#10;&#10;&#10;&#10;\end{document}"/>
  <p:tag name="IGUANATEXSIZE" val="15"/>
  <p:tag name="IGUANATEXCURSOR" val="46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27,3236"/>
  <p:tag name="ORIGINALWIDTH" val="2216,55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CREATE VIEW BuenoGuardian AS&#10;  SELECT * FROM EvaluaciónGuardian&#10;  WHERE eval &gt; 70&#10;  WITH LOCAL CHECK OPTION&#10;\end{lstlisting}&#10;\end{document}&#10;"/>
  <p:tag name="IGUANATEXSIZE" val="14"/>
  <p:tag name="IGUANATEXCURSOR" val="38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51,3688"/>
  <p:tag name="ORIGINALWIDTH" val="1721,4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r}&#10;\rlt{Artista}\\&#10;\hline&#10;\schk{nombre} &amp; \sch{país} &amp; \sch{retirado} \\[0.5ex]&#10;\hline &#10;Leonard Cohen &amp; Canadá &amp; false \\&#10;Lady Gaga &amp; EE.UU. &amp; false \\&#10;David Bowie &amp; G.B. &amp; true\\&#10;Justin Bieber &amp; Canadá &amp; false\\&#10;\ldots &amp; \ldots &amp; \ldots\\\hline&#10;\end{tabular}&#10;&#10;&#10;&#10;&#10;&#10;\end{document}"/>
  <p:tag name="IGUANATEXSIZE" val="15"/>
  <p:tag name="IGUANATEXCURSOR" val="46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86,1097"/>
  <p:tag name="ORIGINALWIDTH" val="2833,89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EvaluaciónGuardian}\\&#10;\hline&#10;\sch{álbum} &amp; \sch{artista} &amp; \sch{fuente} &amp; \sch{eval}\\&#10;\hline &#10;Popular Problems &amp; Leonard Cohen &amp; The Guardian &amp; 80\\&#10;You Want It Darker  &amp; Leonard Cohen &amp; The Guardian &amp; 100\\&#10;Dear Heather &amp; Leonard Cohen &amp; The Guardian &amp; 60\\&#10;Purpose &amp; Justin Bieber &amp; The Guardian &amp; 60\\[-1ex]&#10;\ldots &amp; \ldots &amp; \ldots &amp; \ldots\\&#10;\hline&#10;\end{tabular}&#10;&#10;&#10;&#10;&#10;&#10;\end{document}"/>
  <p:tag name="IGUANATEXSIZE" val="15"/>
  <p:tag name="IGUANATEXCURSOR" val="56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88,5961"/>
  <p:tag name="ORIGINALWIDTH" val="2347,82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Evaluación}\\&#10;\hline&#10;\schk{álbum} &amp; \schk{artista} &amp; \schk{fuente} &amp; \sch{eval}\\[0.5ex]&#10;\hline &#10;\ldots &amp; \ldots &amp; \ldots &amp; \ldots\\&#10;Purpose &amp; Justin Bieber &amp; The Guardian &amp; 60\\&#10;\color{red}\sout{Purpose} &amp; \color{red}\sout{Justin Bieber} &amp; \color{red}\sout{Uncut} &amp; \color{red}\sout{75}\\[-1ex]&#10;\ldots &amp; \ldots &amp; \ldots &amp; \ldots\\&#10;\hline&#10;\end{tabular}&#10;&#10;&#10;&#10;&#10;&#10;\end{document}"/>
  <p:tag name="IGUANATEXSIZE" val="15"/>
  <p:tag name="IGUANATEXCURSOR" val="55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93,1386"/>
  <p:tag name="ORIGINALWIDTH" val="2125,04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r}&#10;\rlt{Álbum}\\&#10;\hline&#10;\schk{nombre} &amp; \schk{artista} &amp; \sch{año}\\[0.5ex]&#10;\hline &#10;Old Ideas &amp; Leonard Cohen &amp; 2012\\&#10;Dear Heather &amp; Leonard Cohen &amp; 2004\\&#10;You Want It Darker &amp; Leonard Cohen &amp; 2016\\&#10;Popular Problems &amp; Leonard Cohen &amp; 2014\\&#10;ARTPOP &amp; Lady Gaga &amp; 2013 \\&#10;\ldots &amp; \ldots &amp; \ldots\\&#10;\hline&#10;\end{tabular}&#10;&#10;&#10;&#10;&#10;&#10;\end{document}"/>
  <p:tag name="IGUANATEXSIZE" val="15"/>
  <p:tag name="IGUANATEXCURSOR" val="55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54,2855"/>
  <p:tag name="ORIGINALWIDTH" val="2585,61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INSERT INTO BuenoGuardian VALUES &#10;  ('Purpose','Justin Bieber','Uncut',75)&#10;\end{lstlisting}&#10;\end{document}&#10;"/>
  <p:tag name="IGUANATEXSIZE" val="14"/>
  <p:tag name="IGUANATEXCURSOR" val="32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27,3236"/>
  <p:tag name="ORIGINALWIDTH" val="2146,05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CREATE VIEW EvaluaciónGuardian AS&#10;  SELECT * FROM Evaluación&#10;  WHERE fuente='The Guardian'&#10;  WITH LOCAL CHECK OPTION&#10;\end{lstlisting}&#10;\end{document}&#10;"/>
  <p:tag name="IGUANATEXSIZE" val="14"/>
  <p:tag name="IGUANATEXCURSOR" val="39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49,8267"/>
  <p:tag name="ORIGINALWIDTH" val="2820,39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BuenoGuardian}\\&#10;\hline&#10;\sch{álbum} &amp; \sch{artista} &amp; \sch{fuente} &amp; \sch{eval}\\&#10;\hline &#10;Popular Problems &amp; Leonard Cohen &amp; The Guardian &amp; 80\\&#10;You Want It Darker  &amp; Leonard Cohen &amp; The Guardian &amp; 100\\[-1ex]&#10;\ldots &amp; \ldots &amp; \ldots &amp; \ldots\\&#10;\hline&#10;\end{tabular}&#10;&#10;&#10;&#10;&#10;&#10;\end{document}"/>
  <p:tag name="IGUANATEXSIZE" val="15"/>
  <p:tag name="IGUANATEXCURSOR" val="26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27,3236"/>
  <p:tag name="ORIGINALWIDTH" val="2216,55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CREATE VIEW BuenoGuardian AS&#10;  SELECT * FROM EvaluaciónGuardian&#10;  WHERE eval &gt; 70&#10;  WITH LOCAL CHECK OPTION&#10;\end{lstlisting}&#10;\end{document}&#10;"/>
  <p:tag name="IGUANATEXSIZE" val="14"/>
  <p:tag name="IGUANATEXCURSOR" val="38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51,3688"/>
  <p:tag name="ORIGINALWIDTH" val="1721,4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r}&#10;\rlt{Artista}\\&#10;\hline&#10;\schk{nombre} &amp; \sch{país} &amp; \sch{retirado} \\[0.5ex]&#10;\hline &#10;Leonard Cohen &amp; Canadá &amp; false \\&#10;Lady Gaga &amp; EE.UU. &amp; false \\&#10;David Bowie &amp; G.B. &amp; true\\&#10;Justin Bieber &amp; Canadá &amp; false\\&#10;\ldots &amp; \ldots &amp; \ldots\\\hline&#10;\end{tabular}&#10;&#10;&#10;&#10;&#10;&#10;\end{document}"/>
  <p:tag name="IGUANATEXSIZE" val="15"/>
  <p:tag name="IGUANATEXCURSOR" val="46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93,1386"/>
  <p:tag name="ORIGINALWIDTH" val="2391,33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r r}&#10;\rlt{Álbum}\\&#10;\hline&#10;\schk{nombre} &amp; \schk{artista} &amp; \sch{año} &amp; \sch{pm}\\[0.5ex]&#10;\hline &#10;Old Ideas &amp; Leonard Cohen &amp; 2012 &amp; 85\\&#10;Dear Heather &amp; Leonard Cohen &amp; 2004 &amp; 74\\&#10;You Want It Darker &amp; Leonard Cohen &amp; 2016 &amp; 92\\&#10;Popular Problems &amp; Leonard Cohen &amp; 2014 &amp; 86\\&#10;ARTPOP &amp; Lady Gaga &amp; 2013 &amp; 61\\&#10;\ldots &amp; \ldots &amp; \ldots\\&#10;\hline&#10;\end{tabular}&#10;&#10;&#10;&#10;&#10;&#10;\end{document}"/>
  <p:tag name="IGUANATEXSIZE" val="15"/>
  <p:tag name="IGUANATEXCURSOR" val="55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86,1097"/>
  <p:tag name="ORIGINALWIDTH" val="2833,89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EvaluaciónGuardian}\\&#10;\hline&#10;\sch{álbum} &amp; \sch{artista} &amp; \sch{fuente} &amp; \sch{eval}\\&#10;\hline &#10;Popular Problems &amp; Leonard Cohen &amp; The Guardian &amp; 80\\&#10;You Want It Darker  &amp; Leonard Cohen &amp; The Guardian &amp; 100\\&#10;Dear Heather &amp; Leonard Cohen &amp; The Guardian &amp; 60\\&#10;Purpose &amp; Justin Bieber &amp; The Guardian &amp; 60\\[-1ex]&#10;\ldots &amp; \ldots &amp; \ldots &amp; \ldots\\&#10;\hline&#10;\end{tabular}&#10;&#10;&#10;&#10;&#10;&#10;\end{document}"/>
  <p:tag name="IGUANATEXSIZE" val="15"/>
  <p:tag name="IGUANATEXCURSOR" val="56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88,5961"/>
  <p:tag name="ORIGINALWIDTH" val="2347,82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Evaluación}\\&#10;\hline&#10;\schk{álbum} &amp; \schk{artista} &amp; \schk{fuente} &amp; \sch{eval}\\[0.5ex]&#10;\hline &#10;\ldots &amp; \ldots &amp; \ldots &amp; \ldots\\&#10;Purpose &amp; Justin Bieber &amp; The Guardian &amp; 60\\&#10;\color{gray} ??? &amp; \color{gray} ??? &amp; \color{gray} ??? &amp; \color{gray} ??? \\[-1ex]&#10;\ldots &amp; \ldots &amp; \ldots &amp; \ldots\\&#10;\hline&#10;\end{tabular}&#10;&#10;&#10;&#10;&#10;&#10;\end{document}"/>
  <p:tag name="IGUANATEXSIZE" val="15"/>
  <p:tag name="IGUANATEXCURSOR" val="52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93,1386"/>
  <p:tag name="ORIGINALWIDTH" val="2125,04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r}&#10;\rlt{Álbum}\\&#10;\hline&#10;\schk{nombre} &amp; \schk{artista} &amp; \sch{año}\\[0.5ex]&#10;\hline &#10;Old Ideas &amp; Leonard Cohen &amp; 2012\\&#10;Dear Heather &amp; Leonard Cohen &amp; 2004\\&#10;You Want It Darker &amp; Leonard Cohen &amp; 2016\\&#10;Popular Problems &amp; Leonard Cohen &amp; 2014\\&#10;ARTPOP &amp; Lady Gaga &amp; 2013 \\&#10;\ldots &amp; \ldots &amp; \ldots\\&#10;\hline&#10;\end{tabular}&#10;&#10;&#10;&#10;&#10;&#10;\end{document}"/>
  <p:tag name="IGUANATEXSIZE" val="15"/>
  <p:tag name="IGUANATEXCURSOR" val="55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54,2855"/>
  <p:tag name="ORIGINALWIDTH" val="2585,61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INSERT INTO BuenoGuardian VALUES &#10;  ('Purpose','Justin Bieber','Uncut',75)&#10;\end{lstlisting}&#10;\end{document}&#10;"/>
  <p:tag name="IGUANATEXSIZE" val="14"/>
  <p:tag name="IGUANATEXCURSOR" val="32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77,3027"/>
  <p:tag name="ORIGINALWIDTH" val="2146,05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CREATE VIEW EvaluaciónGuardian AS&#10;  SELECT * FROM Evaluación&#10;  WHERE fuente='The Guardian'&#10;\end{lstlisting}&#10;\end{document}&#10;"/>
  <p:tag name="IGUANATEXSIZE" val="14"/>
  <p:tag name="IGUANATEXCURSOR" val="36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49,8267"/>
  <p:tag name="ORIGINALWIDTH" val="2820,39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BuenoGuardian}\\&#10;\hline&#10;\sch{álbum} &amp; \sch{artista} &amp; \sch{fuente} &amp; \sch{eval}\\&#10;\hline &#10;Popular Problems &amp; Leonard Cohen &amp; The Guardian &amp; 80\\&#10;You Want It Darker  &amp; Leonard Cohen &amp; The Guardian &amp; 100\\[-1ex]&#10;\ldots &amp; \ldots &amp; \ldots &amp; \ldots\\&#10;\hline&#10;\end{tabular}&#10;&#10;&#10;&#10;&#10;&#10;\end{document}"/>
  <p:tag name="IGUANATEXSIZE" val="15"/>
  <p:tag name="IGUANATEXCURSOR" val="26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27,3236"/>
  <p:tag name="ORIGINALWIDTH" val="2216,55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CREATE VIEW BuenoGuardian AS&#10;  SELECT * FROM EvaluaciónGuardian&#10;  WHERE eval &gt; 70&#10;  WITH CASCADED CHECK OPTION&#10;\end{lstlisting}&#10;\end{document}&#10;"/>
  <p:tag name="IGUANATEXSIZE" val="14"/>
  <p:tag name="IGUANATEXCURSOR" val="37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51,3688"/>
  <p:tag name="ORIGINALWIDTH" val="1721,4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r}&#10;\rlt{Artista}\\&#10;\hline&#10;\schk{nombre} &amp; \sch{país} &amp; \sch{retirado} \\[0.5ex]&#10;\hline &#10;Leonard Cohen &amp; Canadá &amp; false \\&#10;Lady Gaga &amp; EE.UU. &amp; false \\&#10;David Bowie &amp; G.B. &amp; true\\&#10;Justin Bieber &amp; Canadá &amp; false\\&#10;\ldots &amp; \ldots &amp; \ldots\\\hline&#10;\end{tabular}&#10;&#10;&#10;&#10;&#10;&#10;\end{document}"/>
  <p:tag name="IGUANATEXSIZE" val="15"/>
  <p:tag name="IGUANATEXCURSOR" val="46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86,1097"/>
  <p:tag name="ORIGINALWIDTH" val="2833,89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EvaluaciónGuardian}\\&#10;\hline&#10;\sch{álbum} &amp; \sch{artista} &amp; \sch{fuente} &amp; \sch{eval}\\&#10;\hline &#10;Popular Problems &amp; Leonard Cohen &amp; The Guardian &amp; 80\\&#10;You Want It Darker  &amp; Leonard Cohen &amp; The Guardian &amp; 100\\&#10;Dear Heather &amp; Leonard Cohen &amp; The Guardian &amp; 60\\&#10;Purpose &amp; Justin Bieber &amp; The Guardian &amp; 60\\[-1ex]&#10;\ldots &amp; \ldots &amp; \ldots &amp; \ldots\\&#10;\hline&#10;\end{tabular}&#10;&#10;&#10;&#10;&#10;&#10;\end{document}"/>
  <p:tag name="IGUANATEXSIZE" val="15"/>
  <p:tag name="IGUANATEXCURSOR" val="56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88,5961"/>
  <p:tag name="ORIGINALWIDTH" val="2347,82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Evaluación}\\&#10;\hline&#10;\schk{álbum} &amp; \schk{artista} &amp; \schk{fuente} &amp; \sch{eval}\\[0.5ex]&#10;\hline &#10;\ldots &amp; \ldots &amp; \ldots &amp; \ldots\\&#10;Purpose &amp; Justin Bieber &amp; The Guardian &amp; 60\\&#10;\color{red}\sout{Purpose} &amp; \color{red}\sout{Justin Bieber} &amp; \color{red}\sout{Uncut} &amp; \color{red}\sout{75}\\[-1ex]&#10;\ldots &amp; \ldots &amp; \ldots &amp; \ldots\\&#10;\hline&#10;\end{tabular}&#10;&#10;&#10;&#10;&#10;&#10;\end{document}"/>
  <p:tag name="IGUANATEXSIZE" val="15"/>
  <p:tag name="IGUANATEXCURSOR" val="52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51,285"/>
  <p:tag name="ORIGINALWIDTH" val="267,037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r}&#10;\hline&#10;\sch{pm}\\&#10;\hline &#10;92\\&#10;\hline&#10;\end{tabular}&#10;&#10;&#10;&#10;&#10;&#10;\end{document}"/>
  <p:tag name="IGUANATEXSIZE" val="15"/>
  <p:tag name="IGUANATEXCURSOR" val="26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93,1386"/>
  <p:tag name="ORIGINALWIDTH" val="2125,04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r}&#10;\rlt{Álbum}\\&#10;\hline&#10;\schk{nombre} &amp; \schk{artista} &amp; \sch{año}\\[0.5ex]&#10;\hline &#10;Old Ideas &amp; Leonard Cohen &amp; 2012\\&#10;Dear Heather &amp; Leonard Cohen &amp; 2004\\&#10;You Want It Darker &amp; Leonard Cohen &amp; 2016\\&#10;Popular Problems &amp; Leonard Cohen &amp; 2014\\&#10;ARTPOP &amp; Lady Gaga &amp; 2013 \\&#10;\ldots &amp; \ldots &amp; \ldots\\&#10;\hline&#10;\end{tabular}&#10;&#10;&#10;&#10;&#10;&#10;\end{document}"/>
  <p:tag name="IGUANATEXSIZE" val="15"/>
  <p:tag name="IGUANATEXCURSOR" val="55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54,2855"/>
  <p:tag name="ORIGINALWIDTH" val="2585,61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INSERT INTO BuenoGuardian VALUES &#10;  ('Purpose','Justin Bieber','Uncut',75)&#10;\end{lstlisting}&#10;\end{document}&#10;"/>
  <p:tag name="IGUANATEXSIZE" val="14"/>
  <p:tag name="IGUANATEXCURSOR" val="32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77,3027"/>
  <p:tag name="ORIGINALWIDTH" val="2146,05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CREATE VIEW EvaluaciónGuardian AS&#10;  SELECT * FROM Evaluación&#10;  WHERE fuente='The Guardian'&#10;\end{lstlisting}&#10;\end{document}&#10;"/>
  <p:tag name="IGUANATEXSIZE" val="14"/>
  <p:tag name="IGUANATEXCURSOR" val="36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49,8267"/>
  <p:tag name="ORIGINALWIDTH" val="2820,39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BuenoGuardian}\\&#10;\hline&#10;\sch{álbum} &amp; \sch{artista} &amp; \sch{fuente} &amp; \sch{eval}\\&#10;\hline &#10;Popular Problems &amp; Leonard Cohen &amp; The Guardian &amp; 80\\&#10;You Want It Darker  &amp; Leonard Cohen &amp; The Guardian &amp; 100\\[-1ex]&#10;\ldots &amp; \ldots &amp; \ldots &amp; \ldots\\&#10;\hline&#10;\end{tabular}&#10;&#10;&#10;&#10;&#10;&#10;\end{document}"/>
  <p:tag name="IGUANATEXSIZE" val="15"/>
  <p:tag name="IGUANATEXCURSOR" val="26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27,3236"/>
  <p:tag name="ORIGINALWIDTH" val="2216,55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CREATE VIEW BuenoGuardian AS&#10;  SELECT * FROM EvaluaciónGuardian&#10;  WHERE eval &gt; 70&#10;  WITH CASCADED CHECK OPTION&#10;\end{lstlisting}&#10;\end{document}&#10;"/>
  <p:tag name="IGUANATEXSIZE" val="14"/>
  <p:tag name="IGUANATEXCURSOR" val="37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545,966"/>
  <p:tag name="ORIGINALWIDTH" val="2517,35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noindent&#10;\textsf{\Large \color{orange} La consulta extendida con la vista:}&#10;\begin{lstlisting}&#10;SELECT pm&#10;FROM &#10;  ( SELECT álbum, artista, &#10;    FLOOR(AVG(eval)) AS pm, &#10;      COUNT(eval) AS num&#10;    FROM Evaluación&#10;    GROUP BY álbum,artista ) ÁlbumEval&#10;WHERE álbum='You Want It Darker'&#10;  AND artista='Leonard Cohen'&#10;\end{lstlisting}&#10;\end{document}&#10;"/>
  <p:tag name="IGUANATEXSIZE" val="14"/>
  <p:tag name="IGUANATEXCURSOR" val="32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98,8615"/>
  <p:tag name="ORIGINALWIDTH" val="2064,28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noindent&#10;\textsf{\Large \color{blue} La consulta directa:}&#10;&#10;\begin{lstlisting}&#10;SELECT FLOOR(AVG(eval)) AS pm&#10;FROM Evaluación&#10;WHERE álbum='You Want It Darker'&#10;  AND artista='Leonard Cohen'&#10;\end{lstlisting}&#10;\end{document}&#10;"/>
  <p:tag name="IGUANATEXSIZE" val="14"/>
  <p:tag name="IGUANATEXCURSOR" val="26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62,6204"/>
  <p:tag name="ORIGINALWIDTH" val="2407,83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CREATE MATERIALIZED VIEW ÁlbumEval AS&#10;  SELECT álbum, artista, &#10;    FLOOR(AVG(eval)) AS pm, &#10;      COUNT(eval) AS num&#10;  FROM Evaluación&#10;  GROUP BY álbum, artista&#10;\end{lstlisting}&#10;\end{document}&#10;"/>
  <p:tag name="IGUANATEXSIZE" val="16"/>
  <p:tag name="IGUANATEXCURSOR" val="43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51,3688"/>
  <p:tag name="ORIGINALWIDTH" val="1721,4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r}&#10;\rlt{Artista}\\&#10;\hline&#10;\schk{nombre} &amp; \sch{país} &amp; \sch{retirado} \\[0.5ex]&#10;\hline &#10;Leonard Cohen &amp; Canadá &amp; false \\&#10;Lady Gaga &amp; EE.UU. &amp; false \\&#10;David Bowie &amp; G.B. &amp; true\\&#10;Justin Bieber &amp; Canadá &amp; false\\&#10;\ldots &amp; \ldots &amp; \ldots\\\hline&#10;\end{tabular}&#10;&#10;&#10;&#10;&#10;&#10;\end{document}"/>
  <p:tag name="IGUANATEXSIZE" val="15"/>
  <p:tag name="IGUANATEXCURSOR" val="46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71,3856"/>
  <p:tag name="ORIGINALWIDTH" val="2377,83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r r}&#10;\rlt{ÁlbumEval}\\&#10;\hline&#10;\sch{álbum} &amp; \sch{artista} &amp; \sch{pm} &amp; \sch{num}\\&#10;\hline &#10;Old Ideas &amp; Leonard Cohen &amp; 85 &amp; 2 \\&#10;Dear Heather &amp; Leonard Cohen &amp; 76 &amp; 3\\&#10;You Want It Darker &amp; Leonard Cohen &amp; 92 &amp; 5\\&#10;Popular Problems &amp; Leonard Cohen &amp; 83 &amp; 3\\&#10;ARTPOP &amp; Lady Gaga &amp; 64 &amp; 3\\&#10;\ldots &amp; \ldots &amp; \ldots\\&#10;\hline&#10;\end{tabular}&#10;&#10;&#10;&#10;&#10;&#10;\end{document}"/>
  <p:tag name="IGUANATEXSIZE" val="15"/>
  <p:tag name="IGUANATEXCURSOR" val="46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035,034"/>
  <p:tag name="ORIGINALWIDTH" val="2820,39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Evaluación}\\&#10;\hline&#10;\schk{álbum} &amp; \schk{artista} &amp; \schk{fuente} &amp; \sch{eval}\\[0.5ex]&#10;\hline &#10;Popular Problems &amp; Leonard Cohen &amp; The Guardian &amp; 80\\&#10;Popular Problems &amp; Leonard Cohen &amp; The Observer &amp; 80\\&#10;Popular Problems &amp; Leonard Cohen &amp; Uncut &amp; 90\\&#10;You Want It Darker &amp; Leonard Cohen &amp; The Observer &amp; 100\\&#10;You Want It Darker  &amp; Leonard Cohen &amp; Uncut &amp; 90\\&#10;You Want It Darker  &amp; Leonard Cohen &amp; Rolling Stone &amp; 80\\&#10;You Want It Darker  &amp; Leonard Cohen &amp; The Guardian &amp; 100\\&#10;\color{green!50!black}You Want It Darker  &amp; \color{green!50!black}Leonard Cohen &amp; \color{green!50!black}Mojo &amp; \color{green!50!black}100\\&#10;Dear Heather &amp; Leonard Cohen &amp; The Guardian &amp; 60\\&#10;Dear Heather &amp; Leonard Cohen &amp; Uncut &amp; 100\\&#10;Dear Heather &amp; Leonard Cohen &amp; Rolling Stone &amp; 70\\&#10;Old Ideas &amp; Leonard Cohen &amp; Rolling Stone &amp; 90\\&#10;Old Ideas &amp; Leonard Cohen &amp; Uncut &amp; 80\\&#10;ARTPOP &amp; Lady Gaga &amp; Rolling Stone &amp; 60\\&#10;\ldots &amp; \ldots &amp; \ldots &amp; \ldots\\&#10;\hline&#10;\end{tabular}&#10;&#10;&#10;&#10;&#10;&#10;\end{document}"/>
  <p:tag name="IGUANATEXSIZE" val="15"/>
  <p:tag name="IGUANATEXCURSOR" val="88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916,517"/>
  <p:tag name="ORIGINALWIDTH" val="2820,39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Evaluación}\\&#10;\hline&#10;\schk{álbum} &amp; \schk{artista} &amp; \schk{fuente} &amp; \sch{eval}\\[0.5ex]&#10;\hline &#10;Popular Problems &amp; Leonard Cohen &amp; The Guardian &amp; 80\\&#10;Popular Problems &amp; Leonard Cohen &amp; The Observer &amp; 80\\&#10;Popular Problems &amp; Leonard Cohen &amp; Uncut &amp; 90\\&#10;You Want It Darker &amp; Leonard Cohen &amp; The Observer &amp; 100\\&#10;You Want It Darker  &amp; Leonard Cohen &amp; Uncut &amp; 90\\&#10;You Want It Darker  &amp; Leonard Cohen &amp; Rolling Stone &amp; 80\\&#10;You Want It Darker  &amp; Leonard Cohen &amp; The Guardian &amp; 100\\&#10;Dear Heather &amp; Leonard Cohen &amp; The Guardian &amp; 60\\&#10;Dear Heather &amp; Leonard Cohen &amp; Uncut &amp; 100\\&#10;Dear Heather &amp; Leonard Cohen &amp; Rolling Stone &amp; 70\\&#10;Old Ideas &amp; Leonard Cohen &amp; Rolling Stone &amp; 90\\&#10;Old Ideas &amp; Leonard Cohen &amp; Uncut &amp; 80\\&#10;ARTPOP &amp; Lady Gaga &amp; Rolling Stone &amp; 60\\&#10;\ldots &amp; \ldots &amp; \ldots &amp; \ldots\\&#10;\hline&#10;\end{tabular}&#10;&#10;&#10;&#10;&#10;&#10;\end{document}"/>
  <p:tag name="IGUANATEXSIZE" val="15"/>
  <p:tag name="IGUANATEXCURSOR" val="74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93,1386"/>
  <p:tag name="ORIGINALWIDTH" val="2125,04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r}&#10;\rlt{Álbum}\\&#10;\hline&#10;\schk{nombre} &amp; \schk{artista} &amp; \sch{año}\\[0.5ex]&#10;\hline &#10;Old Ideas &amp; Leonard Cohen &amp; 2012\\&#10;Dear Heather &amp; Leonard Cohen &amp; 2004\\&#10;You Want It Darker &amp; Leonard Cohen &amp; 2016\\&#10;Popular Problems &amp; Leonard Cohen &amp; 2014\\&#10;ARTPOP &amp; Lady Gaga &amp; 2013 \\&#10;\ldots &amp; \ldots &amp; \ldots\\&#10;\hline&#10;\end{tabular}&#10;&#10;&#10;&#10;&#10;&#10;\end{document}"/>
  <p:tag name="IGUANATEXSIZE" val="15"/>
  <p:tag name="IGUANATEXCURSOR" val="55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51,3688"/>
  <p:tag name="ORIGINALWIDTH" val="1721,4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r}&#10;\rlt{Artista}\\&#10;\hline&#10;\schk{nombre} &amp; \sch{país} &amp; \sch{retirado} \\[0.5ex]&#10;\hline &#10;Leonard Cohen &amp; Canadá &amp; false \\&#10;Lady Gaga &amp; EE.UU. &amp; false \\&#10;David Bowie &amp; G.B. &amp; true\\&#10;Justin Bieber &amp; Canadá &amp; false\\&#10;\ldots &amp; \ldots &amp; \ldots\\\hline&#10;\end{tabular}&#10;&#10;&#10;&#10;&#10;&#10;\end{document}"/>
  <p:tag name="IGUANATEXSIZE" val="15"/>
  <p:tag name="IGUANATEXCURSOR" val="46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71,3856"/>
  <p:tag name="ORIGINALWIDTH" val="2377,83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r r}&#10;\rlt{ÁlbumEval}\\&#10;\hline&#10;\sch{álbum} &amp; \sch{artista} &amp; \sch{pm} &amp; \sch{num}\\&#10;\hline &#10;Old Ideas &amp; Leonard Cohen &amp; 85 &amp; 2 \\&#10;Dear Heather &amp; Leonard Cohen &amp; 76 &amp; 3\\&#10;You Want It Darker &amp; Leonard Cohen &amp; 92 &amp; 5\\&#10;Popular Problems &amp; Leonard Cohen &amp; 83 &amp; 3\\&#10;ARTPOP &amp; Lady Gaga &amp; 64 &amp; 3\\&#10;\ldots &amp; \ldots &amp; \ldots\\&#10;\hline&#10;\end{tabular}&#10;&#10;&#10;&#10;&#10;&#10;\end{document}"/>
  <p:tag name="IGUANATEXSIZE" val="15"/>
  <p:tag name="IGUANATEXCURSOR" val="46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916,517"/>
  <p:tag name="ORIGINALWIDTH" val="2820,39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Evaluación}\\&#10;\hline&#10;\schk{álbum} &amp; \schk{artista} &amp; \schk{fuente} &amp; \sch{eval}\\[0.5ex]&#10;\hline &#10;Popular Problems &amp; Leonard Cohen &amp; The Guardian &amp; 80\\&#10;Popular Problems &amp; Leonard Cohen &amp; The Observer &amp; 80\\&#10;Popular Problems &amp; Leonard Cohen &amp; Uncut &amp; 90\\&#10;You Want It Darker &amp; Leonard Cohen &amp; The Observer &amp; 100\\&#10;You Want It Darker  &amp; Leonard Cohen &amp; Uncut &amp; 90\\&#10;You Want It Darker  &amp; Leonard Cohen &amp; Rolling Stone &amp; 80\\&#10;You Want It Darker  &amp; Leonard Cohen &amp; The Guardian &amp; 100\\&#10;Dear Heather &amp; Leonard Cohen &amp; The Guardian &amp; 60\\&#10;Dear Heather &amp; Leonard Cohen &amp; Uncut &amp; 100\\&#10;Dear Heather &amp; Leonard Cohen &amp; Rolling Stone &amp; 70\\&#10;Old Ideas &amp; Leonard Cohen &amp; Rolling Stone &amp; 90\\&#10;Old Ideas &amp; Leonard Cohen &amp; Uncut &amp; 80\\&#10;ARTPOP &amp; Lady Gaga &amp; Rolling Stone &amp; 60\\&#10;\ldots &amp; \ldots &amp; \ldots &amp; \ldots\\&#10;\hline&#10;\end{tabular}&#10;&#10;&#10;&#10;&#10;&#10;\end{document}"/>
  <p:tag name="IGUANATEXSIZE" val="15"/>
  <p:tag name="IGUANATEXCURSOR" val="74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93,1386"/>
  <p:tag name="ORIGINALWIDTH" val="2125,04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r}&#10;\rlt{Álbum}\\&#10;\hline&#10;\schk{nombre} &amp; \schk{artista} &amp; \sch{año}\\[0.5ex]&#10;\hline &#10;Old Ideas &amp; Leonard Cohen &amp; 2012\\&#10;Dear Heather &amp; Leonard Cohen &amp; 2004\\&#10;You Want It Darker &amp; Leonard Cohen &amp; 2016\\&#10;Popular Problems &amp; Leonard Cohen &amp; 2014\\&#10;ARTPOP &amp; Lady Gaga &amp; 2013 \\&#10;\ldots &amp; \ldots &amp; \ldots\\&#10;\hline&#10;\end{tabular}&#10;&#10;&#10;&#10;&#10;&#10;\end{document}"/>
  <p:tag name="IGUANATEXSIZE" val="15"/>
  <p:tag name="IGUANATEXCURSOR" val="55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26,5735"/>
  <p:tag name="ORIGINALWIDTH" val="2064,28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pm&#10;FROM ÁlbumEval&#10;WHERE álbum='You Want It Darker'&#10;  AND artista='Leonard Cohen'&#10;\end{lstlisting}&#10;\end{document}&#10;"/>
  <p:tag name="IGUANATEXSIZE" val="16"/>
  <p:tag name="IGUANATEXCURSOR" val="30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51,285"/>
  <p:tag name="ORIGINALWIDTH" val="267,037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r}&#10;\hline&#10;\sch{pm}\\&#10;\hline &#10;92\\&#10;\hline&#10;\end{tabular}&#10;&#10;&#10;&#10;&#10;&#10;\end{document}"/>
  <p:tag name="IGUANATEXSIZE" val="15"/>
  <p:tag name="IGUANATEXCURSOR" val="26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51,3688"/>
  <p:tag name="ORIGINALWIDTH" val="1721,4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r}&#10;\rlt{Artista}\\&#10;\hline&#10;\schk{nombre} &amp; \sch{país} &amp; \sch{retirado} \\[0.5ex]&#10;\hline &#10;Leonard Cohen &amp; Canadá &amp; false \\&#10;Lady Gaga &amp; EE.UU. &amp; false \\&#10;David Bowie &amp; G.B. &amp; true\\&#10;Justin Bieber &amp; Canadá &amp; false\\&#10;\ldots &amp; \ldots &amp; \ldots\\\hline&#10;\end{tabular}&#10;&#10;&#10;&#10;&#10;&#10;\end{document}"/>
  <p:tag name="IGUANATEXSIZE" val="15"/>
  <p:tag name="IGUANATEXCURSOR" val="46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71,3856"/>
  <p:tag name="ORIGINALWIDTH" val="2377,83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r r}&#10;\rlt{ÁlbumEval}\\&#10;\hline&#10;\sch{álbum} &amp; \sch{artista} &amp; \sch{pm} &amp; \sch{num}\\&#10;\hline &#10;Old Ideas &amp; Leonard Cohen &amp; 85 &amp; 2 \\&#10;Dear Heather &amp; Leonard Cohen &amp; 76 &amp; 3\\&#10;You Want It Darker &amp; Leonard Cohen &amp; 92 &amp; 5\\&#10;Popular Problems &amp; Leonard Cohen &amp; 83 &amp; 3\\&#10;ARTPOP &amp; Lady Gaga &amp; 64 &amp; 3\\&#10;\ldots &amp; \ldots &amp; \ldots\\&#10;\hline&#10;\end{tabular}&#10;&#10;&#10;&#10;&#10;&#10;\end{document}"/>
  <p:tag name="IGUANATEXSIZE" val="15"/>
  <p:tag name="IGUANATEXCURSOR" val="46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62,6204"/>
  <p:tag name="ORIGINALWIDTH" val="1738,74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CREATE VIEW ÁlbumEval AS&#10;  SELECT álbum, artista, &#10;    FLOOR(AVG(eval)) AS pm, &#10;      COUNT(eval) AS num&#10;  FROM Evaluación&#10;  GROUP BY album, artista&#10;\end{lstlisting}&#10;\end{document}&#10;"/>
  <p:tag name="IGUANATEXSIZE" val="16"/>
  <p:tag name="IGUANATEXCURSOR" val="42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035,034"/>
  <p:tag name="ORIGINALWIDTH" val="2820,39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Evaluación}\\&#10;\hline&#10;\schk{álbum} &amp; \schk{artista} &amp; \schk{fuente} &amp; \sch{eval}\\[0.5ex]&#10;\hline &#10;Popular Problems &amp; Leonard Cohen &amp; The Guardian &amp; 80\\&#10;Popular Problems &amp; Leonard Cohen &amp; The Observer &amp; 80\\&#10;Popular Problems &amp; Leonard Cohen &amp; Uncut &amp; 90\\&#10;You Want It Darker &amp; Leonard Cohen &amp; The Observer &amp; 100\\&#10;You Want It Darker  &amp; Leonard Cohen &amp; Uncut &amp; 90\\&#10;You Want It Darker  &amp; Leonard Cohen &amp; Rolling Stone &amp; 80\\&#10;You Want It Darker  &amp; Leonard Cohen &amp; The Guardian &amp; 100\\&#10;\color{green!50!black}You Want It Darker  &amp; \color{green!50!black}Leonard Cohen &amp; \color{green!50!black}Mojo &amp; \color{green!50!black}100\\&#10;Dear Heather &amp; Leonard Cohen &amp; The Guardian &amp; 60\\&#10;Dear Heather &amp; Leonard Cohen &amp; Uncut &amp; 100\\&#10;Dear Heather &amp; Leonard Cohen &amp; Rolling Stone &amp; 70\\&#10;Old Ideas &amp; Leonard Cohen &amp; Rolling Stone &amp; 90\\&#10;Old Ideas &amp; Leonard Cohen &amp; Uncut &amp; 80\\&#10;ARTPOP &amp; Lady Gaga &amp; Rolling Stone &amp; 60\\&#10;\ldots &amp; \ldots &amp; \ldots &amp; \ldots\\&#10;\hline&#10;\end{tabular}&#10;&#10;&#10;&#10;&#10;&#10;\end{document}"/>
  <p:tag name="IGUANATEXSIZE" val="15"/>
  <p:tag name="IGUANATEXCURSOR" val="88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93,1386"/>
  <p:tag name="ORIGINALWIDTH" val="2125,04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r}&#10;\rlt{Álbum}\\&#10;\hline&#10;\schk{nombre} &amp; \schk{artista} &amp; \sch{año}\\[0.5ex]&#10;\hline &#10;Old Ideas &amp; Leonard Cohen &amp; 2012\\&#10;Dear Heather &amp; Leonard Cohen &amp; 2004\\&#10;You Want It Darker &amp; Leonard Cohen &amp; 2016\\&#10;Popular Problems &amp; Leonard Cohen &amp; 2014\\&#10;ARTPOP &amp; Lady Gaga &amp; 2013 \\&#10;\ldots &amp; \ldots &amp; \ldots\\&#10;\hline&#10;\end{tabular}&#10;&#10;&#10;&#10;&#10;&#10;\end{document}"/>
  <p:tag name="IGUANATEXSIZE" val="15"/>
  <p:tag name="IGUANATEXCURSOR" val="55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26,5735"/>
  <p:tag name="ORIGINALWIDTH" val="2064,28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pm&#10;FROM ÁlbumEval&#10;WHERE álbum='You Want It Darker'&#10;  AND artista='Leonard Cohen'&#10;\end{lstlisting}&#10;\end{document}&#10;"/>
  <p:tag name="IGUANATEXSIZE" val="16"/>
  <p:tag name="IGUANATEXCURSOR" val="30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51,285"/>
  <p:tag name="ORIGINALWIDTH" val="267,037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r}&#10;\hline&#10;\sch{pm}\\&#10;\hline &#10;92\\&#10;\hline&#10;\end{tabular}&#10;&#10;&#10;&#10;&#10;&#10;\end{document}"/>
  <p:tag name="IGUANATEXSIZE" val="15"/>
  <p:tag name="IGUANATEXCURSOR" val="27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51,3688"/>
  <p:tag name="ORIGINALWIDTH" val="1721,4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r}&#10;\rlt{Artista}\\&#10;\hline&#10;\schk{nombre} &amp; \sch{país} &amp; \sch{retirado} \\[0.5ex]&#10;\hline &#10;Leonard Cohen &amp; Canadá &amp; false \\&#10;Lady Gaga &amp; EE.UU. &amp; false \\&#10;David Bowie &amp; G.B. &amp; true\\&#10;Justin Bieber &amp; Canadá &amp; false\\&#10;\ldots &amp; \ldots &amp; \ldots\\\hline&#10;\end{tabular}&#10;&#10;&#10;&#10;&#10;&#10;\end{document}"/>
  <p:tag name="IGUANATEXSIZE" val="15"/>
  <p:tag name="IGUANATEXCURSOR" val="46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71,3856"/>
  <p:tag name="ORIGINALWIDTH" val="2377,83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r r}&#10;\rlt{ÁlbumEval}\\&#10;\hline&#10;\sch{álbum} &amp; \sch{artista} &amp; \sch{pm} &amp; \sch{num}\\&#10;\hline &#10;Old Ideas &amp; Leonard Cohen &amp; 85 &amp; 2 \\&#10;Dear Heather &amp; Leonard Cohen &amp; 76 &amp; 3\\&#10;You Want It Darker &amp; Leonard Cohen &amp; \color{green!50!black}94 &amp; 5\\&#10;Popular Problems &amp; Leonard Cohen &amp; 83 &amp; 3\\&#10;ARTPOP &amp; Lady Gaga &amp; 64 &amp; 3\\&#10;\ldots &amp; \ldots &amp; \ldots\\&#10;\hline&#10;\end{tabular}&#10;&#10;&#10;&#10;&#10;&#10;\end{document}"/>
  <p:tag name="IGUANATEXSIZE" val="15"/>
  <p:tag name="IGUANATEXCURSOR" val="48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035,034"/>
  <p:tag name="ORIGINALWIDTH" val="2820,39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Evaluación}\\&#10;\hline&#10;\schk{álbum} &amp; \schk{artista} &amp; \schk{fuente} &amp; \sch{eval}\\[0.5ex]&#10;\hline &#10;Popular Problems &amp; Leonard Cohen &amp; The Guardian &amp; 80\\&#10;Popular Problems &amp; Leonard Cohen &amp; The Observer &amp; 80\\&#10;Popular Problems &amp; Leonard Cohen &amp; Uncut &amp; 90\\&#10;You Want It Darker &amp; Leonard Cohen &amp; The Observer &amp; 100\\&#10;You Want It Darker  &amp; Leonard Cohen &amp; Uncut &amp; 90\\&#10;You Want It Darker  &amp; Leonard Cohen &amp; Rolling Stone &amp; 80\\&#10;You Want It Darker  &amp; Leonard Cohen &amp; The Guardian &amp; 100\\&#10;\color{green!50!black}You Want It Darker  &amp; \color{green!50!black}Leonard Cohen &amp; \color{green!50!black}Mojo &amp; \color{green!50!black}100\\&#10;Dear Heather &amp; Leonard Cohen &amp; The Guardian &amp; 60\\&#10;Dear Heather &amp; Leonard Cohen &amp; Uncut &amp; 100\\&#10;Dear Heather &amp; Leonard Cohen &amp; Rolling Stone &amp; 70\\&#10;Old Ideas &amp; Leonard Cohen &amp; Rolling Stone &amp; 90\\&#10;Old Ideas &amp; Leonard Cohen &amp; Uncut &amp; 80\\&#10;ARTPOP &amp; Lady Gaga &amp; Rolling Stone &amp; 60\\&#10;\ldots &amp; \ldots &amp; \ldots &amp; \ldots\\&#10;\hline&#10;\end{tabular}&#10;&#10;&#10;&#10;&#10;&#10;\end{document}"/>
  <p:tag name="IGUANATEXSIZE" val="15"/>
  <p:tag name="IGUANATEXCURSOR" val="88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93,1386"/>
  <p:tag name="ORIGINALWIDTH" val="2125,04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r}&#10;\rlt{Álbum}\\&#10;\hline&#10;\schk{nombre} &amp; \schk{artista} &amp; \sch{año}\\[0.5ex]&#10;\hline &#10;Old Ideas &amp; Leonard Cohen &amp; 2012\\&#10;Dear Heather &amp; Leonard Cohen &amp; 2004\\&#10;You Want It Darker &amp; Leonard Cohen &amp; 2016\\&#10;Popular Problems &amp; Leonard Cohen &amp; 2014\\&#10;ARTPOP &amp; Lady Gaga &amp; 2013 \\&#10;\ldots &amp; \ldots &amp; \ldots\\&#10;\hline&#10;\end{tabular}&#10;&#10;&#10;&#10;&#10;&#10;\end{document}"/>
  <p:tag name="IGUANATEXSIZE" val="15"/>
  <p:tag name="IGUANATEXCURSOR" val="55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9,76394"/>
  <p:tag name="ORIGINALWIDTH" val="2278,06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REFRESH MATERIALIZED VIEW ÁlbumEval&#10;\end{lstlisting}&#10;\end{document}&#10;"/>
  <p:tag name="IGUANATEXSIZE" val="16"/>
  <p:tag name="IGUANATEXCURSOR" val="30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62,6204"/>
  <p:tag name="ORIGINALWIDTH" val="2407,83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CREATE MATERIALIZED VIEW ÁlbumEval AS&#10;  SELECT álbum, artista, &#10;    FLOOR(AVG(eval)) AS pm, &#10;      COUNT(eval) AS num&#10;  FROM Evaluación&#10;  GROUP BY álbum,artista&#10;\end{lstlisting}&#10;\end{document}&#10;"/>
  <p:tag name="IGUANATEXSIZE" val="16"/>
  <p:tag name="IGUANATEXCURSOR" val="29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93,1386"/>
  <p:tag name="ORIGINALWIDTH" val="2125,04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r}&#10;\rlt{Álbum}\\&#10;\hline&#10;\schk{nombre} &amp; \schk{artista} &amp; \sch{año}\\[0.5ex]&#10;\hline &#10;Old Ideas &amp; Leonard Cohen &amp; 2012\\&#10;Dear Heather &amp; Leonard Cohen &amp; 2004\\&#10;You Want It Darker &amp; Leonard Cohen &amp; 2016\\&#10;Popular Problems &amp; Leonard Cohen &amp; 2014\\&#10;ARTPOP &amp; Lady Gaga &amp; 2013 \\&#10;\ldots &amp; \ldots &amp; \ldots\\&#10;\hline&#10;\end{tabular}&#10;&#10;&#10;&#10;&#10;&#10;\end{document}"/>
  <p:tag name="IGUANATEXSIZE" val="15"/>
  <p:tag name="IGUANATEXCURSOR" val="55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51,3688"/>
  <p:tag name="ORIGINALWIDTH" val="1721,4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r}&#10;\rlt{Artista}\\&#10;\hline&#10;\schk{nombre} &amp; \sch{país} &amp; \sch{retirado} \\[0.5ex]&#10;\hline &#10;Leonard Cohen &amp; Canadá &amp; false \\&#10;Lady Gaga &amp; EE.UU. &amp; false \\&#10;David Bowie &amp; G.B. &amp; true\\&#10;Justin Bieber &amp; Canadá &amp; false\\&#10;\ldots &amp; \ldots &amp; \ldots\\\hline&#10;\end{tabular}&#10;&#10;&#10;&#10;&#10;&#10;\end{document}"/>
  <p:tag name="IGUANATEXSIZE" val="15"/>
  <p:tag name="IGUANATEXCURSOR" val="46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62,6204"/>
  <p:tag name="ORIGINALWIDTH" val="1738,74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CREATE TABLE ÁlbumEval AS&#10;  SELECT álbum, artista, &#10;    FLOOR(AVG(eval)) AS pm, &#10;      COUNT(eval) AS num&#10;  FROM Evaluación&#10;  GROUP BY álbum,artista&#10;\end{lstlisting}&#10;\end{document}&#10;"/>
  <p:tag name="IGUANATEXSIZE" val="16"/>
  <p:tag name="IGUANATEXCURSOR" val="29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9,76394"/>
  <p:tag name="ORIGINALWIDTH" val="2278,06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REFRESH MATERIALIZED VIEW ÁlbumEval&#10;\end{lstlisting}&#10;\end{document}&#10;"/>
  <p:tag name="IGUANATEXSIZE" val="16"/>
  <p:tag name="IGUANATEXCURSOR" val="30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6,76347"/>
  <p:tag name="ORIGINALWIDTH" val="1868,51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ALTER [MATERIALIZED] VIEW ...&#10;\end{lstlisting}&#10;\end{document}&#10;"/>
  <p:tag name="IGUANATEXSIZE" val="20"/>
  <p:tag name="IGUANATEXCURSOR" val="30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916,517"/>
  <p:tag name="ORIGINALWIDTH" val="2820,39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Evaluación}\\&#10;\hline&#10;\schk{álbum} &amp; \schk{artista} &amp; \schk{fuente} &amp; \sch{eval}\\[0.5ex]&#10;\hline &#10;Popular Problems &amp; Leonard Cohen &amp; The Guardian &amp; 80\\&#10;Popular Problems &amp; Leonard Cohen &amp; The Observer &amp; 80\\&#10;Popular Problems &amp; Leonard Cohen &amp; Uncut &amp; 90\\&#10;You Want It Darker &amp; Leonard Cohen &amp; The Observer &amp; 100\\&#10;You Want It Darker  &amp; Leonard Cohen &amp; Uncut &amp; 90\\&#10;You Want It Darker  &amp; Leonard Cohen &amp; Rolling Stone &amp; 80\\&#10;You Want It Darker  &amp; Leonard Cohen &amp; The Guardian &amp; 100\\&#10;Dear Heather &amp; Leonard Cohen &amp; The Guardian &amp; 60\\&#10;Dear Heather &amp; Leonard Cohen &amp; Uncut &amp; 100\\&#10;Dear Heather &amp; Leonard Cohen &amp; Rolling Stone &amp; 70\\&#10;Old Ideas &amp; Leonard Cohen &amp; Rolling Stone &amp; 90\\&#10;Old Ideas &amp; Leonard Cohen &amp; Uncut &amp; 80\\&#10;ARTPOP &amp; Lady Gaga &amp; Rolling Stone &amp; 60\\&#10;\ldots &amp; \ldots &amp; \ldots &amp; \ldots\\&#10;\hline&#10;\end{tabular}&#10;&#10;&#10;&#10;&#10;&#10;\end{document}"/>
  <p:tag name="IGUANATEXSIZE" val="15"/>
  <p:tag name="IGUANATEXCURSOR" val="74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71,3856"/>
  <p:tag name="ORIGINALWIDTH" val="2377,83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r r}&#10;\rlt{ÁlbumEval}\\&#10;\hline&#10;\sch{álbum} &amp; \sch{artista} &amp; \sch{pm} &amp; \sch{num}\\&#10;\hline &#10;Old Ideas &amp; Leonard Cohen &amp; 85 &amp; 2 \\&#10;Dear Heather &amp; Leonard Cohen &amp; 76 &amp; 3\\&#10;You Want It Darker &amp; Leonard Cohen &amp; 92 &amp; 5\\&#10;Popular Problems &amp; Leonard Cohen &amp; 83 &amp; 3\\&#10;ARTPOP &amp; Lady Gaga &amp; 64 &amp; 3\\&#10;\ldots &amp; \ldots &amp; \ldots\\&#10;\hline&#10;\end{tabular}&#10;&#10;&#10;&#10;&#10;&#10;\end{document}"/>
  <p:tag name="IGUANATEXSIZE" val="15"/>
  <p:tag name="IGUANATEXCURSOR" val="46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52,161"/>
  <p:tag name="ORIGINALWIDTH" val="2719,8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CREATE TRIGGER SerAmigable&#10;  AFTER UPDATE OF pm ON ÁlbumEval&#10;  REFERENCING&#10;    OLD ROW AS TuplaAntigua&#10;    NEW ROW AS TuplaNueva&#10;  FOR EACH ROW&#10;    WHEN (TuplaAntigua.pm &gt; TuplaNueva.pm)&#10;    SET TuplaNueva.pm = TuplaAntigua.pm&#10;\end{lstlisting}&#10;\end{document}&#10;"/>
  <p:tag name="IGUANATEXSIZE" val="14"/>
  <p:tag name="IGUANATEXCURSOR" val="27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916,517"/>
  <p:tag name="ORIGINALWIDTH" val="2820,39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Evaluación}\\&#10;\hline&#10;\schk{álbum} &amp; \schk{artista} &amp; \schk{fuente} &amp; \sch{eval}\\[0.5ex]&#10;\hline &#10;Popular Problems &amp; Leonard Cohen &amp; The Guardian &amp; 80\\&#10;Popular Problems &amp; Leonard Cohen &amp; The Observer &amp; 80\\&#10;Popular Problems &amp; Leonard Cohen &amp; Uncut &amp; 90\\&#10;You Want It Darker &amp; Leonard Cohen &amp; The Observer &amp; 100\\&#10;You Want It Darker  &amp; Leonard Cohen &amp; Uncut &amp; 90\\&#10;You Want It Darker  &amp; Leonard Cohen &amp; Rolling Stone &amp; 80\\&#10;You Want It Darker  &amp; Leonard Cohen &amp; The Guardian &amp; 100\\&#10;Dear Heather &amp; Leonard Cohen &amp; The Guardian &amp; 60\\&#10;Dear Heather &amp; Leonard Cohen &amp; Uncut &amp; 100\\&#10;Dear Heather &amp; Leonard Cohen &amp; Rolling Stone &amp; 70\\&#10;Old Ideas &amp; Leonard Cohen &amp; Rolling Stone &amp; 90\\&#10;Old Ideas &amp; Leonard Cohen &amp; Uncut &amp; 80\\&#10;ARTPOP &amp; Lady Gaga &amp; Rolling Stone &amp; 60\\&#10;\ldots &amp; \ldots &amp; \ldots &amp; \ldots\\&#10;\hline&#10;\end{tabular}&#10;&#10;&#10;&#10;&#10;&#10;\end{document}"/>
  <p:tag name="IGUANATEXSIZE" val="15"/>
  <p:tag name="IGUANATEXCURSOR" val="74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71,3856"/>
  <p:tag name="ORIGINALWIDTH" val="2377,83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r r}&#10;\rlt{ÁlbumEval}\\&#10;\hline&#10;\sch{álbum} &amp; \sch{artista} &amp; \sch{pm} &amp; \sch{num}\\&#10;\hline &#10;Old Ideas &amp; Leonard Cohen &amp; 85 &amp; 2 \\&#10;Dear Heather &amp; Leonard Cohen &amp; 76 &amp; 3\\&#10;You Want It Darker &amp; Leonard Cohen &amp; 92 &amp; 5\\&#10;Popular Problems &amp; Leonard Cohen &amp; 83 &amp; 3\\&#10;ARTPOP &amp; Lady Gaga &amp; 64 &amp; 3\\&#10;\ldots &amp; \ldots &amp; \ldots\\&#10;\hline&#10;\end{tabular}&#10;&#10;&#10;&#10;&#10;&#10;\end{document}"/>
  <p:tag name="IGUANATEXSIZE" val="15"/>
  <p:tag name="IGUANATEXCURSOR" val="46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52,161"/>
  <p:tag name="ORIGINALWIDTH" val="2719,8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CREATE TRIGGER SerAmigable&#10;  AFTER UPDATE OF pm ON ÁlbumEval&#10;  REFERENCING&#10;    OLD ROW AS TuplaAntigua&#10;    NEW ROW AS TuplaNueva&#10;  FOR EACH ROW&#10;    WHEN (TuplaAntigua.pm &gt; TuplaNueva.pm)&#10;    SET TuplaNueva.pm = TuplaAntigua.pm&#10;\end{lstlisting}&#10;\end{document}&#10;"/>
  <p:tag name="IGUANATEXSIZE" val="14"/>
  <p:tag name="IGUANATEXCURSOR" val="30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916,517"/>
  <p:tag name="ORIGINALWIDTH" val="2820,39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Evaluación}\\&#10;\hline&#10;\schk{álbum} &amp; \schk{artista} &amp; \schk{fuente} &amp; \sch{eval}\\[0.5ex]&#10;\hline &#10;Popular Problems &amp; Leonard Cohen &amp; The Guardian &amp; 80\\&#10;Popular Problems &amp; Leonard Cohen &amp; The Observer &amp; 80\\&#10;Popular Problems &amp; Leonard Cohen &amp; Uncut &amp; 90\\&#10;You Want It Darker &amp; Leonard Cohen &amp; The Observer &amp; 100\\&#10;You Want It Darker  &amp; Leonard Cohen &amp; Uncut &amp; 90\\&#10;You Want It Darker  &amp; Leonard Cohen &amp; Rolling Stone &amp; 80\\&#10;You Want It Darker  &amp; Leonard Cohen &amp; The Guardian &amp; 100\\&#10;Dear Heather &amp; Leonard Cohen &amp; The Guardian &amp; 60\\&#10;Dear Heather &amp; Leonard Cohen &amp; Uncut &amp; 100\\&#10;Dear Heather &amp; Leonard Cohen &amp; Rolling Stone &amp; 70\\&#10;Old Ideas &amp; Leonard Cohen &amp; Rolling Stone &amp; 90\\&#10;Old Ideas &amp; Leonard Cohen &amp; Uncut &amp; 80\\&#10;ARTPOP &amp; Lady Gaga &amp; Rolling Stone &amp; 60\\&#10;\ldots &amp; \ldots &amp; \ldots &amp; \ldots\\&#10;\hline&#10;\end{tabular}&#10;&#10;&#10;&#10;&#10;&#10;\end{document}"/>
  <p:tag name="IGUANATEXSIZE" val="15"/>
  <p:tag name="IGUANATEXCURSOR" val="74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71,3856"/>
  <p:tag name="ORIGINALWIDTH" val="2377,83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r r}&#10;\rlt{ÁlbumEval}\\&#10;\hline&#10;\sch{álbum} &amp; \sch{artista} &amp; \sch{pm} &amp; \sch{num}\\&#10;\hline &#10;Old Ideas &amp; Leonard Cohen &amp; 85 &amp; 2 \\&#10;Dear Heather &amp; Leonard Cohen &amp; 76 &amp; 3\\&#10;You Want It Darker &amp; Leonard Cohen &amp; 94 &amp; 5\\&#10;Popular Problems &amp; Leonard Cohen &amp; 83 &amp; 3\\&#10;ARTPOP &amp; Lady Gaga &amp; 64 &amp; 3\\&#10;\ldots &amp; \ldots &amp; \ldots\\&#10;\hline&#10;\end{tabular}&#10;&#10;&#10;&#10;&#10;&#10;\end{document}"/>
  <p:tag name="IGUANATEXSIZE" val="15"/>
  <p:tag name="IGUANATEXCURSOR" val="33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71,3856"/>
  <p:tag name="ORIGINALWIDTH" val="2377,83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r r}&#10;\rlt{ÁlbumEval}\\&#10;\hline&#10;\sch{álbum} &amp; \sch{artista} &amp; \sch{pm} &amp; \sch{num}\\&#10;\hline &#10;Old Ideas &amp; Leonard Cohen &amp; 85 &amp; 2 \\&#10;Dear Heather &amp; Leonard Cohen &amp; 76 &amp; 3\\&#10;You Want It Darker &amp; Leonard Cohen &amp; 92 &amp; 5\\&#10;Popular Problems &amp; Leonard Cohen &amp; 83 &amp; 3\\&#10;ARTPOP &amp; Lady Gaga &amp; 64 &amp; 3\\&#10;\ldots &amp; \ldots &amp; \ldots\\&#10;\hline&#10;\end{tabular}&#10;&#10;&#10;&#10;&#10;&#10;\end{document}"/>
  <p:tag name="IGUANATEXSIZE" val="15"/>
  <p:tag name="IGUANATEXCURSOR" val="46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74,5801"/>
  <p:tag name="ORIGINALWIDTH" val="1738,74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UPDATE ÁlbumEval &#10;SET pm = 50&#10;WHERE álbum = 'ARTPOP'&#10;  AND artista = 'Lady Gaga'&#10;\end{lstlisting}&#10;\end{document}&#10;"/>
  <p:tag name="IGUANATEXSIZE" val="14"/>
  <p:tag name="IGUANATEXCURSOR" val="35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916,517"/>
  <p:tag name="ORIGINALWIDTH" val="2820,39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Evaluación}\\&#10;\hline&#10;\schk{álbum} &amp; \schk{artista} &amp; \schk{fuente} &amp; \sch{eval}\\[0.5ex]&#10;\hline &#10;Popular Problems &amp; Leonard Cohen &amp; The Guardian &amp; 80\\&#10;Popular Problems &amp; Leonard Cohen &amp; The Observer &amp; 80\\&#10;Popular Problems &amp; Leonard Cohen &amp; Uncut &amp; 90\\&#10;You Want It Darker &amp; Leonard Cohen &amp; The Observer &amp; 100\\&#10;You Want It Darker  &amp; Leonard Cohen &amp; Uncut &amp; 90\\&#10;You Want It Darker  &amp; Leonard Cohen &amp; Rolling Stone &amp; 80\\&#10;You Want It Darker  &amp; Leonard Cohen &amp; The Guardian &amp; 100\\&#10;Dear Heather &amp; Leonard Cohen &amp; The Guardian &amp; 60\\&#10;Dear Heather &amp; Leonard Cohen &amp; Uncut &amp; 100\\&#10;Dear Heather &amp; Leonard Cohen &amp; Rolling Stone &amp; 70\\&#10;Old Ideas &amp; Leonard Cohen &amp; Rolling Stone &amp; 90\\&#10;Old Ideas &amp; Leonard Cohen &amp; Uncut &amp; 80\\&#10;ARTPOP &amp; Lady Gaga &amp; Rolling Stone &amp; 60\\&#10;\ldots &amp; \ldots &amp; \ldots &amp; \ldots\\&#10;\hline&#10;\end{tabular}&#10;&#10;&#10;&#10;&#10;&#10;\end{document}"/>
  <p:tag name="IGUANATEXSIZE" val="15"/>
  <p:tag name="IGUANATEXCURSOR" val="74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71,3856"/>
  <p:tag name="ORIGINALWIDTH" val="2377,83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r r}&#10;\rlt{ÁlbumEval}\\&#10;\hline&#10;\sch{álbum} &amp; \sch{artista} &amp; \sch{pm} &amp; \sch{num}\\&#10;\hline &#10;Old Ideas &amp; Leonard Cohen &amp; 85 &amp; 2 \\&#10;Dear Heather &amp; Leonard Cohen &amp; 76 &amp; 3\\&#10;You Want It Darker &amp; Leonard Cohen &amp; 92 &amp; 5\\&#10;Popular Problems &amp; Leonard Cohen &amp; 83 &amp; 3\\&#10;ARTPOP &amp; Lady Gaga &amp; 64 &amp; 3\\&#10;\ldots &amp; \ldots &amp; \ldots\\&#10;\hline&#10;\end{tabular}&#10;&#10;&#10;&#10;&#10;&#10;\end{document}"/>
  <p:tag name="IGUANATEXSIZE" val="15"/>
  <p:tag name="IGUANATEXCURSOR" val="46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540.3533"/>
  <p:tag name="ORIGINALWIDTH" val="328.2704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CREATE TRIGGER ActualizarPM&#10;  AFTER INSERT OR UPDATE ON Evaluación&#10;  REFERENCING NEW ROW AS TN&#10;    FOR EACH ROW&#10;      BEGIN&#10;        IF EXISTS&#10;          ( SELECT * FROM ÁlbumEval A &#10;            WHERE A.álbum = TN.álbum &#10;                AND A.artista = TN.artista )&#10;        THEN&#10;          UPDATE ÁlbumEval &#10;            SET pm = P.pmn, num=P.numn&#10;            FROM ( &#10;              SELECT AVG(E.eval) AS pmn, &#10;                  COUNT(E.eval) AS numn &#10;              FROM Evaluación E&#10;              WHERE E.álbum = TN.álbum &#10;                  AND E.artista = TN.artista&#10;            ) P&#10;            WHERE álbum = TN.álbum &#10;                AND artista = TN.artista;&#10;        ELSE&#10;          INSERT INTO ÁlbumEval &#10;              (álbum, artista, pm, num)&#10;            SELECT E.álbum, E.artista, &#10;                AVG(E.eval) AS pmn, &#10;                COUNT(E.eval) AS numn &#10;            FROM Evaluación E&#10;            WHERE E.álbum = TN.álbum &#10;                AND E.artista = TN.artista;&#10;        END IF;&#10;      END;&#10;\end{lstlisting}&#10;\end{document}&#10;"/>
  <p:tag name="IGUANATEXSIZE" val="12"/>
  <p:tag name="IGUANATEXCURSOR" val="513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916,517"/>
  <p:tag name="ORIGINALWIDTH" val="2820,39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Evaluación}\\&#10;\hline&#10;\schk{álbum} &amp; \schk{artista} &amp; \schk{fuente} &amp; \sch{eval}\\[0.5ex]&#10;\hline &#10;Popular Problems &amp; Leonard Cohen &amp; The Guardian &amp; 80\\&#10;Popular Problems &amp; Leonard Cohen &amp; The Observer &amp; 80\\&#10;Popular Problems &amp; Leonard Cohen &amp; Uncut &amp; 90\\&#10;You Want It Darker &amp; Leonard Cohen &amp; The Observer &amp; 100\\&#10;You Want It Darker  &amp; Leonard Cohen &amp; Uncut &amp; 90\\&#10;You Want It Darker  &amp; Leonard Cohen &amp; Rolling Stone &amp; 80\\&#10;You Want It Darker  &amp; Leonard Cohen &amp; The Guardian &amp; 100\\&#10;Dear Heather &amp; Leonard Cohen &amp; The Guardian &amp; 60\\&#10;Dear Heather &amp; Leonard Cohen &amp; Uncut &amp; 100\\&#10;Dear Heather &amp; Leonard Cohen &amp; Rolling Stone &amp; 70\\&#10;Old Ideas &amp; Leonard Cohen &amp; Rolling Stone &amp; 90\\&#10;Old Ideas &amp; Leonard Cohen &amp; Uncut &amp; 80\\&#10;ARTPOP &amp; Lady Gaga &amp; Rolling Stone &amp; 60\\&#10;\ldots &amp; \ldots &amp; \ldots &amp; \ldots\\&#10;\hline&#10;\end{tabular}&#10;&#10;&#10;&#10;&#10;&#10;\end{document}"/>
  <p:tag name="IGUANATEXSIZE" val="15"/>
  <p:tag name="IGUANATEXCURSOR" val="74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71,3856"/>
  <p:tag name="ORIGINALWIDTH" val="2377,83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r r}&#10;\rlt{ÁlbumEval}\\&#10;\hline&#10;\sch{álbum} &amp; \sch{artista} &amp; \sch{pm} &amp; \sch{num}\\&#10;\hline &#10;Old Ideas &amp; Leonard Cohen &amp; 85 &amp; 2 \\&#10;Dear Heather &amp; Leonard Cohen &amp; 76 &amp; 3\\&#10;You Want It Darker &amp; Leonard Cohen &amp; 92 &amp; 5\\&#10;Popular Problems &amp; Leonard Cohen &amp; 83 &amp; 3\\&#10;ARTPOP &amp; Lady Gaga &amp; 64 &amp; 3\\&#10;\ldots &amp; \ldots &amp; \ldots\\&#10;\hline&#10;\end{tabular}&#10;&#10;&#10;&#10;&#10;&#10;\end{document}"/>
  <p:tag name="IGUANATEXSIZE" val="15"/>
  <p:tag name="IGUANATEXCURSOR" val="46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916,517"/>
  <p:tag name="ORIGINALWIDTH" val="2820,39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Evaluación}\\&#10;\hline&#10;\schk{álbum} &amp; \schk{artista} &amp; \schk{fuente} &amp; \sch{eval}\\[0.5ex]&#10;\hline &#10;Popular Problems &amp; Leonard Cohen &amp; The Guardian &amp; 80\\&#10;Popular Problems &amp; Leonard Cohen &amp; The Observer &amp; 80\\&#10;Popular Problems &amp; Leonard Cohen &amp; Uncut &amp; 90\\&#10;You Want It Darker &amp; Leonard Cohen &amp; The Observer &amp; 100\\&#10;You Want It Darker  &amp; Leonard Cohen &amp; Uncut &amp; 90\\&#10;You Want It Darker  &amp; Leonard Cohen &amp; Rolling Stone &amp; 80\\&#10;You Want It Darker  &amp; Leonard Cohen &amp; The Guardian &amp; 100\\&#10;Dear Heather &amp; Leonard Cohen &amp; The Guardian &amp; 60\\&#10;Dear Heather &amp; Leonard Cohen &amp; Uncut &amp; 100\\&#10;Dear Heather &amp; Leonard Cohen &amp; Rolling Stone &amp; 70\\&#10;Old Ideas &amp; Leonard Cohen &amp; Rolling Stone &amp; 90\\&#10;Old Ideas &amp; Leonard Cohen &amp; Uncut &amp; 80\\&#10;ARTPOP &amp; Lady Gaga &amp; Rolling Stone &amp; 60\\&#10;\ldots &amp; \ldots &amp; \ldots &amp; \ldots\\&#10;\hline&#10;\end{tabular}&#10;&#10;&#10;&#10;&#10;&#10;\end{document}"/>
  <p:tag name="IGUANATEXSIZE" val="15"/>
  <p:tag name="IGUANATEXCURSOR" val="74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71,3856"/>
  <p:tag name="ORIGINALWIDTH" val="2377,83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r r}&#10;\rlt{ÁlbumEval}\\&#10;\hline&#10;\sch{álbum} &amp; \sch{artista} &amp; \sch{pm} &amp; \sch{num}\\&#10;\hline &#10;Old Ideas &amp; Leonard Cohen &amp; 85 &amp; 2 \\&#10;Dear Heather &amp; Leonard Cohen &amp; 76 &amp; 3\\&#10;You Want It Darker &amp; Leonard Cohen &amp; 92 &amp; 5\\&#10;Popular Problems &amp; Leonard Cohen &amp; 83 &amp; 3\\&#10;ARTPOP &amp; Lady Gaga &amp; 64 &amp; 3\\&#10;\ldots &amp; \ldots &amp; \ldots\\&#10;\hline&#10;\end{tabular}&#10;&#10;&#10;&#10;&#10;&#10;\end{document}"/>
  <p:tag name="IGUANATEXSIZE" val="15"/>
  <p:tag name="IGUANATEXCURSOR" val="46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03,5563"/>
  <p:tag name="ORIGINALWIDTH" val="2719,12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CREATE TRIGGER ActualizarPM&#10;AFTER INSERT OR UPDATE ON Evaluación&#10;FOR EACH ROW EXECUTE PROCEDURE updatePm();&#10;\end{lstlisting}&#10;\end{document}&#10;"/>
  <p:tag name="IGUANATEXSIZE" val="11"/>
  <p:tag name="IGUANATEXCURSOR" val="38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035,034"/>
  <p:tag name="ORIGINALWIDTH" val="2820,39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Evaluación}\\&#10;\hline&#10;\schk{álbum} &amp; \schk{artista} &amp; \schk{fuente} &amp; \sch{eval}\\[0.5ex]&#10;\hline &#10;Popular Problems &amp; Leonard Cohen &amp; The Guardian &amp; 80\\&#10;Popular Problems &amp; Leonard Cohen &amp; The Observer &amp; 80\\&#10;Popular Problems &amp; Leonard Cohen &amp; Uncut &amp; 90\\&#10;You Want It Darker &amp; Leonard Cohen &amp; The Observer &amp; 100\\&#10;You Want It Darker  &amp; Leonard Cohen &amp; Uncut &amp; 90\\&#10;You Want It Darker  &amp; Leonard Cohen &amp; Rolling Stone &amp; 80\\&#10;You Want It Darker  &amp; Leonard Cohen &amp; The Guardian &amp; 100\\&#10;\color{green!50!black}You Want It Darker  &amp; \color{green!50!black}Leonard Cohen &amp; \color{green!50!black}Mojo &amp; \color{green!50!black}100\\&#10;Dear Heather &amp; Leonard Cohen &amp; The Guardian &amp; 60\\&#10;Dear Heather &amp; Leonard Cohen &amp; Uncut &amp; 100\\&#10;Dear Heather &amp; Leonard Cohen &amp; Rolling Stone &amp; 70\\&#10;Old Ideas &amp; Leonard Cohen &amp; Rolling Stone &amp; 90\\&#10;Old Ideas &amp; Leonard Cohen &amp; Uncut &amp; 80\\&#10;ARTPOP &amp; Lady Gaga &amp; Rolling Stone &amp; 60\\&#10;\ldots &amp; \ldots &amp; \ldots &amp; \ldots\\&#10;\hline&#10;\end{tabular}&#10;&#10;&#10;&#10;&#10;&#10;\end{document}"/>
  <p:tag name="IGUANATEXSIZE" val="15"/>
  <p:tag name="IGUANATEXCURSOR" val="88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540.0261"/>
  <p:tag name="ORIGINALWIDTH" val="379.6546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CREATE FUNCTION updatePm() RETURNS trigger AS $$&#10;BEGIN   &#10;  IF EXISTS&#10;    ( SELECT * FROM ÁlbumEval A &#10;      WHERE A.álbum = NEW.álbum &#10;      AND A.artista = NEW.artista )&#10;  THEN  UPDATE ÁlbumEval &#10;        SET pm = P.pmn, num = P.numn&#10;        FROM ( &#10;          SELECT AVG(E.eval) AS pmn, &#10;            COUNT(E.eval) AS numn &#10;          FROM Evaluación E&#10;          WHERE E.álbum = NEW.álbum &#10;          AND E.artista = NEW.artista&#10;        ) P&#10;        WHERE álbum = NEW.álbum &#10;            AND artista = NEW.artista;&#10;  ELSE&#10;    INSERT INTO ÁlbumEval &#10;      (álbum, artista, pm, num)&#10;         SELECT E.álbum, E.artista, &#10;           AVG(E.eval) AS pmn, &#10;           COUNT(E.eval) AS numn &#10;         FROM Evaluación E&#10;         WHERE E.álbum = NEW.álbum &#10;           AND E.artista = NEW.artista;&#10;  END IF;&#10;  RETURN NEW;&#10;END;&#10;$$ LANGUAGE plpgsql;&#10;\end{lstlisting}&#10;\end{document}&#10;"/>
  <p:tag name="IGUANATEXSIZE" val="20"/>
  <p:tag name="IGUANATEXCURSOR" val="779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61,8703"/>
  <p:tag name="ORIGINALWIDTH" val="3259,205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CREATE FUNCTION updateVMPm() RETURNS trigger AS $$&#10;BEGIN   &#10;  REFRESH MATERIALIZED VIEW ÁlbumEval;&#10;  RETURN NEW;&#10;END;&#10;$$ LANGUAGE plpgsql;&#10;\end{lstlisting}&#10;\end{document}&#10;"/>
  <p:tag name="IGUANATEXSIZE" val="11"/>
  <p:tag name="IGUANATEXCURSOR" val="37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916,517"/>
  <p:tag name="ORIGINALWIDTH" val="2820,39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Evaluación}\\&#10;\hline&#10;\schk{álbum} &amp; \schk{artista} &amp; \schk{fuente} &amp; \sch{eval}\\[0.5ex]&#10;\hline &#10;Popular Problems &amp; Leonard Cohen &amp; The Guardian &amp; 80\\&#10;Popular Problems &amp; Leonard Cohen &amp; The Observer &amp; 80\\&#10;Popular Problems &amp; Leonard Cohen &amp; Uncut &amp; 90\\&#10;You Want It Darker &amp; Leonard Cohen &amp; The Observer &amp; 100\\&#10;You Want It Darker  &amp; Leonard Cohen &amp; Uncut &amp; 90\\&#10;You Want It Darker  &amp; Leonard Cohen &amp; Rolling Stone &amp; 80\\&#10;You Want It Darker  &amp; Leonard Cohen &amp; The Guardian &amp; 100\\&#10;Dear Heather &amp; Leonard Cohen &amp; The Guardian &amp; 60\\&#10;Dear Heather &amp; Leonard Cohen &amp; Uncut &amp; 100\\&#10;Dear Heather &amp; Leonard Cohen &amp; Rolling Stone &amp; 70\\&#10;Old Ideas &amp; Leonard Cohen &amp; Rolling Stone &amp; 90\\&#10;Old Ideas &amp; Leonard Cohen &amp; Uncut &amp; 80\\&#10;ARTPOP &amp; Lady Gaga &amp; Rolling Stone &amp; 60\\&#10;\ldots &amp; \ldots &amp; \ldots &amp; \ldots\\&#10;\hline&#10;\end{tabular}&#10;&#10;&#10;&#10;&#10;&#10;\end{document}"/>
  <p:tag name="IGUANATEXSIZE" val="15"/>
  <p:tag name="IGUANATEXCURSOR" val="74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62,6204"/>
  <p:tag name="ORIGINALWIDTH" val="2407,83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CREATE MATERIALIZED VIEW ÁlbumEval AS&#10;  SELECT álbum, artista, &#10;    FLOOR(AVG(eval)) AS pm, &#10;      COUNT(eval) AS num&#10;  FROM Evaluación&#10;  GROUP BY álbum, artista&#10;\end{lstlisting}&#10;\end{document}&#10;"/>
  <p:tag name="IGUANATEXSIZE" val="11"/>
  <p:tag name="IGUANATEXCURSOR" val="30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71,3856"/>
  <p:tag name="ORIGINALWIDTH" val="2377,83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r r}&#10;\rlt{ÁlbumEval}\\&#10;\hline&#10;\sch{álbum} &amp; \sch{artista} &amp; \sch{pm} &amp; \sch{num}\\&#10;\hline &#10;Old Ideas &amp; Leonard Cohen &amp; 85 &amp; 2 \\&#10;Dear Heather &amp; Leonard Cohen &amp; 76 &amp; 3\\&#10;You Want It Darker &amp; Leonard Cohen &amp; 92 &amp; 5\\&#10;Popular Problems &amp; Leonard Cohen &amp; 83 &amp; 3\\&#10;ARTPOP &amp; Lady Gaga &amp; 64 &amp; 3\\&#10;\ldots &amp; \ldots &amp; \ldots\\&#10;\hline&#10;\end{tabular}&#10;&#10;&#10;&#10;&#10;&#10;\end{document}"/>
  <p:tag name="IGUANATEXSIZE" val="15"/>
  <p:tag name="IGUANATEXCURSOR" val="46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03,5563"/>
  <p:tag name="ORIGINALWIDTH" val="2849,64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CREATE TRIGGER ActualizarVmPM&#10;AFTER INSERT OR UPDATE ON Evaluación&#10;FOR EACH ROW EXECUTE PROCEDURE updateVmPm();&#10;\end{lstlisting}&#10;\end{document}&#10;"/>
  <p:tag name="IGUANATEXSIZE" val="11"/>
  <p:tag name="IGUANATEXCURSOR" val="30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61,8703"/>
  <p:tag name="ORIGINALWIDTH" val="3259,205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CREATE FUNCTION updateVMPm() RETURNS trigger AS $$&#10;BEGIN   &#10;  REFRESH MATERIALIZED VIEW ÁlbumEval;&#10;  RETURN NEW;&#10;END;&#10;$$ LANGUAGE plpgsql;&#10;\end{lstlisting}&#10;\end{document}&#10;"/>
  <p:tag name="IGUANATEXSIZE" val="11"/>
  <p:tag name="IGUANATEXCURSOR" val="37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62,6204"/>
  <p:tag name="ORIGINALWIDTH" val="2407,83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CREATE MATERIALIZED VIEW ÁlbumEval AS&#10;  SELECT álbum, artista, &#10;    FLOOR(AVG(eval)) AS pm, &#10;      COUNT(eval) AS num&#10;  FROM Evaluación&#10;  GROUP BY álbum, artista&#10;\end{lstlisting}&#10;\end{document}&#10;"/>
  <p:tag name="IGUANATEXSIZE" val="11"/>
  <p:tag name="IGUANATEXCURSOR" val="30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03,5563"/>
  <p:tag name="ORIGINALWIDTH" val="2849,64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CREATE TRIGGER ActualizarVmPM&#10;AFTER INSERT OR UPDATE ON Evaluación&#10;FOR EACH ROW EXECUTE PROCEDURE updateVmPm();&#10;\end{lstlisting}&#10;\end{document}&#10;"/>
  <p:tag name="IGUANATEXSIZE" val="11"/>
  <p:tag name="IGUANATEXCURSOR" val="30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03,5563"/>
  <p:tag name="ORIGINALWIDTH" val="2719,12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CREATE TRIGGER ActualizarPM&#10;AFTER INSERT OR UPDATE ON Evaluación&#10;FOR EACH ROW EXECUTE PROCEDURE updatePm();&#10;\end{lstlisting}&#10;\end{document}&#10;"/>
  <p:tag name="IGUANATEXSIZE" val="11"/>
  <p:tag name="IGUANATEXCURSOR" val="38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93,1386"/>
  <p:tag name="ORIGINALWIDTH" val="2125,04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r}&#10;\rlt{Álbum}\\&#10;\hline&#10;\schk{nombre} &amp; \schk{artista} &amp; \sch{año}\\[0.5ex]&#10;\hline &#10;Old Ideas &amp; Leonard Cohen &amp; 2012\\&#10;Dear Heather &amp; Leonard Cohen &amp; 2004\\&#10;You Want It Darker &amp; Leonard Cohen &amp; 2016\\&#10;Popular Problems &amp; Leonard Cohen &amp; 2014\\&#10;ARTPOP &amp; Lady Gaga &amp; 2013 \\&#10;\ldots &amp; \ldots &amp; \ldots\\&#10;\hline&#10;\end{tabular}&#10;&#10;&#10;&#10;&#10;&#10;\end{document}"/>
  <p:tag name="IGUANATEXSIZE" val="15"/>
  <p:tag name="IGUANATEXCURSOR" val="55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540.0261"/>
  <p:tag name="ORIGINALWIDTH" val="379.6546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CREATE FUNCTION updatePm() RETURNS trigger AS $$&#10;BEGIN   &#10;  IF EXISTS&#10;    ( SELECT * FROM ÁlbumEval A &#10;      WHERE A.álbum = NEW.álbum &#10;      AND A.artista = NEW.artista )&#10;  THEN  UPDATE ÁlbumEval &#10;        SET pm = P.pmn, num = P.numn&#10;        FROM ( &#10;          SELECT AVG(E.eval) AS pmn, &#10;            COUNT(E.eval) AS numn &#10;          FROM Evaluación E&#10;          WHERE E.álbum = NEW.álbum &#10;          AND E.artista = NEW.artista&#10;        ) P&#10;        WHERE álbum = NEW.álbum &#10;            AND artista = NEW.artista;&#10;  ELSE&#10;    INSERT INTO ÁlbumEval &#10;      (álbum, artista, pm, num)&#10;         SELECT E.álbum, E.artista, &#10;           AVG(E.eval) AS pmn, &#10;           COUNT(E.eval) AS numn &#10;         FROM Evaluación E&#10;         WHERE E.álbum = NEW.álbum &#10;           AND E.artista = NEW.artista;&#10;  END IF;&#10;  RETURN NEW;&#10;END;&#10;$$ LANGUAGE plpgsql;&#10;\end{lstlisting}&#10;\end{document}&#10;"/>
  <p:tag name="IGUANATEXSIZE" val="20"/>
  <p:tag name="IGUANATEXCURSOR" val="779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61,8703"/>
  <p:tag name="ORIGINALWIDTH" val="3259,205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CREATE FUNCTION updateVMPm() RETURNS trigger AS $$&#10;BEGIN   &#10;  REFRESH MATERIALIZED VIEW ÁlbumEval;&#10;  RETURN NEW;&#10;END;&#10;$$ LANGUAGE plpgsql;&#10;\end{lstlisting}&#10;\end{document}&#10;"/>
  <p:tag name="IGUANATEXSIZE" val="11"/>
  <p:tag name="IGUANATEXCURSOR" val="37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62,6204"/>
  <p:tag name="ORIGINALWIDTH" val="2407,83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CREATE MATERIALIZED VIEW ÁlbumEval AS&#10;  SELECT álbum, artista, &#10;    FLOOR(AVG(eval)) AS pm, &#10;      COUNT(eval) AS num&#10;  FROM Evaluación&#10;  GROUP BY álbum, artista&#10;\end{lstlisting}&#10;\end{document}&#10;"/>
  <p:tag name="IGUANATEXSIZE" val="11"/>
  <p:tag name="IGUANATEXCURSOR" val="30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03,5563"/>
  <p:tag name="ORIGINALWIDTH" val="2849,64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CREATE TRIGGER ActualizarVmPM&#10;AFTER INSERT OR UPDATE ON Evaluación&#10;FOR EACH ROW EXECUTE PROCEDURE updateVmPm();&#10;\end{lstlisting}&#10;\end{document}&#10;"/>
  <p:tag name="IGUANATEXSIZE" val="11"/>
  <p:tag name="IGUANATEXCURSOR" val="30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03,5563"/>
  <p:tag name="ORIGINALWIDTH" val="2719,12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CREATE TRIGGER ActualizarPM&#10;AFTER INSERT OR UPDATE ON Evaluación&#10;FOR EACH ROW EXECUTE PROCEDURE updatePm();&#10;\end{lstlisting}&#10;\end{document}&#10;"/>
  <p:tag name="IGUANATEXSIZE" val="11"/>
  <p:tag name="IGUANATEXCURSOR" val="38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540.0261"/>
  <p:tag name="ORIGINALWIDTH" val="379.6546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CREATE FUNCTION updatePm() RETURNS trigger AS $$&#10;BEGIN   &#10;  IF EXISTS&#10;    ( SELECT * FROM ÁlbumEval A &#10;      WHERE A.álbum = NEW.álbum &#10;      AND A.artista = NEW.artista )&#10;  THEN  UPDATE ÁlbumEval &#10;        SET pm = P.pmn, num = P.numn&#10;        FROM ( &#10;          SELECT AVG(E.eval) AS pmn, &#10;            COUNT(E.eval) AS numn &#10;          FROM Evaluación E&#10;          WHERE E.álbum = NEW.álbum &#10;          AND E.artista = NEW.artista&#10;        ) P&#10;        WHERE álbum = NEW.álbum &#10;            AND artista = NEW.artista;&#10;  ELSE&#10;    INSERT INTO ÁlbumEval &#10;      (álbum, artista, pm, num)&#10;         SELECT E.álbum, E.artista, &#10;           AVG(E.eval) AS pmn, &#10;           COUNT(E.eval) AS numn &#10;         FROM Evaluación E&#10;         WHERE E.álbum = NEW.álbum &#10;           AND E.artista = NEW.artista;&#10;  END IF;&#10;  RETURN NEW;&#10;END;&#10;$$ LANGUAGE plpgsql;&#10;\end{lstlisting}&#10;\end{document}&#10;"/>
  <p:tag name="IGUANATEXSIZE" val="20"/>
  <p:tag name="IGUANATEXCURSOR" val="779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62,6204"/>
  <p:tag name="ORIGINALWIDTH" val="1738,74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CREATE VIEW ÁlbumEval AS&#10;  SELECT álbum, artista, &#10;    FLOOR(AVG(eval)) AS pm, &#10;      COUNT(eval) AS num&#10;  FROM Evaluación&#10;  GROUP BY álbum, artista&#10;\end{lstlisting}&#10;\end{document}&#10;"/>
  <p:tag name="IGUANATEXSIZE" val="14"/>
  <p:tag name="IGUANATEXCURSOR" val="41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62,6204"/>
  <p:tag name="ORIGINALWIDTH" val="1738,74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CREATE TABLE ÁlbumEval AS&#10;  SELECT álbum, artista, &#10;    FLOOR(AVG(eval)) AS pm, &#10;      COUNT(eval) AS num&#10;  FROM Evaluación&#10;  GROUP BY álbum, artista&#10;\end{lstlisting}&#10;\end{document}&#10;"/>
  <p:tag name="IGUANATEXSIZE" val="14"/>
  <p:tag name="IGUANATEXCURSOR" val="42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62,6204"/>
  <p:tag name="ORIGINALWIDTH" val="2407,83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CREATE MATERIALIZED VIEW ÁlbumEval AS&#10;  SELECT álbum, artista, &#10;    FLOOR(AVG(eval)) AS pm, &#10;      COUNT(eval) AS num&#10;  FROM Evaluación&#10;  GROUP BY álbum, artista&#10;\end{lstlisting}&#10;\end{document}&#10;"/>
  <p:tag name="IGUANATEXSIZE" val="14"/>
  <p:tag name="IGUANATEXCURSOR" val="43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75,0942"/>
  <p:tag name="ORIGINALWIDTH" val="2347,82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CREATE TRIGGER ActualizarPM&#10;  AFTER INSERT, UPDATE ON Evaluación&#10;  REFERENCING NEW ROW AS TN&#10;    FOR EACH ROW&#10;      ...&#10;\end{lstlisting}&#10;\end{document}&#10;"/>
  <p:tag name="IGUANATEXSIZE" val="14"/>
  <p:tag name="IGUANATEXCURSOR" val="39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51,3688"/>
  <p:tag name="ORIGINALWIDTH" val="1721,4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r}&#10;\rlt{Artista}\\&#10;\hline&#10;\schk{nombre} &amp; \sch{país} &amp; \sch{retirado} \\[0.5ex]&#10;\hline &#10;Leonard Cohen &amp; Canadá &amp; false \\&#10;Lady Gaga &amp; EE.UU. &amp; false \\&#10;David Bowie &amp; G.B. &amp; true\\&#10;Justin Bieber &amp; Canadá &amp; false\\&#10;\ldots &amp; \ldots &amp; \ldots\\\hline&#10;\end{tabular}&#10;&#10;&#10;&#10;&#10;&#10;\end{document}"/>
  <p:tag name="IGUANATEXSIZE" val="15"/>
  <p:tag name="IGUANATEXCURSOR" val="46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62,6204"/>
  <p:tag name="ORIGINALWIDTH" val="1738,74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CREATE VIEW ÁlbumEval AS&#10;  SELECT álbum, artista, &#10;    FLOOR(AVG(eval)) AS pm, &#10;      COUNT(eval) AS num&#10;  FROM Evaluación&#10;  GROUP BY álbum, artista&#10;\end{lstlisting}&#10;\end{document}&#10;"/>
  <p:tag name="IGUANATEXSIZE" val="14"/>
  <p:tag name="IGUANATEXCURSOR" val="41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62,6204"/>
  <p:tag name="ORIGINALWIDTH" val="1738,74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CREATE TABLE ÁlbumEval AS&#10;  SELECT álbum, artista, &#10;    FLOOR(AVG(eval)) AS pm, &#10;      COUNT(eval) AS num&#10;  FROM Evaluación&#10;  GROUP BY álbum, artista&#10;\end{lstlisting}&#10;\end{document}&#10;"/>
  <p:tag name="IGUANATEXSIZE" val="14"/>
  <p:tag name="IGUANATEXCURSOR" val="42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62,6204"/>
  <p:tag name="ORIGINALWIDTH" val="2407,83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CREATE MATERIALIZED VIEW ÁlbumEval AS&#10;  SELECT álbum, artista, &#10;    FLOOR(AVG(eval)) AS pm, &#10;      COUNT(eval) AS num&#10;  FROM Evaluación&#10;  GROUP BY álbum, artista&#10;\end{lstlisting}&#10;\end{document}&#10;"/>
  <p:tag name="IGUANATEXSIZE" val="14"/>
  <p:tag name="IGUANATEXCURSOR" val="43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75,0942"/>
  <p:tag name="ORIGINALWIDTH" val="2347,82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CREATE TRIGGER ActualizarPM&#10;  AFTER INSERT, UPDATE ON Evaluación&#10;  REFERENCING NEW ROW AS TN&#10;    FOR EACH ROW&#10;      ...&#10;\end{lstlisting}&#10;\end{document}&#10;"/>
  <p:tag name="IGUANATEXSIZE" val="14"/>
  <p:tag name="IGUANATEXCURSOR" val="39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71,3856"/>
  <p:tag name="ORIGINALWIDTH" val="2377,83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r r}&#10;\rlt{ÁlbumEval}\\&#10;\hline&#10;\sch{álbum} &amp; \sch{artista} &amp; \sch{pm} &amp; \sch{num}\\&#10;\hline &#10;Old Ideas &amp; Leonard Cohen &amp; 85 &amp; 2 \\&#10;Dear Heather &amp; Leonard Cohen &amp; 76 &amp; 3\\&#10;You Want It Darker &amp; Leonard Cohen &amp; 94 &amp; 5\\&#10;Popular Problems &amp; Leonard Cohen &amp; 83 &amp; 3\\&#10;ARTPOP &amp; Lady Gaga &amp; 64 &amp; 3\\&#10;\ldots &amp; \ldots &amp; \ldots\\&#10;\hline&#10;\end{tabular}&#10;&#10;&#10;&#10;&#10;&#10;\end{document}"/>
  <p:tag name="IGUANATEXSIZE" val="15"/>
  <p:tag name="IGUANATEXCURSOR" val="33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26,5735"/>
  <p:tag name="ORIGINALWIDTH" val="2064,28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pm&#10;FROM ÁlbumEval&#10;WHERE álbum='You Want It Darker'&#10;  AND artista='Leonard Cohen'&#10;\end{lstlisting}&#10;\end{document}&#10;"/>
  <p:tag name="IGUANATEXSIZE" val="16"/>
  <p:tag name="IGUANATEXCURSOR" val="30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51,285"/>
  <p:tag name="ORIGINALWIDTH" val="267,037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r}&#10;\hline&#10;\sch{pm}\\&#10;\hline &#10;94\\&#10;\hline&#10;\end{tabular}&#10;&#10;&#10;&#10;&#10;&#10;\end{document}"/>
  <p:tag name="IGUANATEXSIZE" val="15"/>
  <p:tag name="IGUANATEXCURSOR" val="27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035,034"/>
  <p:tag name="ORIGINALWIDTH" val="2820,39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Evaluación}\\&#10;\hline&#10;\schk{álbum} &amp; \schk{artista} &amp; \schk{fuente} &amp; \sch{eval}\\[0.5ex]&#10;\hline &#10;Popular Problems &amp; Leonard Cohen &amp; The Guardian &amp; 80\\&#10;Popular Problems &amp; Leonard Cohen &amp; The Observer &amp; 80\\&#10;Popular Problems &amp; Leonard Cohen &amp; Uncut &amp; 90\\&#10;You Want It Darker &amp; Leonard Cohen &amp; The Observer &amp; 100\\&#10;You Want It Darker  &amp; Leonard Cohen &amp; Uncut &amp; 90\\&#10;You Want It Darker  &amp; Leonard Cohen &amp; Rolling Stone &amp; 80\\&#10;You Want It Darker  &amp; Leonard Cohen &amp; The Guardian &amp; 100\\&#10;\color{green!50!black}You Want It Darker  &amp; \color{green!50!black}Leonard Cohen &amp; \color{green!50!black}Mojo &amp; \color{green!50!black}100\\&#10;Dear Heather &amp; Leonard Cohen &amp; The Guardian &amp; 60\\&#10;Dear Heather &amp; Leonard Cohen &amp; Uncut &amp; 100\\&#10;Dear Heather &amp; Leonard Cohen &amp; Rolling Stone &amp; 70\\&#10;Old Ideas &amp; Leonard Cohen &amp; Rolling Stone &amp; 90\\&#10;Old Ideas &amp; Leonard Cohen &amp; Uncut &amp; 80\\&#10;ARTPOP &amp; Lady Gaga &amp; Rolling Stone &amp; 60\\&#10;\ldots &amp; \ldots &amp; \ldots &amp; \ldots\\&#10;\hline&#10;\end{tabular}&#10;&#10;&#10;&#10;&#10;&#10;\end{document}"/>
  <p:tag name="IGUANATEXSIZE" val="15"/>
  <p:tag name="IGUANATEXCURSOR" val="88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93,1386"/>
  <p:tag name="ORIGINALWIDTH" val="2125,04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r}&#10;\rlt{Álbum}\\&#10;\hline&#10;\schk{nombre} &amp; \schk{artista} &amp; \sch{año}\\[0.5ex]&#10;\hline &#10;Old Ideas &amp; Leonard Cohen &amp; 2012\\&#10;Dear Heather &amp; Leonard Cohen &amp; 2004\\&#10;You Want It Darker &amp; Leonard Cohen &amp; 2016\\&#10;Popular Problems &amp; Leonard Cohen &amp; 2014\\&#10;ARTPOP &amp; Lady Gaga &amp; 2013 \\&#10;\ldots &amp; \ldots &amp; \ldots\\&#10;\hline&#10;\end{tabular}&#10;&#10;&#10;&#10;&#10;&#10;\end{document}"/>
  <p:tag name="IGUANATEXSIZE" val="15"/>
  <p:tag name="IGUANATEXCURSOR" val="55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916,517"/>
  <p:tag name="ORIGINALWIDTH" val="2820,39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Evaluación}\\&#10;\hline&#10;\schk{álbum} &amp; \schk{artista} &amp; \schk{fuente} &amp; \sch{eval}\\[0.5ex]&#10;\hline &#10;Popular Problems &amp; Leonard Cohen &amp; The Guardian &amp; 80\\&#10;Popular Problems &amp; Leonard Cohen &amp; The Observer &amp; 80\\&#10;Popular Problems &amp; Leonard Cohen &amp; Uncut &amp; 90\\&#10;You Want It Darker &amp; Leonard Cohen &amp; The Observer &amp; 100\\&#10;You Want It Darker  &amp; Leonard Cohen &amp; Uncut &amp; 90\\&#10;You Want It Darker  &amp; Leonard Cohen &amp; Rolling Stone &amp; 80\\&#10;You Want It Darker  &amp; Leonard Cohen &amp; The Guardian &amp; 100\\&#10;Dear Heather &amp; Leonard Cohen &amp; The Guardian &amp; 60\\&#10;Dear Heather &amp; Leonard Cohen &amp; Uncut &amp; 100\\&#10;Dear Heather &amp; Leonard Cohen &amp; Rolling Stone &amp; 70\\&#10;Old Ideas &amp; Leonard Cohen &amp; Rolling Stone &amp; 90\\&#10;Old Ideas &amp; Leonard Cohen &amp; Uncut &amp; 80\\&#10;ARTPOP &amp; Lady Gaga &amp; Rolling Stone &amp; 60\\&#10;\ldots &amp; \ldots &amp; \ldots &amp; \ldots\\&#10;\hline&#10;\end{tabular}&#10;&#10;&#10;&#10;&#10;&#10;\end{document}"/>
  <p:tag name="IGUANATEXSIZE" val="15"/>
  <p:tag name="IGUANATEXCURSOR" val="102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62,6204"/>
  <p:tag name="ORIGINALWIDTH" val="1738,74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CREATE VIEW ÁlbumEval AS&#10;  SELECT álbum, artista, &#10;    FLOOR(AVG(eval)) AS pm, &#10;      COUNT(eval) AS num&#10;  FROM Evaluación&#10;  GROUP BY álbum, artista&#10;\end{lstlisting}&#10;\end{document}&#10;"/>
  <p:tag name="IGUANATEXSIZE" val="14"/>
  <p:tag name="IGUANATEXCURSOR" val="41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71,3856"/>
  <p:tag name="ORIGINALWIDTH" val="2377,83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r r}&#10;\rlt{ÁlbumEval}\\&#10;\hline&#10;\sch{álbum} &amp; \sch{artista} &amp; \sch{pm} &amp; \sch{num}\\&#10;\hline &#10;Old Ideas &amp; Leonard Cohen &amp; 85 &amp; 2 \\&#10;Dear Heather &amp; Leonard Cohen &amp; 76 &amp; 3\\&#10;You Want It Darker &amp; Leonard Cohen &amp; 94 &amp; 5\\&#10;Popular Problems &amp; Leonard Cohen &amp; 83 &amp; 3\\&#10;ARTPOP &amp; Lady Gaga &amp; 64 &amp; 3\\&#10;\ldots &amp; \ldots &amp; \ldots\\&#10;\hline&#10;\end{tabular}&#10;&#10;&#10;&#10;&#10;&#10;\end{document}"/>
  <p:tag name="IGUANATEXSIZE" val="15"/>
  <p:tag name="IGUANATEXCURSOR" val="33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26,5735"/>
  <p:tag name="ORIGINALWIDTH" val="2064,28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pm&#10;FROM ÁlbumEval&#10;WHERE álbum='You Want It Darker'&#10;  AND artista='Leonard Cohen'&#10;\end{lstlisting}&#10;\end{document}&#10;"/>
  <p:tag name="IGUANATEXSIZE" val="14"/>
  <p:tag name="IGUANATEXCURSOR" val="30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74,428"/>
  <p:tag name="ORIGINALWIDTH" val="2541,355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pm&#10;FROM &#10;  ( SELECT álbum, artista, &#10;    FLOOR(AVG(eval)) AS pm, &#10;      COUNT(eval) AS num&#10;    FROM Evaluación&#10;    GROUP BY álbum, artista ) ÁlbumEval&#10;WHERE álbum='You Want It Darker'&#10;  AND artista='Leonard Cohen'&#10;\end{lstlisting}&#10;\end{document}&#10;"/>
  <p:tag name="IGUANATEXSIZE" val="14"/>
  <p:tag name="IGUANATEXCURSOR" val="41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51,285"/>
  <p:tag name="ORIGINALWIDTH" val="267,037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r}&#10;\hline&#10;\sch{pm}\\&#10;\hline &#10;94\\&#10;\hline&#10;\end{tabular}&#10;&#10;&#10;&#10;&#10;&#10;\end{document}"/>
  <p:tag name="IGUANATEXSIZE" val="15"/>
  <p:tag name="IGUANATEXCURSOR" val="27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62,6204"/>
  <p:tag name="ORIGINALWIDTH" val="1738,74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CREATE VIEW ÁlbumEval AS&#10;  SELECT álbum, artista, &#10;    FLOOR(AVG(eval)) AS pm, &#10;      COUNT(eval) AS num&#10;  FROM Evaluación&#10;  GROUP BY álbum, artista&#10;\end{lstlisting}&#10;\end{document}&#10;"/>
  <p:tag name="IGUANATEXSIZE" val="14"/>
  <p:tag name="IGUANATEXCURSOR" val="41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71,3856"/>
  <p:tag name="ORIGINALWIDTH" val="2377,83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r r}&#10;\rlt{ÁlbumEval}\\&#10;\hline&#10;\sch{álbum} &amp; \sch{artista} &amp; \sch{pm} &amp; \sch{num}\\&#10;\hline &#10;Old Ideas &amp; Leonard Cohen &amp; 85 &amp; 2 \\&#10;Dear Heather &amp; Leonard Cohen &amp; 76 &amp; 3\\&#10;You Want It Darker &amp; Leonard Cohen &amp; 94 &amp; 5\\&#10;Popular Problems &amp; Leonard Cohen &amp; 83 &amp; 3\\&#10;ARTPOP &amp; Lady Gaga &amp; 64 &amp; 3\\&#10;\ldots &amp; \ldots &amp; \ldots\\&#10;\hline&#10;\end{tabular}&#10;&#10;&#10;&#10;&#10;&#10;\end{document}"/>
  <p:tag name="IGUANATEXSIZE" val="15"/>
  <p:tag name="IGUANATEXCURSOR" val="33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26,5735"/>
  <p:tag name="ORIGINALWIDTH" val="2064,28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pm&#10;FROM ÁlbumEval&#10;WHERE álbum='You Want It Darker'&#10;  AND artista='Leonard Cohen'&#10;\end{lstlisting}&#10;\end{document}&#10;"/>
  <p:tag name="IGUANATEXSIZE" val="14"/>
  <p:tag name="IGUANATEXCURSOR" val="30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74,428"/>
  <p:tag name="ORIGINALWIDTH" val="2541,355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pm&#10;FROM &#10;  ( SELECT álbum, artista, &#10;    FLOOR(AVG(eval)) AS pm, &#10;      COUNT(eval) AS num&#10;    FROM Evaluación&#10;    GROUP BY álbum, artista ) ÁlbumEval&#10;WHERE álbum='You Want It Darker'&#10;  AND artista='Leonard Cohen'&#10;\end{lstlisting}&#10;\end{document}&#10;"/>
  <p:tag name="IGUANATEXSIZE" val="14"/>
  <p:tag name="IGUANATEXCURSOR" val="41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51,3688"/>
  <p:tag name="ORIGINALWIDTH" val="1721,4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r}&#10;\rlt{Artista}\\&#10;\hline&#10;\schk{nombre} &amp; \sch{país} &amp; \sch{retirado} \\[0.5ex]&#10;\hline &#10;Leonard Cohen &amp; Canadá &amp; false \\&#10;Lady Gaga &amp; EE.UU. &amp; false \\&#10;David Bowie &amp; G.B. &amp; true\\&#10;Justin Bieber &amp; Canadá &amp; false\\&#10;\ldots &amp; \ldots &amp; \ldots\\\hline&#10;\end{tabular}&#10;&#10;&#10;&#10;&#10;&#10;\end{document}"/>
  <p:tag name="IGUANATEXSIZE" val="15"/>
  <p:tag name="IGUANATEXCURSOR" val="46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35,5747"/>
  <p:tag name="ORIGINALWIDTH" val="2064,28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FLOOR(AVG(eval)) AS pm&#10;FROM Evaluación&#10;WHERE álbum='You Want It Darker'&#10;  AND artista='Leonard Cohen'&#10;\end{lstlisting}&#10;\end{document}&#10;"/>
  <p:tag name="IGUANATEXSIZE" val="16"/>
  <p:tag name="IGUANATEXCURSOR" val="38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71,3856"/>
  <p:tag name="ORIGINALWIDTH" val="2377,83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r r}&#10;\rlt{ÁlbumEval}\\&#10;\hline&#10;\sch{álbum} &amp; \sch{artista} &amp; \sch{pm} &amp; \sch{num}\\&#10;\hline &#10;Old Ideas &amp; Leonard Cohen &amp; 85 &amp; 2 \\&#10;Dear Heather &amp; Leonard Cohen &amp; 76 &amp; 3\\&#10;You Want It Darker &amp; Leonard Cohen &amp; 94 &amp; 5\\&#10;Popular Problems &amp; Leonard Cohen &amp; 83 &amp; 3\\&#10;ARTPOP &amp; Lady Gaga &amp; 64 &amp; 3\\&#10;\ldots &amp; \ldots &amp; \ldots\\&#10;\hline&#10;\end{tabular}&#10;&#10;&#10;&#10;&#10;&#10;\end{document}"/>
  <p:tag name="IGUANATEXSIZE" val="15"/>
  <p:tag name="IGUANATEXCURSOR" val="33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035,034"/>
  <p:tag name="ORIGINALWIDTH" val="2820,39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Evaluación}\\&#10;\hline&#10;\schk{álbum} &amp; \schk{artista} &amp; \schk{fuente} &amp; \sch{eval}\\[0.5ex]&#10;\hline &#10;Popular Problems &amp; Leonard Cohen &amp; The Guardian &amp; 80\\&#10;Popular Problems &amp; Leonard Cohen &amp; The Observer &amp; 80\\&#10;Popular Problems &amp; Leonard Cohen &amp; Uncut &amp; 90\\&#10;You Want It Darker &amp; Leonard Cohen &amp; The Observer &amp; 100\\&#10;You Want It Darker  &amp; Leonard Cohen &amp; Uncut &amp; 90\\&#10;You Want It Darker  &amp; Leonard Cohen &amp; Rolling Stone &amp; 80\\&#10;You Want It Darker  &amp; Leonard Cohen &amp; The Guardian &amp; 100\\&#10;\color{green!50!black}You Want It Darker  &amp; \color{green!50!black}Leonard Cohen &amp; \color{green!50!black}Mojo &amp; \color{green!50!black}100\\&#10;Dear Heather &amp; Leonard Cohen &amp; The Guardian &amp; 60\\&#10;Dear Heather &amp; Leonard Cohen &amp; Uncut &amp; 100\\&#10;Dear Heather &amp; Leonard Cohen &amp; Rolling Stone &amp; 70\\&#10;Old Ideas &amp; Leonard Cohen &amp; Rolling Stone &amp; 90\\&#10;Old Ideas &amp; Leonard Cohen &amp; Uncut &amp; 80\\&#10;ARTPOP &amp; Lady Gaga &amp; Rolling Stone &amp; 60\\&#10;\ldots &amp; \ldots &amp; \ldots &amp; \ldots\\&#10;\hline&#10;\end{tabular}&#10;&#10;&#10;&#10;&#10;&#10;\end{document}"/>
  <p:tag name="IGUANATEXSIZE" val="15"/>
  <p:tag name="IGUANATEXCURSOR" val="88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93,1386"/>
  <p:tag name="ORIGINALWIDTH" val="2125,04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r}&#10;\rlt{Álbum}\\&#10;\hline&#10;\schk{nombre} &amp; \schk{artista} &amp; \sch{año}\\[0.5ex]&#10;\hline &#10;Old Ideas &amp; Leonard Cohen &amp; 2012\\&#10;Dear Heather &amp; Leonard Cohen &amp; 2004\\&#10;You Want It Darker &amp; Leonard Cohen &amp; 2016\\&#10;Popular Problems &amp; Leonard Cohen &amp; 2014\\&#10;ARTPOP &amp; Lady Gaga &amp; 2013 \\&#10;\ldots &amp; \ldots &amp; \ldots\\&#10;\hline&#10;\end{tabular}&#10;&#10;&#10;&#10;&#10;&#10;\end{document}"/>
  <p:tag name="IGUANATEXSIZE" val="15"/>
  <p:tag name="IGUANATEXCURSOR" val="55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9,76394"/>
  <p:tag name="ORIGINALWIDTH" val="1233,92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DROP VIEW ÁlbumEval&#10;\end{lstlisting}&#10;\end{document}&#10;"/>
  <p:tag name="IGUANATEXSIZE" val="25"/>
  <p:tag name="IGUANATEXCURSOR" val="29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51,3688"/>
  <p:tag name="ORIGINALWIDTH" val="1721,4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r}&#10;\rlt{Artista}\\&#10;\hline&#10;\schk{nombre} &amp; \sch{país} &amp; \sch{retirado} \\[0.5ex]&#10;\hline &#10;Leonard Cohen &amp; Canadá &amp; false \\&#10;Lady Gaga &amp; EE.UU. &amp; false \\&#10;David Bowie &amp; G.B. &amp; true\\&#10;Justin Bieber &amp; Canadá &amp; false\\&#10;\ldots &amp; \ldots &amp; \ldots\\\hline&#10;\end{tabular}&#10;&#10;&#10;&#10;&#10;&#10;\end{document}"/>
  <p:tag name="IGUANATEXSIZE" val="15"/>
  <p:tag name="IGUANATEXCURSOR" val="46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035,034"/>
  <p:tag name="ORIGINALWIDTH" val="2820,39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Evaluación}\\&#10;\hline&#10;\schk{álbum} &amp; \schk{artista} &amp; \schk{fuente} &amp; \sch{eval}\\[0.5ex]&#10;\hline &#10;Popular Problems &amp; Leonard Cohen &amp; The Guardian &amp; 80\\&#10;Popular Problems &amp; Leonard Cohen &amp; The Observer &amp; 80\\&#10;Popular Problems &amp; Leonard Cohen &amp; Uncut &amp; 90\\&#10;You Want It Darker &amp; Leonard Cohen &amp; The Observer &amp; 100\\&#10;You Want It Darker  &amp; Leonard Cohen &amp; Uncut &amp; 90\\&#10;You Want It Darker  &amp; Leonard Cohen &amp; Rolling Stone &amp; 80\\&#10;You Want It Darker  &amp; Leonard Cohen &amp; The Guardian &amp; 100\\&#10;\color{green!50!black}You Want It Darker  &amp; \color{green!50!black}Leonard Cohen &amp; \color{green!50!black}Mojo &amp; \color{green!50!black}100\\&#10;Dear Heather &amp; Leonard Cohen &amp; The Guardian &amp; 60\\&#10;Dear Heather &amp; Leonard Cohen &amp; Uncut &amp; 100\\&#10;Dear Heather &amp; Leonard Cohen &amp; Rolling Stone &amp; 70\\&#10;Old Ideas &amp; Leonard Cohen &amp; Rolling Stone &amp; 90\\&#10;Old Ideas &amp; Leonard Cohen &amp; Uncut &amp; 80\\&#10;ARTPOP &amp; Lady Gaga &amp; Rolling Stone &amp; 60\\&#10;\ldots &amp; \ldots &amp; \ldots &amp; \ldots\\&#10;\hline&#10;\end{tabular}&#10;&#10;&#10;&#10;&#10;&#10;\end{document}"/>
  <p:tag name="IGUANATEXSIZE" val="15"/>
  <p:tag name="IGUANATEXCURSOR" val="88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93,1386"/>
  <p:tag name="ORIGINALWIDTH" val="2125,04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r}&#10;\rlt{Álbum}\\&#10;\hline&#10;\schk{nombre} &amp; \schk{artista} &amp; \sch{año}\\[0.5ex]&#10;\hline &#10;Old Ideas &amp; Leonard Cohen &amp; 2012\\&#10;Dear Heather &amp; Leonard Cohen &amp; 2004\\&#10;You Want It Darker &amp; Leonard Cohen &amp; 2016\\&#10;Popular Problems &amp; Leonard Cohen &amp; 2014\\&#10;ARTPOP &amp; Lady Gaga &amp; 2013 \\&#10;\ldots &amp; \ldots &amp; \ldots\\&#10;\hline&#10;\end{tabular}&#10;&#10;&#10;&#10;&#10;&#10;\end{document}"/>
  <p:tag name="IGUANATEXSIZE" val="15"/>
  <p:tag name="IGUANATEXCURSOR" val="55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71,3856"/>
  <p:tag name="ORIGINALWIDTH" val="2377,83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r r}&#10;\rlt{ÁlbumEval}\\&#10;\hline&#10;\sch{álbum} &amp; \sch{artista} &amp; \sch{pm} &amp; \sch{num}\\&#10;\hline &#10;Old Ideas &amp; Leonard Cohen &amp; 85 &amp; 2 \\&#10;Dear Heather &amp; Leonard Cohen &amp; 76 &amp; 3\\&#10;You Want It Darker &amp; Leonard Cohen &amp; 94 &amp; 5\\&#10;Popular Problems &amp; Leonard Cohen &amp; 83 &amp; 3\\&#10;ARTPOP &amp; Lady Gaga &amp; 64 &amp; 3\\&#10;\ldots &amp; \ldots &amp; \ldots\\&#10;\hline&#10;\end{tabular}&#10;&#10;&#10;&#10;&#10;&#10;\end{document}"/>
  <p:tag name="IGUANATEXSIZE" val="15"/>
  <p:tag name="IGUANATEXCURSOR" val="33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9,76394"/>
  <p:tag name="ORIGINALWIDTH" val="1233,92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DROP VIEW ÁlbumEval&#10;\end{lstlisting}&#10;\end{document}&#10;"/>
  <p:tag name="IGUANATEXSIZE" val="25"/>
  <p:tag name="IGUANATEXCURSOR" val="29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51,3688"/>
  <p:tag name="ORIGINALWIDTH" val="1721,4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r}&#10;\rlt{Artista}\\&#10;\hline&#10;\schk{nombre} &amp; \sch{país} &amp; \sch{retirado} \\[0.5ex]&#10;\hline &#10;Leonard Cohen &amp; Canadá &amp; false \\&#10;Lady Gaga &amp; EE.UU. &amp; false \\&#10;David Bowie &amp; G.B. &amp; true\\&#10;Justin Bieber &amp; Canadá &amp; false\\&#10;\ldots &amp; \ldots &amp; \ldots\\\hline&#10;\end{tabular}&#10;&#10;&#10;&#10;&#10;&#10;\end{document}"/>
  <p:tag name="IGUANATEXSIZE" val="15"/>
  <p:tag name="IGUANATEXCURSOR" val="46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51,3688"/>
  <p:tag name="ORIGINALWIDTH" val="1721,4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r}&#10;\rlt{Artista}\\&#10;\hline&#10;\schk{nombre} &amp; \sch{país} &amp; \sch{retirado} \\[0.5ex]&#10;\hline &#10;Leonard Cohen &amp; Canadá &amp; false \\&#10;Lady Gaga &amp; EE.UU. &amp; false \\&#10;David Bowie &amp; G.B. &amp; true\\&#10;Justin Bieber &amp; Canadá &amp; false\\&#10;\ldots &amp; \ldots &amp; \ldots\\\hline&#10;\end{tabular}&#10;&#10;&#10;&#10;&#10;&#10;\end{document}"/>
  <p:tag name="IGUANATEXSIZE" val="15"/>
  <p:tag name="IGUANATEXCURSOR" val="46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71,3856"/>
  <p:tag name="ORIGINALWIDTH" val="2377,83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r r}&#10;\rlt{ÁlbumEval}\\&#10;\hline&#10;\sch{álbum} &amp; \sch{artista} &amp; \sch{pm} &amp; \sch{num}\\&#10;\hline &#10;Old Ideas &amp; Leonard Cohen &amp; 85 &amp; 2 \\&#10;Dear Heather &amp; Leonard Cohen &amp; 76 &amp; 3\\&#10;You Want It Darker &amp; Leonard Cohen &amp; 94 &amp; 5\\&#10;Popular Problems &amp; Leonard Cohen &amp; 83 &amp; 3\\&#10;ARTPOP &amp; Lady Gaga &amp; 64 &amp; 3\\&#10;\ldots &amp; \ldots &amp; \ldots\\&#10;\hline&#10;\end{tabular}&#10;&#10;&#10;&#10;&#10;&#10;\end{document}"/>
  <p:tag name="IGUANATEXSIZE" val="15"/>
  <p:tag name="IGUANATEXCURSOR" val="33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035,034"/>
  <p:tag name="ORIGINALWIDTH" val="2820,39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Evaluación}\\&#10;\hline&#10;\schk{álbum} &amp; \schk{artista} &amp; \schk{fuente} &amp; \sch{eval}\\[0.5ex]&#10;\hline &#10;Popular Problems &amp; Leonard Cohen &amp; The Guardian &amp; 80\\&#10;Popular Problems &amp; Leonard Cohen &amp; The Observer &amp; 80\\&#10;Popular Problems &amp; Leonard Cohen &amp; Uncut &amp; 90\\&#10;You Want It Darker &amp; Leonard Cohen &amp; The Observer &amp; 100\\&#10;You Want It Darker  &amp; Leonard Cohen &amp; Uncut &amp; 90\\&#10;You Want It Darker  &amp; Leonard Cohen &amp; Rolling Stone &amp; 80\\&#10;You Want It Darker  &amp; Leonard Cohen &amp; The Guardian &amp; 100\\&#10;You Want It Darker  &amp; Leonard Cohen &amp; Mojo &amp; 100\\&#10;Dear Heather &amp; Leonard Cohen &amp; The Guardian &amp; 60\\&#10;Dear Heather &amp; Leonard Cohen &amp; Uncut &amp; 100\\&#10;Dear Heather &amp; Leonard Cohen &amp; Rolling Stone &amp; 70\\&#10;Old Ideas &amp; Leonard Cohen &amp; Rolling Stone &amp; 90\\&#10;Old Ideas &amp; Leonard Cohen &amp; Uncut &amp; 80\\&#10;ARTPOP &amp; Lady Gaga &amp; Rolling Stone &amp; 60\\&#10;\ldots &amp; \ldots &amp; \ldots &amp; \ldots\\&#10;\hline&#10;\end{tabular}&#10;&#10;&#10;&#10;&#10;&#10;\end{document}"/>
  <p:tag name="IGUANATEXSIZE" val="15"/>
  <p:tag name="IGUANATEXCURSOR" val="79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93,1386"/>
  <p:tag name="ORIGINALWIDTH" val="2125,04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r}&#10;\rlt{Álbum}\\&#10;\hline&#10;\schk{nombre} &amp; \schk{artista} &amp; \sch{año}\\[0.5ex]&#10;\hline &#10;Old Ideas &amp; Leonard Cohen &amp; 2012\\&#10;Dear Heather &amp; Leonard Cohen &amp; 2004\\&#10;You Want It Darker &amp; Leonard Cohen &amp; 2016\\&#10;Popular Problems &amp; Leonard Cohen &amp; 2014\\&#10;ARTPOP &amp; Lady Gaga &amp; 2013 \\&#10;\ldots &amp; \ldots &amp; \ldots\\&#10;\hline&#10;\end{tabular}&#10;&#10;&#10;&#10;&#10;&#10;\end{document}"/>
  <p:tag name="IGUANATEXSIZE" val="15"/>
  <p:tag name="IGUANATEXCURSOR" val="55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75,2884"/>
  <p:tag name="ORIGINALWIDTH" val="2527,10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INSERT INTO ÁlbumEval&#10;VALUES ('Purpose','Justin Bieber',63,4)&#10;\end{lstlisting}&#10;\end{document}&#10;"/>
  <p:tag name="IGUANATEXSIZE" val="16"/>
  <p:tag name="IGUANATEXCURSOR" val="29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51,3688"/>
  <p:tag name="ORIGINALWIDTH" val="1721,4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r}&#10;\rlt{Artista}\\&#10;\hline&#10;\schk{nombre} &amp; \sch{país} &amp; \sch{retirado} \\[0.5ex]&#10;\hline &#10;Leonard Cohen &amp; Canadá &amp; false \\&#10;Lady Gaga &amp; EE.UU. &amp; false \\&#10;David Bowie &amp; G.B. &amp; true\\&#10;Justin Bieber &amp; Canadá &amp; false\\&#10;\ldots &amp; \ldots &amp; \ldots\\\hline&#10;\end{tabular}&#10;&#10;&#10;&#10;&#10;&#10;\end{document}"/>
  <p:tag name="IGUANATEXSIZE" val="15"/>
  <p:tag name="IGUANATEXCURSOR" val="46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71,3856"/>
  <p:tag name="ORIGINALWIDTH" val="2377,83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r r}&#10;\rlt{ÁlbumEval}\\&#10;\hline&#10;\sch{álbum} &amp; \sch{artista} &amp; \sch{pm} &amp; \sch{num}\\&#10;\hline &#10;Old Ideas &amp; Leonard Cohen &amp; 85 &amp; 2 \\&#10;Dear Heather &amp; Leonard Cohen &amp; 76 &amp; 3\\&#10;You Want It Darker &amp; Leonard Cohen &amp; 94 &amp; 5\\&#10;Popular Problems &amp; Leonard Cohen &amp; 83 &amp; 3\\&#10;ARTPOP &amp; Lady Gaga &amp; 64 &amp; 3\\&#10;\ldots &amp; \ldots &amp; \ldots\\&#10;\hline&#10;\end{tabular}&#10;&#10;&#10;&#10;&#10;&#10;\end{document}"/>
  <p:tag name="IGUANATEXSIZE" val="15"/>
  <p:tag name="IGUANATEXCURSOR" val="33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035,034"/>
  <p:tag name="ORIGINALWIDTH" val="2820,39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Evaluación}\\&#10;\hline&#10;\schk{álbum} &amp; \schk{artista} &amp; \schk{fuente} &amp; \sch{eval}\\[0.5ex]&#10;\hline &#10;Popular Problems &amp; Leonard Cohen &amp; The Guardian &amp; 80\\&#10;Popular Problems &amp; Leonard Cohen &amp; The Observer &amp; 80\\&#10;Popular Problems &amp; Leonard Cohen &amp; Uncut &amp; 90\\&#10;You Want It Darker &amp; Leonard Cohen &amp; The Observer &amp; 100\\&#10;You Want It Darker  &amp; Leonard Cohen &amp; Uncut &amp; 90\\&#10;You Want It Darker  &amp; Leonard Cohen &amp; Rolling Stone &amp; 80\\&#10;You Want It Darker  &amp; Leonard Cohen &amp; The Guardian &amp; 100\\&#10;You Want It Darker  &amp; Leonard Cohen &amp; Mojo &amp; 100\\&#10;Dear Heather &amp; Leonard Cohen &amp; The Guardian &amp; 60\\&#10;Dear Heather &amp; Leonard Cohen &amp; Uncut &amp; 100\\&#10;Dear Heather &amp; Leonard Cohen &amp; Rolling Stone &amp; 70\\&#10;Old Ideas &amp; Leonard Cohen &amp; Rolling Stone &amp; 90\\&#10;Old Ideas &amp; Leonard Cohen &amp; Uncut &amp; 80\\&#10;ARTPOP &amp; Lady Gaga &amp; Rolling Stone &amp; 60\\&#10;\ldots &amp; \ldots &amp; \ldots &amp; \ldots\\&#10;\hline&#10;\end{tabular}&#10;&#10;&#10;&#10;&#10;&#10;\end{document}"/>
  <p:tag name="IGUANATEXSIZE" val="15"/>
  <p:tag name="IGUANATEXCURSOR" val="79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93,1386"/>
  <p:tag name="ORIGINALWIDTH" val="2125,04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r}&#10;\rlt{Álbum}\\&#10;\hline&#10;\schk{nombre} &amp; \schk{artista} &amp; \sch{año}\\[0.5ex]&#10;\hline &#10;Old Ideas &amp; Leonard Cohen &amp; 2012\\&#10;Dear Heather &amp; Leonard Cohen &amp; 2004\\&#10;You Want It Darker &amp; Leonard Cohen &amp; 2016\\&#10;Popular Problems &amp; Leonard Cohen &amp; 2014\\&#10;ARTPOP &amp; Lady Gaga &amp; 2013 \\&#10;\ldots &amp; \ldots &amp; \ldots\\&#10;\hline&#10;\end{tabular}&#10;&#10;&#10;&#10;&#10;&#10;\end{document}"/>
  <p:tag name="IGUANATEXSIZE" val="15"/>
  <p:tag name="IGUANATEXCURSOR" val="55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75,2884"/>
  <p:tag name="ORIGINALWIDTH" val="2527,10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INSERT INTO ÁlbumEval&#10;VALUES ('Purpose','Justin Bieber',63,4)&#10;\end{lstlisting}&#10;\end{document}&#10;"/>
  <p:tag name="IGUANATEXSIZE" val="16"/>
  <p:tag name="IGUANATEXCURSOR" val="29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51,3688"/>
  <p:tag name="ORIGINALWIDTH" val="1721,4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r}&#10;\rlt{Artista}\\&#10;\hline&#10;\schk{nombre} &amp; \sch{país} &amp; \sch{retirado} \\[0.5ex]&#10;\hline &#10;Leonard Cohen &amp; Canadá &amp; false \\&#10;Lady Gaga &amp; EE.UU. &amp; false \\&#10;David Bowie &amp; G.B. &amp; true\\&#10;Justin Bieber &amp; Canadá &amp; false\\&#10;\ldots &amp; \ldots &amp; \ldots\\\hline&#10;\end{tabular}&#10;&#10;&#10;&#10;&#10;&#10;\end{document}"/>
  <p:tag name="IGUANATEXSIZE" val="15"/>
  <p:tag name="IGUANATEXCURSOR" val="46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93,1386"/>
  <p:tag name="ORIGINALWIDTH" val="2125,04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r}&#10;\rlt{Álbum}\\&#10;\hline&#10;\schk{nombre} &amp; \schk{artista} &amp; \sch{año}\\[0.5ex]&#10;\hline &#10;Old Ideas &amp; Leonard Cohen &amp; 2012\\&#10;Dear Heather &amp; Leonard Cohen &amp; 2004\\&#10;You Want It Darker &amp; Leonard Cohen &amp; 2016\\&#10;Popular Problems &amp; Leonard Cohen &amp; 2014\\&#10;ARTPOP &amp; Lady Gaga &amp; 2013 \\&#10;\ldots &amp; \ldots &amp; \ldots\\&#10;\hline&#10;\end{tabular}&#10;&#10;&#10;&#10;&#10;&#10;\end{document}"/>
  <p:tag name="IGUANATEXSIZE" val="15"/>
  <p:tag name="IGUANATEXCURSOR" val="55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71,3856"/>
  <p:tag name="ORIGINALWIDTH" val="2377,83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r r}&#10;\rlt{ÁlbumEval}\\&#10;\hline&#10;\sch{álbum} &amp; \sch{artista} &amp; \sch{pm} &amp; \sch{num}\\&#10;\hline &#10;Old Ideas &amp; Leonard Cohen &amp; 85 &amp; 2 \\&#10;Dear Heather &amp; Leonard Cohen &amp; 76 &amp; 3\\&#10;You Want It Darker &amp; Leonard Cohen &amp; 94 &amp; 5\\&#10;Popular Problems &amp; Leonard Cohen &amp; 83 &amp; 3\\&#10;ARTPOP &amp; Lady Gaga &amp; 64 &amp; 3\\&#10;\ldots &amp; \ldots &amp; \ldots\\&#10;\hline&#10;\end{tabular}&#10;&#10;&#10;&#10;&#10;&#10;\end{document}"/>
  <p:tag name="IGUANATEXSIZE" val="15"/>
  <p:tag name="IGUANATEXCURSOR" val="33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035,034"/>
  <p:tag name="ORIGINALWIDTH" val="2820,39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Evaluación}\\&#10;\hline&#10;\schk{álbum} &amp; \schk{artista} &amp; \schk{fuente} &amp; \sch{eval}\\[0.5ex]&#10;\hline &#10;Popular Problems &amp; Leonard Cohen &amp; The Guardian &amp; 80\\&#10;Popular Problems &amp; Leonard Cohen &amp; The Observer &amp; 80\\&#10;Popular Problems &amp; Leonard Cohen &amp; Uncut &amp; 90\\&#10;You Want It Darker &amp; Leonard Cohen &amp; The Observer &amp; 100\\&#10;You Want It Darker  &amp; Leonard Cohen &amp; Uncut &amp; 90\\&#10;You Want It Darker  &amp; Leonard Cohen &amp; Rolling Stone &amp; 80\\&#10;You Want It Darker  &amp; Leonard Cohen &amp; The Guardian &amp; 100\\&#10;You Want It Darker  &amp; Leonard Cohen &amp; Mojo &amp; 100\\&#10;Dear Heather &amp; Leonard Cohen &amp; The Guardian &amp; 60\\&#10;Dear Heather &amp; Leonard Cohen &amp; Uncut &amp; 100\\&#10;Dear Heather &amp; Leonard Cohen &amp; Rolling Stone &amp; 70\\&#10;Old Ideas &amp; Leonard Cohen &amp; Rolling Stone &amp; 90\\&#10;Old Ideas &amp; Leonard Cohen &amp; Uncut &amp; 80\\&#10;ARTPOP &amp; Lady Gaga &amp; Rolling Stone &amp; 60\\&#10;\ldots &amp; \ldots &amp; \ldots &amp; \ldots\\&#10;\hline&#10;\end{tabular}&#10;&#10;&#10;&#10;&#10;&#10;\end{document}"/>
  <p:tag name="IGUANATEXSIZE" val="15"/>
  <p:tag name="IGUANATEXCURSOR" val="79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93,1386"/>
  <p:tag name="ORIGINALWIDTH" val="2125,04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r}&#10;\rlt{Álbum}\\&#10;\hline&#10;\schk{nombre} &amp; \schk{artista} &amp; \sch{año}\\[0.5ex]&#10;\hline &#10;Old Ideas &amp; Leonard Cohen &amp; 2012\\&#10;Dear Heather &amp; Leonard Cohen &amp; 2004\\&#10;You Want It Darker &amp; Leonard Cohen &amp; 2016\\&#10;Popular Problems &amp; Leonard Cohen &amp; 2014\\&#10;ARTPOP &amp; Lady Gaga &amp; 2013 \\&#10;\ldots &amp; \ldots &amp; \ldots\\&#10;\hline&#10;\end{tabular}&#10;&#10;&#10;&#10;&#10;&#10;\end{document}"/>
  <p:tag name="IGUANATEXSIZE" val="15"/>
  <p:tag name="IGUANATEXCURSOR" val="55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75,2884"/>
  <p:tag name="ORIGINALWIDTH" val="2527,10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INSERT INTO ÁlbumEval&#10;VALUES ('Purpose','Justin Bieber',63,4)&#10;\end{lstlisting}&#10;\end{document}&#10;"/>
  <p:tag name="IGUANATEXSIZE" val="16"/>
  <p:tag name="IGUANATEXCURSOR" val="29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51,3688"/>
  <p:tag name="ORIGINALWIDTH" val="1721,4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r}&#10;\rlt{Artista}\\&#10;\hline&#10;\schk{nombre} &amp; \sch{país} &amp; \sch{retirado} \\[0.5ex]&#10;\hline &#10;Leonard Cohen &amp; Canadá &amp; false \\&#10;Lady Gaga &amp; EE.UU. &amp; false \\&#10;David Bowie &amp; G.B. &amp; true\\&#10;Justin Bieber &amp; Canadá &amp; false\\&#10;\ldots &amp; \ldots &amp; \ldots\\\hline&#10;\end{tabular}&#10;&#10;&#10;&#10;&#10;&#10;\end{document}"/>
  <p:tag name="IGUANATEXSIZE" val="15"/>
  <p:tag name="IGUANATEXCURSOR" val="46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67,5931"/>
  <p:tag name="ORIGINALWIDTH" val="2833,89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EvaluaciónGuardian}\\&#10;\hline&#10;\sch{álbum} &amp; \sch{artista} &amp; \sch{fuente} &amp; \sch{eval}\\&#10;\hline &#10;Popular Problems &amp; Leonard Cohen &amp; The Guardian &amp; 80\\&#10;You Want It Darker  &amp; Leonard Cohen &amp; The Guardian &amp; 100\\&#10;Dear Heather &amp; Leonard Cohen &amp; The Guardian &amp; 60\\[-1ex]&#10;\ldots &amp; \ldots &amp; \ldots &amp; \ldots\\&#10;\hline&#10;\end{tabular}&#10;&#10;&#10;&#10;&#10;&#10;\end{document}"/>
  <p:tag name="IGUANATEXSIZE" val="15"/>
  <p:tag name="IGUANATEXCURSOR" val="47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035,034"/>
  <p:tag name="ORIGINALWIDTH" val="2820,39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Evaluación}\\&#10;\hline&#10;\schk{álbum} &amp; \schk{artista} &amp; \schk{fuente} &amp; \sch{eval}\\[0.5ex]&#10;\hline &#10;Popular Problems &amp; Leonard Cohen &amp; The Guardian &amp; 80\\&#10;Popular Problems &amp; Leonard Cohen &amp; The Observer &amp; 80\\&#10;Popular Problems &amp; Leonard Cohen &amp; Uncut &amp; 90\\&#10;You Want It Darker &amp; Leonard Cohen &amp; The Observer &amp; 100\\&#10;You Want It Darker  &amp; Leonard Cohen &amp; Uncut &amp; 90\\&#10;You Want It Darker  &amp; Leonard Cohen &amp; Rolling Stone &amp; 80\\&#10;You Want It Darker  &amp; Leonard Cohen &amp; The Guardian &amp; 100\\&#10;You Want It Darker  &amp; Leonard Cohen &amp; Mojo &amp; 100\\&#10;Dear Heather &amp; Leonard Cohen &amp; The Guardian &amp; 60\\&#10;Dear Heather &amp; Leonard Cohen &amp; Uncut &amp; 100\\&#10;Dear Heather &amp; Leonard Cohen &amp; Rolling Stone &amp; 70\\&#10;Old Ideas &amp; Leonard Cohen &amp; Rolling Stone &amp; 90\\&#10;Old Ideas &amp; Leonard Cohen &amp; Uncut &amp; 80\\&#10;ARTPOP &amp; Lady Gaga &amp; Rolling Stone &amp; 60\\&#10;\ldots &amp; \ldots &amp; \ldots &amp; \ldots\\&#10;\hline&#10;\end{tabular}&#10;&#10;&#10;&#10;&#10;&#10;\end{document}"/>
  <p:tag name="IGUANATEXSIZE" val="15"/>
  <p:tag name="IGUANATEXCURSOR" val="79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93,1386"/>
  <p:tag name="ORIGINALWIDTH" val="2125,04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r}&#10;\rlt{Álbum}\\&#10;\hline&#10;\schk{nombre} &amp; \schk{artista} &amp; \sch{año}\\[0.5ex]&#10;\hline &#10;Old Ideas &amp; Leonard Cohen &amp; 2012\\&#10;Dear Heather &amp; Leonard Cohen &amp; 2004\\&#10;You Want It Darker &amp; Leonard Cohen &amp; 2016\\&#10;Popular Problems &amp; Leonard Cohen &amp; 2014\\&#10;ARTPOP &amp; Lady Gaga &amp; 2013 \\&#10;\ldots &amp; \ldots &amp; \ldots\\&#10;\hline&#10;\end{tabular}&#10;&#10;&#10;&#10;&#10;&#10;\end{document}"/>
  <p:tag name="IGUANATEXSIZE" val="15"/>
  <p:tag name="IGUANATEXCURSOR" val="55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77,3027"/>
  <p:tag name="ORIGINALWIDTH" val="2146,05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CREATE VIEW EvaluaciónGuardian AS&#10;  SELECT * FROM Evaluación&#10;  WHERE fuente='The Guardian'&#10;\end{lstlisting}&#10;\end{document}&#10;"/>
  <p:tag name="IGUANATEXSIZE" val="14"/>
  <p:tag name="IGUANATEXCURSOR" val="32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51,3688"/>
  <p:tag name="ORIGINALWIDTH" val="1721,4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r}&#10;\rlt{Artista}\\&#10;\hline&#10;\schk{nombre} &amp; \sch{país} &amp; \sch{retirado} \\[0.5ex]&#10;\hline &#10;Leonard Cohen &amp; Canadá &amp; false \\&#10;Lady Gaga &amp; EE.UU. &amp; false \\&#10;David Bowie &amp; G.B. &amp; true\\&#10;Justin Bieber &amp; Canadá &amp; false\\&#10;\ldots &amp; \ldots &amp; \ldots\\\hline&#10;\end{tabular}&#10;&#10;&#10;&#10;&#10;&#10;\end{document}"/>
  <p:tag name="IGUANATEXSIZE" val="15"/>
  <p:tag name="IGUANATEXCURSOR" val="46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51,285"/>
  <p:tag name="ORIGINALWIDTH" val="267,037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r}&#10;\hline&#10;\sch{pm}\\&#10;\hline &#10;92\\&#10;\hline&#10;\end{tabular}&#10;&#10;&#10;&#10;&#10;&#10;\end{document}"/>
  <p:tag name="IGUANATEXSIZE" val="15"/>
  <p:tag name="IGUANATEXCURSOR" val="26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86,1097"/>
  <p:tag name="ORIGINALWIDTH" val="2833,89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EvaluaciónGuardian}\\&#10;\hline&#10;\sch{álbum} &amp; \sch{artista} &amp; \sch{fuente} &amp; \sch{eval}\\&#10;\hline &#10;Popular Problems &amp; Leonard Cohen &amp; The Guardian &amp; 80\\&#10;You Want It Darker  &amp; Leonard Cohen &amp; The Guardian &amp; 100\\&#10;Dear Heather &amp; Leonard Cohen &amp; The Guardian &amp; 60\\&#10;\color{green!50!black}Purpose &amp; \color{green!50!black}Justin Bieber &amp; \color{green!50!black}The Guardian &amp; \color{green!50!black}60\\[-1ex]&#10;\ldots &amp; \ldots &amp; \ldots &amp; \ldots\\&#10;\hline&#10;\end{tabular}&#10;&#10;&#10;&#10;&#10;&#10;\end{document}"/>
  <p:tag name="IGUANATEXSIZE" val="15"/>
  <p:tag name="IGUANATEXCURSOR" val="69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109,294"/>
  <p:tag name="ORIGINALWIDTH" val="2820,39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Evaluación}\\&#10;\hline&#10;\schk{álbum} &amp; \schk{artista} &amp; \schk{fuente} &amp; \sch{eval}\\[0.5ex]&#10;\hline &#10;Popular Problems &amp; Leonard Cohen &amp; The Guardian &amp; 80\\&#10;Popular Problems &amp; Leonard Cohen &amp; The Observer &amp; 80\\&#10;Popular Problems &amp; Leonard Cohen &amp; Uncut &amp; 90\\&#10;You Want It Darker &amp; Leonard Cohen &amp; The Observer &amp; 100\\&#10;You Want It Darker  &amp; Leonard Cohen &amp; Uncut &amp; 90\\&#10;You Want It Darker  &amp; Leonard Cohen &amp; Rolling Stone &amp; 80\\&#10;You Want It Darker  &amp; Leonard Cohen &amp; The Guardian &amp; 100\\&#10;You Want It Darker  &amp; Leonard Cohen &amp; Mojo &amp; 100\\&#10;Dear Heather &amp; Leonard Cohen &amp; The Guardian &amp; 60\\&#10;Dear Heather &amp; Leonard Cohen &amp; Uncut &amp; 100\\&#10;Dear Heather &amp; Leonard Cohen &amp; Rolling Stone &amp; 70\\&#10;Old Ideas &amp; Leonard Cohen &amp; Rolling Stone &amp; 90\\&#10;Old Ideas &amp; Leonard Cohen &amp; Uncut &amp; 80\\&#10;ARTPOP &amp; Lady Gaga &amp; Rolling Stone &amp; 60\\&#10;\color{green!50!black}Purpose &amp; \color{green!50!black}Justin Bieber &amp; \color{green!50!black}The Guardian &amp; \color{green!50!black}60\\[-1ex]&#10;\ldots &amp; \ldots &amp; \ldots &amp; \ldots\\&#10;\hline&#10;\end{tabular}&#10;&#10;&#10;&#10;&#10;&#10;\end{document}"/>
  <p:tag name="IGUANATEXSIZE" val="15"/>
  <p:tag name="IGUANATEXCURSOR" val="74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93,1386"/>
  <p:tag name="ORIGINALWIDTH" val="2125,04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r}&#10;\rlt{Álbum}\\&#10;\hline&#10;\schk{nombre} &amp; \schk{artista} &amp; \sch{año}\\[0.5ex]&#10;\hline &#10;Old Ideas &amp; Leonard Cohen &amp; 2012\\&#10;Dear Heather &amp; Leonard Cohen &amp; 2004\\&#10;You Want It Darker &amp; Leonard Cohen &amp; 2016\\&#10;Popular Problems &amp; Leonard Cohen &amp; 2014\\&#10;ARTPOP &amp; Lady Gaga &amp; 2013 \\&#10;\ldots &amp; \ldots &amp; \ldots\\&#10;\hline&#10;\end{tabular}&#10;&#10;&#10;&#10;&#10;&#10;\end{document}"/>
  <p:tag name="IGUANATEXSIZE" val="15"/>
  <p:tag name="IGUANATEXCURSOR" val="55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54,2855"/>
  <p:tag name="ORIGINALWIDTH" val="3041,67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INSERT INTO EvaluaciónGuardian VALUES &#10;  ('Purpose','Justin Bieber','The Guardian',60)&#10;\end{lstlisting}&#10;\end{document}&#10;"/>
  <p:tag name="IGUANATEXSIZE" val="14"/>
  <p:tag name="IGUANATEXCURSOR" val="29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77,3027"/>
  <p:tag name="ORIGINALWIDTH" val="2146,05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CREATE VIEW EvaluaciónGuardian AS&#10;  SELECT * FROM Evaluación&#10;  WHERE fuente='The Guardian'&#10;\end{lstlisting}&#10;\end{document}&#10;"/>
  <p:tag name="IGUANATEXSIZE" val="14"/>
  <p:tag name="IGUANATEXCURSOR" val="32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51,3688"/>
  <p:tag name="ORIGINALWIDTH" val="1721,4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r}&#10;\rlt{Artista}\\&#10;\hline&#10;\schk{nombre} &amp; \sch{país} &amp; \sch{retirado} \\[0.5ex]&#10;\hline &#10;Leonard Cohen &amp; Canadá &amp; false \\&#10;Lady Gaga &amp; EE.UU. &amp; false \\&#10;David Bowie &amp; G.B. &amp; true\\&#10;Justin Bieber &amp; Canadá &amp; false\\&#10;\ldots &amp; \ldots &amp; \ldots\\\hline&#10;\end{tabular}&#10;&#10;&#10;&#10;&#10;&#10;\end{document}"/>
  <p:tag name="IGUANATEXSIZE" val="15"/>
  <p:tag name="IGUANATEXCURSOR" val="46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86,1097"/>
  <p:tag name="ORIGINALWIDTH" val="2833,89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EvaluaciónGuardian}\\&#10;\hline&#10;\sch{álbum} &amp; \sch{artista} &amp; \sch{fuente} &amp; \sch{eval}\\&#10;\hline &#10;Popular Problems &amp; Leonard Cohen &amp; The Guardian &amp; 80\\&#10;You Want It Darker  &amp; Leonard Cohen &amp; The Guardian &amp; 100\\&#10;Dear Heather &amp; Leonard Cohen &amp; The Guardian &amp; 60\\&#10;\color{gray} ??? &amp; \color{gray} ??? &amp; \color{gray} ??? &amp; \color{gray} ??? \\[-1ex]&#10;\ldots &amp; \ldots &amp; \ldots &amp; \ldots\\&#10;\hline&#10;\end{tabular}&#10;&#10;&#10;&#10;&#10;&#10;\end{document}"/>
  <p:tag name="IGUANATEXSIZE" val="15"/>
  <p:tag name="IGUANATEXCURSOR" val="60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93,1386"/>
  <p:tag name="ORIGINALWIDTH" val="2125,04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r}&#10;\rlt{Álbum}\\&#10;\hline&#10;\schk{nombre} &amp; \schk{artista} &amp; \sch{año}\\[0.5ex]&#10;\hline &#10;Old Ideas &amp; Leonard Cohen &amp; 2012\\&#10;Dear Heather &amp; Leonard Cohen &amp; 2004\\&#10;You Want It Darker &amp; Leonard Cohen &amp; 2016\\&#10;Popular Problems &amp; Leonard Cohen &amp; 2014\\&#10;ARTPOP &amp; Lady Gaga &amp; 2013 \\&#10;\ldots &amp; \ldots &amp; \ldots\\&#10;\hline&#10;\end{tabular}&#10;&#10;&#10;&#10;&#10;&#10;\end{document}"/>
  <p:tag name="IGUANATEXSIZE" val="15"/>
  <p:tag name="IGUANATEXCURSOR" val="55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03,5563"/>
  <p:tag name="ORIGINALWIDTH" val="2977,91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INSERT INTO EvaluaciónGuardian &#10;  (álbum,artista,fuente) VALUES &#10;    ('Purpose','Justin Bieber','The Guardian')&#10;\end{lstlisting}&#10;\end{document}&#10;"/>
  <p:tag name="IGUANATEXSIZE" val="14"/>
  <p:tag name="IGUANATEXCURSOR" val="37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77,3027"/>
  <p:tag name="ORIGINALWIDTH" val="2146,05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CREATE VIEW EvaluaciónGuardian AS&#10;  SELECT * FROM Evaluación&#10;  WHERE fuente='The Guardian'&#10;\end{lstlisting}&#10;\end{document}&#10;"/>
  <p:tag name="IGUANATEXSIZE" val="14"/>
  <p:tag name="IGUANATEXCURSOR" val="32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916,517"/>
  <p:tag name="ORIGINALWIDTH" val="2820,39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Evaluación}\\&#10;\hline&#10;\schk{álbum} &amp; \schk{artista} &amp; \schk{fuente} &amp; \sch{eval}\\[0.5ex]&#10;\hline &#10;Popular Problems &amp; Leonard Cohen &amp; The Guardian &amp; 80\\&#10;Popular Problems &amp; Leonard Cohen &amp; The Observer &amp; 80\\&#10;Popular Problems &amp; Leonard Cohen &amp; Uncut &amp; 90\\&#10;You Want It Darker &amp; Leonard Cohen &amp; The Observer &amp; 100\\&#10;You Want It Darker  &amp; Leonard Cohen &amp; Uncut &amp; 90\\&#10;You Want It Darker  &amp; Leonard Cohen &amp; Rolling Stone &amp; 80\\&#10;You Want It Darker  &amp; Leonard Cohen &amp; The Guardian &amp; 100\\&#10;Dear Heather &amp; Leonard Cohen &amp; The Guardian &amp; 60\\&#10;Dear Heather &amp; Leonard Cohen &amp; Uncut &amp; 100\\&#10;Dear Heather &amp; Leonard Cohen &amp; Rolling Stone &amp; 70\\&#10;Old Ideas &amp; Leonard Cohen &amp; Rolling Stone &amp; 90\\&#10;Old Ideas &amp; Leonard Cohen &amp; Uncut &amp; 80\\&#10;ARTPOP &amp; Lady Gaga &amp; Rolling Stone &amp; 60\\&#10;\ldots &amp; \ldots &amp; \ldots &amp; \ldots\\&#10;\hline&#10;\end{tabular}&#10;&#10;&#10;&#10;&#10;&#10;\end{document}"/>
  <p:tag name="IGUANATEXSIZE" val="15"/>
  <p:tag name="IGUANATEXCURSOR" val="102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108,544"/>
  <p:tag name="ORIGINALWIDTH" val="2820,39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Evaluación}\\&#10;\hline&#10;\schk{álbum} &amp; \schk{artista} &amp; \schk{fuente} &amp; \sch{eval}\\[0.5ex]&#10;\hline &#10;Popular Problems &amp; Leonard Cohen &amp; The Guardian &amp; 80\\&#10;Popular Problems &amp; Leonard Cohen &amp; The Observer &amp; 80\\&#10;Popular Problems &amp; Leonard Cohen &amp; Uncut &amp; 90\\&#10;You Want It Darker &amp; Leonard Cohen &amp; The Observer &amp; 100\\&#10;You Want It Darker  &amp; Leonard Cohen &amp; Uncut &amp; 90\\&#10;You Want It Darker  &amp; Leonard Cohen &amp; Rolling Stone &amp; 80\\&#10;You Want It Darker  &amp; Leonard Cohen &amp; The Guardian &amp; 100\\&#10;You Want It Darker  &amp; Leonard Cohen &amp; Mojo &amp; 100\\&#10;Dear Heather &amp; Leonard Cohen &amp; The Guardian &amp; 60\\&#10;Dear Heather &amp; Leonard Cohen &amp; Uncut &amp; 100\\&#10;Dear Heather &amp; Leonard Cohen &amp; Rolling Stone &amp; 70\\&#10;Old Ideas &amp; Leonard Cohen &amp; Rolling Stone &amp; 90\\&#10;Old Ideas &amp; Leonard Cohen &amp; Uncut &amp; 80\\&#10;ARTPOP &amp; Lady Gaga &amp; Rolling Stone &amp; 60\\&#10;\color{gray} ??? &amp; \color{gray} ??? &amp; \color{gray} ??? &amp; \color{gray} ??? \\[-1ex]&#10;\ldots &amp; \ldots &amp; \ldots &amp; \ldots\\&#10;\hline&#10;\end{tabular}&#10;&#10;&#10;&#10;&#10;&#10;\end{document}"/>
  <p:tag name="IGUANATEXSIZE" val="15"/>
  <p:tag name="IGUANATEXCURSOR" val="107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51,3688"/>
  <p:tag name="ORIGINALWIDTH" val="1721,4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r}&#10;\rlt{Artista}\\&#10;\hline&#10;\schk{nombre} &amp; \sch{país} &amp; \sch{retirado} \\[0.5ex]&#10;\hline &#10;Leonard Cohen &amp; Canadá &amp; false \\&#10;Lady Gaga &amp; EE.UU. &amp; false \\&#10;David Bowie &amp; G.B. &amp; true\\&#10;Justin Bieber &amp; Canadá &amp; false\\&#10;\ldots &amp; \ldots &amp; \ldots\\\hline&#10;\end{tabular}&#10;&#10;&#10;&#10;&#10;&#10;\end{document}"/>
  <p:tag name="IGUANATEXSIZE" val="15"/>
  <p:tag name="IGUANATEXCURSOR" val="46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86,1097"/>
  <p:tag name="ORIGINALWIDTH" val="2833,89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EvaluaciónGuardian}\\&#10;\hline&#10;\sch{álbum} &amp; \sch{artista} &amp; \sch{fuente} &amp; \sch{eval}\\&#10;\hline &#10;Popular Problems &amp; Leonard Cohen &amp; The Guardian &amp; 80\\&#10;You Want It Darker  &amp; Leonard Cohen &amp; The Guardian &amp; 100\\&#10;Dear Heather &amp; Leonard Cohen &amp; The Guardian &amp; 60\\&#10;\color{green!50!black}Purpose &amp; \color{green!50!black}Justin Bieber &amp; \color{green!50!black}The Guardian &amp; \color{green!50!black}$\bot$\\[-1ex]\ldots &amp; \ldots &amp; \ldots &amp; \ldots\\&#10;\hline&#10;\end{tabular}&#10;&#10;&#10;&#10;&#10;&#10;\end{document}"/>
  <p:tag name="IGUANATEXSIZE" val="15"/>
  <p:tag name="IGUANATEXCURSOR" val="65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93,1386"/>
  <p:tag name="ORIGINALWIDTH" val="2125,04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r}&#10;\rlt{Álbum}\\&#10;\hline&#10;\schk{nombre} &amp; \schk{artista} &amp; \sch{año}\\[0.5ex]&#10;\hline &#10;Old Ideas &amp; Leonard Cohen &amp; 2012\\&#10;Dear Heather &amp; Leonard Cohen &amp; 2004\\&#10;You Want It Darker &amp; Leonard Cohen &amp; 2016\\&#10;Popular Problems &amp; Leonard Cohen &amp; 2014\\&#10;ARTPOP &amp; Lady Gaga &amp; 2013 \\&#10;\ldots &amp; \ldots &amp; \ldots\\&#10;\hline&#10;\end{tabular}&#10;&#10;&#10;&#10;&#10;&#10;\end{document}"/>
  <p:tag name="IGUANATEXSIZE" val="15"/>
  <p:tag name="IGUANATEXCURSOR" val="55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03,5563"/>
  <p:tag name="ORIGINALWIDTH" val="2977,91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INSERT INTO EvaluaciónGuardian &#10;  (álbum,artista,fuente) VALUES &#10;    ('Purpose','Justin Bieber','The Guardian')&#10;\end{lstlisting}&#10;\end{document}&#10;"/>
  <p:tag name="IGUANATEXSIZE" val="14"/>
  <p:tag name="IGUANATEXCURSOR" val="37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77,3027"/>
  <p:tag name="ORIGINALWIDTH" val="2146,05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CREATE VIEW EvaluaciónGuardian AS&#10;  SELECT * FROM Evaluación&#10;  WHERE fuente='The Guardian'&#10;\end{lstlisting}&#10;\end{document}&#10;"/>
  <p:tag name="IGUANATEXSIZE" val="14"/>
  <p:tag name="IGUANATEXCURSOR" val="32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108,544"/>
  <p:tag name="ORIGINALWIDTH" val="2820,39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Evaluación}\\&#10;\hline&#10;\schk{álbum} &amp; \schk{artista} &amp; \schk{fuente} &amp; \sch{eval}\\[0.5ex]&#10;\hline &#10;Popular Problems &amp; Leonard Cohen &amp; The Guardian &amp; 80\\&#10;Popular Problems &amp; Leonard Cohen &amp; The Observer &amp; 80\\&#10;Popular Problems &amp; Leonard Cohen &amp; Uncut &amp; 90\\&#10;You Want It Darker &amp; Leonard Cohen &amp; The Observer &amp; 100\\&#10;You Want It Darker  &amp; Leonard Cohen &amp; Uncut &amp; 90\\&#10;You Want It Darker  &amp; Leonard Cohen &amp; Rolling Stone &amp; 80\\&#10;You Want It Darker  &amp; Leonard Cohen &amp; The Guardian &amp; 100\\&#10;You Want It Darker  &amp; Leonard Cohen &amp; Mojo &amp; 100\\&#10;Dear Heather &amp; Leonard Cohen &amp; The Guardian &amp; 60\\&#10;Dear Heather &amp; Leonard Cohen &amp; Uncut &amp; 100\\&#10;Dear Heather &amp; Leonard Cohen &amp; Rolling Stone &amp; 70\\&#10;Old Ideas &amp; Leonard Cohen &amp; Rolling Stone &amp; 90\\&#10;Old Ideas &amp; Leonard Cohen &amp; Uncut &amp; 80\\&#10;ARTPOP &amp; Lady Gaga &amp; Rolling Stone &amp; 60\\&#10;\color{green!50!black}Purpose &amp; \color{green!50!black}Justin Bieber &amp; \color{green!50!black}The Guardian &amp; \color{green!50!black}$\bot$\\[-1ex]&#10;\ldots &amp; \ldots &amp; \ldots &amp; \ldots\\&#10;\hline&#10;\end{tabular}&#10;&#10;&#10;&#10;&#10;&#10;\end{document}"/>
  <p:tag name="IGUANATEXSIZE" val="15"/>
  <p:tag name="IGUANATEXCURSOR" val="121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51,3688"/>
  <p:tag name="ORIGINALWIDTH" val="1721,4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r}&#10;\rlt{Artista}\\&#10;\hline&#10;\schk{nombre} &amp; \sch{país} &amp; \sch{retirado} \\[0.5ex]&#10;\hline &#10;Leonard Cohen &amp; Canadá &amp; false \\&#10;Lady Gaga &amp; EE.UU. &amp; false \\&#10;David Bowie &amp; G.B. &amp; true\\&#10;Justin Bieber &amp; Canadá &amp; false\\&#10;\ldots &amp; \ldots &amp; \ldots\\\hline&#10;\end{tabular}&#10;&#10;&#10;&#10;&#10;&#10;\end{document}"/>
  <p:tag name="IGUANATEXSIZE" val="15"/>
  <p:tag name="IGUANATEXCURSOR" val="46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86,1097"/>
  <p:tag name="ORIGINALWIDTH" val="2833,89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EvaluaciónGuardian}\\&#10;\hline&#10;\sch{álbum} &amp; \sch{artista} &amp; \sch{fuente} &amp; \sch{eval}\\&#10;\hline &#10;Popular Problems &amp; Leonard Cohen &amp; The Guardian &amp; 80\\&#10;You Want It Darker  &amp; Leonard Cohen &amp; The Guardian &amp; 100\\&#10;Dear Heather &amp; Leonard Cohen &amp; The Guardian &amp; 60\\&#10;Purpose &amp; Justin Bieber &amp; The Guardian &amp; 60\\[-1ex]&#10;\ldots &amp; \ldots &amp; \ldots &amp; \ldots\\&#10;\hline&#10;\end{tabular}&#10;&#10;&#10;&#10;&#10;&#10;\end{document}"/>
  <p:tag name="IGUANATEXSIZE" val="15"/>
  <p:tag name="IGUANATEXCURSOR" val="56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88,5961"/>
  <p:tag name="ORIGINALWIDTH" val="2347,82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Evaluación}\\&#10;\hline&#10;\schk{álbum} &amp; \schk{artista} &amp; \schk{fuente} &amp; \sch{eval}\\[0.5ex]&#10;\hline &#10;\ldots &amp; \ldots &amp; \ldots &amp; \ldots\\&#10;Purpose &amp; Justin Bieber &amp; The Guardian &amp; 60\\&#10;\color{gray} ??? &amp; \color{gray} ??? &amp; \color{gray} ??? &amp; \color{gray} ??? \\[-1ex]&#10;\ldots &amp; \ldots &amp; \ldots &amp; \ldots\\&#10;\hline&#10;\end{tabular}&#10;&#10;&#10;&#10;&#10;&#10;\end{document}"/>
  <p:tag name="IGUANATEXSIZE" val="15"/>
  <p:tag name="IGUANATEXCURSOR" val="52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26,5735"/>
  <p:tag name="ORIGINALWIDTH" val="2129,54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pm&#10;FROM Álbum&#10;WHERE nombre='You Want It Darker'&#10;  AND artista='Leonard Cohen'&#10;\end{lstlisting}&#10;\end{document}&#10;"/>
  <p:tag name="IGUANATEXSIZE" val="16"/>
  <p:tag name="IGUANATEXCURSOR" val="31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93,1386"/>
  <p:tag name="ORIGINALWIDTH" val="2125,04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r}&#10;\rlt{Álbum}\\&#10;\hline&#10;\schk{nombre} &amp; \schk{artista} &amp; \sch{año}\\[0.5ex]&#10;\hline &#10;Old Ideas &amp; Leonard Cohen &amp; 2012\\&#10;Dear Heather &amp; Leonard Cohen &amp; 2004\\&#10;You Want It Darker &amp; Leonard Cohen &amp; 2016\\&#10;Popular Problems &amp; Leonard Cohen &amp; 2014\\&#10;ARTPOP &amp; Lady Gaga &amp; 2013 \\&#10;\ldots &amp; \ldots &amp; \ldots\\&#10;\hline&#10;\end{tabular}&#10;&#10;&#10;&#10;&#10;&#10;\end{document}"/>
  <p:tag name="IGUANATEXSIZE" val="15"/>
  <p:tag name="IGUANATEXCURSOR" val="55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54,2855"/>
  <p:tag name="ORIGINALWIDTH" val="3043,175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INSERT INTO EvaluaciónGuardian VALUES &#10;  ('Purpose','Justin Bieber','The Observer',50)&#10;\end{lstlisting}&#10;\end{document}&#10;"/>
  <p:tag name="IGUANATEXSIZE" val="14"/>
  <p:tag name="IGUANATEXCURSOR" val="36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77,3027"/>
  <p:tag name="ORIGINALWIDTH" val="2146,05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CREATE VIEW EvaluaciónGuardian AS&#10;  SELECT * FROM Evaluación&#10;  WHERE fuente='The Guardian'&#10;\end{lstlisting}&#10;\end{document}&#10;"/>
  <p:tag name="IGUANATEXSIZE" val="14"/>
  <p:tag name="IGUANATEXCURSOR" val="32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51,3688"/>
  <p:tag name="ORIGINALWIDTH" val="1721,4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r}&#10;\rlt{Artista}\\&#10;\hline&#10;\schk{nombre} &amp; \sch{país} &amp; \sch{retirado} \\[0.5ex]&#10;\hline &#10;Leonard Cohen &amp; Canadá &amp; false \\&#10;Lady Gaga &amp; EE.UU. &amp; false \\&#10;David Bowie &amp; G.B. &amp; true\\&#10;Justin Bieber &amp; Canadá &amp; false\\&#10;\ldots &amp; \ldots &amp; \ldots\\\hline&#10;\end{tabular}&#10;&#10;&#10;&#10;&#10;&#10;\end{document}"/>
  <p:tag name="IGUANATEXSIZE" val="15"/>
  <p:tag name="IGUANATEXCURSOR" val="46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86,1097"/>
  <p:tag name="ORIGINALWIDTH" val="2833,89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EvaluaciónGuardian}\\&#10;\hline&#10;\sch{álbum} &amp; \sch{artista} &amp; \sch{fuente} &amp; \sch{eval}\\&#10;\hline &#10;Popular Problems &amp; Leonard Cohen &amp; The Guardian &amp; 80\\&#10;You Want It Darker  &amp; Leonard Cohen &amp; The Guardian &amp; 100\\&#10;Dear Heather &amp; Leonard Cohen &amp; The Guardian &amp; 60\\&#10;Purpose &amp; Justin Bieber &amp; The Guardian &amp; 60\\[-1ex]&#10;\ldots &amp; \ldots &amp; \ldots &amp; \ldots\\&#10;\hline&#10;\end{tabular}&#10;&#10;&#10;&#10;&#10;&#10;\end{document}"/>
  <p:tag name="IGUANATEXSIZE" val="15"/>
  <p:tag name="IGUANATEXCURSOR" val="56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88,5961"/>
  <p:tag name="ORIGINALWIDTH" val="2347,82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Evaluación}\\&#10;\hline&#10;\schk{álbum} &amp; \schk{artista} &amp; \schk{fuente} &amp; \sch{eval}\\[0.5ex]&#10;\hline &#10;\ldots &amp; \ldots &amp; \ldots &amp; \ldots\\&#10;Purpose &amp; Justin Bieber &amp; The Guardian &amp; 60\\&#10;\color{green!50!black}Purpose &amp; \color{green!50!black}Justin Bieber &amp; \color{green!50!black}The Observer &amp; \color{green!50!black}50\\[-1ex]&#10;\ldots &amp; \ldots &amp; \ldots &amp; \ldots\\&#10;\hline&#10;\end{tabular}&#10;&#10;&#10;&#10;&#10;&#10;\end{document}"/>
  <p:tag name="IGUANATEXSIZE" val="15"/>
  <p:tag name="IGUANATEXCURSOR" val="57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93,1386"/>
  <p:tag name="ORIGINALWIDTH" val="2125,04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r}&#10;\rlt{Álbum}\\&#10;\hline&#10;\schk{nombre} &amp; \schk{artista} &amp; \sch{año}\\[0.5ex]&#10;\hline &#10;Old Ideas &amp; Leonard Cohen &amp; 2012\\&#10;Dear Heather &amp; Leonard Cohen &amp; 2004\\&#10;You Want It Darker &amp; Leonard Cohen &amp; 2016\\&#10;Popular Problems &amp; Leonard Cohen &amp; 2014\\&#10;ARTPOP &amp; Lady Gaga &amp; 2013 \\&#10;\ldots &amp; \ldots &amp; \ldots\\&#10;\hline&#10;\end{tabular}&#10;&#10;&#10;&#10;&#10;&#10;\end{document}"/>
  <p:tag name="IGUANATEXSIZE" val="15"/>
  <p:tag name="IGUANATEXCURSOR" val="55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54,2855"/>
  <p:tag name="ORIGINALWIDTH" val="3043,175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INSERT INTO EvaluaciónGuardian VALUES &#10;  ('Purpose','Justin Bieber','The Observer',50)&#10;\end{lstlisting}&#10;\end{document}&#10;"/>
  <p:tag name="IGUANATEXSIZE" val="14"/>
  <p:tag name="IGUANATEXCURSOR" val="36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77,3027"/>
  <p:tag name="ORIGINALWIDTH" val="2146,05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CREATE VIEW EvaluaciónGuardian AS&#10;  SELECT * FROM Evaluación&#10;  WHERE fuente='The Guardian'&#10;\end{lstlisting}&#10;\end{document}&#10;"/>
  <p:tag name="IGUANATEXSIZE" val="14"/>
  <p:tag name="IGUANATEXCURSOR" val="32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51,3688"/>
  <p:tag name="ORIGINALWIDTH" val="1721,4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r}&#10;\rlt{Artista}\\&#10;\hline&#10;\schk{nombre} &amp; \sch{país} &amp; \sch{retirado} \\[0.5ex]&#10;\hline &#10;Leonard Cohen &amp; Canadá &amp; false \\&#10;Lady Gaga &amp; EE.UU. &amp; false \\&#10;David Bowie &amp; G.B. &amp; true\\&#10;Justin Bieber &amp; Canadá &amp; false\\&#10;\ldots &amp; \ldots &amp; \ldots\\\hline&#10;\end{tabular}&#10;&#10;&#10;&#10;&#10;&#10;\end{document}"/>
  <p:tag name="IGUANATEXSIZE" val="15"/>
  <p:tag name="IGUANATEXCURSOR" val="464"/>
  <p:tag name="TRANSPARENCY" val="True"/>
  <p:tag name="FILENAME" val=""/>
  <p:tag name="INPUTTYPE" val="0"/>
  <p:tag name="LATEXENGINEID" val="1"/>
  <p:tag name="TEMPFOLDER" val="C:\Users\ahogan\Application Data\IguanaTex\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37208</TotalTime>
  <Words>1122</Words>
  <Application>Microsoft Office PowerPoint</Application>
  <PresentationFormat>On-screen Show (4:3)</PresentationFormat>
  <Paragraphs>209</Paragraphs>
  <Slides>65</Slides>
  <Notes>4</Notes>
  <HiddenSlides>21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65</vt:i4>
      </vt:variant>
    </vt:vector>
  </HeadingPairs>
  <TitlesOfParts>
    <vt:vector size="66" baseType="lpstr">
      <vt:lpstr>Office Theme</vt:lpstr>
      <vt:lpstr>CC3201-1 Bases de Datos Otoño 2023  Clase 9: SQL: Vistas y Disparadores</vt:lpstr>
      <vt:lpstr>Motivación: Metacritic</vt:lpstr>
      <vt:lpstr>Motivación: Metacritic</vt:lpstr>
      <vt:lpstr>Metacritic: Evaluaciones de música</vt:lpstr>
      <vt:lpstr>Agregación de evaluaciones</vt:lpstr>
      <vt:lpstr>Agregación de evaluaciones</vt:lpstr>
      <vt:lpstr>Agregación de evaluaciones dinámicas</vt:lpstr>
      <vt:lpstr>Vistas</vt:lpstr>
      <vt:lpstr>Vistas: tablas virtuales</vt:lpstr>
      <vt:lpstr>Vista: una tabla virtual</vt:lpstr>
      <vt:lpstr>Vista: facilita consultas más simples</vt:lpstr>
      <vt:lpstr>¿Cómo funcionan las vistas?</vt:lpstr>
      <vt:lpstr>¿Cómo funcionan las vistas?</vt:lpstr>
      <vt:lpstr>Eliminar una vista</vt:lpstr>
      <vt:lpstr>Eliminar una vista</vt:lpstr>
      <vt:lpstr>Vistas Actualizables</vt:lpstr>
      <vt:lpstr>¿Actualizar una vista?</vt:lpstr>
      <vt:lpstr>¿Actualizar una vista? ¡Hay ambigüedad!</vt:lpstr>
      <vt:lpstr>Vistas de solo lectura</vt:lpstr>
      <vt:lpstr>Vistas actualizables</vt:lpstr>
      <vt:lpstr>Vistas actualizables</vt:lpstr>
      <vt:lpstr>Actualizando una vista</vt:lpstr>
      <vt:lpstr>Vistas actualizables: Valores Ausentes</vt:lpstr>
      <vt:lpstr>Vistas actualizables: Valores Ausentes</vt:lpstr>
      <vt:lpstr>Vistas actualizables: Sin CHECK</vt:lpstr>
      <vt:lpstr>Vistas actualizables: Sin CHECK</vt:lpstr>
      <vt:lpstr>Vistas actualizables: LOCAL CHECK</vt:lpstr>
      <vt:lpstr>Vistas actualizables: LOCAL CHECK</vt:lpstr>
      <vt:lpstr>Vistas actualizables: LOCAL CHECK</vt:lpstr>
      <vt:lpstr>Vistas actualizables: LOCAL CHECK</vt:lpstr>
      <vt:lpstr>Vistas actualizables: LOCAL CHECK</vt:lpstr>
      <vt:lpstr>Vistas actualizables: LOCAL CHECK</vt:lpstr>
      <vt:lpstr>Vistas actualizables: LOCAL CHECK</vt:lpstr>
      <vt:lpstr>Vistas actualizables: LOCAL CHECK</vt:lpstr>
      <vt:lpstr>Vistas actualizables: CASCADED CHECK</vt:lpstr>
      <vt:lpstr>Vistas actualizables: CASCADED CHECK</vt:lpstr>
      <vt:lpstr>Vistas: ¡No son tablas físicas!</vt:lpstr>
      <vt:lpstr>¿Para qué sirven las vistas entonces?</vt:lpstr>
      <vt:lpstr>El costo de consulta</vt:lpstr>
      <vt:lpstr>Vistas Materializadas</vt:lpstr>
      <vt:lpstr>Vista materializada: guardar tablas virtuales</vt:lpstr>
      <vt:lpstr>Vista materializada: consultar directamente</vt:lpstr>
      <vt:lpstr>Vista materializada: actualización</vt:lpstr>
      <vt:lpstr>Vista materializada: actualización</vt:lpstr>
      <vt:lpstr>Materializar vistas vs. Crear tablas</vt:lpstr>
      <vt:lpstr>¿Se pueden cambiar las vistas?</vt:lpstr>
      <vt:lpstr>PowerPoint Presentation</vt:lpstr>
      <vt:lpstr>Disparadores (o Gatillos/Triggers)</vt:lpstr>
      <vt:lpstr>¿Actualizar una tabla automáticamente?</vt:lpstr>
      <vt:lpstr>Disparadores: Evento/Condición/Acción</vt:lpstr>
      <vt:lpstr>Disparadores: Evento/Condición/Acción</vt:lpstr>
      <vt:lpstr>Disparadores: Evento/Condición/Acción</vt:lpstr>
      <vt:lpstr>Disparadores: Evento/Condición/Acción</vt:lpstr>
      <vt:lpstr>Disparadores: Evento/Condición/Acción</vt:lpstr>
      <vt:lpstr>PowerPoint Presentation</vt:lpstr>
      <vt:lpstr>Disparadores en Postgres</vt:lpstr>
      <vt:lpstr>Disparadores + Vistas Mat. en Postgres</vt:lpstr>
      <vt:lpstr>Disparadores en Postgres</vt:lpstr>
      <vt:lpstr>Disparadores en Postgres</vt:lpstr>
      <vt:lpstr>PowerPoint Presentation</vt:lpstr>
      <vt:lpstr>Resumen</vt:lpstr>
      <vt:lpstr>El mundo cambia …</vt:lpstr>
      <vt:lpstr>PowerPoint Presentation</vt:lpstr>
      <vt:lpstr>PowerPoint Presentation</vt:lpstr>
      <vt:lpstr>Preguntas?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CC3201 Bases de Datos</dc:title>
  <dc:creator>Aidan Hogan</dc:creator>
  <cp:lastModifiedBy>Aidan Hogan</cp:lastModifiedBy>
  <cp:revision>1439</cp:revision>
  <cp:lastPrinted>2016-09-12T03:42:43Z</cp:lastPrinted>
  <dcterms:created xsi:type="dcterms:W3CDTF">2006-08-16T00:00:00Z</dcterms:created>
  <dcterms:modified xsi:type="dcterms:W3CDTF">2023-05-08T05:30:00Z</dcterms:modified>
</cp:coreProperties>
</file>