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3"/>
  </p:notesMasterIdLst>
  <p:handoutMasterIdLst>
    <p:handoutMasterId r:id="rId84"/>
  </p:handoutMasterIdLst>
  <p:sldIdLst>
    <p:sldId id="528" r:id="rId3"/>
    <p:sldId id="946" r:id="rId4"/>
    <p:sldId id="947" r:id="rId5"/>
    <p:sldId id="1053" r:id="rId6"/>
    <p:sldId id="1051" r:id="rId7"/>
    <p:sldId id="1056" r:id="rId8"/>
    <p:sldId id="1054" r:id="rId9"/>
    <p:sldId id="1055" r:id="rId10"/>
    <p:sldId id="1057" r:id="rId11"/>
    <p:sldId id="1059" r:id="rId12"/>
    <p:sldId id="1060" r:id="rId13"/>
    <p:sldId id="1061" r:id="rId14"/>
    <p:sldId id="1058" r:id="rId15"/>
    <p:sldId id="1063" r:id="rId16"/>
    <p:sldId id="1064" r:id="rId17"/>
    <p:sldId id="1067" r:id="rId18"/>
    <p:sldId id="1068" r:id="rId19"/>
    <p:sldId id="1069" r:id="rId20"/>
    <p:sldId id="1070" r:id="rId21"/>
    <p:sldId id="1074" r:id="rId22"/>
    <p:sldId id="1071" r:id="rId23"/>
    <p:sldId id="1107" r:id="rId24"/>
    <p:sldId id="1108" r:id="rId25"/>
    <p:sldId id="1109" r:id="rId26"/>
    <p:sldId id="1073" r:id="rId27"/>
    <p:sldId id="1077" r:id="rId28"/>
    <p:sldId id="1086" r:id="rId29"/>
    <p:sldId id="1079" r:id="rId30"/>
    <p:sldId id="1085" r:id="rId31"/>
    <p:sldId id="1088" r:id="rId32"/>
    <p:sldId id="1089" r:id="rId33"/>
    <p:sldId id="1087" r:id="rId34"/>
    <p:sldId id="1091" r:id="rId35"/>
    <p:sldId id="1112" r:id="rId36"/>
    <p:sldId id="1113" r:id="rId37"/>
    <p:sldId id="1116" r:id="rId38"/>
    <p:sldId id="1115" r:id="rId39"/>
    <p:sldId id="1117" r:id="rId40"/>
    <p:sldId id="1118" r:id="rId41"/>
    <p:sldId id="1119" r:id="rId42"/>
    <p:sldId id="1120" r:id="rId43"/>
    <p:sldId id="1122" r:id="rId44"/>
    <p:sldId id="1123" r:id="rId45"/>
    <p:sldId id="1124" r:id="rId46"/>
    <p:sldId id="1111" r:id="rId47"/>
    <p:sldId id="1125" r:id="rId48"/>
    <p:sldId id="1126" r:id="rId49"/>
    <p:sldId id="1127" r:id="rId50"/>
    <p:sldId id="1128" r:id="rId51"/>
    <p:sldId id="1129" r:id="rId52"/>
    <p:sldId id="1130" r:id="rId53"/>
    <p:sldId id="1131" r:id="rId54"/>
    <p:sldId id="1132" r:id="rId55"/>
    <p:sldId id="1133" r:id="rId56"/>
    <p:sldId id="1134" r:id="rId57"/>
    <p:sldId id="1135" r:id="rId58"/>
    <p:sldId id="1136" r:id="rId59"/>
    <p:sldId id="1137" r:id="rId60"/>
    <p:sldId id="1110" r:id="rId61"/>
    <p:sldId id="1094" r:id="rId62"/>
    <p:sldId id="1139" r:id="rId63"/>
    <p:sldId id="1140" r:id="rId64"/>
    <p:sldId id="1141" r:id="rId65"/>
    <p:sldId id="1138" r:id="rId66"/>
    <p:sldId id="1095" r:id="rId67"/>
    <p:sldId id="1143" r:id="rId68"/>
    <p:sldId id="1144" r:id="rId69"/>
    <p:sldId id="1145" r:id="rId70"/>
    <p:sldId id="1146" r:id="rId71"/>
    <p:sldId id="1147" r:id="rId72"/>
    <p:sldId id="1148" r:id="rId73"/>
    <p:sldId id="1149" r:id="rId74"/>
    <p:sldId id="1142" r:id="rId75"/>
    <p:sldId id="1099" r:id="rId76"/>
    <p:sldId id="1096" r:id="rId77"/>
    <p:sldId id="1098" r:id="rId78"/>
    <p:sldId id="1100" r:id="rId79"/>
    <p:sldId id="1102" r:id="rId80"/>
    <p:sldId id="1101" r:id="rId81"/>
    <p:sldId id="1105" r:id="rId8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FFBDBD"/>
    <a:srgbClr val="0101FF"/>
    <a:srgbClr val="000E18"/>
    <a:srgbClr val="D2DEC6"/>
    <a:srgbClr val="01121C"/>
    <a:srgbClr val="58AA58"/>
    <a:srgbClr val="FDEADA"/>
    <a:srgbClr val="437C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5501" autoAdjust="0"/>
  </p:normalViewPr>
  <p:slideViewPr>
    <p:cSldViewPr>
      <p:cViewPr>
        <p:scale>
          <a:sx n="96" d="100"/>
          <a:sy n="96" d="100"/>
        </p:scale>
        <p:origin x="-1096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23-04-2023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23-04-2023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23-04-2023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23-04-2023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23-04-2023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23-04-2023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52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23-04-2023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8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23-04-2023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21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23-04-2023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93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23-04-2023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32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23-04-2023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75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23-04-2023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88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23-04-2023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36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23-04-2023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23-04-2023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86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23-04-2023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35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23-04-2023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39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23-04-2023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23-04-2023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23-04-2023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23-04-2023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23-04-2023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23-04-2023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23-04-2023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23-04-2023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23-04-2023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10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tags" Target="../tags/tag9.xml"/><Relationship Id="rId21" Type="http://schemas.openxmlformats.org/officeDocument/2006/relationships/image" Target="../media/image23.png"/><Relationship Id="rId7" Type="http://schemas.openxmlformats.org/officeDocument/2006/relationships/tags" Target="../tags/tag13.xm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tags" Target="../tags/tag8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3.png"/><Relationship Id="rId5" Type="http://schemas.openxmlformats.org/officeDocument/2006/relationships/tags" Target="../tags/tag11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1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tags" Target="../tags/tag18.xml"/><Relationship Id="rId21" Type="http://schemas.openxmlformats.org/officeDocument/2006/relationships/image" Target="../media/image23.png"/><Relationship Id="rId7" Type="http://schemas.openxmlformats.org/officeDocument/2006/relationships/tags" Target="../tags/tag22.xm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tags" Target="../tags/tag17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13.png"/><Relationship Id="rId5" Type="http://schemas.openxmlformats.org/officeDocument/2006/relationships/tags" Target="../tags/tag20.xml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1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27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6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28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4.png"/><Relationship Id="rId26" Type="http://schemas.openxmlformats.org/officeDocument/2006/relationships/image" Target="../media/image42.jpeg"/><Relationship Id="rId3" Type="http://schemas.openxmlformats.org/officeDocument/2006/relationships/tags" Target="../tags/tag33.xml"/><Relationship Id="rId21" Type="http://schemas.openxmlformats.org/officeDocument/2006/relationships/image" Target="../media/image37.png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tags" Target="../tags/tag32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24" Type="http://schemas.openxmlformats.org/officeDocument/2006/relationships/image" Target="../media/image40.png"/><Relationship Id="rId5" Type="http://schemas.openxmlformats.org/officeDocument/2006/relationships/tags" Target="../tags/tag35.xml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tags" Target="../tags/tag40.xml"/><Relationship Id="rId19" Type="http://schemas.openxmlformats.org/officeDocument/2006/relationships/image" Target="../media/image35.pn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tags" Target="../tags/tag55.xml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tags" Target="../tags/tag45.xml"/><Relationship Id="rId21" Type="http://schemas.openxmlformats.org/officeDocument/2006/relationships/image" Target="../media/image33.png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37.png"/><Relationship Id="rId33" Type="http://schemas.openxmlformats.org/officeDocument/2006/relationships/image" Target="../media/image46.png"/><Relationship Id="rId2" Type="http://schemas.openxmlformats.org/officeDocument/2006/relationships/tags" Target="../tags/tag44.xml"/><Relationship Id="rId16" Type="http://schemas.openxmlformats.org/officeDocument/2006/relationships/tags" Target="../tags/tag58.xml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24" Type="http://schemas.openxmlformats.org/officeDocument/2006/relationships/image" Target="../media/image36.png"/><Relationship Id="rId32" Type="http://schemas.openxmlformats.org/officeDocument/2006/relationships/image" Target="../media/image45.png"/><Relationship Id="rId5" Type="http://schemas.openxmlformats.org/officeDocument/2006/relationships/tags" Target="../tags/tag47.xml"/><Relationship Id="rId15" Type="http://schemas.openxmlformats.org/officeDocument/2006/relationships/tags" Target="../tags/tag57.xml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10" Type="http://schemas.openxmlformats.org/officeDocument/2006/relationships/tags" Target="../tags/tag52.xml"/><Relationship Id="rId19" Type="http://schemas.openxmlformats.org/officeDocument/2006/relationships/image" Target="../media/image31.png"/><Relationship Id="rId31" Type="http://schemas.openxmlformats.org/officeDocument/2006/relationships/image" Target="../media/image44.png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tags" Target="../tags/tag56.xml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tags" Target="../tags/tag71.xml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tags" Target="../tags/tag61.xml"/><Relationship Id="rId21" Type="http://schemas.openxmlformats.org/officeDocument/2006/relationships/image" Target="../media/image34.png"/><Relationship Id="rId7" Type="http://schemas.openxmlformats.org/officeDocument/2006/relationships/tags" Target="../tags/tag65.xml"/><Relationship Id="rId12" Type="http://schemas.openxmlformats.org/officeDocument/2006/relationships/tags" Target="../tags/tag70.xml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tags" Target="../tags/tag60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33.png"/><Relationship Id="rId29" Type="http://schemas.openxmlformats.org/officeDocument/2006/relationships/image" Target="../media/image44.png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tags" Target="../tags/tag69.xml"/><Relationship Id="rId24" Type="http://schemas.openxmlformats.org/officeDocument/2006/relationships/image" Target="../media/image37.png"/><Relationship Id="rId5" Type="http://schemas.openxmlformats.org/officeDocument/2006/relationships/tags" Target="../tags/tag63.xml"/><Relationship Id="rId15" Type="http://schemas.openxmlformats.org/officeDocument/2006/relationships/tags" Target="../tags/tag73.xml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tags" Target="../tags/tag68.xml"/><Relationship Id="rId19" Type="http://schemas.openxmlformats.org/officeDocument/2006/relationships/image" Target="../media/image32.png"/><Relationship Id="rId31" Type="http://schemas.openxmlformats.org/officeDocument/2006/relationships/image" Target="../media/image26.png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openxmlformats.org/officeDocument/2006/relationships/tags" Target="../tags/tag72.xml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tags" Target="../tags/tag86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37.png"/><Relationship Id="rId3" Type="http://schemas.openxmlformats.org/officeDocument/2006/relationships/tags" Target="../tags/tag76.xml"/><Relationship Id="rId21" Type="http://schemas.openxmlformats.org/officeDocument/2006/relationships/image" Target="../media/image32.png"/><Relationship Id="rId34" Type="http://schemas.openxmlformats.org/officeDocument/2006/relationships/image" Target="../media/image48.png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17" Type="http://schemas.openxmlformats.org/officeDocument/2006/relationships/tags" Target="../tags/tag90.xml"/><Relationship Id="rId25" Type="http://schemas.openxmlformats.org/officeDocument/2006/relationships/image" Target="../media/image36.png"/><Relationship Id="rId33" Type="http://schemas.openxmlformats.org/officeDocument/2006/relationships/image" Target="../media/image47.png"/><Relationship Id="rId2" Type="http://schemas.openxmlformats.org/officeDocument/2006/relationships/tags" Target="../tags/tag75.xml"/><Relationship Id="rId16" Type="http://schemas.openxmlformats.org/officeDocument/2006/relationships/tags" Target="../tags/tag89.xml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24" Type="http://schemas.openxmlformats.org/officeDocument/2006/relationships/image" Target="../media/image35.png"/><Relationship Id="rId32" Type="http://schemas.openxmlformats.org/officeDocument/2006/relationships/image" Target="../media/image45.png"/><Relationship Id="rId5" Type="http://schemas.openxmlformats.org/officeDocument/2006/relationships/tags" Target="../tags/tag78.xml"/><Relationship Id="rId15" Type="http://schemas.openxmlformats.org/officeDocument/2006/relationships/tags" Target="../tags/tag88.xml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tags" Target="../tags/tag83.xml"/><Relationship Id="rId19" Type="http://schemas.openxmlformats.org/officeDocument/2006/relationships/image" Target="../media/image30.png"/><Relationship Id="rId31" Type="http://schemas.openxmlformats.org/officeDocument/2006/relationships/image" Target="../media/image44.png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tags" Target="../tags/tag87.xml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5.png"/><Relationship Id="rId3" Type="http://schemas.openxmlformats.org/officeDocument/2006/relationships/tags" Target="../tags/tag9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4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53.png"/><Relationship Id="rId5" Type="http://schemas.openxmlformats.org/officeDocument/2006/relationships/tags" Target="../tags/tag97.xml"/><Relationship Id="rId10" Type="http://schemas.openxmlformats.org/officeDocument/2006/relationships/image" Target="../media/image52.png"/><Relationship Id="rId4" Type="http://schemas.openxmlformats.org/officeDocument/2006/relationships/tags" Target="../tags/tag96.xml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5.png"/><Relationship Id="rId3" Type="http://schemas.openxmlformats.org/officeDocument/2006/relationships/tags" Target="../tags/tag10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4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image" Target="../media/image53.png"/><Relationship Id="rId5" Type="http://schemas.openxmlformats.org/officeDocument/2006/relationships/tags" Target="../tags/tag103.xml"/><Relationship Id="rId10" Type="http://schemas.openxmlformats.org/officeDocument/2006/relationships/image" Target="../media/image52.png"/><Relationship Id="rId4" Type="http://schemas.openxmlformats.org/officeDocument/2006/relationships/tags" Target="../tags/tag102.xml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tags" Target="../tags/tag10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5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image" Target="../media/image54.png"/><Relationship Id="rId5" Type="http://schemas.openxmlformats.org/officeDocument/2006/relationships/tags" Target="../tags/tag109.xml"/><Relationship Id="rId10" Type="http://schemas.openxmlformats.org/officeDocument/2006/relationships/image" Target="../media/image53.png"/><Relationship Id="rId4" Type="http://schemas.openxmlformats.org/officeDocument/2006/relationships/tags" Target="../tags/tag108.xml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5.png"/><Relationship Id="rId3" Type="http://schemas.openxmlformats.org/officeDocument/2006/relationships/tags" Target="../tags/tag11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4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53.png"/><Relationship Id="rId5" Type="http://schemas.openxmlformats.org/officeDocument/2006/relationships/tags" Target="../tags/tag115.xml"/><Relationship Id="rId15" Type="http://schemas.openxmlformats.org/officeDocument/2006/relationships/image" Target="../media/image45.png"/><Relationship Id="rId10" Type="http://schemas.openxmlformats.org/officeDocument/2006/relationships/image" Target="../media/image52.png"/><Relationship Id="rId4" Type="http://schemas.openxmlformats.org/officeDocument/2006/relationships/tags" Target="../tags/tag114.xml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" Type="http://schemas.openxmlformats.org/officeDocument/2006/relationships/tags" Target="../tags/tag119.xml"/><Relationship Id="rId21" Type="http://schemas.openxmlformats.org/officeDocument/2006/relationships/image" Target="../media/image66.png"/><Relationship Id="rId7" Type="http://schemas.openxmlformats.org/officeDocument/2006/relationships/tags" Target="../tags/tag123.xml"/><Relationship Id="rId12" Type="http://schemas.openxmlformats.org/officeDocument/2006/relationships/tags" Target="../tags/tag128.xml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2" Type="http://schemas.openxmlformats.org/officeDocument/2006/relationships/tags" Target="../tags/tag118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tags" Target="../tags/tag127.xml"/><Relationship Id="rId24" Type="http://schemas.openxmlformats.org/officeDocument/2006/relationships/image" Target="../media/image69.png"/><Relationship Id="rId5" Type="http://schemas.openxmlformats.org/officeDocument/2006/relationships/tags" Target="../tags/tag121.xml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tags" Target="../tags/tag126.xml"/><Relationship Id="rId19" Type="http://schemas.openxmlformats.org/officeDocument/2006/relationships/image" Target="../media/image64.png"/><Relationship Id="rId4" Type="http://schemas.openxmlformats.org/officeDocument/2006/relationships/tags" Target="../tags/tag120.xml"/><Relationship Id="rId9" Type="http://schemas.openxmlformats.org/officeDocument/2006/relationships/tags" Target="../tags/tag125.xml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32.xml"/><Relationship Id="rId7" Type="http://schemas.openxmlformats.org/officeDocument/2006/relationships/image" Target="../media/image74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6.png"/><Relationship Id="rId4" Type="http://schemas.openxmlformats.org/officeDocument/2006/relationships/tags" Target="../tags/tag133.xml"/><Relationship Id="rId9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136.xml"/><Relationship Id="rId7" Type="http://schemas.openxmlformats.org/officeDocument/2006/relationships/image" Target="../media/image78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9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140.xml"/><Relationship Id="rId7" Type="http://schemas.openxmlformats.org/officeDocument/2006/relationships/image" Target="../media/image78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9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144.xml"/><Relationship Id="rId7" Type="http://schemas.openxmlformats.org/officeDocument/2006/relationships/image" Target="../media/image78.pn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5.xml"/><Relationship Id="rId9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148.xml"/><Relationship Id="rId7" Type="http://schemas.openxmlformats.org/officeDocument/2006/relationships/image" Target="../media/image78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9.xml"/><Relationship Id="rId9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152.xml"/><Relationship Id="rId7" Type="http://schemas.openxmlformats.org/officeDocument/2006/relationships/image" Target="../media/image78.pn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3.xml"/><Relationship Id="rId9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156.xml"/><Relationship Id="rId7" Type="http://schemas.openxmlformats.org/officeDocument/2006/relationships/image" Target="../media/image78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7.xml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160.xml"/><Relationship Id="rId7" Type="http://schemas.openxmlformats.org/officeDocument/2006/relationships/image" Target="../media/image78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1.xml"/><Relationship Id="rId9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164.xml"/><Relationship Id="rId7" Type="http://schemas.openxmlformats.org/officeDocument/2006/relationships/image" Target="../media/image78.pn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5.xml"/><Relationship Id="rId9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168.xml"/><Relationship Id="rId7" Type="http://schemas.openxmlformats.org/officeDocument/2006/relationships/image" Target="../media/image78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9.xml"/><Relationship Id="rId9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172.xml"/><Relationship Id="rId7" Type="http://schemas.openxmlformats.org/officeDocument/2006/relationships/image" Target="../media/image78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3.xml"/><Relationship Id="rId9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176.xml"/><Relationship Id="rId7" Type="http://schemas.openxmlformats.org/officeDocument/2006/relationships/image" Target="../media/image78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7.xml"/><Relationship Id="rId9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80.xml"/><Relationship Id="rId7" Type="http://schemas.openxmlformats.org/officeDocument/2006/relationships/image" Target="../media/image81.png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1.xml"/><Relationship Id="rId9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184.xml"/><Relationship Id="rId7" Type="http://schemas.openxmlformats.org/officeDocument/2006/relationships/image" Target="../media/image78.png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5.xml"/><Relationship Id="rId9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188.xml"/><Relationship Id="rId7" Type="http://schemas.openxmlformats.org/officeDocument/2006/relationships/image" Target="../media/image78.pn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9.xml"/><Relationship Id="rId9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192.xml"/><Relationship Id="rId7" Type="http://schemas.openxmlformats.org/officeDocument/2006/relationships/image" Target="../media/image78.png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3.xml"/><Relationship Id="rId9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196.xml"/><Relationship Id="rId7" Type="http://schemas.openxmlformats.org/officeDocument/2006/relationships/image" Target="../media/image78.pn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7.xml"/><Relationship Id="rId9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200.xml"/><Relationship Id="rId7" Type="http://schemas.openxmlformats.org/officeDocument/2006/relationships/image" Target="../media/image78.png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1.xml"/><Relationship Id="rId9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204.xml"/><Relationship Id="rId7" Type="http://schemas.openxmlformats.org/officeDocument/2006/relationships/image" Target="../media/image78.png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5.xml"/><Relationship Id="rId9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208.xml"/><Relationship Id="rId7" Type="http://schemas.openxmlformats.org/officeDocument/2006/relationships/image" Target="../media/image78.png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9.xml"/><Relationship Id="rId9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212.xml"/><Relationship Id="rId7" Type="http://schemas.openxmlformats.org/officeDocument/2006/relationships/image" Target="../media/image78.png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3.xml"/><Relationship Id="rId9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216.xml"/><Relationship Id="rId7" Type="http://schemas.openxmlformats.org/officeDocument/2006/relationships/image" Target="../media/image78.pn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7.xml"/><Relationship Id="rId9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220.xml"/><Relationship Id="rId7" Type="http://schemas.openxmlformats.org/officeDocument/2006/relationships/image" Target="../media/image78.png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1.xml"/><Relationship Id="rId9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224.xml"/><Relationship Id="rId7" Type="http://schemas.openxmlformats.org/officeDocument/2006/relationships/image" Target="../media/image78.png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5.xml"/><Relationship Id="rId9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228.xml"/><Relationship Id="rId7" Type="http://schemas.openxmlformats.org/officeDocument/2006/relationships/image" Target="../media/image78.png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9.xml"/><Relationship Id="rId9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png"/><Relationship Id="rId3" Type="http://schemas.openxmlformats.org/officeDocument/2006/relationships/tags" Target="../tags/tag23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4.png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image" Target="../media/image88.png"/><Relationship Id="rId5" Type="http://schemas.openxmlformats.org/officeDocument/2006/relationships/tags" Target="../tags/tag234.xml"/><Relationship Id="rId10" Type="http://schemas.openxmlformats.org/officeDocument/2006/relationships/image" Target="../media/image87.png"/><Relationship Id="rId4" Type="http://schemas.openxmlformats.org/officeDocument/2006/relationships/tags" Target="../tags/tag233.xml"/><Relationship Id="rId9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243.xml"/><Relationship Id="rId13" Type="http://schemas.openxmlformats.org/officeDocument/2006/relationships/image" Target="../media/image84.png"/><Relationship Id="rId3" Type="http://schemas.openxmlformats.org/officeDocument/2006/relationships/tags" Target="../tags/tag238.xml"/><Relationship Id="rId7" Type="http://schemas.openxmlformats.org/officeDocument/2006/relationships/tags" Target="../tags/tag242.xml"/><Relationship Id="rId12" Type="http://schemas.openxmlformats.org/officeDocument/2006/relationships/image" Target="../media/image88.png"/><Relationship Id="rId17" Type="http://schemas.openxmlformats.org/officeDocument/2006/relationships/image" Target="../media/image86.png"/><Relationship Id="rId2" Type="http://schemas.openxmlformats.org/officeDocument/2006/relationships/tags" Target="../tags/tag237.xml"/><Relationship Id="rId16" Type="http://schemas.openxmlformats.org/officeDocument/2006/relationships/image" Target="../media/image89.png"/><Relationship Id="rId1" Type="http://schemas.openxmlformats.org/officeDocument/2006/relationships/tags" Target="../tags/tag236.xml"/><Relationship Id="rId6" Type="http://schemas.openxmlformats.org/officeDocument/2006/relationships/tags" Target="../tags/tag241.xml"/><Relationship Id="rId11" Type="http://schemas.openxmlformats.org/officeDocument/2006/relationships/image" Target="../media/image87.png"/><Relationship Id="rId5" Type="http://schemas.openxmlformats.org/officeDocument/2006/relationships/tags" Target="../tags/tag240.xml"/><Relationship Id="rId15" Type="http://schemas.openxmlformats.org/officeDocument/2006/relationships/image" Target="../media/image85.png"/><Relationship Id="rId10" Type="http://schemas.openxmlformats.org/officeDocument/2006/relationships/image" Target="../media/image82.png"/><Relationship Id="rId4" Type="http://schemas.openxmlformats.org/officeDocument/2006/relationships/tags" Target="../tags/tag239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246.xml"/><Relationship Id="rId7" Type="http://schemas.openxmlformats.org/officeDocument/2006/relationships/image" Target="../media/image78.png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image" Target="../media/image9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47.xml"/><Relationship Id="rId9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250.xml"/><Relationship Id="rId7" Type="http://schemas.openxmlformats.org/officeDocument/2006/relationships/image" Target="../media/image78.png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image" Target="../media/image9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1.xml"/><Relationship Id="rId9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254.xml"/><Relationship Id="rId7" Type="http://schemas.openxmlformats.org/officeDocument/2006/relationships/image" Target="../media/image78.pn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image" Target="../media/image9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5.xml"/><Relationship Id="rId9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258.xml"/><Relationship Id="rId7" Type="http://schemas.openxmlformats.org/officeDocument/2006/relationships/image" Target="../media/image78.png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image" Target="../media/image9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9.xml"/><Relationship Id="rId9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tags" Target="../tags/tag262.xml"/><Relationship Id="rId7" Type="http://schemas.openxmlformats.org/officeDocument/2006/relationships/image" Target="../media/image92.png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6" Type="http://schemas.openxmlformats.org/officeDocument/2006/relationships/image" Target="../media/image9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3.xml"/><Relationship Id="rId9" Type="http://schemas.openxmlformats.org/officeDocument/2006/relationships/image" Target="../media/image9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tags" Target="../tags/tag266.xml"/><Relationship Id="rId7" Type="http://schemas.openxmlformats.org/officeDocument/2006/relationships/image" Target="../media/image79.png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6" Type="http://schemas.openxmlformats.org/officeDocument/2006/relationships/image" Target="../media/image78.png"/><Relationship Id="rId5" Type="http://schemas.openxmlformats.org/officeDocument/2006/relationships/image" Target="../media/image95.png"/><Relationship Id="rId4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269.xml"/><Relationship Id="rId7" Type="http://schemas.openxmlformats.org/officeDocument/2006/relationships/image" Target="../media/image78.png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image" Target="../media/image9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0.xml"/><Relationship Id="rId9" Type="http://schemas.openxmlformats.org/officeDocument/2006/relationships/image" Target="../media/image8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273.xml"/><Relationship Id="rId7" Type="http://schemas.openxmlformats.org/officeDocument/2006/relationships/image" Target="../media/image78.png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image" Target="../media/image9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4.xml"/><Relationship Id="rId9" Type="http://schemas.openxmlformats.org/officeDocument/2006/relationships/image" Target="../media/image8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277.xml"/><Relationship Id="rId7" Type="http://schemas.openxmlformats.org/officeDocument/2006/relationships/image" Target="../media/image78.pn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image" Target="../media/image9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8.xml"/><Relationship Id="rId9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281.xml"/><Relationship Id="rId7" Type="http://schemas.openxmlformats.org/officeDocument/2006/relationships/image" Target="../media/image78.png"/><Relationship Id="rId2" Type="http://schemas.openxmlformats.org/officeDocument/2006/relationships/tags" Target="../tags/tag280.xml"/><Relationship Id="rId1" Type="http://schemas.openxmlformats.org/officeDocument/2006/relationships/tags" Target="../tags/tag279.xml"/><Relationship Id="rId6" Type="http://schemas.openxmlformats.org/officeDocument/2006/relationships/image" Target="../media/image9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82.xml"/><Relationship Id="rId9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285.xml"/><Relationship Id="rId7" Type="http://schemas.openxmlformats.org/officeDocument/2006/relationships/image" Target="../media/image78.png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image" Target="../media/image9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86.xml"/><Relationship Id="rId9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289.xml"/><Relationship Id="rId7" Type="http://schemas.openxmlformats.org/officeDocument/2006/relationships/image" Target="../media/image78.png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image" Target="../media/image9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90.xml"/><Relationship Id="rId9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293.xml"/><Relationship Id="rId7" Type="http://schemas.openxmlformats.org/officeDocument/2006/relationships/image" Target="../media/image78.png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image" Target="../media/image9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94.xml"/><Relationship Id="rId9" Type="http://schemas.openxmlformats.org/officeDocument/2006/relationships/image" Target="../media/image8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297.xml"/><Relationship Id="rId7" Type="http://schemas.openxmlformats.org/officeDocument/2006/relationships/image" Target="../media/image95.png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9.png"/><Relationship Id="rId5" Type="http://schemas.openxmlformats.org/officeDocument/2006/relationships/tags" Target="../tags/tag299.xml"/><Relationship Id="rId10" Type="http://schemas.openxmlformats.org/officeDocument/2006/relationships/image" Target="../media/image98.png"/><Relationship Id="rId4" Type="http://schemas.openxmlformats.org/officeDocument/2006/relationships/tags" Target="../tags/tag298.xml"/><Relationship Id="rId9" Type="http://schemas.openxmlformats.org/officeDocument/2006/relationships/image" Target="../media/image9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5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tags" Target="../tags/tag311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tags" Target="../tags/tag306.xml"/><Relationship Id="rId21" Type="http://schemas.openxmlformats.org/officeDocument/2006/relationships/image" Target="../media/image23.png"/><Relationship Id="rId7" Type="http://schemas.openxmlformats.org/officeDocument/2006/relationships/tags" Target="../tags/tag310.xm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tags" Target="../tags/tag305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304.xml"/><Relationship Id="rId6" Type="http://schemas.openxmlformats.org/officeDocument/2006/relationships/tags" Target="../tags/tag309.xml"/><Relationship Id="rId11" Type="http://schemas.openxmlformats.org/officeDocument/2006/relationships/image" Target="../media/image13.png"/><Relationship Id="rId5" Type="http://schemas.openxmlformats.org/officeDocument/2006/relationships/tags" Target="../tags/tag308.xml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1.png"/><Relationship Id="rId4" Type="http://schemas.openxmlformats.org/officeDocument/2006/relationships/tags" Target="../tags/tag307.xml"/><Relationship Id="rId9" Type="http://schemas.openxmlformats.org/officeDocument/2006/relationships/tags" Target="../tags/tag312.xml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2023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</a:t>
            </a:r>
            <a:r>
              <a:rPr lang="es-CL" dirty="0" smtClean="0"/>
              <a:t>8: </a:t>
            </a:r>
            <a:r>
              <a:rPr lang="es-CL" dirty="0" smtClean="0"/>
              <a:t>Indexación y </a:t>
            </a:r>
            <a:br>
              <a:rPr lang="es-CL" dirty="0" smtClean="0"/>
            </a:br>
            <a:r>
              <a:rPr lang="es-CL" dirty="0" smtClean="0"/>
              <a:t>		Optimización de Consultas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/>
              <a:t>Memoria Principal vs. Memoria Secundaria</a:t>
            </a:r>
            <a:endParaRPr lang="es-CL" sz="3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19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2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1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2133600" y="4762621"/>
            <a:ext cx="1524000" cy="121920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Memoria Principal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074" name="Picture 2" descr="https://images-na.ssl-images-amazon.com/images/I/71tvEOjm8jL._SX425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9" y="4495800"/>
            <a:ext cx="914400" cy="175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lowchart: Process 9"/>
          <p:cNvSpPr/>
          <p:nvPr/>
        </p:nvSpPr>
        <p:spPr>
          <a:xfrm>
            <a:off x="2133600" y="1714500"/>
            <a:ext cx="1524000" cy="1219200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Memoria</a:t>
            </a:r>
          </a:p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Secundaria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2394" y="182880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Datos guardados en memoria secundaria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La lectura se hace por </a:t>
            </a:r>
            <a:r>
              <a:rPr lang="es-CL" b="1" dirty="0" smtClean="0">
                <a:latin typeface="Calibri Light" panose="020F0302020204030204" pitchFamily="34" charset="0"/>
              </a:rPr>
              <a:t>bloques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Un bloque tiene un tamaño de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CL" dirty="0" smtClean="0">
                <a:latin typeface="Calibri Light" panose="020F0302020204030204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</a:rPr>
              <a:t>tuplas</a:t>
            </a:r>
            <a:endParaRPr lang="es-CL" b="1" dirty="0"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2394" y="48768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Los datos son llevados a memoria 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La memoria tiene una capacidad de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CL" b="1" dirty="0" smtClean="0">
                <a:latin typeface="Calibri Light" panose="020F0302020204030204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</a:rPr>
              <a:t>tuplas</a:t>
            </a:r>
            <a:endParaRPr lang="es-CL" b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98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/>
              <a:t>Sistema de Costos</a:t>
            </a:r>
            <a:endParaRPr lang="es-CL" sz="3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19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2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1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2133600" y="4762621"/>
            <a:ext cx="1524000" cy="121920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Memoria Principal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074" name="Picture 2" descr="https://images-na.ssl-images-amazon.com/images/I/71tvEOjm8jL._SX425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9" y="4495800"/>
            <a:ext cx="914400" cy="175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lowchart: Process 9"/>
          <p:cNvSpPr/>
          <p:nvPr/>
        </p:nvSpPr>
        <p:spPr>
          <a:xfrm>
            <a:off x="2133600" y="1714500"/>
            <a:ext cx="1524000" cy="1219200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Memoria</a:t>
            </a:r>
          </a:p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Secundaria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2394" y="182880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Datos guardados en memoria secundaria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La lectura se hace por </a:t>
            </a:r>
            <a:r>
              <a:rPr lang="es-CL" b="1" dirty="0" smtClean="0">
                <a:latin typeface="Calibri Light" panose="020F0302020204030204" pitchFamily="34" charset="0"/>
              </a:rPr>
              <a:t>bloques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Un bloque tiene un tamaño de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CL" dirty="0" smtClean="0">
                <a:latin typeface="Calibri Light" panose="020F0302020204030204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</a:rPr>
              <a:t>tuplas</a:t>
            </a:r>
            <a:endParaRPr lang="es-CL" b="1" dirty="0"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2394" y="48768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Los datos son llevados a memoria 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La memoria tiene una capacidad de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CL" b="1" dirty="0" smtClean="0">
                <a:latin typeface="Calibri Light" panose="020F0302020204030204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</a:rPr>
              <a:t>tuplas</a:t>
            </a:r>
            <a:endParaRPr lang="es-CL" b="1" dirty="0">
              <a:latin typeface="Calibri Light" panose="020F0302020204030204" pitchFamily="34" charset="0"/>
            </a:endParaRPr>
          </a:p>
        </p:txBody>
      </p:sp>
      <p:sp>
        <p:nvSpPr>
          <p:cNvPr id="11" name="Content Placeholder 6 2"/>
          <p:cNvSpPr txBox="1">
            <a:spLocks/>
          </p:cNvSpPr>
          <p:nvPr/>
        </p:nvSpPr>
        <p:spPr>
          <a:xfrm>
            <a:off x="1483519" y="3124200"/>
            <a:ext cx="7631906" cy="1524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200" b="1" i="1" dirty="0" smtClean="0">
                <a:latin typeface="Calibri Light" panose="020F0302020204030204" pitchFamily="34" charset="0"/>
              </a:rPr>
              <a:t>Sistema de Costos (Clásico):</a:t>
            </a:r>
          </a:p>
          <a:p>
            <a:pPr marL="0" indent="0" algn="ctr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Cuenta los accesos </a:t>
            </a:r>
            <a:r>
              <a:rPr lang="es-CL" sz="1800" i="1" u="sng" dirty="0" smtClean="0">
                <a:latin typeface="Calibri Light" panose="020F0302020204030204" pitchFamily="34" charset="0"/>
              </a:rPr>
              <a:t>a la memoria secundaria</a:t>
            </a:r>
            <a:r>
              <a:rPr lang="es-CL" sz="1800" i="1" dirty="0" smtClean="0">
                <a:latin typeface="Calibri Light" panose="020F0302020204030204" pitchFamily="34" charset="0"/>
              </a:rPr>
              <a:t> (el disco duro).</a:t>
            </a:r>
          </a:p>
          <a:p>
            <a:pPr marL="0" indent="0" algn="ctr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Cada vez que se lee o se </a:t>
            </a:r>
            <a:r>
              <a:rPr lang="es-CL" sz="1800" i="1" dirty="0" smtClean="0">
                <a:latin typeface="Calibri Light" panose="020F0302020204030204" pitchFamily="34" charset="0"/>
              </a:rPr>
              <a:t>escribe un bloque, </a:t>
            </a:r>
            <a:r>
              <a:rPr lang="es-CL" sz="1800" i="1" dirty="0" smtClean="0">
                <a:latin typeface="Calibri Light" panose="020F0302020204030204" pitchFamily="34" charset="0"/>
              </a:rPr>
              <a:t>se suma 1 al costo.</a:t>
            </a:r>
          </a:p>
          <a:p>
            <a:pPr marL="0" indent="0" algn="ctr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Asume que las operaciones en memoria principal toman </a:t>
            </a:r>
            <a:r>
              <a:rPr lang="es-CL" sz="1800" i="1" dirty="0" smtClean="0">
                <a:latin typeface="Calibri Light" panose="020F0302020204030204" pitchFamily="34" charset="0"/>
              </a:rPr>
              <a:t>un tiempo despreciable.</a:t>
            </a:r>
            <a:endParaRPr lang="es-CL" sz="1900" i="1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36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/>
              <a:t>Sistema de Costos</a:t>
            </a:r>
            <a:endParaRPr lang="es-CL" sz="3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19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2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1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296" y="2286000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cs typeface="Calibri Light" panose="020F0302020204030204" pitchFamily="34" charset="0"/>
              </a:rPr>
              <a:t>¿Cuánto cuesta leer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C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tuplas</a:t>
            </a:r>
            <a:r>
              <a:rPr lang="es-CL" dirty="0">
                <a:latin typeface="Calibri Light" panose="020F0302020204030204" pitchFamily="34" charset="0"/>
                <a:cs typeface="Calibri Light" panose="020F0302020204030204" pitchFamily="34" charset="0"/>
              </a:rPr>
              <a:t> desde 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 memoria secundaria?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Content Placeholder 6 2 1"/>
          <p:cNvSpPr txBox="1">
            <a:spLocks/>
          </p:cNvSpPr>
          <p:nvPr/>
        </p:nvSpPr>
        <p:spPr>
          <a:xfrm>
            <a:off x="7800571" y="2286000"/>
            <a:ext cx="914400" cy="533399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1900" i="1" dirty="0" smtClean="0">
              <a:latin typeface="Calibri Light" panose="020F0302020204030204" pitchFamily="34" charset="0"/>
            </a:endParaRPr>
          </a:p>
        </p:txBody>
      </p:sp>
      <p:sp>
        <p:nvSpPr>
          <p:cNvPr id="17" name="Content Placeholder 6 2 2 2"/>
          <p:cNvSpPr txBox="1">
            <a:spLocks/>
          </p:cNvSpPr>
          <p:nvPr/>
        </p:nvSpPr>
        <p:spPr>
          <a:xfrm>
            <a:off x="4267200" y="380459"/>
            <a:ext cx="4800600" cy="6863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s-CL" sz="1800" dirty="0" smtClean="0">
                <a:latin typeface="Calibri Light" panose="020F0302020204030204" pitchFamily="34" charset="0"/>
              </a:rPr>
              <a:t>Un bloque tiene un tamaño de </a:t>
            </a:r>
            <a:r>
              <a:rPr lang="es-CL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CL" sz="1800" dirty="0" smtClean="0">
                <a:latin typeface="Calibri Light" panose="020F0302020204030204" pitchFamily="34" charset="0"/>
              </a:rPr>
              <a:t> </a:t>
            </a:r>
            <a:r>
              <a:rPr lang="es-CL" sz="1800" dirty="0" err="1" smtClean="0">
                <a:latin typeface="Calibri Light" panose="020F0302020204030204" pitchFamily="34" charset="0"/>
              </a:rPr>
              <a:t>tuplas</a:t>
            </a:r>
            <a:endParaRPr lang="es-CL" sz="1800" dirty="0" smtClean="0">
              <a:latin typeface="Calibri Light" panose="020F0302020204030204" pitchFamily="34" charset="0"/>
            </a:endParaRPr>
          </a:p>
          <a:p>
            <a:pPr marL="285750" indent="-285750"/>
            <a:r>
              <a:rPr lang="es-CL" sz="1800" dirty="0" smtClean="0">
                <a:latin typeface="Calibri Light" panose="020F0302020204030204" pitchFamily="34" charset="0"/>
              </a:rPr>
              <a:t>La memoria tiene una capacidad de </a:t>
            </a:r>
            <a:r>
              <a:rPr lang="es-CL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CL" sz="1800" b="1" dirty="0" smtClean="0">
                <a:latin typeface="Calibri Light" panose="020F0302020204030204" pitchFamily="34" charset="0"/>
              </a:rPr>
              <a:t> </a:t>
            </a:r>
            <a:r>
              <a:rPr lang="es-CL" sz="1800" dirty="0" err="1" smtClean="0">
                <a:latin typeface="Calibri Light" panose="020F0302020204030204" pitchFamily="34" charset="0"/>
              </a:rPr>
              <a:t>tuplas</a:t>
            </a:r>
            <a:endParaRPr lang="es-CL" sz="1800" b="1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414033"/>
            <a:ext cx="397257" cy="3050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0296" y="3276599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cs typeface="Calibri Light" panose="020F0302020204030204" pitchFamily="34" charset="0"/>
              </a:rPr>
              <a:t>¿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Cuántos bloques caben en memoria?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Content Placeholder 6 2 2 1"/>
          <p:cNvSpPr txBox="1">
            <a:spLocks/>
          </p:cNvSpPr>
          <p:nvPr/>
        </p:nvSpPr>
        <p:spPr>
          <a:xfrm>
            <a:off x="7800571" y="3276599"/>
            <a:ext cx="914400" cy="533399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1900" i="1" dirty="0" smtClean="0">
              <a:latin typeface="Calibri Light" panose="020F03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542" y="3404634"/>
            <a:ext cx="452571" cy="33859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0296" y="4267200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cs typeface="Calibri Light" panose="020F0302020204030204" pitchFamily="34" charset="0"/>
              </a:rPr>
              <a:t>¿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Cuántos bloques usa una relación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Content Placeholder 6 2 2 3"/>
          <p:cNvSpPr txBox="1">
            <a:spLocks/>
          </p:cNvSpPr>
          <p:nvPr/>
        </p:nvSpPr>
        <p:spPr>
          <a:xfrm>
            <a:off x="7800571" y="4267200"/>
            <a:ext cx="914400" cy="533399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19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018" y="4345328"/>
            <a:ext cx="519619" cy="3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Procesamiento de consultas</a:t>
            </a:r>
            <a:endParaRPr lang="es-C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0527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/>
          <p:cNvSpPr txBox="1">
            <a:spLocks/>
          </p:cNvSpPr>
          <p:nvPr/>
        </p:nvSpPr>
        <p:spPr>
          <a:xfrm>
            <a:off x="-8200" y="1295400"/>
            <a:ext cx="9152199" cy="5566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Font typeface="Arial" pitchFamily="34" charset="0"/>
              <a:buNone/>
            </a:pPr>
            <a:r>
              <a:rPr lang="es-CL" sz="2800" b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Uno dice lo que quiere, no cómo debería ser computado</a:t>
            </a:r>
          </a:p>
          <a:p>
            <a:pPr marL="457200" lvl="1" indent="0" algn="ctr">
              <a:buClr>
                <a:schemeClr val="bg1"/>
              </a:buClr>
              <a:buNone/>
            </a:pPr>
            <a:endParaRPr lang="es-CL" i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lvl="1" algn="ctr">
              <a:buClr>
                <a:schemeClr val="bg1"/>
              </a:buClr>
            </a:pPr>
            <a:r>
              <a:rPr lang="es-CL" i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Idealmente</a:t>
            </a: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, el motor puede elegir el mejor plan de ejecución independientemente de su expresión particular</a:t>
            </a:r>
          </a:p>
          <a:p>
            <a:pPr lvl="2" algn="ctr">
              <a:buClr>
                <a:schemeClr val="bg1"/>
              </a:buClr>
            </a:pP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Pero, esto es caro, entonces </a:t>
            </a:r>
            <a:r>
              <a:rPr lang="es-CL" i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en la práctica</a:t>
            </a: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, hay diferencias</a:t>
            </a:r>
          </a:p>
          <a:p>
            <a:pPr lvl="1" algn="ctr">
              <a:buClr>
                <a:schemeClr val="bg1"/>
              </a:buClr>
            </a:pP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Regresaremos al tema de rendimiento y optimización más adelante en el curso</a:t>
            </a:r>
          </a:p>
          <a:p>
            <a:pPr lvl="1" algn="ctr">
              <a:buClr>
                <a:schemeClr val="bg1"/>
              </a:buClr>
            </a:pP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Pero en general, se puede expresar una consulta en la forma “más natural” y dejar la ejecución al motor 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209800"/>
            <a:ext cx="9144000" cy="464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5850" y="3560092"/>
            <a:ext cx="1300656" cy="149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 es un lenguaje </a:t>
            </a:r>
            <a:r>
              <a:rPr lang="es-CL" b="1" dirty="0">
                <a:solidFill>
                  <a:srgbClr val="0066CC"/>
                </a:solidFill>
              </a:rPr>
              <a:t>declarativo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2968" y="2295042"/>
            <a:ext cx="1975209" cy="1016693"/>
            <a:chOff x="382968" y="2295042"/>
            <a:chExt cx="1975209" cy="1016693"/>
          </a:xfrm>
        </p:grpSpPr>
        <p:sp>
          <p:nvSpPr>
            <p:cNvPr id="4" name="Rectangle 3"/>
            <p:cNvSpPr/>
            <p:nvPr/>
          </p:nvSpPr>
          <p:spPr>
            <a:xfrm>
              <a:off x="382968" y="2295042"/>
              <a:ext cx="1975209" cy="10166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58" y="2511764"/>
              <a:ext cx="1166317" cy="5256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17" y="2327933"/>
              <a:ext cx="1064610" cy="109665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1001" y="3415210"/>
            <a:ext cx="1975209" cy="1019583"/>
            <a:chOff x="381001" y="3415210"/>
            <a:chExt cx="1975209" cy="1019583"/>
          </a:xfrm>
        </p:grpSpPr>
        <p:sp>
          <p:nvSpPr>
            <p:cNvPr id="8" name="Rectangle 7"/>
            <p:cNvSpPr/>
            <p:nvPr/>
          </p:nvSpPr>
          <p:spPr>
            <a:xfrm>
              <a:off x="381001" y="3415210"/>
              <a:ext cx="1975209" cy="1019583"/>
            </a:xfrm>
            <a:prstGeom prst="rect">
              <a:avLst/>
            </a:prstGeom>
            <a:solidFill>
              <a:srgbClr val="FEF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3" y="3633801"/>
              <a:ext cx="1578417" cy="6782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3" y="3449970"/>
              <a:ext cx="790011" cy="11012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81000" y="4538268"/>
            <a:ext cx="1975209" cy="1060615"/>
            <a:chOff x="381000" y="4538268"/>
            <a:chExt cx="1975209" cy="1060615"/>
          </a:xfrm>
        </p:grpSpPr>
        <p:sp>
          <p:nvSpPr>
            <p:cNvPr id="12" name="Rectangle 11"/>
            <p:cNvSpPr/>
            <p:nvPr/>
          </p:nvSpPr>
          <p:spPr>
            <a:xfrm>
              <a:off x="381000" y="4538268"/>
              <a:ext cx="1975209" cy="10606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90" y="4741387"/>
              <a:ext cx="1576639" cy="7627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4" y="4567762"/>
              <a:ext cx="1327922" cy="11197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81000" y="5702358"/>
            <a:ext cx="1978854" cy="1060614"/>
            <a:chOff x="381000" y="5702358"/>
            <a:chExt cx="1978854" cy="1060614"/>
          </a:xfrm>
        </p:grpSpPr>
        <p:sp>
          <p:nvSpPr>
            <p:cNvPr id="16" name="Rectangle 15"/>
            <p:cNvSpPr/>
            <p:nvPr/>
          </p:nvSpPr>
          <p:spPr>
            <a:xfrm>
              <a:off x="381000" y="5702358"/>
              <a:ext cx="1978854" cy="1060614"/>
            </a:xfrm>
            <a:prstGeom prst="rect">
              <a:avLst/>
            </a:prstGeom>
            <a:solidFill>
              <a:srgbClr val="EEEC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1" y="5902586"/>
              <a:ext cx="1580328" cy="8372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2" y="5728962"/>
              <a:ext cx="1556925" cy="114328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57600" y="3451581"/>
            <a:ext cx="1751603" cy="17516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19256" y="2295042"/>
            <a:ext cx="2217599" cy="4467930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endCxn id="24" idx="1"/>
          </p:cNvCxnSpPr>
          <p:nvPr/>
        </p:nvCxnSpPr>
        <p:spPr>
          <a:xfrm>
            <a:off x="2353433" y="2819400"/>
            <a:ext cx="1304167" cy="150798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3"/>
          </p:cNvCxnSpPr>
          <p:nvPr/>
        </p:nvCxnSpPr>
        <p:spPr>
          <a:xfrm>
            <a:off x="2356210" y="3925002"/>
            <a:ext cx="1304166" cy="386807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2" idx="3"/>
            <a:endCxn id="24" idx="1"/>
          </p:cNvCxnSpPr>
          <p:nvPr/>
        </p:nvCxnSpPr>
        <p:spPr>
          <a:xfrm flipV="1">
            <a:off x="2356209" y="4327383"/>
            <a:ext cx="1301391" cy="74119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3"/>
            <a:endCxn id="24" idx="1"/>
          </p:cNvCxnSpPr>
          <p:nvPr/>
        </p:nvCxnSpPr>
        <p:spPr>
          <a:xfrm flipV="1">
            <a:off x="2359854" y="4327383"/>
            <a:ext cx="1297746" cy="1905282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4" idx="3"/>
          </p:cNvCxnSpPr>
          <p:nvPr/>
        </p:nvCxnSpPr>
        <p:spPr>
          <a:xfrm flipV="1">
            <a:off x="5409203" y="4327382"/>
            <a:ext cx="1203633" cy="1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72" y="3121720"/>
            <a:ext cx="1149256" cy="23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8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2209800"/>
            <a:ext cx="9144000" cy="464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5850" y="3560092"/>
            <a:ext cx="1300656" cy="149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 es un lenguaje </a:t>
            </a:r>
            <a:r>
              <a:rPr lang="es-CL" b="1" dirty="0">
                <a:solidFill>
                  <a:srgbClr val="0066CC"/>
                </a:solidFill>
              </a:rPr>
              <a:t>declarativo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2968" y="2295042"/>
            <a:ext cx="1975209" cy="1016693"/>
            <a:chOff x="382968" y="2295042"/>
            <a:chExt cx="1975209" cy="1016693"/>
          </a:xfrm>
        </p:grpSpPr>
        <p:sp>
          <p:nvSpPr>
            <p:cNvPr id="4" name="Rectangle 3"/>
            <p:cNvSpPr/>
            <p:nvPr/>
          </p:nvSpPr>
          <p:spPr>
            <a:xfrm>
              <a:off x="382968" y="2295042"/>
              <a:ext cx="1975209" cy="10166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58" y="2511764"/>
              <a:ext cx="1166317" cy="5256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17" y="2327933"/>
              <a:ext cx="1064610" cy="109665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1001" y="3415210"/>
            <a:ext cx="1975209" cy="1019583"/>
            <a:chOff x="381001" y="3415210"/>
            <a:chExt cx="1975209" cy="1019583"/>
          </a:xfrm>
        </p:grpSpPr>
        <p:sp>
          <p:nvSpPr>
            <p:cNvPr id="8" name="Rectangle 7"/>
            <p:cNvSpPr/>
            <p:nvPr/>
          </p:nvSpPr>
          <p:spPr>
            <a:xfrm>
              <a:off x="381001" y="3415210"/>
              <a:ext cx="1975209" cy="1019583"/>
            </a:xfrm>
            <a:prstGeom prst="rect">
              <a:avLst/>
            </a:prstGeom>
            <a:solidFill>
              <a:srgbClr val="FEF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3" y="3633801"/>
              <a:ext cx="1578417" cy="6782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3" y="3449970"/>
              <a:ext cx="790011" cy="11012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81000" y="4538268"/>
            <a:ext cx="1975209" cy="1060615"/>
            <a:chOff x="381000" y="4538268"/>
            <a:chExt cx="1975209" cy="1060615"/>
          </a:xfrm>
        </p:grpSpPr>
        <p:sp>
          <p:nvSpPr>
            <p:cNvPr id="12" name="Rectangle 11"/>
            <p:cNvSpPr/>
            <p:nvPr/>
          </p:nvSpPr>
          <p:spPr>
            <a:xfrm>
              <a:off x="381000" y="4538268"/>
              <a:ext cx="1975209" cy="10606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90" y="4741387"/>
              <a:ext cx="1576639" cy="7627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4" y="4567762"/>
              <a:ext cx="1327922" cy="11197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81000" y="5702358"/>
            <a:ext cx="1978854" cy="1060614"/>
            <a:chOff x="381000" y="5702358"/>
            <a:chExt cx="1978854" cy="1060614"/>
          </a:xfrm>
        </p:grpSpPr>
        <p:sp>
          <p:nvSpPr>
            <p:cNvPr id="16" name="Rectangle 15"/>
            <p:cNvSpPr/>
            <p:nvPr/>
          </p:nvSpPr>
          <p:spPr>
            <a:xfrm>
              <a:off x="381000" y="5702358"/>
              <a:ext cx="1978854" cy="1060614"/>
            </a:xfrm>
            <a:prstGeom prst="rect">
              <a:avLst/>
            </a:prstGeom>
            <a:solidFill>
              <a:srgbClr val="EEEC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1" y="5902586"/>
              <a:ext cx="1580328" cy="8372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2" y="5728962"/>
              <a:ext cx="1556925" cy="114328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57600" y="3451581"/>
            <a:ext cx="1751603" cy="17516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19256" y="2295042"/>
            <a:ext cx="2217599" cy="4467930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endCxn id="24" idx="1"/>
          </p:cNvCxnSpPr>
          <p:nvPr/>
        </p:nvCxnSpPr>
        <p:spPr>
          <a:xfrm>
            <a:off x="2353433" y="2819400"/>
            <a:ext cx="1304167" cy="150798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3"/>
          </p:cNvCxnSpPr>
          <p:nvPr/>
        </p:nvCxnSpPr>
        <p:spPr>
          <a:xfrm>
            <a:off x="2356210" y="3925002"/>
            <a:ext cx="1304166" cy="386807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2" idx="3"/>
            <a:endCxn id="24" idx="1"/>
          </p:cNvCxnSpPr>
          <p:nvPr/>
        </p:nvCxnSpPr>
        <p:spPr>
          <a:xfrm flipV="1">
            <a:off x="2356209" y="4327383"/>
            <a:ext cx="1301391" cy="74119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3"/>
            <a:endCxn id="24" idx="1"/>
          </p:cNvCxnSpPr>
          <p:nvPr/>
        </p:nvCxnSpPr>
        <p:spPr>
          <a:xfrm flipV="1">
            <a:off x="2359854" y="4327383"/>
            <a:ext cx="1297746" cy="1905282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4" idx="3"/>
          </p:cNvCxnSpPr>
          <p:nvPr/>
        </p:nvCxnSpPr>
        <p:spPr>
          <a:xfrm flipV="1">
            <a:off x="5409203" y="4327382"/>
            <a:ext cx="1203633" cy="1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72" y="3121720"/>
            <a:ext cx="1149256" cy="23015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-8200" y="2057400"/>
            <a:ext cx="9152200" cy="480496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228599" y="1295400"/>
            <a:ext cx="8686801" cy="55669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Font typeface="Arial" pitchFamily="34" charset="0"/>
              <a:buNone/>
            </a:pPr>
            <a:r>
              <a:rPr lang="es-CL" sz="2800" b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Uno dice lo que quiere, no cómo debería ser computado</a:t>
            </a:r>
          </a:p>
          <a:p>
            <a:pPr marL="457200" lvl="1" indent="0" algn="ctr">
              <a:buClr>
                <a:schemeClr val="bg1"/>
              </a:buClr>
              <a:buNone/>
            </a:pPr>
            <a:endParaRPr lang="es-CL" i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s-CL" sz="24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Idealmente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el motor puede elegir el mejor plan de ejecución independientemente de la expresión particular de la consulta</a:t>
            </a:r>
          </a:p>
          <a:p>
            <a:pPr marL="0" indent="0" algn="ctr">
              <a:buClr>
                <a:schemeClr val="bg1"/>
              </a:buClr>
              <a:buNone/>
            </a:pPr>
            <a:endParaRPr lang="es-CL" sz="28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El usuario no tiene que preocuparse por la optimización de la consulta</a:t>
            </a: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6" y="4301212"/>
            <a:ext cx="3198054" cy="240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96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Búsqueda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3892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2362200"/>
            <a:ext cx="9144000" cy="23666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728876"/>
            <a:ext cx="3733800" cy="2133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33800" y="4724400"/>
            <a:ext cx="5410200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Búsqueda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06963"/>
          </a:xfrm>
        </p:spPr>
        <p:txBody>
          <a:bodyPr/>
          <a:lstStyle/>
          <a:p>
            <a:r>
              <a:rPr lang="es-CL" dirty="0" smtClean="0"/>
              <a:t>Devolver todas las </a:t>
            </a:r>
            <a:r>
              <a:rPr lang="es-CL" dirty="0" err="1" smtClean="0"/>
              <a:t>tuplas</a:t>
            </a:r>
            <a:r>
              <a:rPr lang="es-CL" dirty="0" smtClean="0"/>
              <a:t> de una relación que satisfagan alguna condición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514600"/>
            <a:ext cx="5015844" cy="18652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029200"/>
            <a:ext cx="2864762" cy="7664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248132"/>
            <a:ext cx="4937143" cy="4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2362200"/>
            <a:ext cx="9144000" cy="23666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Búsqueda Secuencial 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06963"/>
          </a:xfrm>
        </p:spPr>
        <p:txBody>
          <a:bodyPr/>
          <a:lstStyle/>
          <a:p>
            <a:r>
              <a:rPr lang="es-CL" dirty="0" smtClean="0"/>
              <a:t>Se leen todas las </a:t>
            </a:r>
            <a:r>
              <a:rPr lang="es-CL" dirty="0" err="1" smtClean="0"/>
              <a:t>tuplas</a:t>
            </a:r>
            <a:r>
              <a:rPr lang="es-CL" dirty="0" smtClean="0"/>
              <a:t> de la relación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r>
              <a:rPr lang="es-CL" dirty="0" smtClean="0">
                <a:cs typeface="Calibri Light" panose="020F0302020204030204" pitchFamily="34" charset="0"/>
              </a:rPr>
              <a:t>Se seleccionan las que cumplan la condición</a:t>
            </a:r>
            <a:endParaRPr lang="es-CL" dirty="0"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514600"/>
            <a:ext cx="5015844" cy="18652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8467" y="5562600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¿Cuánto cuesta en términos de bloques?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6 2 2 3 1"/>
          <p:cNvSpPr txBox="1">
            <a:spLocks/>
          </p:cNvSpPr>
          <p:nvPr/>
        </p:nvSpPr>
        <p:spPr>
          <a:xfrm>
            <a:off x="7828742" y="5562600"/>
            <a:ext cx="914400" cy="533399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19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189" y="5640728"/>
            <a:ext cx="519619" cy="3771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8467" y="4876800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cs typeface="Calibri Light" panose="020F0302020204030204" pitchFamily="34" charset="0"/>
              </a:rPr>
              <a:t>¿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Cuántas </a:t>
            </a:r>
            <a:r>
              <a:rPr lang="es-CL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tuplas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se leen?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Content Placeholder 6 2 2 3 2"/>
          <p:cNvSpPr txBox="1">
            <a:spLocks/>
          </p:cNvSpPr>
          <p:nvPr/>
        </p:nvSpPr>
        <p:spPr>
          <a:xfrm>
            <a:off x="7828742" y="4876800"/>
            <a:ext cx="914400" cy="533399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1900" i="1" dirty="0" smtClean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00" y="5003537"/>
            <a:ext cx="305067" cy="27992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8466" y="6300787"/>
            <a:ext cx="8244675" cy="40481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¿Cómo podemos optimizar la búsqueda?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64148" y="6456402"/>
            <a:ext cx="6096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08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8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9.3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16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Las preguntas de hoy</a:t>
            </a:r>
            <a:endParaRPr lang="es-CL" dirty="0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7"/>
            <a:ext cx="5015844" cy="1865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78" y="3400187"/>
            <a:ext cx="3041846" cy="168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2" y="3389237"/>
            <a:ext cx="3706797" cy="1711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5334000"/>
            <a:ext cx="65532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C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ómo se deberían guardar las tablas en la máquina?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5400" y="5943600"/>
            <a:ext cx="65532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¿cómo se pueden optimizar las consultas sobre estas tablas?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34400" y="6456402"/>
            <a:ext cx="6096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</a:t>
            </a:r>
            <a:endParaRPr lang="es-CL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Estructura los datos para facilitar búsquedas</a:t>
            </a:r>
            <a:endParaRPr lang="es-CL" dirty="0"/>
          </a:p>
        </p:txBody>
      </p:sp>
      <p:pic>
        <p:nvPicPr>
          <p:cNvPr id="8194" name="Picture 2" descr="https://media.boingboing.net/wp-content/uploads/2017/06/Bat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1736"/>
            <a:ext cx="9144000" cy="438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3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</a:t>
            </a:r>
            <a:r>
              <a:rPr lang="es-CL" dirty="0" smtClean="0"/>
              <a:t>Hash</a:t>
            </a:r>
            <a:endParaRPr lang="es-CL" dirty="0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2703922"/>
            <a:ext cx="1116952" cy="2407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3526882"/>
            <a:ext cx="1116952" cy="24076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5172802"/>
            <a:ext cx="1116952" cy="24076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6" y="1880962"/>
            <a:ext cx="1116952" cy="24076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4349842"/>
            <a:ext cx="1116952" cy="24076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32150" y="1271362"/>
            <a:ext cx="112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0101FF"/>
                </a:solidFill>
              </a:rPr>
              <a:t>Llaves</a:t>
            </a:r>
            <a:endParaRPr lang="es-CL" dirty="0">
              <a:solidFill>
                <a:srgbClr val="0101FF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95732"/>
            <a:ext cx="1116952" cy="240762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1745502" y="1143000"/>
            <a:ext cx="7150465" cy="5105400"/>
            <a:chOff x="1745502" y="1143000"/>
            <a:chExt cx="7150465" cy="5105400"/>
          </a:xfrm>
        </p:grpSpPr>
        <p:sp>
          <p:nvSpPr>
            <p:cNvPr id="30" name="Rectangle 29"/>
            <p:cNvSpPr/>
            <p:nvPr/>
          </p:nvSpPr>
          <p:spPr>
            <a:xfrm>
              <a:off x="2308549" y="1892868"/>
              <a:ext cx="1295400" cy="435553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9" name="Picture 6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956" y="2261963"/>
              <a:ext cx="1586285" cy="3424002"/>
            </a:xfrm>
            <a:prstGeom prst="rect">
              <a:avLst/>
            </a:prstGeom>
          </p:spPr>
        </p:pic>
        <p:cxnSp>
          <p:nvCxnSpPr>
            <p:cNvPr id="42" name="Elbow Connector 41"/>
            <p:cNvCxnSpPr>
              <a:stCxn id="21" idx="3"/>
            </p:cNvCxnSpPr>
            <p:nvPr/>
          </p:nvCxnSpPr>
          <p:spPr>
            <a:xfrm>
              <a:off x="1749101" y="2824303"/>
              <a:ext cx="2616852" cy="504459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/>
            <p:nvPr/>
          </p:nvCxnSpPr>
          <p:spPr>
            <a:xfrm flipV="1">
              <a:off x="1750265" y="3328763"/>
              <a:ext cx="2615688" cy="1141620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endCxn id="53" idx="1"/>
            </p:cNvCxnSpPr>
            <p:nvPr/>
          </p:nvCxnSpPr>
          <p:spPr>
            <a:xfrm>
              <a:off x="1745502" y="2001503"/>
              <a:ext cx="2620453" cy="2468720"/>
            </a:xfrm>
            <a:prstGeom prst="bentConnector3">
              <a:avLst>
                <a:gd name="adj1" fmla="val 6281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4365955" y="434984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65955" y="256676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59" name="Elbow Connector 58"/>
            <p:cNvCxnSpPr>
              <a:endCxn id="57" idx="1"/>
            </p:cNvCxnSpPr>
            <p:nvPr/>
          </p:nvCxnSpPr>
          <p:spPr>
            <a:xfrm flipV="1">
              <a:off x="1752599" y="2687143"/>
              <a:ext cx="2613356" cy="2606042"/>
            </a:xfrm>
            <a:prstGeom prst="bentConnector3">
              <a:avLst>
                <a:gd name="adj1" fmla="val 31412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4365953" y="5145400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64" name="Elbow Connector 63"/>
            <p:cNvCxnSpPr>
              <a:stCxn id="22" idx="3"/>
              <a:endCxn id="63" idx="1"/>
            </p:cNvCxnSpPr>
            <p:nvPr/>
          </p:nvCxnSpPr>
          <p:spPr>
            <a:xfrm>
              <a:off x="1749101" y="3647263"/>
              <a:ext cx="2616852" cy="1618518"/>
            </a:xfrm>
            <a:prstGeom prst="bentConnector3">
              <a:avLst>
                <a:gd name="adj1" fmla="val 5573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8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5141391"/>
              <a:ext cx="2485638" cy="192609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2628584"/>
              <a:ext cx="2485640" cy="192609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5" y="4379391"/>
              <a:ext cx="2485640" cy="192609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276600"/>
              <a:ext cx="2485640" cy="192609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734281"/>
              <a:ext cx="2485640" cy="192609"/>
            </a:xfrm>
            <a:prstGeom prst="rect">
              <a:avLst/>
            </a:prstGeom>
          </p:spPr>
        </p:pic>
        <p:cxnSp>
          <p:nvCxnSpPr>
            <p:cNvPr id="100" name="Straight Arrow Connector 99"/>
            <p:cNvCxnSpPr>
              <a:stCxn id="96" idx="2"/>
              <a:endCxn id="107" idx="0"/>
            </p:cNvCxnSpPr>
            <p:nvPr/>
          </p:nvCxnSpPr>
          <p:spPr>
            <a:xfrm>
              <a:off x="7653147" y="3469209"/>
              <a:ext cx="0" cy="26507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endCxn id="87" idx="1"/>
            </p:cNvCxnSpPr>
            <p:nvPr/>
          </p:nvCxnSpPr>
          <p:spPr>
            <a:xfrm>
              <a:off x="5952238" y="2724888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5952241" y="337290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5952241" y="4475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5952241" y="5237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2308549" y="1143000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chemeClr val="accent6">
                      <a:lumMod val="50000"/>
                    </a:schemeClr>
                  </a:solidFill>
                </a:rPr>
                <a:t>Función</a:t>
              </a:r>
            </a:p>
            <a:p>
              <a:pPr algn="ctr"/>
              <a:r>
                <a:rPr lang="es-CL" dirty="0" smtClean="0">
                  <a:solidFill>
                    <a:schemeClr val="accent6">
                      <a:lumMod val="50000"/>
                    </a:schemeClr>
                  </a:solidFill>
                </a:rPr>
                <a:t>Hash</a:t>
              </a:r>
              <a:endParaRPr lang="es-CL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511398" y="1281499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rgbClr val="00B050"/>
                  </a:solidFill>
                </a:rPr>
                <a:t>Cajones</a:t>
              </a:r>
              <a:endParaRPr lang="es-CL" dirty="0">
                <a:solidFill>
                  <a:srgbClr val="00B050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05447" y="1271362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rgbClr val="C00000"/>
                  </a:solidFill>
                </a:rPr>
                <a:t>Datos</a:t>
              </a:r>
              <a:endParaRPr lang="es-CL" dirty="0">
                <a:solidFill>
                  <a:srgbClr val="C00000"/>
                </a:solidFill>
              </a:endParaRPr>
            </a:p>
          </p:txBody>
        </p:sp>
      </p:grpSp>
      <p:sp>
        <p:nvSpPr>
          <p:cNvPr id="113" name="Content Placeholder 6 2"/>
          <p:cNvSpPr txBox="1">
            <a:spLocks/>
          </p:cNvSpPr>
          <p:nvPr/>
        </p:nvSpPr>
        <p:spPr>
          <a:xfrm>
            <a:off x="3729031" y="6026433"/>
            <a:ext cx="5338769" cy="64186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La </a:t>
            </a:r>
            <a:r>
              <a:rPr lang="es-CL" sz="2100" i="1" dirty="0" smtClean="0">
                <a:latin typeface="Calibri Light" panose="020F0302020204030204" pitchFamily="34" charset="0"/>
              </a:rPr>
              <a:t>“llave” </a:t>
            </a:r>
            <a:r>
              <a:rPr lang="es-CL" sz="2100" i="1" dirty="0" smtClean="0">
                <a:latin typeface="Calibri Light" panose="020F0302020204030204" pitchFamily="34" charset="0"/>
              </a:rPr>
              <a:t>puede ser cualquier conjunto de atributos de la </a:t>
            </a:r>
            <a:r>
              <a:rPr lang="es-CL" sz="2100" i="1" dirty="0" smtClean="0">
                <a:latin typeface="Calibri Light" panose="020F0302020204030204" pitchFamily="34" charset="0"/>
              </a:rPr>
              <a:t>tabla; no tiene que ser una súper llave relacional.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114" name="Picture 2" descr="https://images-na.ssl-images-amazon.com/images/I/71tvEOjm8jL._SX425_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271362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81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Hash</a:t>
            </a:r>
            <a:endParaRPr lang="es-CL" dirty="0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2703922"/>
            <a:ext cx="1116952" cy="2407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3526882"/>
            <a:ext cx="1116952" cy="24076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5172802"/>
            <a:ext cx="1116952" cy="24076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6" y="1880962"/>
            <a:ext cx="1116952" cy="24076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4349842"/>
            <a:ext cx="1116952" cy="24076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32150" y="1271362"/>
            <a:ext cx="112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0101FF"/>
                </a:solidFill>
              </a:rPr>
              <a:t>Llaves</a:t>
            </a:r>
            <a:endParaRPr lang="es-CL" dirty="0">
              <a:solidFill>
                <a:srgbClr val="0101FF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95732"/>
            <a:ext cx="1116952" cy="240762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1745502" y="1143000"/>
            <a:ext cx="7150465" cy="5105400"/>
            <a:chOff x="1745502" y="1143000"/>
            <a:chExt cx="7150465" cy="5105400"/>
          </a:xfrm>
        </p:grpSpPr>
        <p:sp>
          <p:nvSpPr>
            <p:cNvPr id="30" name="Rectangle 29"/>
            <p:cNvSpPr/>
            <p:nvPr/>
          </p:nvSpPr>
          <p:spPr>
            <a:xfrm>
              <a:off x="2308549" y="1892868"/>
              <a:ext cx="1295400" cy="435553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9" name="Picture 6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956" y="2261963"/>
              <a:ext cx="1586285" cy="3424002"/>
            </a:xfrm>
            <a:prstGeom prst="rect">
              <a:avLst/>
            </a:prstGeom>
          </p:spPr>
        </p:pic>
        <p:cxnSp>
          <p:nvCxnSpPr>
            <p:cNvPr id="42" name="Elbow Connector 41"/>
            <p:cNvCxnSpPr>
              <a:stCxn id="21" idx="3"/>
            </p:cNvCxnSpPr>
            <p:nvPr/>
          </p:nvCxnSpPr>
          <p:spPr>
            <a:xfrm>
              <a:off x="1749101" y="2824303"/>
              <a:ext cx="2616852" cy="504459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/>
            <p:nvPr/>
          </p:nvCxnSpPr>
          <p:spPr>
            <a:xfrm flipV="1">
              <a:off x="1750265" y="3328763"/>
              <a:ext cx="2615688" cy="1141620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endCxn id="53" idx="1"/>
            </p:cNvCxnSpPr>
            <p:nvPr/>
          </p:nvCxnSpPr>
          <p:spPr>
            <a:xfrm>
              <a:off x="1745502" y="2001503"/>
              <a:ext cx="2620453" cy="2468720"/>
            </a:xfrm>
            <a:prstGeom prst="bentConnector3">
              <a:avLst>
                <a:gd name="adj1" fmla="val 6281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4365955" y="434984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65955" y="256676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59" name="Elbow Connector 58"/>
            <p:cNvCxnSpPr>
              <a:endCxn id="57" idx="1"/>
            </p:cNvCxnSpPr>
            <p:nvPr/>
          </p:nvCxnSpPr>
          <p:spPr>
            <a:xfrm flipV="1">
              <a:off x="1752599" y="2687143"/>
              <a:ext cx="2613356" cy="2606042"/>
            </a:xfrm>
            <a:prstGeom prst="bentConnector3">
              <a:avLst>
                <a:gd name="adj1" fmla="val 31412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4365953" y="5145400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64" name="Elbow Connector 63"/>
            <p:cNvCxnSpPr>
              <a:stCxn id="22" idx="3"/>
              <a:endCxn id="63" idx="1"/>
            </p:cNvCxnSpPr>
            <p:nvPr/>
          </p:nvCxnSpPr>
          <p:spPr>
            <a:xfrm>
              <a:off x="1749101" y="3647263"/>
              <a:ext cx="2616852" cy="1618518"/>
            </a:xfrm>
            <a:prstGeom prst="bentConnector3">
              <a:avLst>
                <a:gd name="adj1" fmla="val 5573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8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5141391"/>
              <a:ext cx="2485638" cy="192609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2628584"/>
              <a:ext cx="2485640" cy="192609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5" y="4379391"/>
              <a:ext cx="2485640" cy="192609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276600"/>
              <a:ext cx="2485640" cy="192609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734281"/>
              <a:ext cx="2485640" cy="192609"/>
            </a:xfrm>
            <a:prstGeom prst="rect">
              <a:avLst/>
            </a:prstGeom>
          </p:spPr>
        </p:pic>
        <p:cxnSp>
          <p:nvCxnSpPr>
            <p:cNvPr id="100" name="Straight Arrow Connector 99"/>
            <p:cNvCxnSpPr>
              <a:stCxn id="96" idx="2"/>
              <a:endCxn id="107" idx="0"/>
            </p:cNvCxnSpPr>
            <p:nvPr/>
          </p:nvCxnSpPr>
          <p:spPr>
            <a:xfrm>
              <a:off x="7653147" y="3469209"/>
              <a:ext cx="0" cy="26507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endCxn id="87" idx="1"/>
            </p:cNvCxnSpPr>
            <p:nvPr/>
          </p:nvCxnSpPr>
          <p:spPr>
            <a:xfrm>
              <a:off x="5952238" y="2724888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5952241" y="337290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5952241" y="4475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5952241" y="5237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2308549" y="1143000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chemeClr val="accent6">
                      <a:lumMod val="50000"/>
                    </a:schemeClr>
                  </a:solidFill>
                </a:rPr>
                <a:t>Función</a:t>
              </a:r>
            </a:p>
            <a:p>
              <a:pPr algn="ctr"/>
              <a:r>
                <a:rPr lang="es-CL" dirty="0" smtClean="0">
                  <a:solidFill>
                    <a:schemeClr val="accent6">
                      <a:lumMod val="50000"/>
                    </a:schemeClr>
                  </a:solidFill>
                </a:rPr>
                <a:t>Hash</a:t>
              </a:r>
              <a:endParaRPr lang="es-CL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511398" y="1281499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rgbClr val="00B050"/>
                  </a:solidFill>
                </a:rPr>
                <a:t>Cajones</a:t>
              </a:r>
              <a:endParaRPr lang="es-CL" dirty="0">
                <a:solidFill>
                  <a:srgbClr val="00B050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05447" y="1271362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rgbClr val="C00000"/>
                  </a:solidFill>
                </a:rPr>
                <a:t>Datos</a:t>
              </a:r>
              <a:endParaRPr lang="es-CL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0" y="1066800"/>
            <a:ext cx="9152200" cy="579119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4400" y="1756036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 costo de búsqueda con un índice hash?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0" name="Content Placeholder 6 2 2 3 1 2"/>
          <p:cNvSpPr txBox="1">
            <a:spLocks/>
          </p:cNvSpPr>
          <p:nvPr/>
        </p:nvSpPr>
        <p:spPr>
          <a:xfrm>
            <a:off x="914399" y="4005141"/>
            <a:ext cx="7302104" cy="1557459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9144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900" i="1" dirty="0">
                <a:latin typeface="Calibri Light" panose="020F0302020204030204" pitchFamily="34" charset="0"/>
              </a:rPr>
              <a:t>A</a:t>
            </a:r>
            <a:r>
              <a:rPr lang="es-CL" sz="1900" i="1" dirty="0" smtClean="0">
                <a:latin typeface="Calibri Light" panose="020F0302020204030204" pitchFamily="34" charset="0"/>
              </a:rPr>
              <a:t>sumiremos una búsqueda que devuelva una sola </a:t>
            </a:r>
            <a:r>
              <a:rPr lang="es-CL" sz="1900" i="1" dirty="0" err="1" smtClean="0">
                <a:latin typeface="Calibri Light" panose="020F0302020204030204" pitchFamily="34" charset="0"/>
              </a:rPr>
              <a:t>tupla</a:t>
            </a:r>
            <a:r>
              <a:rPr lang="es-CL" sz="1900" i="1" dirty="0" smtClean="0">
                <a:latin typeface="Calibri Light" panose="020F0302020204030204" pitchFamily="34" charset="0"/>
              </a:rPr>
              <a:t>.</a:t>
            </a:r>
            <a:endParaRPr lang="es-CL" sz="1900" i="1" dirty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Para devolver </a:t>
            </a:r>
            <a:r>
              <a:rPr lang="es-CL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s-CL" sz="1900" i="1" dirty="0">
                <a:latin typeface="Calibri Light" panose="020F0302020204030204" pitchFamily="34" charset="0"/>
              </a:rPr>
              <a:t> </a:t>
            </a:r>
            <a:r>
              <a:rPr lang="es-CL" sz="1900" i="1" dirty="0" err="1" smtClean="0">
                <a:latin typeface="Calibri Light" panose="020F0302020204030204" pitchFamily="34" charset="0"/>
              </a:rPr>
              <a:t>tuplas</a:t>
            </a:r>
            <a:r>
              <a:rPr lang="es-CL" sz="1900" i="1" dirty="0" smtClean="0">
                <a:latin typeface="Calibri Light" panose="020F0302020204030204" pitchFamily="34" charset="0"/>
              </a:rPr>
              <a:t>, hay que “sumar”          al costo.</a:t>
            </a:r>
          </a:p>
          <a:p>
            <a:pPr marL="0" indent="0" algn="ctr">
              <a:buNone/>
            </a:pPr>
            <a:endParaRPr lang="es-CL" sz="19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  Caso </a:t>
            </a:r>
            <a:r>
              <a:rPr lang="es-CL" sz="1900" i="1" dirty="0">
                <a:latin typeface="Calibri Light" panose="020F0302020204030204" pitchFamily="34" charset="0"/>
              </a:rPr>
              <a:t>ideal:                                       para devolver </a:t>
            </a:r>
            <a:r>
              <a:rPr lang="es-CL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s-CL" sz="1900" i="1" dirty="0">
                <a:latin typeface="Calibri Light" panose="020F0302020204030204" pitchFamily="34" charset="0"/>
              </a:rPr>
              <a:t> </a:t>
            </a:r>
            <a:r>
              <a:rPr lang="es-CL" sz="1900" i="1" dirty="0" err="1">
                <a:latin typeface="Calibri Light" panose="020F0302020204030204" pitchFamily="34" charset="0"/>
              </a:rPr>
              <a:t>tuplas</a:t>
            </a:r>
            <a:r>
              <a:rPr lang="es-CL" sz="1900" i="1" dirty="0" smtClean="0">
                <a:latin typeface="Calibri Light" panose="020F0302020204030204" pitchFamily="34" charset="0"/>
              </a:rPr>
              <a:t> </a:t>
            </a:r>
          </a:p>
        </p:txBody>
      </p:sp>
      <p:sp>
        <p:nvSpPr>
          <p:cNvPr id="51" name="Content Placeholder 6 2 2 3 1 1"/>
          <p:cNvSpPr txBox="1">
            <a:spLocks/>
          </p:cNvSpPr>
          <p:nvPr/>
        </p:nvSpPr>
        <p:spPr>
          <a:xfrm>
            <a:off x="929438" y="2448724"/>
            <a:ext cx="7287065" cy="827876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  </a:t>
            </a:r>
            <a:r>
              <a:rPr lang="es-CL" sz="1900" i="1" dirty="0">
                <a:latin typeface="Calibri Light" panose="020F0302020204030204" pitchFamily="34" charset="0"/>
              </a:rPr>
              <a:t>Caso </a:t>
            </a:r>
            <a:r>
              <a:rPr lang="es-CL" sz="1900" i="1" dirty="0" smtClean="0">
                <a:latin typeface="Calibri Light" panose="020F0302020204030204" pitchFamily="34" charset="0"/>
              </a:rPr>
              <a:t>ideal:                                       </a:t>
            </a:r>
            <a:r>
              <a:rPr lang="es-CL" sz="1900" i="1" dirty="0">
                <a:latin typeface="Calibri Light" panose="020F0302020204030204" pitchFamily="34" charset="0"/>
              </a:rPr>
              <a:t>para devolver </a:t>
            </a:r>
            <a:r>
              <a:rPr lang="es-CL" sz="1900" i="1" dirty="0" smtClean="0">
                <a:latin typeface="Calibri Light" panose="020F0302020204030204" pitchFamily="34" charset="0"/>
              </a:rPr>
              <a:t>una </a:t>
            </a:r>
            <a:r>
              <a:rPr lang="es-CL" sz="1900" i="1" dirty="0" err="1" smtClean="0">
                <a:latin typeface="Calibri Light" panose="020F0302020204030204" pitchFamily="34" charset="0"/>
              </a:rPr>
              <a:t>tupla</a:t>
            </a:r>
            <a:endParaRPr lang="es-CL" sz="19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  Peor caso:</a:t>
            </a:r>
          </a:p>
        </p:txBody>
      </p:sp>
      <p:pic>
        <p:nvPicPr>
          <p:cNvPr id="52" name="Picture 5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71" y="5172802"/>
            <a:ext cx="1542858" cy="27977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71" y="2895600"/>
            <a:ext cx="826972" cy="308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71" y="2590800"/>
            <a:ext cx="437486" cy="229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419600"/>
            <a:ext cx="325029" cy="27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50" grpId="0" animBg="1"/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Hash</a:t>
            </a:r>
            <a:endParaRPr lang="es-CL" dirty="0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2703922"/>
            <a:ext cx="1116952" cy="2407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3526882"/>
            <a:ext cx="1116952" cy="24076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5172802"/>
            <a:ext cx="1116952" cy="24076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6" y="1880962"/>
            <a:ext cx="1116952" cy="24076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4349842"/>
            <a:ext cx="1116952" cy="24076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32150" y="1271362"/>
            <a:ext cx="112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0101FF"/>
                </a:solidFill>
              </a:rPr>
              <a:t>Llaves</a:t>
            </a:r>
            <a:endParaRPr lang="es-CL" dirty="0">
              <a:solidFill>
                <a:srgbClr val="0101FF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95732"/>
            <a:ext cx="1116952" cy="240762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1745502" y="1143000"/>
            <a:ext cx="7150465" cy="5105400"/>
            <a:chOff x="1745502" y="1143000"/>
            <a:chExt cx="7150465" cy="5105400"/>
          </a:xfrm>
        </p:grpSpPr>
        <p:sp>
          <p:nvSpPr>
            <p:cNvPr id="30" name="Rectangle 29"/>
            <p:cNvSpPr/>
            <p:nvPr/>
          </p:nvSpPr>
          <p:spPr>
            <a:xfrm>
              <a:off x="2308549" y="1892868"/>
              <a:ext cx="1295400" cy="435553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9" name="Picture 68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956" y="2261963"/>
              <a:ext cx="1586285" cy="3424002"/>
            </a:xfrm>
            <a:prstGeom prst="rect">
              <a:avLst/>
            </a:prstGeom>
          </p:spPr>
        </p:pic>
        <p:cxnSp>
          <p:nvCxnSpPr>
            <p:cNvPr id="42" name="Elbow Connector 41"/>
            <p:cNvCxnSpPr>
              <a:stCxn id="21" idx="3"/>
            </p:cNvCxnSpPr>
            <p:nvPr/>
          </p:nvCxnSpPr>
          <p:spPr>
            <a:xfrm>
              <a:off x="1749101" y="2824303"/>
              <a:ext cx="2616852" cy="504459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/>
            <p:nvPr/>
          </p:nvCxnSpPr>
          <p:spPr>
            <a:xfrm flipV="1">
              <a:off x="1750265" y="3328763"/>
              <a:ext cx="2615688" cy="1141620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endCxn id="53" idx="1"/>
            </p:cNvCxnSpPr>
            <p:nvPr/>
          </p:nvCxnSpPr>
          <p:spPr>
            <a:xfrm>
              <a:off x="1745502" y="2001503"/>
              <a:ext cx="2620453" cy="2468720"/>
            </a:xfrm>
            <a:prstGeom prst="bentConnector3">
              <a:avLst>
                <a:gd name="adj1" fmla="val 6281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4365955" y="434984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65955" y="256676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59" name="Elbow Connector 58"/>
            <p:cNvCxnSpPr>
              <a:endCxn id="57" idx="1"/>
            </p:cNvCxnSpPr>
            <p:nvPr/>
          </p:nvCxnSpPr>
          <p:spPr>
            <a:xfrm flipV="1">
              <a:off x="1752599" y="2687143"/>
              <a:ext cx="2613356" cy="2606042"/>
            </a:xfrm>
            <a:prstGeom prst="bentConnector3">
              <a:avLst>
                <a:gd name="adj1" fmla="val 31412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4365953" y="5145400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64" name="Elbow Connector 63"/>
            <p:cNvCxnSpPr>
              <a:stCxn id="22" idx="3"/>
              <a:endCxn id="63" idx="1"/>
            </p:cNvCxnSpPr>
            <p:nvPr/>
          </p:nvCxnSpPr>
          <p:spPr>
            <a:xfrm>
              <a:off x="1749101" y="3647263"/>
              <a:ext cx="2616852" cy="1618518"/>
            </a:xfrm>
            <a:prstGeom prst="bentConnector3">
              <a:avLst>
                <a:gd name="adj1" fmla="val 5573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87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5141391"/>
              <a:ext cx="2485638" cy="192609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2628584"/>
              <a:ext cx="2485640" cy="192609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5" y="4379391"/>
              <a:ext cx="2485640" cy="192609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276600"/>
              <a:ext cx="2485640" cy="192609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734281"/>
              <a:ext cx="2485640" cy="192609"/>
            </a:xfrm>
            <a:prstGeom prst="rect">
              <a:avLst/>
            </a:prstGeom>
          </p:spPr>
        </p:pic>
        <p:cxnSp>
          <p:nvCxnSpPr>
            <p:cNvPr id="100" name="Straight Arrow Connector 99"/>
            <p:cNvCxnSpPr>
              <a:stCxn id="96" idx="2"/>
              <a:endCxn id="107" idx="0"/>
            </p:cNvCxnSpPr>
            <p:nvPr/>
          </p:nvCxnSpPr>
          <p:spPr>
            <a:xfrm>
              <a:off x="7653147" y="3469209"/>
              <a:ext cx="0" cy="26507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endCxn id="87" idx="1"/>
            </p:cNvCxnSpPr>
            <p:nvPr/>
          </p:nvCxnSpPr>
          <p:spPr>
            <a:xfrm>
              <a:off x="5952238" y="2724888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5952241" y="337290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5952241" y="4475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5952241" y="5237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2308549" y="1143000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chemeClr val="accent6">
                      <a:lumMod val="50000"/>
                    </a:schemeClr>
                  </a:solidFill>
                </a:rPr>
                <a:t>Función</a:t>
              </a:r>
            </a:p>
            <a:p>
              <a:pPr algn="ctr"/>
              <a:r>
                <a:rPr lang="es-CL" dirty="0" smtClean="0">
                  <a:solidFill>
                    <a:schemeClr val="accent6">
                      <a:lumMod val="50000"/>
                    </a:schemeClr>
                  </a:solidFill>
                </a:rPr>
                <a:t>Hash</a:t>
              </a:r>
              <a:endParaRPr lang="es-CL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511398" y="1281499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rgbClr val="00B050"/>
                  </a:solidFill>
                </a:rPr>
                <a:t>Cajones</a:t>
              </a:r>
              <a:endParaRPr lang="es-CL" dirty="0">
                <a:solidFill>
                  <a:srgbClr val="00B050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05447" y="1271362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rgbClr val="C00000"/>
                  </a:solidFill>
                </a:rPr>
                <a:t>Datos</a:t>
              </a:r>
              <a:endParaRPr lang="es-CL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0" y="1066800"/>
            <a:ext cx="9152200" cy="579119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4400" y="1756036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 costo de búsqueda con un índice hash?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1" name="Content Placeholder 6 2 2 3 1 1"/>
          <p:cNvSpPr txBox="1">
            <a:spLocks/>
          </p:cNvSpPr>
          <p:nvPr/>
        </p:nvSpPr>
        <p:spPr>
          <a:xfrm>
            <a:off x="929438" y="2448724"/>
            <a:ext cx="7287065" cy="827876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  </a:t>
            </a:r>
            <a:r>
              <a:rPr lang="es-CL" sz="1900" i="1" dirty="0">
                <a:latin typeface="Calibri Light" panose="020F0302020204030204" pitchFamily="34" charset="0"/>
              </a:rPr>
              <a:t>Caso </a:t>
            </a:r>
            <a:r>
              <a:rPr lang="es-CL" sz="1900" i="1" dirty="0" smtClean="0">
                <a:latin typeface="Calibri Light" panose="020F0302020204030204" pitchFamily="34" charset="0"/>
              </a:rPr>
              <a:t>ideal:                                       </a:t>
            </a:r>
            <a:r>
              <a:rPr lang="es-CL" sz="1900" i="1" dirty="0">
                <a:latin typeface="Calibri Light" panose="020F0302020204030204" pitchFamily="34" charset="0"/>
              </a:rPr>
              <a:t>para devolver </a:t>
            </a:r>
            <a:r>
              <a:rPr lang="es-CL" sz="1900" i="1" dirty="0" smtClean="0">
                <a:latin typeface="Calibri Light" panose="020F0302020204030204" pitchFamily="34" charset="0"/>
              </a:rPr>
              <a:t>una </a:t>
            </a:r>
            <a:r>
              <a:rPr lang="es-CL" sz="1900" i="1" dirty="0" err="1" smtClean="0">
                <a:latin typeface="Calibri Light" panose="020F0302020204030204" pitchFamily="34" charset="0"/>
              </a:rPr>
              <a:t>tupla</a:t>
            </a:r>
            <a:endParaRPr lang="es-CL" sz="19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  Peor caso:</a:t>
            </a:r>
          </a:p>
        </p:txBody>
      </p:sp>
      <p:pic>
        <p:nvPicPr>
          <p:cNvPr id="54" name="Picture 5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71" y="2895600"/>
            <a:ext cx="826972" cy="308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71" y="2590800"/>
            <a:ext cx="437486" cy="22902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929438" y="3810000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Pero ¿qué tipo de búsqueda?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" name="Content Placeholder 6 2 2 3 1 2"/>
          <p:cNvSpPr txBox="1">
            <a:spLocks/>
          </p:cNvSpPr>
          <p:nvPr/>
        </p:nvSpPr>
        <p:spPr>
          <a:xfrm>
            <a:off x="929438" y="4495800"/>
            <a:ext cx="7302104" cy="1652332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9144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¡Hemos asumido que se sabe el valor exacto de la llave!	</a:t>
            </a:r>
          </a:p>
        </p:txBody>
      </p:sp>
      <p:pic>
        <p:nvPicPr>
          <p:cNvPr id="46" name="Picture 4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103162"/>
            <a:ext cx="2864762" cy="76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5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Hash</a:t>
            </a:r>
            <a:endParaRPr lang="es-CL" dirty="0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2703922"/>
            <a:ext cx="1116952" cy="2407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3526882"/>
            <a:ext cx="1116952" cy="24076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5172802"/>
            <a:ext cx="1116952" cy="24076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6" y="1880962"/>
            <a:ext cx="1116952" cy="24076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4349842"/>
            <a:ext cx="1116952" cy="24076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32150" y="1271362"/>
            <a:ext cx="112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0101FF"/>
                </a:solidFill>
              </a:rPr>
              <a:t>Llaves</a:t>
            </a:r>
            <a:endParaRPr lang="es-CL" dirty="0">
              <a:solidFill>
                <a:srgbClr val="0101FF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95732"/>
            <a:ext cx="1116952" cy="240762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1745502" y="1143000"/>
            <a:ext cx="7150465" cy="5105400"/>
            <a:chOff x="1745502" y="1143000"/>
            <a:chExt cx="7150465" cy="5105400"/>
          </a:xfrm>
        </p:grpSpPr>
        <p:sp>
          <p:nvSpPr>
            <p:cNvPr id="30" name="Rectangle 29"/>
            <p:cNvSpPr/>
            <p:nvPr/>
          </p:nvSpPr>
          <p:spPr>
            <a:xfrm>
              <a:off x="2308549" y="1892868"/>
              <a:ext cx="1295400" cy="435553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9" name="Picture 68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956" y="2261963"/>
              <a:ext cx="1586285" cy="3424002"/>
            </a:xfrm>
            <a:prstGeom prst="rect">
              <a:avLst/>
            </a:prstGeom>
          </p:spPr>
        </p:pic>
        <p:cxnSp>
          <p:nvCxnSpPr>
            <p:cNvPr id="42" name="Elbow Connector 41"/>
            <p:cNvCxnSpPr>
              <a:stCxn id="21" idx="3"/>
            </p:cNvCxnSpPr>
            <p:nvPr/>
          </p:nvCxnSpPr>
          <p:spPr>
            <a:xfrm>
              <a:off x="1749101" y="2824303"/>
              <a:ext cx="2616852" cy="504459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/>
            <p:nvPr/>
          </p:nvCxnSpPr>
          <p:spPr>
            <a:xfrm flipV="1">
              <a:off x="1750265" y="3328763"/>
              <a:ext cx="2615688" cy="1141620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endCxn id="53" idx="1"/>
            </p:cNvCxnSpPr>
            <p:nvPr/>
          </p:nvCxnSpPr>
          <p:spPr>
            <a:xfrm>
              <a:off x="1745502" y="2001503"/>
              <a:ext cx="2620453" cy="2468720"/>
            </a:xfrm>
            <a:prstGeom prst="bentConnector3">
              <a:avLst>
                <a:gd name="adj1" fmla="val 6281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4365955" y="434984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65955" y="256676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59" name="Elbow Connector 58"/>
            <p:cNvCxnSpPr>
              <a:endCxn id="57" idx="1"/>
            </p:cNvCxnSpPr>
            <p:nvPr/>
          </p:nvCxnSpPr>
          <p:spPr>
            <a:xfrm flipV="1">
              <a:off x="1752599" y="2687143"/>
              <a:ext cx="2613356" cy="2606042"/>
            </a:xfrm>
            <a:prstGeom prst="bentConnector3">
              <a:avLst>
                <a:gd name="adj1" fmla="val 31412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4365953" y="5145400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64" name="Elbow Connector 63"/>
            <p:cNvCxnSpPr>
              <a:stCxn id="22" idx="3"/>
              <a:endCxn id="63" idx="1"/>
            </p:cNvCxnSpPr>
            <p:nvPr/>
          </p:nvCxnSpPr>
          <p:spPr>
            <a:xfrm>
              <a:off x="1749101" y="3647263"/>
              <a:ext cx="2616852" cy="1618518"/>
            </a:xfrm>
            <a:prstGeom prst="bentConnector3">
              <a:avLst>
                <a:gd name="adj1" fmla="val 5573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87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5141391"/>
              <a:ext cx="2485638" cy="192609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2628584"/>
              <a:ext cx="2485640" cy="192609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5" y="4379391"/>
              <a:ext cx="2485640" cy="192609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276600"/>
              <a:ext cx="2485640" cy="192609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734281"/>
              <a:ext cx="2485640" cy="192609"/>
            </a:xfrm>
            <a:prstGeom prst="rect">
              <a:avLst/>
            </a:prstGeom>
          </p:spPr>
        </p:pic>
        <p:cxnSp>
          <p:nvCxnSpPr>
            <p:cNvPr id="100" name="Straight Arrow Connector 99"/>
            <p:cNvCxnSpPr>
              <a:stCxn id="96" idx="2"/>
              <a:endCxn id="107" idx="0"/>
            </p:cNvCxnSpPr>
            <p:nvPr/>
          </p:nvCxnSpPr>
          <p:spPr>
            <a:xfrm>
              <a:off x="7653147" y="3469209"/>
              <a:ext cx="0" cy="26507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endCxn id="87" idx="1"/>
            </p:cNvCxnSpPr>
            <p:nvPr/>
          </p:nvCxnSpPr>
          <p:spPr>
            <a:xfrm>
              <a:off x="5952238" y="2724888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5952241" y="337290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5952241" y="4475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5952241" y="5237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2308549" y="1143000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chemeClr val="accent6">
                      <a:lumMod val="50000"/>
                    </a:schemeClr>
                  </a:solidFill>
                </a:rPr>
                <a:t>Función</a:t>
              </a:r>
            </a:p>
            <a:p>
              <a:pPr algn="ctr"/>
              <a:r>
                <a:rPr lang="es-CL" dirty="0" smtClean="0">
                  <a:solidFill>
                    <a:schemeClr val="accent6">
                      <a:lumMod val="50000"/>
                    </a:schemeClr>
                  </a:solidFill>
                </a:rPr>
                <a:t>Hash</a:t>
              </a:r>
              <a:endParaRPr lang="es-CL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511398" y="1281499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rgbClr val="00B050"/>
                  </a:solidFill>
                </a:rPr>
                <a:t>Cajones</a:t>
              </a:r>
              <a:endParaRPr lang="es-CL" dirty="0">
                <a:solidFill>
                  <a:srgbClr val="00B050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05447" y="1271362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rgbClr val="C00000"/>
                  </a:solidFill>
                </a:rPr>
                <a:t>Datos</a:t>
              </a:r>
              <a:endParaRPr lang="es-CL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0" y="1066800"/>
            <a:ext cx="9152200" cy="579119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4400" y="1756036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 costo de búsqueda con un índice hash?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1" name="Content Placeholder 6 2 2 3 1 1"/>
          <p:cNvSpPr txBox="1">
            <a:spLocks/>
          </p:cNvSpPr>
          <p:nvPr/>
        </p:nvSpPr>
        <p:spPr>
          <a:xfrm>
            <a:off x="929438" y="2448724"/>
            <a:ext cx="7287065" cy="827876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  </a:t>
            </a:r>
            <a:r>
              <a:rPr lang="es-CL" sz="1900" i="1" dirty="0">
                <a:latin typeface="Calibri Light" panose="020F0302020204030204" pitchFamily="34" charset="0"/>
              </a:rPr>
              <a:t>Caso </a:t>
            </a:r>
            <a:r>
              <a:rPr lang="es-CL" sz="1900" i="1" dirty="0" smtClean="0">
                <a:latin typeface="Calibri Light" panose="020F0302020204030204" pitchFamily="34" charset="0"/>
              </a:rPr>
              <a:t>ideal:                                       </a:t>
            </a:r>
            <a:r>
              <a:rPr lang="es-CL" sz="1900" i="1" dirty="0">
                <a:latin typeface="Calibri Light" panose="020F0302020204030204" pitchFamily="34" charset="0"/>
              </a:rPr>
              <a:t>para devolver </a:t>
            </a:r>
            <a:r>
              <a:rPr lang="es-CL" sz="1900" i="1" dirty="0" smtClean="0">
                <a:latin typeface="Calibri Light" panose="020F0302020204030204" pitchFamily="34" charset="0"/>
              </a:rPr>
              <a:t>una </a:t>
            </a:r>
            <a:r>
              <a:rPr lang="es-CL" sz="1900" i="1" dirty="0" err="1" smtClean="0">
                <a:latin typeface="Calibri Light" panose="020F0302020204030204" pitchFamily="34" charset="0"/>
              </a:rPr>
              <a:t>tupla</a:t>
            </a:r>
            <a:endParaRPr lang="es-CL" sz="19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  Peor caso:</a:t>
            </a:r>
          </a:p>
        </p:txBody>
      </p:sp>
      <p:pic>
        <p:nvPicPr>
          <p:cNvPr id="54" name="Picture 5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71" y="2895600"/>
            <a:ext cx="826972" cy="308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71" y="2590800"/>
            <a:ext cx="437486" cy="229029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925048" y="3810000"/>
            <a:ext cx="7302104" cy="192736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¿Qué pasa con las búsquedas por rango?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76" y="4385716"/>
            <a:ext cx="2110476" cy="1123048"/>
          </a:xfrm>
          <a:prstGeom prst="rect">
            <a:avLst/>
          </a:prstGeom>
        </p:spPr>
      </p:pic>
      <p:sp>
        <p:nvSpPr>
          <p:cNvPr id="60" name="Content Placeholder 6 2 2 3 1"/>
          <p:cNvSpPr txBox="1">
            <a:spLocks/>
          </p:cNvSpPr>
          <p:nvPr/>
        </p:nvSpPr>
        <p:spPr>
          <a:xfrm>
            <a:off x="3733800" y="4773682"/>
            <a:ext cx="4499373" cy="963682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Buscar </a:t>
            </a:r>
            <a:r>
              <a:rPr lang="es-CL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CL" sz="1900" i="1" dirty="0" smtClean="0">
                <a:latin typeface="Calibri Light" panose="020F0302020204030204" pitchFamily="34" charset="0"/>
              </a:rPr>
              <a:t> valores (ideal):</a:t>
            </a:r>
          </a:p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Leer </a:t>
            </a:r>
            <a:r>
              <a:rPr lang="es-CL" sz="1900" i="1" dirty="0" smtClean="0">
                <a:latin typeface="Calibri Light" panose="020F0302020204030204" pitchFamily="34" charset="0"/>
              </a:rPr>
              <a:t>todo (búsqueda secuencial):</a:t>
            </a:r>
            <a:endParaRPr lang="es-CL" sz="1900" i="1" dirty="0" smtClean="0">
              <a:latin typeface="Calibri Light" panose="020F0302020204030204" pitchFamily="34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28" y="5265781"/>
            <a:ext cx="826972" cy="308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28" y="4978117"/>
            <a:ext cx="460800" cy="22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6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Árbol B</a:t>
            </a:r>
            <a:endParaRPr lang="es-CL" dirty="0"/>
          </a:p>
        </p:txBody>
      </p:sp>
      <p:sp>
        <p:nvSpPr>
          <p:cNvPr id="113" name="Content Placeholder 6 2 1"/>
          <p:cNvSpPr txBox="1">
            <a:spLocks/>
          </p:cNvSpPr>
          <p:nvPr/>
        </p:nvSpPr>
        <p:spPr>
          <a:xfrm>
            <a:off x="914400" y="5791200"/>
            <a:ext cx="7642085" cy="49609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CL" sz="2100" b="1" i="1" dirty="0" smtClean="0">
                <a:latin typeface="Calibri Light" panose="020F0302020204030204" pitchFamily="34" charset="0"/>
              </a:rPr>
              <a:t>–</a:t>
            </a:r>
            <a:r>
              <a:rPr lang="es-CL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CL" sz="2100" b="1" i="1" dirty="0" smtClean="0">
                <a:latin typeface="Calibri Light" panose="020F0302020204030204" pitchFamily="34" charset="0"/>
              </a:rPr>
              <a:t> Árbol B</a:t>
            </a:r>
            <a:r>
              <a:rPr lang="es-CL" sz="2100" i="1" dirty="0" smtClean="0">
                <a:latin typeface="Calibri Light" panose="020F0302020204030204" pitchFamily="34" charset="0"/>
              </a:rPr>
              <a:t>: Los nodos internos tienen entre </a:t>
            </a:r>
            <a:r>
              <a:rPr lang="es-CL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CL" sz="2100" i="1" dirty="0" smtClean="0">
                <a:latin typeface="Calibri Light" panose="020F0302020204030204" pitchFamily="34" charset="0"/>
              </a:rPr>
              <a:t> y </a:t>
            </a:r>
            <a:r>
              <a:rPr lang="es-CL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CL" sz="2100" i="1" dirty="0" smtClean="0">
                <a:latin typeface="Calibri Light" panose="020F0302020204030204" pitchFamily="34" charset="0"/>
              </a:rPr>
              <a:t> hijos </a:t>
            </a:r>
            <a:r>
              <a:rPr lang="es-CL" sz="2100" dirty="0" smtClean="0">
                <a:latin typeface="Calibri Light" panose="020F0302020204030204" pitchFamily="34" charset="0"/>
              </a:rPr>
              <a:t>(</a:t>
            </a:r>
            <a:r>
              <a:rPr lang="es-CL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CL" sz="2100" i="1" dirty="0" smtClean="0">
                <a:latin typeface="Calibri Light" panose="020F0302020204030204" pitchFamily="34" charset="0"/>
              </a:rPr>
              <a:t> </a:t>
            </a:r>
            <a:r>
              <a:rPr lang="es-CL" sz="2100" dirty="0">
                <a:latin typeface="Calibri Light" panose="020F0302020204030204" pitchFamily="34" charset="0"/>
              </a:rPr>
              <a:t>≥</a:t>
            </a:r>
            <a:r>
              <a:rPr lang="es-CL" sz="2100" i="1" dirty="0" smtClean="0">
                <a:latin typeface="Calibri Light" panose="020F0302020204030204" pitchFamily="34" charset="0"/>
              </a:rPr>
              <a:t>       </a:t>
            </a:r>
            <a:r>
              <a:rPr lang="es-CL" sz="2100" dirty="0" smtClean="0">
                <a:latin typeface="Calibri Light" panose="020F0302020204030204" pitchFamily="34" charset="0"/>
              </a:rPr>
              <a:t>)</a:t>
            </a:r>
            <a:r>
              <a:rPr lang="es-CL" sz="2100" i="1" dirty="0" smtClean="0">
                <a:latin typeface="Calibri Light" panose="020F0302020204030204" pitchFamily="34" charset="0"/>
              </a:rPr>
              <a:t> </a:t>
            </a:r>
            <a:endParaRPr lang="es-CL" sz="2100" i="1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509009"/>
              </p:ext>
            </p:extLst>
          </p:nvPr>
        </p:nvGraphicFramePr>
        <p:xfrm>
          <a:off x="2362200" y="298196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53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134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095642"/>
              </p:ext>
            </p:extLst>
          </p:nvPr>
        </p:nvGraphicFramePr>
        <p:xfrm>
          <a:off x="2362200" y="3362960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40" y="228600"/>
            <a:ext cx="3569492" cy="14478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endCxn id="37" idx="0"/>
          </p:cNvCxnSpPr>
          <p:nvPr/>
        </p:nvCxnSpPr>
        <p:spPr>
          <a:xfrm flipH="1">
            <a:off x="3124200" y="2534285"/>
            <a:ext cx="1333500" cy="44767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03" idx="2"/>
            <a:endCxn id="81" idx="0"/>
          </p:cNvCxnSpPr>
          <p:nvPr/>
        </p:nvCxnSpPr>
        <p:spPr>
          <a:xfrm>
            <a:off x="4876800" y="2534285"/>
            <a:ext cx="1584973" cy="450056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97" idx="0"/>
          </p:cNvCxnSpPr>
          <p:nvPr/>
        </p:nvCxnSpPr>
        <p:spPr>
          <a:xfrm flipH="1">
            <a:off x="914400" y="3667760"/>
            <a:ext cx="1752600" cy="62992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38" idx="2"/>
            <a:endCxn id="94" idx="0"/>
          </p:cNvCxnSpPr>
          <p:nvPr/>
        </p:nvCxnSpPr>
        <p:spPr>
          <a:xfrm flipH="1">
            <a:off x="2667000" y="3667760"/>
            <a:ext cx="457200" cy="62992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91" idx="0"/>
          </p:cNvCxnSpPr>
          <p:nvPr/>
        </p:nvCxnSpPr>
        <p:spPr>
          <a:xfrm>
            <a:off x="3657600" y="3667760"/>
            <a:ext cx="800100" cy="62992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019800" y="3670141"/>
            <a:ext cx="0" cy="627539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83" idx="2"/>
            <a:endCxn id="90" idx="0"/>
          </p:cNvCxnSpPr>
          <p:nvPr/>
        </p:nvCxnSpPr>
        <p:spPr>
          <a:xfrm>
            <a:off x="6461773" y="3670141"/>
            <a:ext cx="1691627" cy="627539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229600" y="304800"/>
            <a:ext cx="457200" cy="13716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5" name="Content Placeholder 6 2 2"/>
          <p:cNvSpPr txBox="1">
            <a:spLocks/>
          </p:cNvSpPr>
          <p:nvPr/>
        </p:nvSpPr>
        <p:spPr>
          <a:xfrm>
            <a:off x="914400" y="5105400"/>
            <a:ext cx="7647318" cy="49609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b="1" i="1" dirty="0" smtClean="0">
                <a:latin typeface="Calibri Light" panose="020F0302020204030204" pitchFamily="34" charset="0"/>
              </a:rPr>
              <a:t>Árbol B</a:t>
            </a:r>
            <a:r>
              <a:rPr lang="es-CL" sz="2100" i="1" dirty="0" smtClean="0">
                <a:latin typeface="Calibri Light" panose="020F0302020204030204" pitchFamily="34" charset="0"/>
              </a:rPr>
              <a:t>: Árbol ordenado, balanceado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521207"/>
              </p:ext>
            </p:extLst>
          </p:nvPr>
        </p:nvGraphicFramePr>
        <p:xfrm>
          <a:off x="5699773" y="2984341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440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050279"/>
              </p:ext>
            </p:extLst>
          </p:nvPr>
        </p:nvGraphicFramePr>
        <p:xfrm>
          <a:off x="5699773" y="3365341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9" name="Table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413824"/>
              </p:ext>
            </p:extLst>
          </p:nvPr>
        </p:nvGraphicFramePr>
        <p:xfrm>
          <a:off x="5616898" y="429768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288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0" name="Table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335618"/>
              </p:ext>
            </p:extLst>
          </p:nvPr>
        </p:nvGraphicFramePr>
        <p:xfrm>
          <a:off x="7391400" y="429768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730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1" name="Table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109180"/>
              </p:ext>
            </p:extLst>
          </p:nvPr>
        </p:nvGraphicFramePr>
        <p:xfrm>
          <a:off x="3695700" y="429768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152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4" name="Table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332272"/>
              </p:ext>
            </p:extLst>
          </p:nvPr>
        </p:nvGraphicFramePr>
        <p:xfrm>
          <a:off x="1905000" y="429768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7" name="Table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761494"/>
              </p:ext>
            </p:extLst>
          </p:nvPr>
        </p:nvGraphicFramePr>
        <p:xfrm>
          <a:off x="152400" y="429768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44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2" name="Table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51618"/>
              </p:ext>
            </p:extLst>
          </p:nvPr>
        </p:nvGraphicFramePr>
        <p:xfrm>
          <a:off x="4114800" y="1848485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3" name="Table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701338"/>
              </p:ext>
            </p:extLst>
          </p:nvPr>
        </p:nvGraphicFramePr>
        <p:xfrm>
          <a:off x="4114800" y="2229485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8" name="Picture 10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867400"/>
            <a:ext cx="300190" cy="310857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4975085" y="6400800"/>
            <a:ext cx="1600200" cy="38443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¿Este caso?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5" name="Content Placeholder 6 2 3"/>
          <p:cNvSpPr txBox="1">
            <a:spLocks/>
          </p:cNvSpPr>
          <p:nvPr/>
        </p:nvSpPr>
        <p:spPr>
          <a:xfrm>
            <a:off x="6605117" y="6400800"/>
            <a:ext cx="1951368" cy="38443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2–3 Árbol B</a:t>
            </a:r>
          </a:p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3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75" grpId="0" animBg="1"/>
      <p:bldP spid="114" grpId="0" animBg="1"/>
      <p:bldP spid="1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Árbol B</a:t>
            </a:r>
            <a:r>
              <a:rPr lang="es-CL" b="1" dirty="0" smtClean="0"/>
              <a:t>+</a:t>
            </a:r>
            <a:endParaRPr lang="es-CL" b="1" dirty="0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127262"/>
              </p:ext>
            </p:extLst>
          </p:nvPr>
        </p:nvGraphicFramePr>
        <p:xfrm>
          <a:off x="2362200" y="298196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53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134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222687"/>
              </p:ext>
            </p:extLst>
          </p:nvPr>
        </p:nvGraphicFramePr>
        <p:xfrm>
          <a:off x="2362200" y="3362960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40" y="228600"/>
            <a:ext cx="3569492" cy="14478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endCxn id="37" idx="0"/>
          </p:cNvCxnSpPr>
          <p:nvPr/>
        </p:nvCxnSpPr>
        <p:spPr>
          <a:xfrm flipH="1">
            <a:off x="3124200" y="2534285"/>
            <a:ext cx="1333500" cy="44767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03" idx="2"/>
            <a:endCxn id="81" idx="0"/>
          </p:cNvCxnSpPr>
          <p:nvPr/>
        </p:nvCxnSpPr>
        <p:spPr>
          <a:xfrm>
            <a:off x="4876800" y="2534285"/>
            <a:ext cx="1584973" cy="450056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229600" y="304800"/>
            <a:ext cx="457200" cy="13716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927729"/>
              </p:ext>
            </p:extLst>
          </p:nvPr>
        </p:nvGraphicFramePr>
        <p:xfrm>
          <a:off x="5699773" y="2984341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440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572398"/>
              </p:ext>
            </p:extLst>
          </p:nvPr>
        </p:nvGraphicFramePr>
        <p:xfrm>
          <a:off x="5699773" y="3365341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2" name="Table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0560"/>
              </p:ext>
            </p:extLst>
          </p:nvPr>
        </p:nvGraphicFramePr>
        <p:xfrm>
          <a:off x="4114800" y="1848485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3" name="Table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052604"/>
              </p:ext>
            </p:extLst>
          </p:nvPr>
        </p:nvGraphicFramePr>
        <p:xfrm>
          <a:off x="4114800" y="2229485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 flipH="1">
            <a:off x="914400" y="3667760"/>
            <a:ext cx="1752600" cy="60612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6" idx="0"/>
          </p:cNvCxnSpPr>
          <p:nvPr/>
        </p:nvCxnSpPr>
        <p:spPr>
          <a:xfrm flipH="1">
            <a:off x="2620429" y="3667760"/>
            <a:ext cx="503771" cy="61545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657600" y="3667760"/>
            <a:ext cx="794100" cy="60612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019800" y="3670141"/>
            <a:ext cx="365098" cy="603744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461773" y="3670141"/>
            <a:ext cx="1685627" cy="603744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3" y="4277587"/>
            <a:ext cx="1430857" cy="180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283210"/>
            <a:ext cx="1430857" cy="3611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4277586"/>
            <a:ext cx="1512000" cy="3611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73885"/>
            <a:ext cx="1512000" cy="361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277585"/>
            <a:ext cx="1512000" cy="361142"/>
          </a:xfrm>
          <a:prstGeom prst="rect">
            <a:avLst/>
          </a:prstGeom>
        </p:spPr>
      </p:pic>
      <p:sp>
        <p:nvSpPr>
          <p:cNvPr id="87" name="Content Placeholder 6 2"/>
          <p:cNvSpPr txBox="1">
            <a:spLocks/>
          </p:cNvSpPr>
          <p:nvPr/>
        </p:nvSpPr>
        <p:spPr>
          <a:xfrm>
            <a:off x="914400" y="5142701"/>
            <a:ext cx="7647318" cy="110569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200" b="1" i="1" dirty="0" smtClean="0">
                <a:latin typeface="Calibri Light" panose="020F0302020204030204" pitchFamily="34" charset="0"/>
              </a:rPr>
              <a:t>Árbol B+</a:t>
            </a:r>
            <a:r>
              <a:rPr lang="es-CL" sz="2200" i="1" dirty="0" smtClean="0">
                <a:latin typeface="Calibri Light" panose="020F0302020204030204" pitchFamily="34" charset="0"/>
              </a:rPr>
              <a:t>: Árbol B donde se guardan las </a:t>
            </a:r>
            <a:r>
              <a:rPr lang="es-CL" sz="2200" i="1" dirty="0" err="1" smtClean="0">
                <a:latin typeface="Calibri Light" panose="020F0302020204030204" pitchFamily="34" charset="0"/>
              </a:rPr>
              <a:t>tuplas</a:t>
            </a:r>
            <a:r>
              <a:rPr lang="es-CL" sz="2200" i="1" dirty="0" smtClean="0">
                <a:latin typeface="Calibri Light" panose="020F0302020204030204" pitchFamily="34" charset="0"/>
              </a:rPr>
              <a:t> en las hojas del árbol.</a:t>
            </a:r>
          </a:p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Las hojas guardan </a:t>
            </a:r>
            <a:r>
              <a:rPr lang="es-CL" sz="2100" i="1" u="sng" dirty="0" smtClean="0">
                <a:latin typeface="Calibri Light" panose="020F0302020204030204" pitchFamily="34" charset="0"/>
              </a:rPr>
              <a:t>todas</a:t>
            </a:r>
            <a:r>
              <a:rPr lang="es-CL" sz="2100" i="1" dirty="0" smtClean="0">
                <a:latin typeface="Calibri Light" panose="020F0302020204030204" pitchFamily="34" charset="0"/>
              </a:rPr>
              <a:t> las llaves y sus valores.</a:t>
            </a:r>
          </a:p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Se conectan las hojas para poder hacer búsquedas por rango más eficientes.</a:t>
            </a:r>
          </a:p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1600200" y="4367872"/>
            <a:ext cx="304800" cy="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3335857" y="4367872"/>
            <a:ext cx="359843" cy="152401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5211134" y="4367872"/>
            <a:ext cx="351466" cy="166488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7074600" y="4367872"/>
            <a:ext cx="316800" cy="204586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68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292031"/>
              </p:ext>
            </p:extLst>
          </p:nvPr>
        </p:nvGraphicFramePr>
        <p:xfrm>
          <a:off x="2362200" y="298196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53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134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350777"/>
              </p:ext>
            </p:extLst>
          </p:nvPr>
        </p:nvGraphicFramePr>
        <p:xfrm>
          <a:off x="2362200" y="3362960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40" y="228600"/>
            <a:ext cx="3569492" cy="14478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endCxn id="37" idx="0"/>
          </p:cNvCxnSpPr>
          <p:nvPr/>
        </p:nvCxnSpPr>
        <p:spPr>
          <a:xfrm flipH="1">
            <a:off x="3124200" y="2534285"/>
            <a:ext cx="1333500" cy="44767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03" idx="2"/>
            <a:endCxn id="81" idx="0"/>
          </p:cNvCxnSpPr>
          <p:nvPr/>
        </p:nvCxnSpPr>
        <p:spPr>
          <a:xfrm>
            <a:off x="4876800" y="2534285"/>
            <a:ext cx="1584973" cy="450056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229600" y="304800"/>
            <a:ext cx="457200" cy="13716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877277"/>
              </p:ext>
            </p:extLst>
          </p:nvPr>
        </p:nvGraphicFramePr>
        <p:xfrm>
          <a:off x="5699773" y="2984341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440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863351"/>
              </p:ext>
            </p:extLst>
          </p:nvPr>
        </p:nvGraphicFramePr>
        <p:xfrm>
          <a:off x="5699773" y="3365341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2" name="Table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224940"/>
              </p:ext>
            </p:extLst>
          </p:nvPr>
        </p:nvGraphicFramePr>
        <p:xfrm>
          <a:off x="4114800" y="1848485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3" name="Table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98664"/>
              </p:ext>
            </p:extLst>
          </p:nvPr>
        </p:nvGraphicFramePr>
        <p:xfrm>
          <a:off x="4114800" y="2229485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 flipH="1">
            <a:off x="914400" y="3667760"/>
            <a:ext cx="1752600" cy="60612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6" idx="0"/>
          </p:cNvCxnSpPr>
          <p:nvPr/>
        </p:nvCxnSpPr>
        <p:spPr>
          <a:xfrm flipH="1">
            <a:off x="2620429" y="3667760"/>
            <a:ext cx="503771" cy="61545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657600" y="3667760"/>
            <a:ext cx="794100" cy="60612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019800" y="3670141"/>
            <a:ext cx="365098" cy="603744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461773" y="3670141"/>
            <a:ext cx="1685627" cy="603744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3" y="4277587"/>
            <a:ext cx="1430857" cy="180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283210"/>
            <a:ext cx="1430857" cy="3611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4277586"/>
            <a:ext cx="1512000" cy="3611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73885"/>
            <a:ext cx="1512000" cy="361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277585"/>
            <a:ext cx="1512000" cy="361142"/>
          </a:xfrm>
          <a:prstGeom prst="rect">
            <a:avLst/>
          </a:prstGeom>
        </p:spPr>
      </p:pic>
      <p:sp>
        <p:nvSpPr>
          <p:cNvPr id="87" name="Content Placeholder 6 2"/>
          <p:cNvSpPr txBox="1">
            <a:spLocks/>
          </p:cNvSpPr>
          <p:nvPr/>
        </p:nvSpPr>
        <p:spPr>
          <a:xfrm>
            <a:off x="914400" y="5142701"/>
            <a:ext cx="7647318" cy="110569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200" b="1" i="1" dirty="0" smtClean="0">
                <a:latin typeface="Calibri Light" panose="020F0302020204030204" pitchFamily="34" charset="0"/>
              </a:rPr>
              <a:t>Árbol B+</a:t>
            </a:r>
            <a:r>
              <a:rPr lang="es-CL" sz="2200" i="1" dirty="0" smtClean="0">
                <a:latin typeface="Calibri Light" panose="020F0302020204030204" pitchFamily="34" charset="0"/>
              </a:rPr>
              <a:t>: Árbol B donde se guardan las </a:t>
            </a:r>
            <a:r>
              <a:rPr lang="es-CL" sz="2200" i="1" dirty="0" err="1" smtClean="0">
                <a:latin typeface="Calibri Light" panose="020F0302020204030204" pitchFamily="34" charset="0"/>
              </a:rPr>
              <a:t>tuplas</a:t>
            </a:r>
            <a:r>
              <a:rPr lang="es-CL" sz="2200" i="1" dirty="0" smtClean="0">
                <a:latin typeface="Calibri Light" panose="020F0302020204030204" pitchFamily="34" charset="0"/>
              </a:rPr>
              <a:t> en las hojas del árbol.</a:t>
            </a:r>
          </a:p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Las hojas guardan </a:t>
            </a:r>
            <a:r>
              <a:rPr lang="es-CL" sz="2100" i="1" u="sng" dirty="0" smtClean="0">
                <a:latin typeface="Calibri Light" panose="020F0302020204030204" pitchFamily="34" charset="0"/>
              </a:rPr>
              <a:t>todas</a:t>
            </a:r>
            <a:r>
              <a:rPr lang="es-CL" sz="2100" i="1" dirty="0" smtClean="0">
                <a:latin typeface="Calibri Light" panose="020F0302020204030204" pitchFamily="34" charset="0"/>
              </a:rPr>
              <a:t> las llaves y sus valores.</a:t>
            </a:r>
          </a:p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Se conectan las hojas para poder hacer búsquedas por rango más eficientes.</a:t>
            </a:r>
          </a:p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1600200" y="4367872"/>
            <a:ext cx="304800" cy="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3335857" y="4367872"/>
            <a:ext cx="359843" cy="152401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5211134" y="4367872"/>
            <a:ext cx="351466" cy="166488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7074600" y="4367872"/>
            <a:ext cx="316800" cy="204586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0" y="76200"/>
            <a:ext cx="9152200" cy="678179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14400" y="1756036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cs typeface="Calibri Light" panose="020F0302020204030204" pitchFamily="34" charset="0"/>
              </a:rPr>
              <a:t>¿El costo de búsqueda con un 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árbol B+?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Árbol B</a:t>
            </a:r>
            <a:r>
              <a:rPr lang="es-CL" b="1" dirty="0" smtClean="0"/>
              <a:t>+</a:t>
            </a:r>
            <a:endParaRPr lang="es-CL" b="1" dirty="0"/>
          </a:p>
        </p:txBody>
      </p:sp>
      <p:sp>
        <p:nvSpPr>
          <p:cNvPr id="41" name="Content Placeholder 6 2 2 3 1 2"/>
          <p:cNvSpPr txBox="1">
            <a:spLocks/>
          </p:cNvSpPr>
          <p:nvPr/>
        </p:nvSpPr>
        <p:spPr>
          <a:xfrm>
            <a:off x="6295958" y="2306104"/>
            <a:ext cx="2265760" cy="498820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Depende …</a:t>
            </a:r>
          </a:p>
        </p:txBody>
      </p:sp>
    </p:spTree>
    <p:extLst>
      <p:ext uri="{BB962C8B-B14F-4D97-AF65-F5344CB8AC3E}">
        <p14:creationId xmlns:p14="http://schemas.microsoft.com/office/powerpoint/2010/main" val="179803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76200" y="1752600"/>
            <a:ext cx="8956132" cy="2950167"/>
          </a:xfrm>
          <a:prstGeom prst="rect">
            <a:avLst/>
          </a:prstGeom>
          <a:gradFill>
            <a:gsLst>
              <a:gs pos="0">
                <a:srgbClr val="FFBDBD"/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Árbol B</a:t>
            </a:r>
            <a:r>
              <a:rPr lang="es-CL" b="1" dirty="0" smtClean="0"/>
              <a:t>+</a:t>
            </a:r>
            <a:endParaRPr lang="es-CL" b="1" dirty="0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072630"/>
              </p:ext>
            </p:extLst>
          </p:nvPr>
        </p:nvGraphicFramePr>
        <p:xfrm>
          <a:off x="2362200" y="298196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53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134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386108"/>
              </p:ext>
            </p:extLst>
          </p:nvPr>
        </p:nvGraphicFramePr>
        <p:xfrm>
          <a:off x="2362200" y="3362960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Straight Arrow Connector 6"/>
          <p:cNvCxnSpPr>
            <a:endCxn id="37" idx="0"/>
          </p:cNvCxnSpPr>
          <p:nvPr/>
        </p:nvCxnSpPr>
        <p:spPr>
          <a:xfrm flipH="1">
            <a:off x="3124200" y="2534285"/>
            <a:ext cx="1333500" cy="44767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03" idx="2"/>
            <a:endCxn id="81" idx="0"/>
          </p:cNvCxnSpPr>
          <p:nvPr/>
        </p:nvCxnSpPr>
        <p:spPr>
          <a:xfrm>
            <a:off x="4876800" y="2534285"/>
            <a:ext cx="1584973" cy="450056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124903"/>
              </p:ext>
            </p:extLst>
          </p:nvPr>
        </p:nvGraphicFramePr>
        <p:xfrm>
          <a:off x="5699773" y="2984341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440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291065"/>
              </p:ext>
            </p:extLst>
          </p:nvPr>
        </p:nvGraphicFramePr>
        <p:xfrm>
          <a:off x="5699773" y="3365341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2" name="Table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04342"/>
              </p:ext>
            </p:extLst>
          </p:nvPr>
        </p:nvGraphicFramePr>
        <p:xfrm>
          <a:off x="4114800" y="1848485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3" name="Table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922182"/>
              </p:ext>
            </p:extLst>
          </p:nvPr>
        </p:nvGraphicFramePr>
        <p:xfrm>
          <a:off x="4114800" y="2229485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 flipH="1">
            <a:off x="914400" y="3667760"/>
            <a:ext cx="1752600" cy="60612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6" idx="0"/>
          </p:cNvCxnSpPr>
          <p:nvPr/>
        </p:nvCxnSpPr>
        <p:spPr>
          <a:xfrm flipH="1">
            <a:off x="2620429" y="3667760"/>
            <a:ext cx="503771" cy="61545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657600" y="3667760"/>
            <a:ext cx="794100" cy="60612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019800" y="3670141"/>
            <a:ext cx="365098" cy="603744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461773" y="3670141"/>
            <a:ext cx="1685627" cy="603744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3" y="4277587"/>
            <a:ext cx="1430857" cy="180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283210"/>
            <a:ext cx="1430857" cy="3611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4277586"/>
            <a:ext cx="1512000" cy="3611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73885"/>
            <a:ext cx="1512000" cy="361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277585"/>
            <a:ext cx="1512000" cy="361142"/>
          </a:xfrm>
          <a:prstGeom prst="rect">
            <a:avLst/>
          </a:prstGeom>
        </p:spPr>
      </p:pic>
      <p:sp>
        <p:nvSpPr>
          <p:cNvPr id="87" name="Content Placeholder 6 2"/>
          <p:cNvSpPr txBox="1">
            <a:spLocks/>
          </p:cNvSpPr>
          <p:nvPr/>
        </p:nvSpPr>
        <p:spPr>
          <a:xfrm>
            <a:off x="914400" y="5809850"/>
            <a:ext cx="7302104" cy="81955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Si se guarda </a:t>
            </a:r>
            <a:r>
              <a:rPr lang="es-CL" sz="2100" i="1" dirty="0">
                <a:latin typeface="Calibri Light" panose="020F0302020204030204" pitchFamily="34" charset="0"/>
              </a:rPr>
              <a:t>cada nodo</a:t>
            </a:r>
            <a:r>
              <a:rPr lang="es-CL" sz="2100" i="1" dirty="0" smtClean="0">
                <a:latin typeface="Calibri Light" panose="020F0302020204030204" pitchFamily="34" charset="0"/>
              </a:rPr>
              <a:t> como un bloque en memoria secundaria:</a:t>
            </a:r>
          </a:p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                               para devolver </a:t>
            </a:r>
            <a:r>
              <a:rPr lang="es-CL" sz="2000" i="1" dirty="0" smtClean="0">
                <a:latin typeface="Calibri Light" panose="020F0302020204030204" pitchFamily="34" charset="0"/>
              </a:rPr>
              <a:t>la primera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tupla</a:t>
            </a:r>
            <a:endParaRPr lang="es-CL" sz="2000" i="1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1600200" y="4367872"/>
            <a:ext cx="304800" cy="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3335857" y="4367872"/>
            <a:ext cx="359843" cy="152401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5211134" y="4367872"/>
            <a:ext cx="351466" cy="166488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7074600" y="4367872"/>
            <a:ext cx="316800" cy="204586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9" name="Picture 2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656" y="1600200"/>
            <a:ext cx="459487" cy="61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914400" y="4953000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 costo en términos de bloques leídos de memoria secundaria?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71" y="6238803"/>
            <a:ext cx="1390629" cy="30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9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8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76200" y="4169367"/>
            <a:ext cx="8956132" cy="533400"/>
          </a:xfrm>
          <a:prstGeom prst="rect">
            <a:avLst/>
          </a:prstGeom>
          <a:gradFill>
            <a:gsLst>
              <a:gs pos="0">
                <a:srgbClr val="FFBDBD"/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8" name="Rectangle 27"/>
          <p:cNvSpPr/>
          <p:nvPr/>
        </p:nvSpPr>
        <p:spPr>
          <a:xfrm>
            <a:off x="85725" y="1752601"/>
            <a:ext cx="8956132" cy="2286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140" y="1688306"/>
            <a:ext cx="345281" cy="66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Árbol B</a:t>
            </a:r>
            <a:r>
              <a:rPr lang="es-CL" b="1" dirty="0" smtClean="0"/>
              <a:t>+</a:t>
            </a:r>
            <a:endParaRPr lang="es-CL" b="1" dirty="0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078878"/>
              </p:ext>
            </p:extLst>
          </p:nvPr>
        </p:nvGraphicFramePr>
        <p:xfrm>
          <a:off x="2362200" y="298196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53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134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166215"/>
              </p:ext>
            </p:extLst>
          </p:nvPr>
        </p:nvGraphicFramePr>
        <p:xfrm>
          <a:off x="2362200" y="3362960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Straight Arrow Connector 6"/>
          <p:cNvCxnSpPr>
            <a:endCxn id="37" idx="0"/>
          </p:cNvCxnSpPr>
          <p:nvPr/>
        </p:nvCxnSpPr>
        <p:spPr>
          <a:xfrm flipH="1">
            <a:off x="3124200" y="2534285"/>
            <a:ext cx="1333500" cy="44767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03" idx="2"/>
            <a:endCxn id="81" idx="0"/>
          </p:cNvCxnSpPr>
          <p:nvPr/>
        </p:nvCxnSpPr>
        <p:spPr>
          <a:xfrm>
            <a:off x="4876800" y="2534285"/>
            <a:ext cx="1584973" cy="450056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354636"/>
              </p:ext>
            </p:extLst>
          </p:nvPr>
        </p:nvGraphicFramePr>
        <p:xfrm>
          <a:off x="5699773" y="2984341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440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559660"/>
              </p:ext>
            </p:extLst>
          </p:nvPr>
        </p:nvGraphicFramePr>
        <p:xfrm>
          <a:off x="5699773" y="3365341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2" name="Table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036983"/>
              </p:ext>
            </p:extLst>
          </p:nvPr>
        </p:nvGraphicFramePr>
        <p:xfrm>
          <a:off x="4114800" y="1848485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3" name="Table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37881"/>
              </p:ext>
            </p:extLst>
          </p:nvPr>
        </p:nvGraphicFramePr>
        <p:xfrm>
          <a:off x="4114800" y="2229485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 flipH="1">
            <a:off x="914400" y="3667760"/>
            <a:ext cx="1752600" cy="60612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6" idx="0"/>
          </p:cNvCxnSpPr>
          <p:nvPr/>
        </p:nvCxnSpPr>
        <p:spPr>
          <a:xfrm flipH="1">
            <a:off x="2620429" y="3667760"/>
            <a:ext cx="503771" cy="61545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657600" y="3667760"/>
            <a:ext cx="794100" cy="60612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019800" y="3670141"/>
            <a:ext cx="365098" cy="603744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461773" y="3670141"/>
            <a:ext cx="1685627" cy="603744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3" y="4277587"/>
            <a:ext cx="1430857" cy="180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283210"/>
            <a:ext cx="1430857" cy="3611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4277586"/>
            <a:ext cx="1512000" cy="3611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73885"/>
            <a:ext cx="1512000" cy="361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277585"/>
            <a:ext cx="1512000" cy="361142"/>
          </a:xfrm>
          <a:prstGeom prst="rect">
            <a:avLst/>
          </a:prstGeom>
        </p:spPr>
      </p:pic>
      <p:cxnSp>
        <p:nvCxnSpPr>
          <p:cNvPr id="92" name="Straight Arrow Connector 91"/>
          <p:cNvCxnSpPr/>
          <p:nvPr/>
        </p:nvCxnSpPr>
        <p:spPr>
          <a:xfrm>
            <a:off x="1600200" y="4367872"/>
            <a:ext cx="304800" cy="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3335857" y="4367872"/>
            <a:ext cx="359843" cy="152401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5211134" y="4367872"/>
            <a:ext cx="351466" cy="166488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7074600" y="4367872"/>
            <a:ext cx="316800" cy="204586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038" y="4114800"/>
            <a:ext cx="459487" cy="61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Content Placeholder 6 2"/>
          <p:cNvSpPr txBox="1">
            <a:spLocks/>
          </p:cNvSpPr>
          <p:nvPr/>
        </p:nvSpPr>
        <p:spPr>
          <a:xfrm>
            <a:off x="914400" y="5809850"/>
            <a:ext cx="7302104" cy="81955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Si se cachean la raíz y los nodos internos en memoria principal:</a:t>
            </a:r>
          </a:p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              para devolver una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tupla</a:t>
            </a:r>
            <a:endParaRPr lang="es-CL" sz="2000" i="1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14400" y="4953000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 costo en términos de bloques leídos de memoria secundaria?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308280"/>
            <a:ext cx="437486" cy="22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8" grpId="0" animBg="1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Memoria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9.1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0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Índices: Hash vs. Árbol B+</a:t>
            </a:r>
            <a:endParaRPr lang="es-C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749" y="4495801"/>
            <a:ext cx="6304295" cy="214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492918" y="1376396"/>
            <a:ext cx="4091440" cy="2156447"/>
            <a:chOff x="609600" y="1880962"/>
            <a:chExt cx="8286367" cy="4367438"/>
          </a:xfrm>
        </p:grpSpPr>
        <p:pic>
          <p:nvPicPr>
            <p:cNvPr id="27" name="Picture 2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2703922"/>
              <a:ext cx="1116952" cy="24076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3526882"/>
              <a:ext cx="1116952" cy="24076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5172802"/>
              <a:ext cx="1116952" cy="2407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386" y="1880962"/>
              <a:ext cx="1116952" cy="24076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4349842"/>
              <a:ext cx="1116952" cy="240762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5995732"/>
              <a:ext cx="1116952" cy="24076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2308549" y="1892868"/>
              <a:ext cx="1295400" cy="435553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35" name="Picture 3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956" y="2261963"/>
              <a:ext cx="1586285" cy="3424002"/>
            </a:xfrm>
            <a:prstGeom prst="rect">
              <a:avLst/>
            </a:prstGeom>
          </p:spPr>
        </p:pic>
        <p:cxnSp>
          <p:nvCxnSpPr>
            <p:cNvPr id="36" name="Elbow Connector 35"/>
            <p:cNvCxnSpPr>
              <a:stCxn id="27" idx="3"/>
            </p:cNvCxnSpPr>
            <p:nvPr/>
          </p:nvCxnSpPr>
          <p:spPr>
            <a:xfrm>
              <a:off x="1749101" y="2824303"/>
              <a:ext cx="2616852" cy="504459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/>
            <p:cNvCxnSpPr/>
            <p:nvPr/>
          </p:nvCxnSpPr>
          <p:spPr>
            <a:xfrm flipV="1">
              <a:off x="1750265" y="3328763"/>
              <a:ext cx="2615688" cy="1141620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/>
            <p:cNvCxnSpPr>
              <a:endCxn id="39" idx="1"/>
            </p:cNvCxnSpPr>
            <p:nvPr/>
          </p:nvCxnSpPr>
          <p:spPr>
            <a:xfrm>
              <a:off x="1745502" y="2001503"/>
              <a:ext cx="2620453" cy="2468720"/>
            </a:xfrm>
            <a:prstGeom prst="bentConnector3">
              <a:avLst>
                <a:gd name="adj1" fmla="val 6281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4365955" y="434984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365955" y="256676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41" name="Elbow Connector 40"/>
            <p:cNvCxnSpPr>
              <a:endCxn id="40" idx="1"/>
            </p:cNvCxnSpPr>
            <p:nvPr/>
          </p:nvCxnSpPr>
          <p:spPr>
            <a:xfrm flipV="1">
              <a:off x="1752599" y="2687143"/>
              <a:ext cx="2613356" cy="2606042"/>
            </a:xfrm>
            <a:prstGeom prst="bentConnector3">
              <a:avLst>
                <a:gd name="adj1" fmla="val 31412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4365953" y="5145400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43" name="Elbow Connector 42"/>
            <p:cNvCxnSpPr>
              <a:stCxn id="28" idx="3"/>
              <a:endCxn id="42" idx="1"/>
            </p:cNvCxnSpPr>
            <p:nvPr/>
          </p:nvCxnSpPr>
          <p:spPr>
            <a:xfrm>
              <a:off x="1749101" y="3647263"/>
              <a:ext cx="2616852" cy="1618518"/>
            </a:xfrm>
            <a:prstGeom prst="bentConnector3">
              <a:avLst>
                <a:gd name="adj1" fmla="val 5573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5141391"/>
              <a:ext cx="2485638" cy="192609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2628584"/>
              <a:ext cx="2485640" cy="19260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5" y="4379391"/>
              <a:ext cx="2485640" cy="19260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276600"/>
              <a:ext cx="2485640" cy="19260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734281"/>
              <a:ext cx="2485640" cy="192609"/>
            </a:xfrm>
            <a:prstGeom prst="rect">
              <a:avLst/>
            </a:prstGeom>
          </p:spPr>
        </p:pic>
        <p:cxnSp>
          <p:nvCxnSpPr>
            <p:cNvPr id="49" name="Straight Arrow Connector 48"/>
            <p:cNvCxnSpPr>
              <a:stCxn id="47" idx="2"/>
              <a:endCxn id="48" idx="0"/>
            </p:cNvCxnSpPr>
            <p:nvPr/>
          </p:nvCxnSpPr>
          <p:spPr>
            <a:xfrm>
              <a:off x="7653147" y="3469209"/>
              <a:ext cx="0" cy="26507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endCxn id="45" idx="1"/>
            </p:cNvCxnSpPr>
            <p:nvPr/>
          </p:nvCxnSpPr>
          <p:spPr>
            <a:xfrm>
              <a:off x="5952238" y="2724888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5952241" y="337290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5952241" y="4475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5952241" y="5237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5105400" y="1578449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Levemente más eficiente para búsquedas exactas asumiendo una función de hash ideal</a:t>
            </a:r>
            <a:endParaRPr lang="es-CL" dirty="0"/>
          </a:p>
        </p:txBody>
      </p:sp>
      <p:sp>
        <p:nvSpPr>
          <p:cNvPr id="59" name="TextBox 58"/>
          <p:cNvSpPr txBox="1"/>
          <p:nvPr/>
        </p:nvSpPr>
        <p:spPr>
          <a:xfrm>
            <a:off x="381000" y="4920522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Mucho más eficiente para búsquedas por rango</a:t>
            </a:r>
            <a:endParaRPr lang="es-CL" dirty="0"/>
          </a:p>
        </p:txBody>
      </p:sp>
      <p:pic>
        <p:nvPicPr>
          <p:cNvPr id="60" name="Marcador de contenido 5"/>
          <p:cNvPicPr>
            <a:picLocks noGrp="1" noChangeAspect="1"/>
          </p:cNvPicPr>
          <p:nvPr>
            <p:ph idx="1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60" y="2714297"/>
            <a:ext cx="2538136" cy="2169949"/>
          </a:xfrm>
        </p:spPr>
      </p:pic>
      <p:sp>
        <p:nvSpPr>
          <p:cNvPr id="61" name="Content Placeholder 6 2"/>
          <p:cNvSpPr txBox="1">
            <a:spLocks/>
          </p:cNvSpPr>
          <p:nvPr/>
        </p:nvSpPr>
        <p:spPr>
          <a:xfrm>
            <a:off x="3126112" y="3581400"/>
            <a:ext cx="3581400" cy="43855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err="1" smtClean="0">
                <a:latin typeface="Calibri Light" panose="020F0302020204030204" pitchFamily="34" charset="0"/>
              </a:rPr>
              <a:t>Arból</a:t>
            </a:r>
            <a:r>
              <a:rPr lang="es-CL" sz="2100" i="1" dirty="0" smtClean="0">
                <a:latin typeface="Calibri Light" panose="020F0302020204030204" pitchFamily="34" charset="0"/>
              </a:rPr>
              <a:t> B+ es más popular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78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  <p:bldP spid="6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Crear Índices: SQL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Por defecto, se crea un índice para la llave primaria (y las restricciones </a:t>
            </a:r>
            <a:r>
              <a:rPr lang="es-CL" smtClean="0"/>
              <a:t>de unicidad) </a:t>
            </a:r>
            <a:r>
              <a:rPr lang="es-CL" dirty="0" smtClean="0"/>
              <a:t>de la tabla</a:t>
            </a:r>
          </a:p>
          <a:p>
            <a:endParaRPr lang="es-CL" dirty="0" smtClean="0"/>
          </a:p>
          <a:p>
            <a:r>
              <a:rPr lang="es-CL" dirty="0" smtClean="0"/>
              <a:t>Para crear/borrar índices sobre otros atributos:</a:t>
            </a:r>
          </a:p>
          <a:p>
            <a:pPr marL="457200" lvl="1" indent="0">
              <a:buNone/>
            </a:pPr>
            <a:r>
              <a:rPr lang="es-CL" dirty="0" smtClean="0">
                <a:solidFill>
                  <a:schemeClr val="bg1"/>
                </a:solidFill>
              </a:rPr>
              <a:t>.</a:t>
            </a:r>
          </a:p>
          <a:p>
            <a:pPr lvl="1"/>
            <a:endParaRPr lang="es-CL" dirty="0" smtClean="0">
              <a:solidFill>
                <a:schemeClr val="bg1"/>
              </a:solidFill>
            </a:endParaRPr>
          </a:p>
          <a:p>
            <a:pPr lvl="1"/>
            <a:endParaRPr lang="es-CL" dirty="0" smtClean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18" y="3962400"/>
            <a:ext cx="7196397" cy="123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2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Joins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7667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Reunir tablas: </a:t>
            </a:r>
            <a:r>
              <a:rPr lang="es-CL" sz="2800" dirty="0" smtClean="0">
                <a:cs typeface="Courier New" panose="02070309020205020404" pitchFamily="49" charset="0"/>
              </a:rPr>
              <a:t>(</a:t>
            </a:r>
            <a:r>
              <a:rPr lang="es-CL" sz="2800" dirty="0" err="1">
                <a:cs typeface="Courier New" panose="02070309020205020404" pitchFamily="49" charset="0"/>
              </a:rPr>
              <a:t>E</a:t>
            </a:r>
            <a:r>
              <a:rPr lang="es-CL" sz="2800" dirty="0" err="1" smtClean="0">
                <a:cs typeface="Courier New" panose="02070309020205020404" pitchFamily="49" charset="0"/>
              </a:rPr>
              <a:t>qui</a:t>
            </a:r>
            <a:r>
              <a:rPr lang="es-CL" sz="2800" dirty="0" smtClean="0">
                <a:cs typeface="Courier New" panose="02070309020205020404" pitchFamily="49" charset="0"/>
              </a:rPr>
              <a:t>)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JOIN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1"/>
            <a:ext cx="3989053" cy="828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7" y="4115255"/>
            <a:ext cx="2928253" cy="15023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" y="5514975"/>
            <a:ext cx="51816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¿Cómo deberíamos ejecutar el </a:t>
            </a:r>
            <a:r>
              <a:rPr lang="es-CL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join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7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 flipV="1">
            <a:off x="1459064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Down Arrow 58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Down Arrow 59"/>
          <p:cNvSpPr/>
          <p:nvPr/>
        </p:nvSpPr>
        <p:spPr>
          <a:xfrm rot="10800000" flipV="1">
            <a:off x="14478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4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7" grpId="0" animBg="1"/>
      <p:bldP spid="56" grpId="0" animBg="1"/>
      <p:bldP spid="55" grpId="0" animBg="1"/>
      <p:bldP spid="54" grpId="0" animBg="1"/>
      <p:bldP spid="53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31" grpId="0" animBg="1"/>
      <p:bldP spid="33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5" grpId="0" animBg="1"/>
      <p:bldP spid="52" grpId="0" animBg="1"/>
      <p:bldP spid="59" grpId="0" animBg="1"/>
      <p:bldP spid="6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 flipV="1">
            <a:off x="1459064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Down Arrow 58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Down Arrow 59"/>
          <p:cNvSpPr/>
          <p:nvPr/>
        </p:nvSpPr>
        <p:spPr>
          <a:xfrm rot="10800000" flipV="1">
            <a:off x="20574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7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 flipV="1">
            <a:off x="1459064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Down Arrow 58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Down Arrow 59"/>
          <p:cNvSpPr/>
          <p:nvPr/>
        </p:nvSpPr>
        <p:spPr>
          <a:xfrm rot="10800000" flipV="1">
            <a:off x="26670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2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 flipV="1">
            <a:off x="1459064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Down Arrow 58"/>
          <p:cNvSpPr/>
          <p:nvPr/>
        </p:nvSpPr>
        <p:spPr>
          <a:xfrm flipV="1">
            <a:off x="32766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Down Arrow 59"/>
          <p:cNvSpPr/>
          <p:nvPr/>
        </p:nvSpPr>
        <p:spPr>
          <a:xfrm rot="10800000" flipV="1">
            <a:off x="32766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99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 flipV="1">
            <a:off x="1459064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Down Arrow 58"/>
          <p:cNvSpPr/>
          <p:nvPr/>
        </p:nvSpPr>
        <p:spPr>
          <a:xfrm flipV="1">
            <a:off x="32766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Down Arrow 59"/>
          <p:cNvSpPr/>
          <p:nvPr/>
        </p:nvSpPr>
        <p:spPr>
          <a:xfrm rot="10800000" flipV="1">
            <a:off x="38862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41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 flipV="1">
            <a:off x="1459064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Down Arrow 58"/>
          <p:cNvSpPr/>
          <p:nvPr/>
        </p:nvSpPr>
        <p:spPr>
          <a:xfrm flipV="1">
            <a:off x="32766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Down Arrow 59"/>
          <p:cNvSpPr/>
          <p:nvPr/>
        </p:nvSpPr>
        <p:spPr>
          <a:xfrm rot="10800000" flipV="1">
            <a:off x="44958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40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Acceso secuencial</a:t>
            </a:r>
            <a:endParaRPr lang="es-CL" dirty="0"/>
          </a:p>
        </p:txBody>
      </p:sp>
      <p:sp>
        <p:nvSpPr>
          <p:cNvPr id="6" name="Rectangle 5"/>
          <p:cNvSpPr/>
          <p:nvPr/>
        </p:nvSpPr>
        <p:spPr>
          <a:xfrm>
            <a:off x="4118113" y="168275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7713" y="168275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7313" y="168275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6913" y="168275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53200" y="168275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62800" y="168275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72400" y="168275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cxnSp>
        <p:nvCxnSpPr>
          <p:cNvPr id="17" name="Curved Connector 16"/>
          <p:cNvCxnSpPr>
            <a:stCxn id="6" idx="0"/>
            <a:endCxn id="7" idx="0"/>
          </p:cNvCxnSpPr>
          <p:nvPr/>
        </p:nvCxnSpPr>
        <p:spPr>
          <a:xfrm rot="5400000" flipH="1" flipV="1">
            <a:off x="4727713" y="1377950"/>
            <a:ext cx="12700" cy="609600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7" idx="0"/>
            <a:endCxn id="8" idx="0"/>
          </p:cNvCxnSpPr>
          <p:nvPr/>
        </p:nvCxnSpPr>
        <p:spPr>
          <a:xfrm rot="5400000" flipH="1" flipV="1">
            <a:off x="5337313" y="1377950"/>
            <a:ext cx="12700" cy="609600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stCxn id="8" idx="0"/>
            <a:endCxn id="9" idx="0"/>
          </p:cNvCxnSpPr>
          <p:nvPr/>
        </p:nvCxnSpPr>
        <p:spPr>
          <a:xfrm rot="5400000" flipH="1" flipV="1">
            <a:off x="5946913" y="1377950"/>
            <a:ext cx="12700" cy="609600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9" idx="0"/>
            <a:endCxn id="10" idx="0"/>
          </p:cNvCxnSpPr>
          <p:nvPr/>
        </p:nvCxnSpPr>
        <p:spPr>
          <a:xfrm rot="5400000" flipH="1" flipV="1">
            <a:off x="6554856" y="1379607"/>
            <a:ext cx="12700" cy="606287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stCxn id="10" idx="0"/>
            <a:endCxn id="11" idx="0"/>
          </p:cNvCxnSpPr>
          <p:nvPr/>
        </p:nvCxnSpPr>
        <p:spPr>
          <a:xfrm rot="5400000" flipH="1" flipV="1">
            <a:off x="7162800" y="1377950"/>
            <a:ext cx="12700" cy="609600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11" idx="0"/>
            <a:endCxn id="12" idx="0"/>
          </p:cNvCxnSpPr>
          <p:nvPr/>
        </p:nvCxnSpPr>
        <p:spPr>
          <a:xfrm rot="5400000" flipH="1" flipV="1">
            <a:off x="7772400" y="1377950"/>
            <a:ext cx="12700" cy="609600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"/>
          <p:cNvSpPr txBox="1">
            <a:spLocks/>
          </p:cNvSpPr>
          <p:nvPr/>
        </p:nvSpPr>
        <p:spPr>
          <a:xfrm>
            <a:off x="457200" y="37338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s-CL" dirty="0" smtClean="0"/>
              <a:t>Acceso “aleatorio”</a:t>
            </a:r>
            <a:endParaRPr lang="es-CL" dirty="0"/>
          </a:p>
        </p:txBody>
      </p:sp>
      <p:sp>
        <p:nvSpPr>
          <p:cNvPr id="34" name="Rectangle 33"/>
          <p:cNvSpPr/>
          <p:nvPr/>
        </p:nvSpPr>
        <p:spPr>
          <a:xfrm>
            <a:off x="4118113" y="472440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727713" y="472440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337313" y="472440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946913" y="472440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553200" y="472440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162800" y="472440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772400" y="472440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cxnSp>
        <p:nvCxnSpPr>
          <p:cNvPr id="41" name="Curved Connector 40"/>
          <p:cNvCxnSpPr>
            <a:stCxn id="34" idx="0"/>
            <a:endCxn id="36" idx="0"/>
          </p:cNvCxnSpPr>
          <p:nvPr/>
        </p:nvCxnSpPr>
        <p:spPr>
          <a:xfrm rot="5400000" flipH="1" flipV="1">
            <a:off x="5032513" y="4114800"/>
            <a:ext cx="12700" cy="1219200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981200" y="1909117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Memoria:</a:t>
            </a:r>
            <a:endParaRPr lang="es-CL" sz="240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981200" y="4950767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Memoria:</a:t>
            </a:r>
            <a:endParaRPr lang="es-CL" sz="240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71" name="Curved Connector 70"/>
          <p:cNvCxnSpPr>
            <a:stCxn id="36" idx="0"/>
            <a:endCxn id="35" idx="0"/>
          </p:cNvCxnSpPr>
          <p:nvPr/>
        </p:nvCxnSpPr>
        <p:spPr>
          <a:xfrm rot="16200000" flipV="1">
            <a:off x="5337313" y="4419600"/>
            <a:ext cx="12700" cy="609600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35" idx="0"/>
            <a:endCxn id="38" idx="0"/>
          </p:cNvCxnSpPr>
          <p:nvPr/>
        </p:nvCxnSpPr>
        <p:spPr>
          <a:xfrm rot="5400000" flipH="1" flipV="1">
            <a:off x="5945256" y="3811657"/>
            <a:ext cx="12700" cy="1825487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urved Connector 76"/>
          <p:cNvCxnSpPr>
            <a:stCxn id="38" idx="0"/>
            <a:endCxn id="36" idx="0"/>
          </p:cNvCxnSpPr>
          <p:nvPr/>
        </p:nvCxnSpPr>
        <p:spPr>
          <a:xfrm rot="16200000" flipV="1">
            <a:off x="6250057" y="4116456"/>
            <a:ext cx="12700" cy="1215887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36" idx="0"/>
            <a:endCxn id="40" idx="0"/>
          </p:cNvCxnSpPr>
          <p:nvPr/>
        </p:nvCxnSpPr>
        <p:spPr>
          <a:xfrm rot="5400000" flipH="1" flipV="1">
            <a:off x="6859656" y="3506857"/>
            <a:ext cx="12700" cy="2435087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43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6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 flipV="1">
            <a:off x="1459064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Down Arrow 58"/>
          <p:cNvSpPr/>
          <p:nvPr/>
        </p:nvSpPr>
        <p:spPr>
          <a:xfrm flipV="1">
            <a:off x="32766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Down Arrow 59"/>
          <p:cNvSpPr/>
          <p:nvPr/>
        </p:nvSpPr>
        <p:spPr>
          <a:xfrm rot="10800000" flipV="1">
            <a:off x="51054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51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 flipV="1">
            <a:off x="20574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Down Arrow 58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Down Arrow 59"/>
          <p:cNvSpPr/>
          <p:nvPr/>
        </p:nvSpPr>
        <p:spPr>
          <a:xfrm rot="10800000" flipV="1">
            <a:off x="1447799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44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 flipV="1">
            <a:off x="20574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Down Arrow 58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Down Arrow 59"/>
          <p:cNvSpPr/>
          <p:nvPr/>
        </p:nvSpPr>
        <p:spPr>
          <a:xfrm rot="10800000" flipV="1">
            <a:off x="20574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21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 flipV="1">
            <a:off x="20574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Down Arrow 58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Down Arrow 59"/>
          <p:cNvSpPr/>
          <p:nvPr/>
        </p:nvSpPr>
        <p:spPr>
          <a:xfrm rot="10800000" flipV="1">
            <a:off x="26670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67600" y="5323928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077200" y="5323928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147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 flipV="1">
            <a:off x="20574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Down Arrow 58"/>
          <p:cNvSpPr/>
          <p:nvPr/>
        </p:nvSpPr>
        <p:spPr>
          <a:xfrm flipV="1">
            <a:off x="32766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Down Arrow 59"/>
          <p:cNvSpPr/>
          <p:nvPr/>
        </p:nvSpPr>
        <p:spPr>
          <a:xfrm rot="10800000" flipV="1">
            <a:off x="32766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715133" y="5859361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5400" dirty="0" smtClean="0"/>
              <a:t>…</a:t>
            </a:r>
            <a:endParaRPr lang="es-CL" dirty="0"/>
          </a:p>
        </p:txBody>
      </p:sp>
      <p:sp>
        <p:nvSpPr>
          <p:cNvPr id="45" name="Rectangle 44"/>
          <p:cNvSpPr/>
          <p:nvPr/>
        </p:nvSpPr>
        <p:spPr>
          <a:xfrm>
            <a:off x="7467600" y="5323928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077200" y="5323928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3034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6800" y="4133870"/>
            <a:ext cx="2667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¿Costo?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Content Placeholder 6 2 1 1"/>
          <p:cNvSpPr txBox="1">
            <a:spLocks/>
          </p:cNvSpPr>
          <p:nvPr/>
        </p:nvSpPr>
        <p:spPr>
          <a:xfrm>
            <a:off x="3736181" y="4133870"/>
            <a:ext cx="4341019" cy="533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49" y="4229140"/>
            <a:ext cx="1839236" cy="3428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66800" y="4800600"/>
            <a:ext cx="2667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¿Memoria?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Content Placeholder 6 2 1 2"/>
          <p:cNvSpPr txBox="1">
            <a:spLocks/>
          </p:cNvSpPr>
          <p:nvPr/>
        </p:nvSpPr>
        <p:spPr>
          <a:xfrm>
            <a:off x="3736181" y="4819250"/>
            <a:ext cx="4341019" cy="51475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213" y="4964624"/>
            <a:ext cx="1071239" cy="22400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073943" y="5562600"/>
            <a:ext cx="2659857" cy="37174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¿Elegir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Content Placeholder 6 2 1 2"/>
          <p:cNvSpPr txBox="1">
            <a:spLocks/>
          </p:cNvSpPr>
          <p:nvPr/>
        </p:nvSpPr>
        <p:spPr>
          <a:xfrm>
            <a:off x="3736181" y="5562600"/>
            <a:ext cx="4341019" cy="3717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621233"/>
            <a:ext cx="3452947" cy="2544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10000" y="6172200"/>
            <a:ext cx="51816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¿Podemos optimizar esta forma de hacer </a:t>
            </a:r>
            <a:r>
              <a:rPr lang="es-CL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joins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4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0" grpId="0" animBg="1"/>
      <p:bldP spid="21" grpId="0" animBg="1"/>
      <p:bldP spid="36" grpId="0" animBg="1"/>
      <p:bldP spid="37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1459064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32766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32766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392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2" grpId="0" animBg="1"/>
      <p:bldP spid="44" grpId="0" animBg="1"/>
      <p:bldP spid="46" grpId="0" animBg="1"/>
      <p:bldP spid="48" grpId="0" animBg="1"/>
      <p:bldP spid="4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1459064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38862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32766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angle 38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8405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1459064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44958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32766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angle 38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8188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20574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14478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14478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angle 38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571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/>
              <a:t>Costos de acceder a los datos </a:t>
            </a:r>
            <a:r>
              <a:rPr lang="es-CL" sz="2200" dirty="0" smtClean="0"/>
              <a:t>(estimaciones)</a:t>
            </a:r>
            <a:endParaRPr lang="es-CL" sz="3200" dirty="0"/>
          </a:p>
        </p:txBody>
      </p:sp>
      <p:sp>
        <p:nvSpPr>
          <p:cNvPr id="6" name="Flowchart: Process 5"/>
          <p:cNvSpPr/>
          <p:nvPr/>
        </p:nvSpPr>
        <p:spPr>
          <a:xfrm>
            <a:off x="2878282" y="4648200"/>
            <a:ext cx="1524000" cy="1219200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Disco de Estado Sólido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19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2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1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1447800" cy="118304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endCxn id="6" idx="0"/>
          </p:cNvCxnSpPr>
          <p:nvPr/>
        </p:nvCxnSpPr>
        <p:spPr>
          <a:xfrm>
            <a:off x="1793274" y="2590800"/>
            <a:ext cx="1847008" cy="205740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531918" y="3886200"/>
            <a:ext cx="1336964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600 MB/s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969705" y="6079827"/>
            <a:ext cx="1336964" cy="228600"/>
          </a:xfrm>
          <a:prstGeom prst="rect">
            <a:avLst/>
          </a:prstGeom>
          <a:solidFill>
            <a:srgbClr val="D00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10–100 </a:t>
            </a:r>
            <a:r>
              <a:rPr lang="es-CL" dirty="0" err="1" smtClean="0">
                <a:latin typeface="Calibri Light" panose="020F0302020204030204" pitchFamily="34" charset="0"/>
              </a:rPr>
              <a:t>μs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197619" y="3276600"/>
            <a:ext cx="1870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(transmisión)</a:t>
            </a:r>
            <a:endParaRPr lang="es-CL" sz="2400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97619" y="6316578"/>
            <a:ext cx="1870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 smtClean="0">
                <a:solidFill>
                  <a:srgbClr val="D00068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(latencia)</a:t>
            </a:r>
            <a:endParaRPr lang="es-CL" sz="2400" dirty="0">
              <a:solidFill>
                <a:srgbClr val="D00068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76400" y="2590800"/>
            <a:ext cx="3030682" cy="40386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5334000" y="4648200"/>
            <a:ext cx="1524000" cy="1219200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Disco Duro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5" name="Straight Arrow Connector 14"/>
          <p:cNvCxnSpPr>
            <a:endCxn id="5" idx="0"/>
          </p:cNvCxnSpPr>
          <p:nvPr/>
        </p:nvCxnSpPr>
        <p:spPr>
          <a:xfrm>
            <a:off x="2362200" y="2209800"/>
            <a:ext cx="3733800" cy="243840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606636" y="3886200"/>
            <a:ext cx="1336964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100 MB/s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427518" y="6079827"/>
            <a:ext cx="1336964" cy="228600"/>
          </a:xfrm>
          <a:prstGeom prst="rect">
            <a:avLst/>
          </a:prstGeom>
          <a:solidFill>
            <a:srgbClr val="D00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5–15 ms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263236" y="4648200"/>
            <a:ext cx="1524000" cy="121920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Memoria Principal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0" name="Straight Arrow Connector 9"/>
          <p:cNvCxnSpPr>
            <a:endCxn id="4" idx="0"/>
          </p:cNvCxnSpPr>
          <p:nvPr/>
        </p:nvCxnSpPr>
        <p:spPr>
          <a:xfrm flipH="1">
            <a:off x="1025236" y="2554640"/>
            <a:ext cx="41564" cy="209356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47752" y="3886200"/>
            <a:ext cx="1336964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30 GB/s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56754" y="6079827"/>
            <a:ext cx="1336964" cy="228600"/>
          </a:xfrm>
          <a:prstGeom prst="rect">
            <a:avLst/>
          </a:prstGeom>
          <a:solidFill>
            <a:srgbClr val="D00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50–150 </a:t>
            </a:r>
            <a:r>
              <a:rPr lang="es-CL" dirty="0" err="1" smtClean="0">
                <a:latin typeface="Calibri Light" panose="020F0302020204030204" pitchFamily="34" charset="0"/>
              </a:rPr>
              <a:t>ns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38600" y="1283016"/>
            <a:ext cx="4741718" cy="9267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¡El Disco Duro es muy lento!</a:t>
            </a:r>
          </a:p>
          <a:p>
            <a:pPr algn="ctr"/>
            <a:r>
              <a:rPr lang="es-CL" dirty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En particular para acceso aleatorio (latencia)</a:t>
            </a:r>
          </a:p>
        </p:txBody>
      </p:sp>
    </p:spTree>
    <p:extLst>
      <p:ext uri="{BB962C8B-B14F-4D97-AF65-F5344CB8AC3E}">
        <p14:creationId xmlns:p14="http://schemas.microsoft.com/office/powerpoint/2010/main" val="50579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62" grpId="0" animBg="1"/>
      <p:bldP spid="71" grpId="0"/>
      <p:bldP spid="28" grpId="0"/>
      <p:bldP spid="16" grpId="0" animBg="1"/>
      <p:bldP spid="5" grpId="0" animBg="1"/>
      <p:bldP spid="24" grpId="0" animBg="1"/>
      <p:bldP spid="63" grpId="0" animBg="1"/>
      <p:bldP spid="4" grpId="0" animBg="1"/>
      <p:bldP spid="11" grpId="0" animBg="1"/>
      <p:bldP spid="61" grpId="0" animBg="1"/>
      <p:bldP spid="3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20574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20574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14478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angle 38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6350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20574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26670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14478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angle 38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9244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26670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14478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14478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angle 38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3906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26670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20574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14478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angle 38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205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26670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26670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14478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angle 38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15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26670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32766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32766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angle 38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467600" y="5323928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077200" y="5323928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05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26670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38862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32766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angle 38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467600" y="5323928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077200" y="5323928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73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32766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32766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14478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14478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angle 38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467600" y="5323928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077200" y="5323928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715133" y="5859361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5400" dirty="0" smtClean="0"/>
              <a:t>…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4639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  <p:bldP spid="5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6 2 1 1"/>
          <p:cNvSpPr txBox="1">
            <a:spLocks/>
          </p:cNvSpPr>
          <p:nvPr/>
        </p:nvSpPr>
        <p:spPr>
          <a:xfrm>
            <a:off x="838200" y="3352800"/>
            <a:ext cx="7543800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                      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3352800"/>
            <a:ext cx="2667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¿Costo?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400571"/>
            <a:ext cx="2971425" cy="342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80" y="4895828"/>
            <a:ext cx="6137898" cy="34285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962400"/>
            <a:ext cx="1857522" cy="34285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93" y="3492304"/>
            <a:ext cx="3004950" cy="254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20" name="Content Placeholder 6 2 2 3 1 2"/>
          <p:cNvSpPr txBox="1">
            <a:spLocks/>
          </p:cNvSpPr>
          <p:nvPr/>
        </p:nvSpPr>
        <p:spPr>
          <a:xfrm>
            <a:off x="838200" y="5943600"/>
            <a:ext cx="7543800" cy="762000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9144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El “</a:t>
            </a:r>
            <a:r>
              <a:rPr lang="es-CL" sz="1900" b="1" i="1" dirty="0" smtClean="0">
                <a:latin typeface="Calibri Light" panose="020F0302020204030204" pitchFamily="34" charset="0"/>
              </a:rPr>
              <a:t>mejor caso”</a:t>
            </a:r>
            <a:r>
              <a:rPr lang="es-CL" sz="1900" i="1" dirty="0" smtClean="0">
                <a:latin typeface="Calibri Light" panose="020F0302020204030204" pitchFamily="34" charset="0"/>
              </a:rPr>
              <a:t> aquí asume que, para cada </a:t>
            </a:r>
            <a:r>
              <a:rPr lang="es-CL" sz="1900" i="1" dirty="0" err="1" smtClean="0">
                <a:latin typeface="Calibri Light" panose="020F0302020204030204" pitchFamily="34" charset="0"/>
              </a:rPr>
              <a:t>tupla</a:t>
            </a:r>
            <a:r>
              <a:rPr lang="es-CL" sz="1900" i="1" dirty="0" smtClean="0">
                <a:latin typeface="Calibri Light" panose="020F0302020204030204" pitchFamily="34" charset="0"/>
              </a:rPr>
              <a:t> </a:t>
            </a:r>
            <a:r>
              <a:rPr lang="es-CL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sz="1900" i="1" dirty="0" smtClean="0">
                <a:latin typeface="Calibri Light" panose="020F0302020204030204" pitchFamily="34" charset="0"/>
              </a:rPr>
              <a:t>, las </a:t>
            </a:r>
            <a:r>
              <a:rPr lang="es-CL" sz="1900" i="1" dirty="0" err="1" smtClean="0">
                <a:latin typeface="Calibri Light" panose="020F0302020204030204" pitchFamily="34" charset="0"/>
              </a:rPr>
              <a:t>tuplas</a:t>
            </a:r>
            <a:r>
              <a:rPr lang="es-CL" sz="1900" i="1" dirty="0" smtClean="0">
                <a:latin typeface="Calibri Light" panose="020F0302020204030204" pitchFamily="34" charset="0"/>
              </a:rPr>
              <a:t> </a:t>
            </a:r>
            <a:r>
              <a:rPr lang="es-CL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CL" sz="19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CL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s-CL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…,</a:t>
            </a:r>
            <a:r>
              <a:rPr lang="es-CL" sz="19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CL" sz="19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s-CL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900" i="1" dirty="0" smtClean="0">
                <a:latin typeface="Calibri Light" panose="020F0302020204030204" pitchFamily="34" charset="0"/>
              </a:rPr>
              <a:t>que sean compatibles con </a:t>
            </a:r>
            <a:r>
              <a:rPr lang="es-CL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es-CL" sz="1900" i="1" dirty="0" smtClean="0">
                <a:latin typeface="Calibri Light" panose="020F0302020204030204" pitchFamily="34" charset="0"/>
              </a:rPr>
              <a:t>estén en un número constante de bloques.</a:t>
            </a:r>
            <a:endParaRPr lang="es-CL" sz="1900" i="1" dirty="0"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410093"/>
            <a:ext cx="6293332" cy="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4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2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6 2 1 1"/>
          <p:cNvSpPr txBox="1">
            <a:spLocks/>
          </p:cNvSpPr>
          <p:nvPr/>
        </p:nvSpPr>
        <p:spPr>
          <a:xfrm>
            <a:off x="838200" y="3352800"/>
            <a:ext cx="7543800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                      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3352800"/>
            <a:ext cx="2667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¿Costo?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8200" y="5943600"/>
            <a:ext cx="2667000" cy="37174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¿Memoria?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Content Placeholder 6 2 1 2 1"/>
          <p:cNvSpPr txBox="1">
            <a:spLocks/>
          </p:cNvSpPr>
          <p:nvPr/>
        </p:nvSpPr>
        <p:spPr>
          <a:xfrm>
            <a:off x="3507581" y="5943600"/>
            <a:ext cx="4874419" cy="3717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501" y="6010543"/>
            <a:ext cx="1071239" cy="2240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962400"/>
            <a:ext cx="1857522" cy="34285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93" y="3492304"/>
            <a:ext cx="3004950" cy="254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8200" y="6410058"/>
            <a:ext cx="2667000" cy="37174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¿Elegir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Content Placeholder 6 2 1 2 2"/>
          <p:cNvSpPr txBox="1">
            <a:spLocks/>
          </p:cNvSpPr>
          <p:nvPr/>
        </p:nvSpPr>
        <p:spPr>
          <a:xfrm>
            <a:off x="3507581" y="6410058"/>
            <a:ext cx="4874419" cy="3717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468691"/>
            <a:ext cx="3452947" cy="2544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81" y="4400571"/>
            <a:ext cx="2971425" cy="342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410093"/>
            <a:ext cx="6293332" cy="3428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80" y="4895828"/>
            <a:ext cx="6137898" cy="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/>
              <a:t>Costos de acceder a los datos </a:t>
            </a:r>
            <a:r>
              <a:rPr lang="es-CL" sz="2200" dirty="0" smtClean="0"/>
              <a:t>(estimaciones)</a:t>
            </a:r>
            <a:endParaRPr lang="es-CL" sz="3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19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2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1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5334000" y="4648200"/>
            <a:ext cx="1524000" cy="1219200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Disco Duro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263236" y="4648200"/>
            <a:ext cx="1524000" cy="121920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Memoria Principal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3894" y="1230868"/>
            <a:ext cx="794385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¿Por qué usamos el disco duro entonces?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4796135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latin typeface="Calibri Light" panose="020F0302020204030204" pitchFamily="34" charset="0"/>
              </a:rPr>
              <a:t>Más rápida ✔</a:t>
            </a:r>
          </a:p>
          <a:p>
            <a:pPr algn="r"/>
            <a:r>
              <a:rPr lang="es-CL" dirty="0" smtClean="0">
                <a:latin typeface="Calibri Light" panose="020F0302020204030204" pitchFamily="34" charset="0"/>
              </a:rPr>
              <a:t>✔ Más barato</a:t>
            </a:r>
          </a:p>
          <a:p>
            <a:pPr algn="r"/>
            <a:r>
              <a:rPr lang="es-CL" dirty="0" smtClean="0">
                <a:latin typeface="Calibri Light" panose="020F0302020204030204" pitchFamily="34" charset="0"/>
              </a:rPr>
              <a:t>✔ Persistente</a:t>
            </a:r>
          </a:p>
        </p:txBody>
      </p:sp>
      <p:pic>
        <p:nvPicPr>
          <p:cNvPr id="3074" name="Picture 2" descr="https://images-na.ssl-images-amazon.com/images/I/71tvEOjm8jL._SX425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281" y="27432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6" y="2667000"/>
            <a:ext cx="914400" cy="175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57300" y="5582926"/>
            <a:ext cx="5486400" cy="738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MEM. P.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Hash-</a:t>
            </a:r>
            <a:r>
              <a:rPr lang="es-CL" i="1" dirty="0" err="1" smtClean="0"/>
              <a:t>join</a:t>
            </a:r>
            <a:endParaRPr lang="es-CL" i="1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6"/>
            <a:ext cx="6496798" cy="182879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5" name="Down Arrow 44"/>
          <p:cNvSpPr/>
          <p:nvPr/>
        </p:nvSpPr>
        <p:spPr>
          <a:xfrm rot="10800000" flipV="1">
            <a:off x="14478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7" name="Down Arrow 46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Down Arrow 49"/>
          <p:cNvSpPr/>
          <p:nvPr/>
        </p:nvSpPr>
        <p:spPr>
          <a:xfrm rot="10800000" flipV="1">
            <a:off x="38862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1" name="Picture 5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7425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5" grpId="0" animBg="1"/>
      <p:bldP spid="47" grpId="0" animBg="1"/>
      <p:bldP spid="50" grpId="0" animBg="1"/>
      <p:bldP spid="54" grpId="0" animBg="1"/>
      <p:bldP spid="5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257300" y="5582926"/>
            <a:ext cx="5486400" cy="738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MEM. P.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Hash-</a:t>
            </a:r>
            <a:r>
              <a:rPr lang="es-CL" i="1" dirty="0" err="1" smtClean="0"/>
              <a:t>join</a:t>
            </a:r>
            <a:endParaRPr lang="es-CL" i="1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6"/>
            <a:ext cx="6496798" cy="182879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5" name="Down Arrow 44"/>
          <p:cNvSpPr/>
          <p:nvPr/>
        </p:nvSpPr>
        <p:spPr>
          <a:xfrm rot="10800000" flipV="1">
            <a:off x="20574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7" name="Down Arrow 46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1" name="Picture 5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8755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257300" y="5582926"/>
            <a:ext cx="5486400" cy="738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MEM. P.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Hash-</a:t>
            </a:r>
            <a:r>
              <a:rPr lang="es-CL" i="1" dirty="0" err="1" smtClean="0"/>
              <a:t>join</a:t>
            </a:r>
            <a:endParaRPr lang="es-CL" i="1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6"/>
            <a:ext cx="6496798" cy="182879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5" name="Down Arrow 44"/>
          <p:cNvSpPr/>
          <p:nvPr/>
        </p:nvSpPr>
        <p:spPr>
          <a:xfrm rot="10800000" flipV="1">
            <a:off x="26670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7" name="Down Arrow 46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Down Arrow 49"/>
          <p:cNvSpPr/>
          <p:nvPr/>
        </p:nvSpPr>
        <p:spPr>
          <a:xfrm rot="10800000" flipV="1">
            <a:off x="2667001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1" name="Picture 5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7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6" grpId="0" animBg="1"/>
      <p:bldP spid="5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257300" y="5582926"/>
            <a:ext cx="5486400" cy="738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MEM. P.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Hash-</a:t>
            </a:r>
            <a:r>
              <a:rPr lang="es-CL" i="1" dirty="0" err="1" smtClean="0"/>
              <a:t>join</a:t>
            </a:r>
            <a:endParaRPr lang="es-CL" i="1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6"/>
            <a:ext cx="6496798" cy="182879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5" name="Down Arrow 44"/>
          <p:cNvSpPr/>
          <p:nvPr/>
        </p:nvSpPr>
        <p:spPr>
          <a:xfrm rot="10800000" flipV="1">
            <a:off x="26670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7" name="Down Arrow 46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Down Arrow 49"/>
          <p:cNvSpPr/>
          <p:nvPr/>
        </p:nvSpPr>
        <p:spPr>
          <a:xfrm rot="10800000" flipV="1">
            <a:off x="32766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1" name="Picture 5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467600" y="5323928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59" name="Rectangle 58"/>
          <p:cNvSpPr/>
          <p:nvPr/>
        </p:nvSpPr>
        <p:spPr>
          <a:xfrm>
            <a:off x="8077200" y="5323927"/>
            <a:ext cx="609600" cy="53340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715133" y="5859361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5400" dirty="0" smtClean="0"/>
              <a:t>…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7052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Hash-</a:t>
            </a:r>
            <a:r>
              <a:rPr lang="es-CL" i="1" dirty="0" err="1" smtClean="0"/>
              <a:t>join</a:t>
            </a:r>
            <a:endParaRPr lang="es-CL" i="1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6"/>
            <a:ext cx="6496798" cy="182879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38200" y="5257800"/>
            <a:ext cx="2667000" cy="37174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¿Memoria?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Content Placeholder 6 2 1 2 1"/>
          <p:cNvSpPr txBox="1">
            <a:spLocks/>
          </p:cNvSpPr>
          <p:nvPr/>
        </p:nvSpPr>
        <p:spPr>
          <a:xfrm>
            <a:off x="3507581" y="5257800"/>
            <a:ext cx="4874419" cy="3717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52" y="5316432"/>
            <a:ext cx="1546669" cy="25447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38200" y="6172200"/>
            <a:ext cx="2667000" cy="37174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¿Elegir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8" name="Content Placeholder 6 2 1 2 2"/>
          <p:cNvSpPr txBox="1">
            <a:spLocks/>
          </p:cNvSpPr>
          <p:nvPr/>
        </p:nvSpPr>
        <p:spPr>
          <a:xfrm>
            <a:off x="3507581" y="6172200"/>
            <a:ext cx="4874419" cy="3717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76" y="6230830"/>
            <a:ext cx="3643424" cy="254476"/>
          </a:xfrm>
          <a:prstGeom prst="rect">
            <a:avLst/>
          </a:prstGeom>
        </p:spPr>
      </p:pic>
      <p:sp>
        <p:nvSpPr>
          <p:cNvPr id="42" name="Content Placeholder 6 2 1 1"/>
          <p:cNvSpPr txBox="1">
            <a:spLocks/>
          </p:cNvSpPr>
          <p:nvPr/>
        </p:nvSpPr>
        <p:spPr>
          <a:xfrm>
            <a:off x="3507580" y="4114800"/>
            <a:ext cx="4874419" cy="533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                      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8200" y="4114800"/>
            <a:ext cx="2667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¿Costo?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215" y="4210071"/>
            <a:ext cx="1321142" cy="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2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7" grpId="0" animBg="1"/>
      <p:bldP spid="38" grpId="0" animBg="1"/>
      <p:bldP spid="42" grpId="0" animBg="1"/>
      <p:bldP spid="4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1253580" y="3966432"/>
            <a:ext cx="6591300" cy="99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ORDENAR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5410200"/>
            <a:ext cx="6591300" cy="99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ORDENAR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Sort-merge-join</a:t>
            </a:r>
            <a:endParaRPr lang="es-CL" i="1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812457" cy="14275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8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Sort-merge-join</a:t>
            </a:r>
            <a:endParaRPr lang="es-CL" i="1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812457" cy="14275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30" name="Down Arrow 29"/>
          <p:cNvSpPr/>
          <p:nvPr/>
        </p:nvSpPr>
        <p:spPr>
          <a:xfrm rot="10800000" flipV="1">
            <a:off x="1459064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Down Arrow 30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Down Arrow 36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Down Arrow 37"/>
          <p:cNvSpPr/>
          <p:nvPr/>
        </p:nvSpPr>
        <p:spPr>
          <a:xfrm rot="10800000" flipV="1">
            <a:off x="14478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87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7" grpId="0" animBg="1"/>
      <p:bldP spid="38" grpId="0" animBg="1"/>
      <p:bldP spid="46" grpId="0" animBg="1"/>
      <p:bldP spid="4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Sort-merge-join</a:t>
            </a:r>
            <a:endParaRPr lang="es-CL" i="1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812457" cy="14275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30" name="Down Arrow 29"/>
          <p:cNvSpPr/>
          <p:nvPr/>
        </p:nvSpPr>
        <p:spPr>
          <a:xfrm rot="10800000" flipV="1">
            <a:off x="20574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Down Arrow 36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Down Arrow 37"/>
          <p:cNvSpPr/>
          <p:nvPr/>
        </p:nvSpPr>
        <p:spPr>
          <a:xfrm rot="10800000" flipV="1">
            <a:off x="14478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095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Sort-merge-join</a:t>
            </a:r>
            <a:endParaRPr lang="es-CL" i="1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812457" cy="14275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30" name="Down Arrow 29"/>
          <p:cNvSpPr/>
          <p:nvPr/>
        </p:nvSpPr>
        <p:spPr>
          <a:xfrm rot="10800000" flipV="1">
            <a:off x="20574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Down Arrow 30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Down Arrow 36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Down Arrow 37"/>
          <p:cNvSpPr/>
          <p:nvPr/>
        </p:nvSpPr>
        <p:spPr>
          <a:xfrm rot="10800000" flipV="1">
            <a:off x="20574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256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Sort-merge-join</a:t>
            </a:r>
            <a:endParaRPr lang="es-CL" i="1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812457" cy="14275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30" name="Down Arrow 29"/>
          <p:cNvSpPr/>
          <p:nvPr/>
        </p:nvSpPr>
        <p:spPr>
          <a:xfrm rot="10800000" flipV="1">
            <a:off x="26670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Down Arrow 30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Down Arrow 36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Down Arrow 37"/>
          <p:cNvSpPr/>
          <p:nvPr/>
        </p:nvSpPr>
        <p:spPr>
          <a:xfrm rot="10800000" flipV="1">
            <a:off x="20574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2393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/>
              <a:t>Alta latencia de los discos duros</a:t>
            </a:r>
            <a:endParaRPr lang="es-CL" sz="3200" dirty="0"/>
          </a:p>
        </p:txBody>
      </p:sp>
      <p:pic>
        <p:nvPicPr>
          <p:cNvPr id="1026" name="Picture 2" descr="https://i.kinja-img.com/gawker-media/image/upload/t_original/ezrx3vnac8bvy43d8ba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4" y="1600200"/>
            <a:ext cx="7943850" cy="44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73894" y="1230868"/>
            <a:ext cx="794385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¿Por qué la latencia de discos duros es tan alta?</a:t>
            </a:r>
          </a:p>
        </p:txBody>
      </p:sp>
      <p:sp>
        <p:nvSpPr>
          <p:cNvPr id="25" name="Content Placeholder 6 2"/>
          <p:cNvSpPr txBox="1">
            <a:spLocks/>
          </p:cNvSpPr>
          <p:nvPr/>
        </p:nvSpPr>
        <p:spPr>
          <a:xfrm>
            <a:off x="681038" y="6071688"/>
            <a:ext cx="7943850" cy="36933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Tiene un brazo mecánico que tiene que moverse para cambiar el bloque </a:t>
            </a:r>
          </a:p>
        </p:txBody>
      </p:sp>
    </p:spTree>
    <p:extLst>
      <p:ext uri="{BB962C8B-B14F-4D97-AF65-F5344CB8AC3E}">
        <p14:creationId xmlns:p14="http://schemas.microsoft.com/office/powerpoint/2010/main" val="43103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Sort-merge-join</a:t>
            </a:r>
            <a:endParaRPr lang="es-CL" i="1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812457" cy="14275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30" name="Down Arrow 29"/>
          <p:cNvSpPr/>
          <p:nvPr/>
        </p:nvSpPr>
        <p:spPr>
          <a:xfrm rot="10800000" flipV="1">
            <a:off x="32766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Down Arrow 30"/>
          <p:cNvSpPr/>
          <p:nvPr/>
        </p:nvSpPr>
        <p:spPr>
          <a:xfrm flipV="1">
            <a:off x="32766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Down Arrow 36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Down Arrow 37"/>
          <p:cNvSpPr/>
          <p:nvPr/>
        </p:nvSpPr>
        <p:spPr>
          <a:xfrm rot="10800000" flipV="1">
            <a:off x="20574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5978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Sort-merge-join</a:t>
            </a:r>
            <a:endParaRPr lang="es-CL" i="1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812457" cy="14275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30" name="Down Arrow 29"/>
          <p:cNvSpPr/>
          <p:nvPr/>
        </p:nvSpPr>
        <p:spPr>
          <a:xfrm rot="10800000" flipV="1">
            <a:off x="38862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Down Arrow 30"/>
          <p:cNvSpPr/>
          <p:nvPr/>
        </p:nvSpPr>
        <p:spPr>
          <a:xfrm flipV="1">
            <a:off x="38862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Down Arrow 36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Down Arrow 37"/>
          <p:cNvSpPr/>
          <p:nvPr/>
        </p:nvSpPr>
        <p:spPr>
          <a:xfrm rot="10800000" flipV="1">
            <a:off x="20574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3743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Sort-merge-join</a:t>
            </a:r>
            <a:endParaRPr lang="es-CL" i="1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812457" cy="14275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30" name="Down Arrow 29"/>
          <p:cNvSpPr/>
          <p:nvPr/>
        </p:nvSpPr>
        <p:spPr>
          <a:xfrm rot="10800000" flipV="1">
            <a:off x="38862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Down Arrow 30"/>
          <p:cNvSpPr/>
          <p:nvPr/>
        </p:nvSpPr>
        <p:spPr>
          <a:xfrm flipV="1">
            <a:off x="38862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Down Arrow 36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Down Arrow 37"/>
          <p:cNvSpPr/>
          <p:nvPr/>
        </p:nvSpPr>
        <p:spPr>
          <a:xfrm rot="10800000" flipV="1">
            <a:off x="26670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467600" y="5323928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077200" y="5323928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15133" y="5859361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5400" dirty="0" smtClean="0"/>
              <a:t>…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834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Sort-merge-join</a:t>
            </a:r>
            <a:endParaRPr lang="es-CL" i="1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812457" cy="142751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38200" y="4648200"/>
            <a:ext cx="2667000" cy="37174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¿Memoria?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Content Placeholder 6 2 1 2 1"/>
          <p:cNvSpPr txBox="1">
            <a:spLocks/>
          </p:cNvSpPr>
          <p:nvPr/>
        </p:nvSpPr>
        <p:spPr>
          <a:xfrm>
            <a:off x="3507581" y="4648200"/>
            <a:ext cx="4874419" cy="3717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4711729"/>
            <a:ext cx="4492196" cy="25447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38200" y="5410200"/>
            <a:ext cx="2667000" cy="37174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¿Elegir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8" name="Content Placeholder 6 2 1 2 2"/>
          <p:cNvSpPr txBox="1">
            <a:spLocks/>
          </p:cNvSpPr>
          <p:nvPr/>
        </p:nvSpPr>
        <p:spPr>
          <a:xfrm>
            <a:off x="3507581" y="5410200"/>
            <a:ext cx="4874419" cy="3717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483157"/>
            <a:ext cx="1270855" cy="220952"/>
          </a:xfrm>
          <a:prstGeom prst="rect">
            <a:avLst/>
          </a:prstGeom>
        </p:spPr>
      </p:pic>
      <p:sp>
        <p:nvSpPr>
          <p:cNvPr id="42" name="Content Placeholder 6 2 1 1"/>
          <p:cNvSpPr txBox="1">
            <a:spLocks/>
          </p:cNvSpPr>
          <p:nvPr/>
        </p:nvSpPr>
        <p:spPr>
          <a:xfrm>
            <a:off x="3507580" y="3581400"/>
            <a:ext cx="4874419" cy="762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                      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8200" y="3581400"/>
            <a:ext cx="2667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¿Costo?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619543"/>
            <a:ext cx="1868189" cy="342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707" y="4082819"/>
            <a:ext cx="2854093" cy="18438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38200" y="6019800"/>
            <a:ext cx="7543800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latin typeface="Calibri Light" panose="020F0302020204030204" pitchFamily="34" charset="0"/>
              </a:rPr>
              <a:t>Puede ser que las relaciones ya estén ordenadas por los atributos del </a:t>
            </a:r>
            <a:r>
              <a:rPr lang="es-CL" sz="2000" dirty="0" err="1" smtClean="0">
                <a:latin typeface="Calibri Light" panose="020F0302020204030204" pitchFamily="34" charset="0"/>
              </a:rPr>
              <a:t>join</a:t>
            </a:r>
            <a:r>
              <a:rPr lang="es-CL" sz="2000" dirty="0" smtClean="0">
                <a:latin typeface="Calibri Light" panose="020F0302020204030204" pitchFamily="34" charset="0"/>
              </a:rPr>
              <a:t>, en cual </a:t>
            </a:r>
            <a:r>
              <a:rPr lang="es-CL" sz="2000" dirty="0" smtClean="0">
                <a:latin typeface="Calibri Light" panose="020F0302020204030204" pitchFamily="34" charset="0"/>
              </a:rPr>
              <a:t>caso se llama “</a:t>
            </a:r>
            <a:r>
              <a:rPr lang="es-CL" sz="2000" i="1" dirty="0" err="1" smtClean="0">
                <a:latin typeface="Calibri Light" panose="020F0302020204030204" pitchFamily="34" charset="0"/>
              </a:rPr>
              <a:t>merge-join</a:t>
            </a:r>
            <a:r>
              <a:rPr lang="es-CL" sz="2000" dirty="0" smtClean="0">
                <a:latin typeface="Calibri Light" panose="020F0302020204030204" pitchFamily="34" charset="0"/>
              </a:rPr>
              <a:t>” y </a:t>
            </a:r>
            <a:r>
              <a:rPr lang="es-CL" sz="2000" dirty="0" smtClean="0">
                <a:latin typeface="Calibri Light" panose="020F0302020204030204" pitchFamily="34" charset="0"/>
              </a:rPr>
              <a:t>¡es una buena opción!</a:t>
            </a:r>
          </a:p>
        </p:txBody>
      </p:sp>
    </p:spTree>
    <p:extLst>
      <p:ext uri="{BB962C8B-B14F-4D97-AF65-F5344CB8AC3E}">
        <p14:creationId xmlns:p14="http://schemas.microsoft.com/office/powerpoint/2010/main" val="296747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7" grpId="0" animBg="1"/>
      <p:bldP spid="38" grpId="0" animBg="1"/>
      <p:bldP spid="42" grpId="0" animBg="1"/>
      <p:bldP spid="46" grpId="0" animBg="1"/>
      <p:bldP spid="2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Joins</a:t>
            </a:r>
            <a:r>
              <a:rPr lang="es-CL" dirty="0" smtClean="0"/>
              <a:t>: Comparación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810000"/>
          </a:xfrm>
        </p:spPr>
        <p:txBody>
          <a:bodyPr>
            <a:normAutofit fontScale="77500" lnSpcReduction="20000"/>
          </a:bodyPr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índice):</a:t>
            </a:r>
          </a:p>
          <a:p>
            <a:pPr lvl="1"/>
            <a:r>
              <a:rPr lang="es-CL" dirty="0" smtClean="0">
                <a:solidFill>
                  <a:srgbClr val="FF0000"/>
                </a:solidFill>
              </a:rPr>
              <a:t>Nunca es bueno (pero a veces </a:t>
            </a:r>
            <a:r>
              <a:rPr lang="es-CL" dirty="0" smtClean="0">
                <a:solidFill>
                  <a:srgbClr val="FF0000"/>
                </a:solidFill>
              </a:rPr>
              <a:t>no hay nada</a:t>
            </a:r>
            <a:r>
              <a:rPr lang="es-CL" dirty="0" smtClean="0">
                <a:solidFill>
                  <a:srgbClr val="FF0000"/>
                </a:solidFill>
              </a:rPr>
              <a:t> </a:t>
            </a:r>
            <a:r>
              <a:rPr lang="es-CL" dirty="0" smtClean="0">
                <a:solidFill>
                  <a:srgbClr val="FF0000"/>
                </a:solidFill>
              </a:rPr>
              <a:t>mejor)</a:t>
            </a:r>
          </a:p>
          <a:p>
            <a:r>
              <a:rPr lang="es-CL" dirty="0" err="1" smtClean="0"/>
              <a:t>Loop</a:t>
            </a:r>
            <a:r>
              <a:rPr lang="es-CL" dirty="0" smtClean="0"/>
              <a:t> anidado (con índice):</a:t>
            </a:r>
          </a:p>
          <a:p>
            <a:pPr lvl="1"/>
            <a:r>
              <a:rPr lang="es-CL" dirty="0" smtClean="0">
                <a:solidFill>
                  <a:srgbClr val="00B050"/>
                </a:solidFill>
              </a:rPr>
              <a:t>Cuando el índice esté disponible y:</a:t>
            </a:r>
          </a:p>
          <a:p>
            <a:pPr lvl="2"/>
            <a:r>
              <a:rPr lang="es-CL" dirty="0" smtClean="0">
                <a:solidFill>
                  <a:srgbClr val="00B050"/>
                </a:solidFill>
              </a:rPr>
              <a:t>Pocas </a:t>
            </a:r>
            <a:r>
              <a:rPr lang="es-CL" dirty="0" err="1" smtClean="0">
                <a:solidFill>
                  <a:srgbClr val="00B050"/>
                </a:solidFill>
              </a:rPr>
              <a:t>tuplas</a:t>
            </a:r>
            <a:r>
              <a:rPr lang="es-CL" dirty="0" smtClean="0">
                <a:solidFill>
                  <a:srgbClr val="00B050"/>
                </a:solidFill>
              </a:rPr>
              <a:t> en </a:t>
            </a:r>
            <a:r>
              <a:rPr lang="es-CL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solidFill>
                  <a:srgbClr val="00B050"/>
                </a:solidFill>
              </a:rPr>
              <a:t> y pocas </a:t>
            </a:r>
            <a:r>
              <a:rPr lang="es-CL" dirty="0" err="1" smtClean="0">
                <a:solidFill>
                  <a:srgbClr val="00B050"/>
                </a:solidFill>
              </a:rPr>
              <a:t>tuplas</a:t>
            </a:r>
            <a:r>
              <a:rPr lang="es-CL" dirty="0" smtClean="0">
                <a:solidFill>
                  <a:srgbClr val="00B050"/>
                </a:solidFill>
              </a:rPr>
              <a:t> en </a:t>
            </a:r>
            <a:r>
              <a:rPr lang="es-CL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s-CL" dirty="0" smtClean="0">
                <a:solidFill>
                  <a:srgbClr val="00B050"/>
                </a:solidFill>
                <a:cs typeface="Calibri Light" panose="020F0302020204030204" pitchFamily="34" charset="0"/>
              </a:rPr>
              <a:t>satisfagan el </a:t>
            </a:r>
            <a:r>
              <a:rPr lang="es-CL" dirty="0" err="1" smtClean="0">
                <a:solidFill>
                  <a:srgbClr val="00B050"/>
                </a:solidFill>
                <a:cs typeface="Calibri Light" panose="020F0302020204030204" pitchFamily="34" charset="0"/>
              </a:rPr>
              <a:t>join</a:t>
            </a:r>
            <a:r>
              <a:rPr lang="es-CL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CL" dirty="0" smtClean="0">
              <a:solidFill>
                <a:srgbClr val="00B050"/>
              </a:solidFill>
            </a:endParaRPr>
          </a:p>
          <a:p>
            <a:r>
              <a:rPr lang="es-CL" i="1" dirty="0" smtClean="0"/>
              <a:t>Hash-</a:t>
            </a:r>
            <a:r>
              <a:rPr lang="es-CL" i="1" dirty="0" err="1" smtClean="0"/>
              <a:t>join</a:t>
            </a:r>
            <a:endParaRPr lang="es-CL" i="1" dirty="0" smtClean="0"/>
          </a:p>
          <a:p>
            <a:pPr lvl="1"/>
            <a:r>
              <a:rPr lang="es-CL" dirty="0" smtClean="0">
                <a:solidFill>
                  <a:srgbClr val="00B050"/>
                </a:solidFill>
              </a:rPr>
              <a:t>Cuando </a:t>
            </a:r>
            <a:r>
              <a:rPr lang="es-CL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CL" dirty="0" smtClean="0">
                <a:solidFill>
                  <a:srgbClr val="00B050"/>
                </a:solidFill>
              </a:rPr>
              <a:t> quepa en memoria y:</a:t>
            </a:r>
          </a:p>
          <a:p>
            <a:pPr lvl="2"/>
            <a:r>
              <a:rPr lang="es-CL" dirty="0" smtClean="0">
                <a:solidFill>
                  <a:srgbClr val="00B050"/>
                </a:solidFill>
              </a:rPr>
              <a:t>Muchas </a:t>
            </a:r>
            <a:r>
              <a:rPr lang="es-CL" dirty="0" err="1" smtClean="0">
                <a:solidFill>
                  <a:srgbClr val="00B050"/>
                </a:solidFill>
              </a:rPr>
              <a:t>tuplas</a:t>
            </a:r>
            <a:r>
              <a:rPr lang="es-CL" dirty="0" smtClean="0">
                <a:solidFill>
                  <a:srgbClr val="00B050"/>
                </a:solidFill>
              </a:rPr>
              <a:t> en </a:t>
            </a:r>
            <a:r>
              <a:rPr lang="es-CL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es-CL" dirty="0" smtClean="0">
                <a:solidFill>
                  <a:srgbClr val="00B050"/>
                </a:solidFill>
                <a:cs typeface="Calibri Light" panose="020F0302020204030204" pitchFamily="34" charset="0"/>
              </a:rPr>
              <a:t>satisfagan el </a:t>
            </a:r>
            <a:r>
              <a:rPr lang="es-CL" dirty="0" err="1" smtClean="0">
                <a:solidFill>
                  <a:srgbClr val="00B050"/>
                </a:solidFill>
                <a:cs typeface="Calibri Light" panose="020F0302020204030204" pitchFamily="34" charset="0"/>
              </a:rPr>
              <a:t>join</a:t>
            </a:r>
            <a:endParaRPr lang="es-CL" dirty="0" smtClean="0">
              <a:solidFill>
                <a:srgbClr val="00B050"/>
              </a:solidFill>
              <a:cs typeface="Calibri Light" panose="020F0302020204030204" pitchFamily="34" charset="0"/>
            </a:endParaRPr>
          </a:p>
          <a:p>
            <a:r>
              <a:rPr lang="es-CL" i="1" dirty="0" err="1" smtClean="0">
                <a:cs typeface="Calibri Light" panose="020F0302020204030204" pitchFamily="34" charset="0"/>
              </a:rPr>
              <a:t>Sort-merge-join</a:t>
            </a:r>
            <a:endParaRPr lang="es-CL" i="1" dirty="0" smtClean="0">
              <a:cs typeface="Calibri Light" panose="020F0302020204030204" pitchFamily="34" charset="0"/>
            </a:endParaRPr>
          </a:p>
          <a:p>
            <a:pPr lvl="1"/>
            <a:r>
              <a:rPr lang="es-CL" dirty="0" smtClean="0">
                <a:solidFill>
                  <a:srgbClr val="00B050"/>
                </a:solidFill>
                <a:cs typeface="Calibri Light" panose="020F0302020204030204" pitchFamily="34" charset="0"/>
              </a:rPr>
              <a:t>Cuando </a:t>
            </a:r>
            <a:r>
              <a:rPr lang="es-CL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solidFill>
                  <a:srgbClr val="00B050"/>
                </a:solidFill>
              </a:rPr>
              <a:t> y </a:t>
            </a:r>
            <a:r>
              <a:rPr lang="es-CL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CL" dirty="0" smtClean="0">
                <a:solidFill>
                  <a:srgbClr val="00B050"/>
                </a:solidFill>
              </a:rPr>
              <a:t> ya estén ordenadas por los atributos del </a:t>
            </a:r>
            <a:r>
              <a:rPr lang="es-CL" dirty="0" err="1" smtClean="0">
                <a:solidFill>
                  <a:srgbClr val="00B050"/>
                </a:solidFill>
              </a:rPr>
              <a:t>join</a:t>
            </a:r>
            <a:r>
              <a:rPr lang="es-CL" dirty="0" smtClean="0">
                <a:solidFill>
                  <a:srgbClr val="00B050"/>
                </a:solidFill>
              </a:rPr>
              <a:t> y:</a:t>
            </a:r>
          </a:p>
          <a:p>
            <a:pPr lvl="2"/>
            <a:r>
              <a:rPr lang="es-CL" dirty="0" smtClean="0">
                <a:solidFill>
                  <a:srgbClr val="00B050"/>
                </a:solidFill>
              </a:rPr>
              <a:t>Muchas </a:t>
            </a:r>
            <a:r>
              <a:rPr lang="es-CL" dirty="0" err="1" smtClean="0">
                <a:solidFill>
                  <a:srgbClr val="00B050"/>
                </a:solidFill>
              </a:rPr>
              <a:t>tuplas</a:t>
            </a:r>
            <a:r>
              <a:rPr lang="es-CL" dirty="0" smtClean="0">
                <a:solidFill>
                  <a:srgbClr val="00B050"/>
                </a:solidFill>
              </a:rPr>
              <a:t> en </a:t>
            </a:r>
            <a:r>
              <a:rPr lang="es-CL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solidFill>
                  <a:srgbClr val="00B050"/>
                </a:solidFill>
              </a:rPr>
              <a:t> y </a:t>
            </a:r>
            <a:r>
              <a:rPr lang="es-CL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s-CL" dirty="0" smtClean="0">
                <a:solidFill>
                  <a:srgbClr val="00B050"/>
                </a:solidFill>
                <a:cs typeface="Calibri Light" panose="020F0302020204030204" pitchFamily="34" charset="0"/>
              </a:rPr>
              <a:t>satisfagan el </a:t>
            </a:r>
            <a:r>
              <a:rPr lang="es-CL" dirty="0" err="1" smtClean="0">
                <a:solidFill>
                  <a:srgbClr val="00B050"/>
                </a:solidFill>
                <a:cs typeface="Calibri Light" panose="020F0302020204030204" pitchFamily="34" charset="0"/>
              </a:rPr>
              <a:t>join</a:t>
            </a:r>
            <a:endParaRPr lang="es-CL" dirty="0" smtClean="0">
              <a:solidFill>
                <a:srgbClr val="00B050"/>
              </a:solidFill>
            </a:endParaRPr>
          </a:p>
          <a:p>
            <a:pPr lvl="2"/>
            <a:endParaRPr lang="es-C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344" y="1143000"/>
            <a:ext cx="8305800" cy="1524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¿Cuál es mejor?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CL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Loop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anidado (sin índice)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CL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Loop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anidado (con índice)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Hash-</a:t>
            </a:r>
            <a:r>
              <a:rPr lang="es-CL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join</a:t>
            </a:r>
            <a:endParaRPr lang="es-CL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es-CL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Sort-merge-join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68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762" y="3048000"/>
            <a:ext cx="9144000" cy="381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Ver la planificación: </a:t>
            </a:r>
            <a:r>
              <a:rPr lang="es-CL" sz="3200" dirty="0" smtClean="0">
                <a:latin typeface="Inconsolata" panose="00000509000000000000" pitchFamily="49" charset="0"/>
              </a:rPr>
              <a:t>EXPLAIN</a:t>
            </a:r>
            <a:r>
              <a:rPr lang="es-CL" sz="3200" dirty="0" smtClean="0"/>
              <a:t>/</a:t>
            </a:r>
            <a:r>
              <a:rPr lang="es-CL" sz="3200" dirty="0" smtClean="0">
                <a:latin typeface="Inconsolata" panose="00000509000000000000" pitchFamily="49" charset="0"/>
              </a:rPr>
              <a:t>ANALYZE</a:t>
            </a:r>
            <a:endParaRPr lang="es-CL" sz="3200" dirty="0">
              <a:latin typeface="Inconsolata" panose="00000509000000000000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0200"/>
            <a:ext cx="7830112" cy="1143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2962" y="4343162"/>
            <a:ext cx="7467600" cy="160043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400" dirty="0" err="1" smtClean="0">
                <a:solidFill>
                  <a:srgbClr val="FFFF00"/>
                </a:solidFill>
                <a:latin typeface="Inconsolata" panose="00000509000000000000" pitchFamily="49" charset="0"/>
              </a:rPr>
              <a:t>Seq</a:t>
            </a:r>
            <a:r>
              <a:rPr lang="es-CL" sz="1400" dirty="0" smtClean="0">
                <a:solidFill>
                  <a:srgbClr val="FFFF00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Scan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on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Inconsolata" panose="00000509000000000000" pitchFamily="49" charset="0"/>
              </a:rPr>
              <a:t>personaje100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 </a:t>
            </a:r>
            <a:endParaRPr lang="es-CL" sz="1400" dirty="0" smtClean="0">
              <a:solidFill>
                <a:schemeClr val="bg1"/>
              </a:solidFill>
              <a:latin typeface="Inconsolata" panose="00000509000000000000" pitchFamily="49" charset="0"/>
            </a:endParaRP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</a:t>
            </a:r>
            <a:r>
              <a:rPr lang="en-US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(</a:t>
            </a:r>
            <a:r>
              <a:rPr lang="en-US" sz="1400" dirty="0">
                <a:solidFill>
                  <a:schemeClr val="bg1"/>
                </a:solidFill>
                <a:latin typeface="Inconsolata" panose="00000509000000000000" pitchFamily="49" charset="0"/>
              </a:rPr>
              <a:t>cost=0.00..53967.89 rows=2 width=47) </a:t>
            </a:r>
            <a:endParaRPr lang="en-US" sz="1400" dirty="0" smtClean="0">
              <a:solidFill>
                <a:schemeClr val="bg1"/>
              </a:solidFill>
              <a:latin typeface="Inconsolata" panose="00000509000000000000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(</a:t>
            </a:r>
            <a:r>
              <a:rPr lang="en-US" sz="1400" dirty="0">
                <a:solidFill>
                  <a:schemeClr val="bg1"/>
                </a:solidFill>
                <a:latin typeface="Inconsolata" panose="00000509000000000000" pitchFamily="49" charset="0"/>
              </a:rPr>
              <a:t>actual time=6.683..402.203 rows=54 loops=1</a:t>
            </a:r>
            <a:r>
              <a:rPr lang="en-US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)</a:t>
            </a:r>
            <a:endParaRPr lang="es-CL" sz="1400" dirty="0">
              <a:solidFill>
                <a:schemeClr val="bg1"/>
              </a:solidFill>
              <a:latin typeface="Inconsolata" panose="00000509000000000000" pitchFamily="49" charset="0"/>
            </a:endParaRP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 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Filter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((</a:t>
            </a:r>
            <a:r>
              <a:rPr lang="es-CL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anose="00000509000000000000" pitchFamily="49" charset="0"/>
              </a:rPr>
              <a:t>p_nombre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)::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text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= </a:t>
            </a:r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'</a:t>
            </a:r>
            <a:r>
              <a:rPr lang="es-CL" sz="1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Inconsolata" panose="00000509000000000000" pitchFamily="49" charset="0"/>
              </a:rPr>
              <a:t>Whiplash</a:t>
            </a:r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'::</a:t>
            </a:r>
            <a:r>
              <a:rPr lang="es-CL" sz="1400" dirty="0" err="1" smtClean="0">
                <a:solidFill>
                  <a:schemeClr val="bg1"/>
                </a:solidFill>
                <a:latin typeface="Inconsolata" panose="00000509000000000000" pitchFamily="49" charset="0"/>
              </a:rPr>
              <a:t>text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AND (</a:t>
            </a:r>
            <a:r>
              <a:rPr lang="es-CL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anose="00000509000000000000" pitchFamily="49" charset="0"/>
              </a:rPr>
              <a:t>p_anho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= </a:t>
            </a:r>
            <a:r>
              <a:rPr lang="es-CL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consolata" panose="00000509000000000000" pitchFamily="49" charset="0"/>
              </a:rPr>
              <a:t>2014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))</a:t>
            </a: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 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Rows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Removed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by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Filter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</a:t>
            </a:r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2170472</a:t>
            </a:r>
            <a:endParaRPr lang="es-CL" sz="1400" dirty="0">
              <a:solidFill>
                <a:schemeClr val="bg1"/>
              </a:solidFill>
              <a:latin typeface="Inconsolata" panose="00000509000000000000" pitchFamily="49" charset="0"/>
            </a:endParaRP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Planning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time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0.111 </a:t>
            </a:r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ms</a:t>
            </a:r>
          </a:p>
          <a:p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 smtClean="0">
                <a:solidFill>
                  <a:srgbClr val="FFFF00"/>
                </a:solidFill>
                <a:latin typeface="Inconsolata" panose="00000509000000000000" pitchFamily="49" charset="0"/>
              </a:rPr>
              <a:t>Execution</a:t>
            </a:r>
            <a:r>
              <a:rPr lang="es-CL" sz="1400" dirty="0" smtClean="0">
                <a:solidFill>
                  <a:srgbClr val="FFFF00"/>
                </a:solidFill>
                <a:latin typeface="Inconsolata" panose="00000509000000000000" pitchFamily="49" charset="0"/>
              </a:rPr>
              <a:t> time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402.273 ms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21" y="3352801"/>
            <a:ext cx="5192813" cy="43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762" y="3048000"/>
            <a:ext cx="9144000" cy="381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Ver la planificación: </a:t>
            </a:r>
            <a:r>
              <a:rPr lang="es-CL" sz="3200" dirty="0" smtClean="0">
                <a:latin typeface="Inconsolata" panose="00000509000000000000" pitchFamily="49" charset="0"/>
              </a:rPr>
              <a:t>EXPLAIN</a:t>
            </a:r>
            <a:r>
              <a:rPr lang="es-CL" sz="3200" dirty="0" smtClean="0"/>
              <a:t>/</a:t>
            </a:r>
            <a:r>
              <a:rPr lang="es-CL" sz="3200" dirty="0" smtClean="0">
                <a:latin typeface="Inconsolata" panose="00000509000000000000" pitchFamily="49" charset="0"/>
              </a:rPr>
              <a:t>ANALYZE</a:t>
            </a:r>
            <a:endParaRPr lang="es-CL" sz="3200" dirty="0">
              <a:latin typeface="Inconsolata" panose="00000509000000000000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0200"/>
            <a:ext cx="7830112" cy="1143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2962" y="4343162"/>
            <a:ext cx="7467600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400" dirty="0" err="1" smtClean="0">
                <a:solidFill>
                  <a:srgbClr val="FFFF00"/>
                </a:solidFill>
                <a:latin typeface="Inconsolata" panose="00000509000000000000" pitchFamily="49" charset="0"/>
              </a:rPr>
              <a:t>Index</a:t>
            </a:r>
            <a:r>
              <a:rPr lang="es-CL" sz="1400" dirty="0" smtClean="0">
                <a:solidFill>
                  <a:srgbClr val="FFFF00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Scan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using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Inconsolata" panose="00000509000000000000" pitchFamily="49" charset="0"/>
              </a:rPr>
              <a:t>personaje100_pnombreanho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on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Inconsolata" panose="00000509000000000000" pitchFamily="49" charset="0"/>
              </a:rPr>
              <a:t>personaje100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 </a:t>
            </a:r>
            <a:endParaRPr lang="es-CL" sz="1400" dirty="0" smtClean="0">
              <a:solidFill>
                <a:schemeClr val="bg1"/>
              </a:solidFill>
              <a:latin typeface="Inconsolata" panose="00000509000000000000" pitchFamily="49" charset="0"/>
            </a:endParaRP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(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cost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=0.43..12.47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rows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=2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width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=47) </a:t>
            </a:r>
            <a:endParaRPr lang="es-CL" sz="1400" dirty="0" smtClean="0">
              <a:solidFill>
                <a:schemeClr val="bg1"/>
              </a:solidFill>
              <a:latin typeface="Inconsolata" panose="00000509000000000000" pitchFamily="49" charset="0"/>
            </a:endParaRP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(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actual time=0.123..0.540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rows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=54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loops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=1)</a:t>
            </a: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 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Index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Cond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(((</a:t>
            </a:r>
            <a:r>
              <a:rPr lang="es-CL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anose="00000509000000000000" pitchFamily="49" charset="0"/>
              </a:rPr>
              <a:t>p_nombre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)::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text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= '</a:t>
            </a:r>
            <a:r>
              <a:rPr lang="es-CL" sz="1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Inconsolata" panose="00000509000000000000" pitchFamily="49" charset="0"/>
              </a:rPr>
              <a:t>Whiplash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'::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text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) AND (</a:t>
            </a:r>
            <a:r>
              <a:rPr lang="es-CL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anose="00000509000000000000" pitchFamily="49" charset="0"/>
              </a:rPr>
              <a:t>p_anho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= </a:t>
            </a:r>
            <a:r>
              <a:rPr lang="es-CL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consolata" panose="00000509000000000000" pitchFamily="49" charset="0"/>
              </a:rPr>
              <a:t>2014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))</a:t>
            </a: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Planning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time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0.143 ms</a:t>
            </a: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Execution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time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0.589 ms</a:t>
            </a: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22" y="3352801"/>
            <a:ext cx="5306440" cy="43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6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Indexación</a:t>
            </a:r>
            <a:r>
              <a:rPr lang="en-US" dirty="0" smtClean="0"/>
              <a:t> y </a:t>
            </a:r>
            <a:r>
              <a:rPr lang="en-US" dirty="0" err="1" smtClean="0"/>
              <a:t>optimización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0671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2209800"/>
            <a:ext cx="9144000" cy="464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5850" y="3560092"/>
            <a:ext cx="1300656" cy="149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 es un lenguaje </a:t>
            </a:r>
            <a:r>
              <a:rPr lang="es-CL" b="1" dirty="0">
                <a:solidFill>
                  <a:srgbClr val="0066CC"/>
                </a:solidFill>
              </a:rPr>
              <a:t>declarativo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2968" y="2295042"/>
            <a:ext cx="1975209" cy="1016693"/>
            <a:chOff x="382968" y="2295042"/>
            <a:chExt cx="1975209" cy="1016693"/>
          </a:xfrm>
        </p:grpSpPr>
        <p:sp>
          <p:nvSpPr>
            <p:cNvPr id="4" name="Rectangle 3"/>
            <p:cNvSpPr/>
            <p:nvPr/>
          </p:nvSpPr>
          <p:spPr>
            <a:xfrm>
              <a:off x="382968" y="2295042"/>
              <a:ext cx="1975209" cy="10166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58" y="2511764"/>
              <a:ext cx="1166317" cy="5256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17" y="2327933"/>
              <a:ext cx="1064610" cy="109665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1001" y="3415210"/>
            <a:ext cx="1975209" cy="1019583"/>
            <a:chOff x="381001" y="3415210"/>
            <a:chExt cx="1975209" cy="1019583"/>
          </a:xfrm>
        </p:grpSpPr>
        <p:sp>
          <p:nvSpPr>
            <p:cNvPr id="8" name="Rectangle 7"/>
            <p:cNvSpPr/>
            <p:nvPr/>
          </p:nvSpPr>
          <p:spPr>
            <a:xfrm>
              <a:off x="381001" y="3415210"/>
              <a:ext cx="1975209" cy="1019583"/>
            </a:xfrm>
            <a:prstGeom prst="rect">
              <a:avLst/>
            </a:prstGeom>
            <a:solidFill>
              <a:srgbClr val="FEF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3" y="3633801"/>
              <a:ext cx="1578417" cy="6782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3" y="3449970"/>
              <a:ext cx="790011" cy="11012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81000" y="4538268"/>
            <a:ext cx="1975209" cy="1060615"/>
            <a:chOff x="381000" y="4538268"/>
            <a:chExt cx="1975209" cy="1060615"/>
          </a:xfrm>
        </p:grpSpPr>
        <p:sp>
          <p:nvSpPr>
            <p:cNvPr id="12" name="Rectangle 11"/>
            <p:cNvSpPr/>
            <p:nvPr/>
          </p:nvSpPr>
          <p:spPr>
            <a:xfrm>
              <a:off x="381000" y="4538268"/>
              <a:ext cx="1975209" cy="10606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90" y="4741387"/>
              <a:ext cx="1576639" cy="7627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4" y="4567762"/>
              <a:ext cx="1327922" cy="11197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81000" y="5702358"/>
            <a:ext cx="1978854" cy="1060614"/>
            <a:chOff x="381000" y="5702358"/>
            <a:chExt cx="1978854" cy="1060614"/>
          </a:xfrm>
        </p:grpSpPr>
        <p:sp>
          <p:nvSpPr>
            <p:cNvPr id="16" name="Rectangle 15"/>
            <p:cNvSpPr/>
            <p:nvPr/>
          </p:nvSpPr>
          <p:spPr>
            <a:xfrm>
              <a:off x="381000" y="5702358"/>
              <a:ext cx="1978854" cy="1060614"/>
            </a:xfrm>
            <a:prstGeom prst="rect">
              <a:avLst/>
            </a:prstGeom>
            <a:solidFill>
              <a:srgbClr val="EEEC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1" y="5902586"/>
              <a:ext cx="1580328" cy="8372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2" y="5728962"/>
              <a:ext cx="1556925" cy="114328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57600" y="3451581"/>
            <a:ext cx="1751603" cy="17516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19256" y="2295042"/>
            <a:ext cx="2217599" cy="4467930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endCxn id="24" idx="1"/>
          </p:cNvCxnSpPr>
          <p:nvPr/>
        </p:nvCxnSpPr>
        <p:spPr>
          <a:xfrm>
            <a:off x="2353433" y="2819400"/>
            <a:ext cx="1304167" cy="150798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3"/>
          </p:cNvCxnSpPr>
          <p:nvPr/>
        </p:nvCxnSpPr>
        <p:spPr>
          <a:xfrm>
            <a:off x="2356210" y="3925002"/>
            <a:ext cx="1304166" cy="386807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2" idx="3"/>
            <a:endCxn id="24" idx="1"/>
          </p:cNvCxnSpPr>
          <p:nvPr/>
        </p:nvCxnSpPr>
        <p:spPr>
          <a:xfrm flipV="1">
            <a:off x="2356209" y="4327383"/>
            <a:ext cx="1301391" cy="74119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3"/>
            <a:endCxn id="24" idx="1"/>
          </p:cNvCxnSpPr>
          <p:nvPr/>
        </p:nvCxnSpPr>
        <p:spPr>
          <a:xfrm flipV="1">
            <a:off x="2359854" y="4327383"/>
            <a:ext cx="1297746" cy="1905282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4" idx="3"/>
          </p:cNvCxnSpPr>
          <p:nvPr/>
        </p:nvCxnSpPr>
        <p:spPr>
          <a:xfrm flipV="1">
            <a:off x="5409203" y="4327382"/>
            <a:ext cx="1203633" cy="1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72" y="3121720"/>
            <a:ext cx="1149256" cy="23015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-8200" y="2057400"/>
            <a:ext cx="9152200" cy="480496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228599" y="1295400"/>
            <a:ext cx="8686801" cy="55669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Font typeface="Arial" pitchFamily="34" charset="0"/>
              <a:buNone/>
            </a:pPr>
            <a:r>
              <a:rPr lang="es-CL" sz="2800" b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Uno dice lo que quiere, no cómo debería ser computado</a:t>
            </a:r>
          </a:p>
          <a:p>
            <a:pPr marL="457200" lvl="1" indent="0" algn="ctr">
              <a:buClr>
                <a:schemeClr val="bg1"/>
              </a:buClr>
              <a:buNone/>
            </a:pPr>
            <a:endParaRPr lang="es-CL" i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s-CL" sz="24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Idealmente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el motor puede elegir el mejor plan de ejecución independientemente de la expresión particular de la consulta</a:t>
            </a:r>
          </a:p>
          <a:p>
            <a:pPr marL="0" indent="0" algn="ctr">
              <a:buClr>
                <a:schemeClr val="bg1"/>
              </a:buClr>
              <a:buNone/>
            </a:pPr>
            <a:endParaRPr lang="es-CL" sz="28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s-CL" sz="2400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El usuario no tiene que preocuparse por la optimización de la consulta</a:t>
            </a: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6" y="4301212"/>
            <a:ext cx="3198054" cy="240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91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1563350" cy="7620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05000" y="190500"/>
            <a:ext cx="5715000" cy="514410"/>
            <a:chOff x="1905000" y="190500"/>
            <a:chExt cx="5715000" cy="514410"/>
          </a:xfrm>
        </p:grpSpPr>
        <p:sp>
          <p:nvSpPr>
            <p:cNvPr id="9" name="TextBox 8"/>
            <p:cNvSpPr txBox="1"/>
            <p:nvPr/>
          </p:nvSpPr>
          <p:spPr>
            <a:xfrm>
              <a:off x="5334000" y="304800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2000" dirty="0" smtClean="0">
                  <a:solidFill>
                    <a:srgbClr val="FFFF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Lo que hemos visto</a:t>
              </a:r>
              <a:endParaRPr lang="es-CL" sz="2000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1905000" y="190500"/>
              <a:ext cx="304800" cy="228600"/>
            </a:xfrm>
            <a:prstGeom prst="ellipse">
              <a:avLst/>
            </a:prstGeom>
            <a:solidFill>
              <a:srgbClr val="FFFF00">
                <a:alpha val="14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2209800" y="304800"/>
              <a:ext cx="3124200" cy="20005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4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/>
              <a:t>Bloques en el disco duro</a:t>
            </a:r>
            <a:endParaRPr lang="es-CL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752600"/>
            <a:ext cx="6991350" cy="2286000"/>
          </a:xfrm>
          <a:prstGeom prst="rect">
            <a:avLst/>
          </a:prstGeom>
        </p:spPr>
      </p:pic>
      <p:sp>
        <p:nvSpPr>
          <p:cNvPr id="8" name="Content Placeholder 6 2"/>
          <p:cNvSpPr txBox="1">
            <a:spLocks/>
          </p:cNvSpPr>
          <p:nvPr/>
        </p:nvSpPr>
        <p:spPr>
          <a:xfrm>
            <a:off x="1143000" y="4311134"/>
            <a:ext cx="6991350" cy="64186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Más eficiente al nivel de hardware.</a:t>
            </a:r>
          </a:p>
          <a:p>
            <a:pPr marL="0" indent="0" algn="ctr">
              <a:buNone/>
            </a:pPr>
            <a:r>
              <a:rPr lang="es-CL" sz="2100" i="1" dirty="0">
                <a:latin typeface="Calibri Light" panose="020F0302020204030204" pitchFamily="34" charset="0"/>
              </a:rPr>
              <a:t>Evite espacio no </a:t>
            </a:r>
            <a:r>
              <a:rPr lang="es-CL" sz="2100" i="1" dirty="0" smtClean="0">
                <a:latin typeface="Calibri Light" panose="020F0302020204030204" pitchFamily="34" charset="0"/>
              </a:rPr>
              <a:t>usable.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7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447D8E"/>
          </a:solidFill>
        </p:spPr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95000"/>
                  </a:schemeClr>
                </a:solidFill>
              </a:rPr>
              <a:t>¿Preguntas?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Sistema de costos (clásico)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7051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='Tyler, Liv' 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4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938.88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44 &amp; \cellcolor{red!20} Pluto  &amp; \cellcolor{red!10}$\ldots$\\&#10;\end{tabular}&#10;&#10;\end{document}"/>
  <p:tag name="IGUANATEXSIZE" val="15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38.88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53 &amp; \cellcolor{red!20} Neptuno  &amp; \cellcolor{red!10}$\ldots$\\&#10;\cellcolor{red!20}76 &amp; \cellcolor{red!20} Urano  &amp; \cellcolor{red!10}$\ldots$\\&#10;\end{tabular}&#10;&#10;\end{document}"/>
  <p:tag name="IGUANATEXSIZE" val="15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134 &amp; \cellcolor{red!20} Saturno  &amp; \cellcolor{red!10}$\ldots$\\&#10;\cellcolor{red!20}152 &amp; \cellcolor{red!20} Júpiter  &amp; \cellcolor{red!10}$\ldots$\\&#10;\end{tabular}&#10;&#10;\end{document}"/>
  <p:tag name="IGUANATEXSIZE" val="15"/>
  <p:tag name="IGUANATEXCURSOR" val="4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186 &amp; \cellcolor{red!20} Marte  &amp; \cellcolor{red!10}$\ldots$\\&#10;\cellcolor{red!20}288 &amp; \cellcolor{red!20} Tierra  &amp; \cellcolor{red!10}$\ldots$\\&#10;\end{tabular}&#10;&#10;\end{document}"/>
  <p:tag name="IGUANATEXSIZE" val="15"/>
  <p:tag name="IGUANATEXCURSOR" val="37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440 &amp; \cellcolor{red!20} Mercurio  &amp; \cellcolor{red!10}$\ldots$\\&#10;\cellcolor{red!20}730 &amp; \cellcolor{red!20} Venus  &amp; \cellcolor{red!10}$\ldots$\\&#10;\end{tabular}&#10;&#10;\end{document}"/>
  <p:tag name="IGUANATEXSIZE" val="15"/>
  <p:tag name="IGUANATEXCURSOR" val="37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938.88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44 &amp; \cellcolor{red!20} Pluto  &amp; \cellcolor{red!10}$\ldots$\\&#10;\end{tabular}&#10;&#10;\end{document}"/>
  <p:tag name="IGUANATEXSIZE" val="15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38.88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53 &amp; \cellcolor{red!20} Neptuno  &amp; \cellcolor{red!10}$\ldots$\\&#10;\cellcolor{red!20}76 &amp; \cellcolor{red!20} Urano  &amp; \cellcolor{red!10}$\ldots$\\&#10;\end{tabular}&#10;&#10;\end{document}"/>
  <p:tag name="IGUANATEXSIZE" val="15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134 &amp; \cellcolor{red!20} Saturno  &amp; \cellcolor{red!10}$\ldots$\\&#10;\cellcolor{red!20}152 &amp; \cellcolor{red!20} Júpiter  &amp; \cellcolor{red!10}$\ldots$\\&#10;\end{tabular}&#10;&#10;\end{document}"/>
  <p:tag name="IGUANATEXSIZE" val="15"/>
  <p:tag name="IGUANATEXCURSOR" val="4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186 &amp; \cellcolor{red!20} Marte  &amp; \cellcolor{red!10}$\ldots$\\&#10;\cellcolor{red!20}288 &amp; \cellcolor{red!20} Tierra  &amp; \cellcolor{red!10}$\ldots$\\&#10;\end{tabular}&#10;&#10;\end{document}"/>
  <p:tag name="IGUANATEXSIZE" val="15"/>
  <p:tag name="IGUANATEXCURSOR" val="37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440 &amp; \cellcolor{red!20} Mercurio  &amp; \cellcolor{red!10}$\ldots$\\&#10;\cellcolor{red!20}730 &amp; \cellcolor{red!20} Venus  &amp; \cellcolor{red!10}$\ldots$\\&#10;\end{tabular}&#10;&#10;\end{document}"/>
  <p:tag name="IGUANATEXSIZE" val="15"/>
  <p:tag name="IGUANATEXCURSOR" val="37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760.405"/>
  <p:tag name="LATEXADDIN" val="\documentclass{article}&#10;\usepackage{amsmath}&#10;\pagestyle{empty}&#10;\begin{document}&#10;&#10;$O(\mathrm{log}_b(\lceil\frac{|R|}{B}\rceil))$&#10;&#10;&#10;\end{document}"/>
  <p:tag name="IGUANATEXSIZE" val="18"/>
  <p:tag name="IGUANATEXCURSOR" val="12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938.88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44 &amp; \cellcolor{red!20} Pluto  &amp; \cellcolor{red!10}$\ldots$\\&#10;\end{tabular}&#10;&#10;\end{document}"/>
  <p:tag name="IGUANATEXSIZE" val="15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38.88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53 &amp; \cellcolor{red!20} Neptuno  &amp; \cellcolor{red!10}$\ldots$\\&#10;\cellcolor{red!20}76 &amp; \cellcolor{red!20} Urano  &amp; \cellcolor{red!10}$\ldots$\\&#10;\end{tabular}&#10;&#10;\end{document}"/>
  <p:tag name="IGUANATEXSIZE" val="15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134 &amp; \cellcolor{red!20} Saturno  &amp; \cellcolor{red!10}$\ldots$\\&#10;\cellcolor{red!20}152 &amp; \cellcolor{red!20} Júpiter  &amp; \cellcolor{red!10}$\ldots$\\&#10;\end{tabular}&#10;&#10;\end{document}"/>
  <p:tag name="IGUANATEXSIZE" val="15"/>
  <p:tag name="IGUANATEXCURSOR" val="4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186 &amp; \cellcolor{red!20} Marte  &amp; \cellcolor{red!10}$\ldots$\\&#10;\cellcolor{red!20}288 &amp; \cellcolor{red!20} Tierra  &amp; \cellcolor{red!10}$\ldots$\\&#10;\end{tabular}&#10;&#10;\end{document}"/>
  <p:tag name="IGUANATEXSIZE" val="15"/>
  <p:tag name="IGUANATEXCURSOR" val="37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440 &amp; \cellcolor{red!20} Mercurio  &amp; \cellcolor{red!10}$\ldots$\\&#10;\cellcolor{red!20}730 &amp; \cellcolor{red!20} Venus  &amp; \cellcolor{red!10}$\ldots$\\&#10;\end{tabular}&#10;&#10;\end{document}"/>
  <p:tag name="IGUANATEXSIZE" val="15"/>
  <p:tag name="IGUANATEXCURSOR" val="37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39.2201"/>
  <p:tag name="LATEXADDIN" val="\documentclass{article}&#10;\usepackage{amsmath}&#10;\pagestyle{empty}&#10;\begin{document}&#10;&#10;$O(1)$&#10;&#10;&#10;\end{document}"/>
  <p:tag name="IGUANATEXSIZE" val="18"/>
  <p:tag name="IGUANATEXCURSOR" val="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ercurio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Venus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Tierra&#10;\end{tabular}&#10;\end{document}"/>
  <p:tag name="IGUANATEXSIZE" val="20"/>
  <p:tag name="IGUANATEXCURSOR" val="2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='Tyler, Liv' &#10;      ) PLT&#10;  ) CLT&#10;\end{lstlisting}&#10;\end{document}"/>
  <p:tag name="IGUANATEXSIZE" val="12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Saturno&#10;\end{tabular}&#10;\end{document}"/>
  <p:tag name="IGUANATEXSIZE" val="20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arte&#10;\end{tabular}&#10;\end{document}"/>
  <p:tag name="IGUANATEXSIZE" val="20"/>
  <p:tag name="IGUANATEXCURSOR" val="2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...&#10;\end{tabular}&#10;\end{document}"/>
  <p:tag name="IGUANATEXSIZE" val="20"/>
  <p:tag name="IGUANATEXCURSOR" val="2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5.039"/>
  <p:tag name="ORIGINALWIDTH" val="780.6525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p{0.3cm}}&#10;\cellcolor{green!25} 000 &amp; \cellcolor{black!25} \\ &#10;  \\ [-1.7ex]&#10;\cellcolor{green!75} 001 &amp; \cellcolor{black!50} \\&#10;  \\ [-1.7ex]&#10;\cellcolor{green!25} 002 &amp; \cellcolor{black!25} \\&#10;  \\ [-1.7ex]&#10;\cellcolor{green!75} 003 &amp; \cellcolor{black!50} \\&#10;  \\ [-1.7ex]&#10;$\vdots$ &amp; $\vdots$ \\&#10;\cellcolor{green!25} 126 &amp; \cellcolor{black!25} \\&#10;  \\ [-1.7ex]&#10;\cellcolor{green!75} 127 &amp; \cellcolor{black!50} \\&#10;  \\ [-1.7ex]&#10;$\vdots$ &amp; $\vdots$ \\&#10;\cellcolor{green!75} 254 &amp; \cellcolor{black!50} \\&#10;  \\ [-1.7ex]&#10;\cellcolor{green!25} 255 &amp; \cellcolor{black!25} \\&#10;\end{tabular}&#10;\end{document}"/>
  <p:tag name="IGUANATEXSIZE" val="20"/>
  <p:tag name="IGUANATEXCURSOR" val="7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Venus &amp; \cellcolor{red!20} 0,72 &amp; \cellcolor{red!20} 0,95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Tierra &amp; \cellcolor{red!20} 1,00 &amp; \cellcolor{red!20} 1,00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Saturno &amp; \cellcolor{red!20} 9,54 &amp; \cellcolor{red!20} 9,14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ercurio &amp; \cellcolor{red!20} 0,39 &amp; \cellcolor{red!20} 0,38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arte &amp; \cellcolor{red!20} 1,52 &amp; \cellcolor{red!20} 0,53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0424"/>
  <p:tag name="ORIGINALWIDTH" val="720.0347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INDEX nombre ON tabla (atr1,atr2) -- btree por defecto &#10;&#10;CREATE INDEX nombre ON tabla USING hash (atr1,atr2) &#10;&#10;DROP INDEX nombre&#10;\end{lstlisting}&#10;&#10;\begin{lstlisting}&#10;\end{lstlisting}&#10;&#10;\end{document}&#10;"/>
  <p:tag name="IGUANATEXSIZE" val="24"/>
  <p:tag name="IGUANATEXCURSOR" val="41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1953,27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a, Aterrizaje&#10;WHERE nombre = planeta&#10;\end{lstlisting}&#10;\end{document}"/>
  <p:tag name="IGUANATEXSIZE" val="20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1899,26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hline&#10;\sch{nave} &amp; \sch{nombre} &amp; \sch{dist} &amp; \sch{año}\\&#10;\hline&#10;Messenger &amp; Mercurio &amp; 0,39 &amp; 2015\\&#10;Venera 3 &amp; Venus  &amp; 0,72  &amp; 1966 \\&#10;%Venera 4 &amp; Venus  &amp; 0,72  &amp; 1967 \\&#10;Pioneer &amp; Venus  &amp; 0,72  &amp; 1978 \\&#10;%Pioneer &amp; Venus  &amp; EEUU  &amp; 1978 \\&#10;Mars 2 lander &amp; Marte &amp; 1,52 &amp; 1971\\&#10;Viking 1 &amp; Marte &amp; 1,52 &amp; 1976 \\&#10;Beagle 2 &amp; Marte &amp; 1,52 &amp; 2003\\&#10;Galileo &amp; Júpiter &amp; 5,20 &amp; 2003 \\&#10;\hline&#10;\end{tabular}&#10;&#10;&#10;&#10;&#10;&#10;\end{document}"/>
  <p:tag name="IGUANATEXSIZE" val="15"/>
  <p:tag name="IGUANATEXCURSOR" val="6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='Tyler, Liv' &#10;   AND P1.p_nombre = P2.p_nombre &#10;   AND P1.p_anho = p2.p_anho &#10;   AND A.nombre = P2.a_nombre&#10;\end{lstlisting}&#10;\end{document}"/>
  <p:tag name="IGUANATEXSIZE" val="12"/>
  <p:tag name="IGUANATEXCURSOR" val="3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565,57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 Caja Negra&#10;\end{document}&#10;"/>
  <p:tag name="IGUANATEXSIZE" val="20"/>
  <p:tag name="IGUANATEXCURSOR" val="2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='Tyler, Liv' &#10;      )&#10;  )&#10;\end{lstlisting}&#10;\end{document}"/>
  <p:tag name="IGUANATEXSIZE" val="12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905.1368"/>
  <p:tag name="LATEXADDIN" val="\documentclass{article}&#10;\usepackage{amsmath}&#10;\pagestyle{empty}&#10;\begin{document}&#10;$\lceil\frac{|R|}{B}\rceil + |R| \cdot \lceil\frac{|S|}{B}\rceil$&#10;&#10;\end{document}"/>
  <p:tag name="IGUANATEXSIZE" val="20"/>
  <p:tag name="IGUANATEXCURSOR" val="1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527.1841"/>
  <p:tag name="LATEXADDIN" val="\documentclass{article}&#10;\usepackage{amsmath}&#10;\pagestyle{empty}&#10;\begin{document}&#10;$2B$ tuplas&#10;\end{document}"/>
  <p:tag name="IGUANATEXSIZE" val="20"/>
  <p:tag name="IGUANATEXCURSOR" val="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99.288"/>
  <p:tag name="LATEXADDIN" val="\documentclass{article}&#10;\usepackage{amsmath}&#10;\usepackage{xcolor}&#10;\pagestyle{empty}&#10;\begin{document}&#10;$|R| &lt; |S|$ (para ahorrar tiempo)&#10;\end{document}"/>
  <p:tag name="IGUANATEXSIZE" val="20"/>
  <p:tag name="IGUANATEXCURSOR" val="1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='Tyler, Liv' 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4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='Tyler, Liv' &#10;      ) PLT&#10;  ) CLT&#10;\end{lstlisting}&#10;\end{document}"/>
  <p:tag name="IGUANATEXSIZE" val="12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='Tyler, Liv' &#10;   AND P1.p_nombre = P2.p_nombre &#10;   AND P1.p_anho = p2.p_anho &#10;   AND A.nombre = P2.a_nombre&#10;\end{lstlisting}&#10;\end{document}"/>
  <p:tag name="IGUANATEXSIZE" val="12"/>
  <p:tag name="IGUANATEXCURSOR" val="3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1462.317"/>
  <p:tag name="LATEXADDIN" val="\documentclass{article}&#10;\usepackage{amsmath}&#10;\usepackage{xcolor}&#10;\pagestyle{empty}&#10;\begin{document}&#10;$\lceil\frac{|R|}{B}\rceil + |R| \cdot {\color{blue}\lceil\frac{|S|}{B}\rceil}$ \textsf{\textit{peor caso}}&#10;&#10;\end{document}"/>
  <p:tag name="IGUANATEXSIZE" val="20"/>
  <p:tag name="IGUANATEXCURSOR" val="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3020.622"/>
  <p:tag name="LATEXADDIN" val="\documentclass{article}&#10;\usepackage{amsmath}&#10;\usepackage{xcolor}&#10;\pagestyle{empty}&#10;\begin{document}&#10;$\lceil\frac{|R|}{B}\rceil + |R| \cdot {\color{blue}O(\mathrm{log}_b(\lceil\frac{|S|}{B}\rceil))}$ \textsf{\textit{mejor caso: Árbol B+ (disco)}}&#10;&#10;\end{document}"/>
  <p:tag name="IGUANATEXSIZE" val="20"/>
  <p:tag name="IGUANATEXCURSOR" val="1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914.1357"/>
  <p:tag name="LATEXADDIN" val="\documentclass{article}&#10;\usepackage{amsmath}&#10;\usepackage{xcolor}&#10;\pagestyle{empty}&#10;\begin{document}&#10;$\lceil\frac{|R|}{B}\rceil + |R| \cdot {\color{blue}\mathcal{B}(S)}$ &#10;&#10;\end{document}"/>
  <p:tag name="IGUANATEXSIZE" val="20"/>
  <p:tag name="IGUANATEXCURSOR" val="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478.815"/>
  <p:tag name="LATEXADDIN" val="\documentclass{article}&#10;\usepackage{amsmath}&#10;\usepackage{xcolor}&#10;\pagestyle{empty}&#10;\begin{document}&#10;${\color{blue}\mathcal{B}(S)}$: costo de buscar en $S$ &#10;&#10;\end{document}"/>
  <p:tag name="IGUANATEXSIZE" val="20"/>
  <p:tag name="IGUANATEXCURSOR" val="15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3097.113"/>
  <p:tag name="LATEXADDIN" val="\documentclass{article}&#10;\usepackage{amsmath}&#10;\usepackage{xcolor}&#10;\pagestyle{empty}&#10;\begin{document}&#10;$\lceil\frac{|R|}{B}\rceil + |R| \cdot {\color{blue}O(1)}$ \textsf{\textit{mejor caso: Hash / Árbol B+ (mem. p.)}}&#10;&#10;\end{document}"/>
  <p:tag name="IGUANATEXSIZE" val="20"/>
  <p:tag name="IGUANATEXCURSOR" val="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527.1841"/>
  <p:tag name="LATEXADDIN" val="\documentclass{article}&#10;\usepackage{amsmath}&#10;\pagestyle{empty}&#10;\begin{document}&#10;$2B$ tuplas&#10;\end{document}"/>
  <p:tag name="IGUANATEXSIZE" val="20"/>
  <p:tag name="IGUANATEXCURSOR" val="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914.1357"/>
  <p:tag name="LATEXADDIN" val="\documentclass{article}&#10;\usepackage{amsmath}&#10;\usepackage{xcolor}&#10;\pagestyle{empty}&#10;\begin{document}&#10;$\lceil\frac{|R|}{B}\rceil + |R| \cdot {\color{blue}\mathcal{B}(S)}$ &#10;&#10;\end{document}"/>
  <p:tag name="IGUANATEXSIZE" val="20"/>
  <p:tag name="IGUANATEXCURSOR" val="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478.815"/>
  <p:tag name="LATEXADDIN" val="\documentclass{article}&#10;\usepackage{amsmath}&#10;\usepackage{xcolor}&#10;\pagestyle{empty}&#10;\begin{document}&#10;${\color{blue}\mathcal{B}(S)}$: costo de buscar en $S$ &#10;&#10;\end{document}"/>
  <p:tag name="IGUANATEXSIZE" val="20"/>
  <p:tag name="IGUANATEXCURSOR" val="15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99.288"/>
  <p:tag name="LATEXADDIN" val="\documentclass{article}&#10;\usepackage{amsmath}&#10;\usepackage{xcolor}&#10;\pagestyle{empty}&#10;\begin{document}&#10;$|R| &lt; |S|$ (para ahorrar tiempo)&#10;\end{document}"/>
  <p:tag name="IGUANATEXSIZE" val="20"/>
  <p:tag name="IGUANATEXCURSOR" val="1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1462.317"/>
  <p:tag name="LATEXADDIN" val="\documentclass{article}&#10;\usepackage{amsmath}&#10;\usepackage{xcolor}&#10;\pagestyle{empty}&#10;\begin{document}&#10;$\lceil\frac{|R|}{B}\rceil + |R| \cdot {\color{blue}\lceil\frac{|S|}{B}\rceil}$ \textsf{\textit{peor caso}}&#10;&#10;\end{document}"/>
  <p:tag name="IGUANATEXSIZE" val="20"/>
  <p:tag name="IGUANATEXCURSOR" val="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3097.113"/>
  <p:tag name="LATEXADDIN" val="\documentclass{article}&#10;\usepackage{amsmath}&#10;\usepackage{xcolor}&#10;\pagestyle{empty}&#10;\begin{document}&#10;$\lceil\frac{|R|}{B}\rceil + |R| \cdot {\color{blue}O(1)}$ \textsf{\textit{mejor caso: Hash / Árbol B+ (mem. p.)}}&#10;&#10;\end{document}"/>
  <p:tag name="IGUANATEXSIZE" val="20"/>
  <p:tag name="IGUANATEXCURSOR" val="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3020.622"/>
  <p:tag name="LATEXADDIN" val="\documentclass{article}&#10;\usepackage{amsmath}&#10;\usepackage{xcolor}&#10;\pagestyle{empty}&#10;\begin{document}&#10;$\lceil\frac{|R|}{B}\rceil + |R| \cdot {\color{blue}O(\mathrm{log}_b(\lceil\frac{|S|}{B}\rceil))}$ \textsf{\textit{mejor caso: Árbol B+ (disco)}}&#10;&#10;\end{document}"/>
  <p:tag name="IGUANATEXSIZE" val="20"/>
  <p:tag name="IGUANATEXCURSOR" val="1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.5916"/>
  <p:tag name="ORIGINALWIDTH" val="719.70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Guardar $S$ en memoria principal&#10;\item[-] Para cada tupla $r \in R$&#10;\begin{itemize}&#10;\item[-] Buscar $s$ en memoria principal tal que $r$ y $s$ satisfagan el join:\\escribir $\{r\} \times \{s\}$ &#10;\end{itemize}&#10;\end{itemize}&#10;\end{document}"/>
  <p:tag name="IGUANATEXSIZE" val="18"/>
  <p:tag name="IGUANATEXCURSOR" val="4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.5916"/>
  <p:tag name="ORIGINALWIDTH" val="719.70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Guardar $S$ en memoria principal&#10;\item[-] Para cada tupla $r \in R$&#10;\begin{itemize}&#10;\item[-] Buscar $s$ en memoria principal tal que $r$ y $s$ satisfagan el join:\\escribir $\{r\} \times \{s\}$ &#10;\end{itemize}&#10;\end{itemize}&#10;\end{document}"/>
  <p:tag name="IGUANATEXSIZE" val="18"/>
  <p:tag name="IGUANATEXCURSOR" val="4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.5916"/>
  <p:tag name="ORIGINALWIDTH" val="719.70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Guardar $S$ en memoria principal&#10;\item[-] Para cada tupla $r \in R$&#10;\begin{itemize}&#10;\item[-] Buscar $s$ en memoria principal tal que $r$ y $s$ satisfagan el join:\\escribir $\{r\} \times \{s\}$ &#10;\end{itemize}&#10;\end{itemize}&#10;\end{document}"/>
  <p:tag name="IGUANATEXSIZE" val="18"/>
  <p:tag name="IGUANATEXCURSOR" val="4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.5916"/>
  <p:tag name="ORIGINALWIDTH" val="719.70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Guardar $S$ en memoria principal&#10;\item[-] Para cada tupla $r \in R$&#10;\begin{itemize}&#10;\item[-] Buscar $s$ en memoria principal tal que $r$ y $s$ satisfagan el join:\\escribir $\{r\} \times \{s\}$ &#10;\end{itemize}&#10;\end{itemize}&#10;\end{document}"/>
  <p:tag name="IGUANATEXSIZE" val="18"/>
  <p:tag name="IGUANATEXCURSOR" val="4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7.2028"/>
  <p:tag name="ORIGINALWIDTH" val="1409.824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Planeta&#10;WHERE nombre = 'Venus'&#10;\end{lstlisting}&#10;\end{document}&#10;"/>
  <p:tag name="IGUANATEXSIZE" val="20"/>
  <p:tag name="IGUANATEXCURSOR" val="35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.5916"/>
  <p:tag name="ORIGINALWIDTH" val="719.70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Guardar $S$ en memoria principal&#10;\item[-] Para cada tupla $r \in R$&#10;\begin{itemize}&#10;\item[-] Buscar $s$ en memoria principal tal que $r$ y $s$ satisfagan el join:\\escribir $\{r\} \times \{s\}$ &#10;\end{itemize}&#10;\end{itemize}&#10;\end{document}"/>
  <p:tag name="IGUANATEXSIZE" val="18"/>
  <p:tag name="IGUANATEXCURSOR" val="4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61.1549"/>
  <p:tag name="LATEXADDIN" val="\documentclass{article}&#10;\usepackage{amsmath}&#10;\pagestyle{empty}&#10;\begin{document}&#10;$|S| + B$ tuplas&#10;&#10;\end{document}"/>
  <p:tag name="IGUANATEXSIZE" val="20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793.026"/>
  <p:tag name="LATEXADDIN" val="\documentclass{article}&#10;\usepackage{amsmath}&#10;\usepackage{xcolor}&#10;\pagestyle{empty}&#10;\begin{document}&#10;$|S| &lt; |R|$ (para ahorrar memoria)&#10;\end{document}"/>
  <p:tag name="IGUANATEXSIZE" val="20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650.1688"/>
  <p:tag name="LATEXADDIN" val="\documentclass{article}&#10;\usepackage{amsmath}&#10;\usepackage{xcolor}&#10;\pagestyle{empty}&#10;\begin{document}&#10;$\lceil\frac{|R|}{B}\rceil + \lceil\frac{|S|}{B}\rceil$ &#10;&#10;\end{document}"/>
  <p:tag name="IGUANATEXSIZE" val="20"/>
  <p:tag name="IGUANATEXCURSOR" val="1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8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Ordenar $R$ y $S$ por los atributos del join&#10;\item[-] Aplicar un merge-sort y para cada tupla $r$ y $s$ que satisfagan el join:\\&#10;escribir $\{ r \} \times \{ s \}$&#10;\end{itemize}&#10;\end{document}"/>
  <p:tag name="IGUANATEXSIZE" val="20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8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Ordenar $R$ y $S$ por los atributos del join&#10;\item[-] Aplicar un merge-sort y para cada tupla $r$ y $s$ que satisfagan el join:\\&#10;escribir $\{ r \} \times \{ s \}$&#10;\end{itemize}&#10;\end{document}"/>
  <p:tag name="IGUANATEXSIZE" val="20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4.4657"/>
  <p:tag name="ORIGINALWIDTH" val="3037.1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k{nombre} &amp; \sch{dist} &amp; \sch{radio} &amp; \sch{grav} &amp; \sch{días} &amp; \sch{años} &amp; \sch{temp}  &amp; \sch{anillo} \\[0.5ex]&#10;\hline &#10;Venus &amp; 0,72 &amp; 0,95 &amp; 8,9 &amp; -243,019 &amp; 0,615  &amp; 730 &amp; false\\&#10; \hline&#10;\end{tabular}&#10;&#10;\end{document}"/>
  <p:tag name="IGUANATEXSIZE" val="16"/>
  <p:tag name="IGUANATEXCURSOR" val="2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8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Ordenar $R$ y $S$ por los atributos del join&#10;\item[-] Aplicar un merge-sort y para cada tupla $r$ y $s$ que satisfagan el join:\\&#10;escribir $\{ r \} \times \{ s \}$&#10;\end{itemize}&#10;\end{document}"/>
  <p:tag name="IGUANATEXSIZE" val="20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8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Ordenar $R$ y $S$ por los atributos del join&#10;\item[-] Aplicar un merge-sort y para cada tupla $r$ y $s$ que satisfagan el join:\\&#10;escribir $\{ r \} \times \{ s \}$&#10;\end{itemize}&#10;\end{document}"/>
  <p:tag name="IGUANATEXSIZE" val="20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8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Ordenar $R$ y $S$ por los atributos del join&#10;\item[-] Aplicar un merge-sort y para cada tupla $r$ y $s$ que satisfagan el join:\\&#10;escribir $\{ r \} \times \{ s \}$&#10;\end{itemize}&#10;\end{document}"/>
  <p:tag name="IGUANATEXSIZE" val="20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8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Ordenar $R$ y $S$ por los atributos del join&#10;\item[-] Aplicar un merge-sort y para cada tupla $r$ y $s$ que satisfagan el join:\\&#10;escribir $\{ r \} \times \{ s \}$&#10;\end{itemize}&#10;\end{document}"/>
  <p:tag name="IGUANATEXSIZE" val="20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8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Ordenar $R$ y $S$ por los atributos del join&#10;\item[-] Aplicar un merge-sort y para cada tupla $r$ y $s$ que satisfagan el join:\\&#10;escribir $\{ r \} \times \{ s \}$&#10;\end{itemize}&#10;\end{document}"/>
  <p:tag name="IGUANATEXSIZE" val="20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232.4709"/>
  <p:tag name="LATEXADDIN" val="\documentclass{article}&#10;\usepackage{amsmath}&#10;\pagestyle{empty}&#10;\begin{document}&#10;&#10;$\lceil \frac{|R|}{B} \rceil$&#10;&#10;&#10;\end{document}"/>
  <p:tag name="IGUANATEXSIZE" val="22"/>
  <p:tag name="IGUANATEXCURSOR" val="9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8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Ordenar $R$ y $S$ por los atributos del join&#10;\item[-] Aplicar un merge-sort y para cada tupla $r$ y $s$ que satisfagan el join:\\&#10;escribir $\{ r \} \times \{ s \}$&#10;\end{itemize}&#10;\end{document}"/>
  <p:tag name="IGUANATEXSIZE" val="20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8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Ordenar $R$ y $S$ por los atributos del join&#10;\item[-] Aplicar un merge-sort y para cada tupla $r$ y $s$ que satisfagan el join:\\&#10;escribir $\{ r \} \times \{ s \}$&#10;\end{itemize}&#10;\end{document}"/>
  <p:tag name="IGUANATEXSIZE" val="20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210.724"/>
  <p:tag name="LATEXADDIN" val="\documentclass{article}&#10;\usepackage{amsmath}&#10;\pagestyle{empty}&#10;\begin{document}&#10;$2B$ tuplas (una vez que estén ordenadas)&#10;&#10;\end{document}"/>
  <p:tag name="IGUANATEXSIZE" val="20"/>
  <p:tag name="IGUANATEXCURSOR" val="11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625.4218"/>
  <p:tag name="LATEXADDIN" val="\documentclass{article}&#10;\usepackage{amsmath}&#10;\usepackage{xcolor}&#10;\pagestyle{empty}&#10;\begin{document}&#10;No importa&#10;\end{document}"/>
  <p:tag name="IGUANATEXSIZE" val="20"/>
  <p:tag name="IGUANATEXCURSOR" val="11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919.385"/>
  <p:tag name="LATEXADDIN" val="\documentclass{article}&#10;\usepackage{amsmath}&#10;\usepackage{xcolor}&#10;\pagestyle{empty}&#10;\begin{document}&#10;${\color{orange}\mathcal{O}} + \lceil\frac{|R|}{B}\rceil + \lceil\frac{|S|}{B}\rceil$ &#10;&#10;\end{document}"/>
  <p:tag name="IGUANATEXSIZE" val="20"/>
  <p:tag name="IGUANATEXCURSOR" val="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404.574"/>
  <p:tag name="LATEXADDIN" val="\documentclass{article}&#10;\usepackage{amsmath}&#10;\usepackage{xcolor}&#10;\pagestyle{empty}&#10;\begin{document}&#10;${\color{orange}\mathcal{O}}$: costo de ordenamiento &#10;&#10;\end{document}"/>
  <p:tag name="IGUANATEXSIZE" val="20"/>
  <p:tag name="IGUANATEXCURSOR" val="1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36.4829"/>
  <p:tag name="LATEXADDIN" val="\documentclass{article}&#10;\usepackage{amsmath}&#10;\pagestyle{empty}&#10;\begin{document}&#10;&#10;$|R|$&#10;&#10;&#10;\end{document}"/>
  <p:tag name="IGUANATEXSIZE" val="22"/>
  <p:tag name="IGUANATEXCURSOR" val="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596"/>
  <p:tag name="ORIGINALWIDTH" val="719.7074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EXPLAIN SELECT ... -- mostrar la planificación sin ejecutar la consulta&#10;&#10;ANALYZE SELECT ... -- ejecutar la consulta y mostrar analisis&#10;&#10;EXPLAIN ANALYZE SELECT ... -- combinar ambos&#10;\end{lstlisting}&#10;&#10;\begin{lstlisting}&#10;\end{lstlisting}&#10;&#10;\end{document}&#10;"/>
  <p:tag name="IGUANATEXSIZE" val="24"/>
  <p:tag name="IGUANATEXCURSOR" val="36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.89378"/>
  <p:tag name="ORIGINALWIDTH" val="720.6893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EXPLAIN ANALYZE SELECT * FROM lab7.personaje100 &#10;  WHERE p_nombre='Whiplash' AND p_anho=2014;\end{lstlisting}&#10;&#10;\begin{lstlisting}&#10;\end{lstlisting}&#10;&#10;\end{document}&#10;"/>
  <p:tag name="IGUANATEXSIZE" val="24"/>
  <p:tag name="IGUANATEXCURSOR" val="33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596"/>
  <p:tag name="ORIGINALWIDTH" val="719.7074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EXPLAIN SELECT ... -- mostrar la planificación sin ejecutar la consulta&#10;&#10;ANALYZE SELECT ... -- ejecutar la consulta y mostrar analisis&#10;&#10;EXPLAIN ANALYZE SELECT ... -- combinar ambos&#10;\end{lstlisting}&#10;&#10;\begin{lstlisting}&#10;\end{lstlisting}&#10;&#10;\end{document}&#10;"/>
  <p:tag name="IGUANATEXSIZE" val="24"/>
  <p:tag name="IGUANATEXCURSOR" val="36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.58464"/>
  <p:tag name="ORIGINALWIDTH" val="720.3619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EXPLAIN ANALYZE SELECT * FROM lab7i.personaje100 &#10;  WHERE p_nombre='Whiplash' AND p_anho=2014;\end{lstlisting}&#10;&#10;\begin{lstlisting}&#10;\end{lstlisting}&#10;&#10;\end{document}&#10;"/>
  <p:tag name="IGUANATEXSIZE" val="24"/>
  <p:tag name="IGUANATEXCURSOR" val="31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565,57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 Caja Negra&#10;\end{document}&#10;"/>
  <p:tag name="IGUANATEXSIZE" val="20"/>
  <p:tag name="IGUANATEXCURSOR" val="2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='Tyler, Liv' &#10;      )&#10;  )&#10;\end{lstlisting}&#10;\end{document}"/>
  <p:tag name="IGUANATEXSIZE" val="12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='Tyler, Liv' 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4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='Tyler, Liv' &#10;      ) PLT&#10;  ) CLT&#10;\end{lstlisting}&#10;\end{document}"/>
  <p:tag name="IGUANATEXSIZE" val="12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ercurio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='Tyler, Liv' &#10;   AND P1.p_nombre = P2.p_nombre &#10;   AND P1.p_anho = p2.p_anho &#10;   AND A.nombre = P2.a_nombre&#10;\end{lstlisting}&#10;\end{document}"/>
  <p:tag name="IGUANATEXSIZE" val="12"/>
  <p:tag name="IGUANATEXCURSOR" val="3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Venus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Tierra&#10;\end{tabular}&#10;\end{document}"/>
  <p:tag name="IGUANATEXSIZE" val="20"/>
  <p:tag name="IGUANATEXCURSOR" val="2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Saturno&#10;\end{tabular}&#10;\end{document}"/>
  <p:tag name="IGUANATEXSIZE" val="20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arte&#10;\end{tabular}&#10;\end{document}"/>
  <p:tag name="IGUANATEXSIZE" val="20"/>
  <p:tag name="IGUANATEXCURSOR" val="2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...&#10;\end{tabular}&#10;\end{document}"/>
  <p:tag name="IGUANATEXSIZE" val="20"/>
  <p:tag name="IGUANATEXCURSOR" val="2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5.039"/>
  <p:tag name="ORIGINALWIDTH" val="780.6525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p{0.3cm}}&#10;\cellcolor{green!25} 000 &amp; \cellcolor{black!25} \\ &#10;  \\ [-1.7ex]&#10;\cellcolor{green!75} 001 &amp; \cellcolor{black!50} \\&#10;  \\ [-1.7ex]&#10;\cellcolor{green!25} 002 &amp; \cellcolor{black!25} \\&#10;  \\ [-1.7ex]&#10;\cellcolor{green!75} 003 &amp; \cellcolor{black!50} \\&#10;  \\ [-1.7ex]&#10;$\vdots$ &amp; $\vdots$ \\&#10;\cellcolor{green!25} 126 &amp; \cellcolor{black!25} \\&#10;  \\ [-1.7ex]&#10;\cellcolor{green!75} 127 &amp; \cellcolor{black!50} \\&#10;  \\ [-1.7ex]&#10;$\vdots$ &amp; $\vdots$ \\&#10;\cellcolor{green!75} 254 &amp; \cellcolor{black!50} \\&#10;  \\ [-1.7ex]&#10;\cellcolor{green!25} 255 &amp; \cellcolor{black!25} \\&#10;\end{tabular}&#10;\end{document}"/>
  <p:tag name="IGUANATEXSIZE" val="20"/>
  <p:tag name="IGUANATEXCURSOR" val="7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Venus &amp; \cellcolor{red!20} 0,72 &amp; \cellcolor{red!20} 0,95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Tierra &amp; \cellcolor{red!20} 1,00 &amp; \cellcolor{red!20} 1,00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.4829"/>
  <p:tag name="ORIGINALWIDTH" val="177.7278"/>
  <p:tag name="LATEXADDIN" val="\documentclass{article}&#10;\usepackage{amsmath}&#10;\pagestyle{empty}&#10;\begin{document}&#10;&#10;$\lceil \frac{n}{B} \rceil$&#10;&#10;&#10;\end{document}"/>
  <p:tag name="IGUANATEXSIZE" val="22"/>
  <p:tag name="IGUANATEXCURSOR" val="1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Saturno &amp; \cellcolor{red!20} 9,54 &amp; \cellcolor{red!20} 9,14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ercurio &amp; \cellcolor{red!20} 0,39 &amp; \cellcolor{red!20} 0,38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arte &amp; \cellcolor{red!20} 1,52 &amp; \cellcolor{red!20} 0,53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ercurio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Venus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Tierra&#10;\end{tabular}&#10;\end{document}"/>
  <p:tag name="IGUANATEXSIZE" val="20"/>
  <p:tag name="IGUANATEXCURSOR" val="2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Saturno&#10;\end{tabular}&#10;\end{document}"/>
  <p:tag name="IGUANATEXSIZE" val="20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arte&#10;\end{tabular}&#10;\end{document}"/>
  <p:tag name="IGUANATEXSIZE" val="20"/>
  <p:tag name="IGUANATEXCURSOR" val="2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...&#10;\end{tabular}&#10;\end{document}"/>
  <p:tag name="IGUANATEXSIZE" val="20"/>
  <p:tag name="IGUANATEXCURSOR" val="2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9809"/>
  <p:tag name="ORIGINALWIDTH" val="843.6446"/>
  <p:tag name="LATEXADDIN" val="\documentclass{article}&#10;\usepackage{amsmath}&#10;\pagestyle{empty}&#10;\begin{document}&#10;&#10;$O(\mathrm{max}(1,\lceil \frac{k}{B} \rceil))$&#10;&#10;&#10;\end{document}"/>
  <p:tag name="IGUANATEXSIZE" val="18"/>
  <p:tag name="IGUANATEXCURSOR" val="11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.4811"/>
  <p:tag name="ORIGINALWIDTH" val="202.4747"/>
  <p:tag name="LATEXADDIN" val="\documentclass{article}&#10;\usepackage{amsmath}&#10;\pagestyle{empty}&#10;\begin{document}&#10;&#10;$\lfloor \frac{M}{B} \rfloor$&#10;&#10;&#10;\end{document}"/>
  <p:tag name="IGUANATEXSIZE" val="22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452.1935"/>
  <p:tag name="LATEXADDIN" val="\documentclass{article}&#10;\usepackage{amsmath}&#10;\pagestyle{empty}&#10;\begin{document}&#10;&#10;$O(\lceil \frac{|R|}{B} \rceil)$&#10;&#10;&#10;\end{document}"/>
  <p:tag name="IGUANATEXSIZE" val="18"/>
  <p:tag name="IGUANATEXCURSOR" val="10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39.2201"/>
  <p:tag name="LATEXADDIN" val="\documentclass{article}&#10;\usepackage{amsmath}&#10;\pagestyle{empty}&#10;\begin{document}&#10;&#10;$O(1)$&#10;&#10;&#10;\end{document}"/>
  <p:tag name="IGUANATEXSIZE" val="18"/>
  <p:tag name="IGUANATEXCURSOR" val="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9809"/>
  <p:tag name="ORIGINALWIDTH" val="177.7278"/>
  <p:tag name="LATEXADDIN" val="\documentclass{article}&#10;\usepackage{amsmath}&#10;\pagestyle{empty}&#10;\begin{document}&#10;&#10;$\lceil \frac{k}{B} \rceil$&#10;&#10;&#10;\end{document}"/>
  <p:tag name="IGUANATEXSIZE" val="18"/>
  <p:tag name="IGUANATEXCURSOR" val="1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5.039"/>
  <p:tag name="ORIGINALWIDTH" val="780.6525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p{0.3cm}}&#10;\cellcolor{green!25} 000 &amp; \cellcolor{black!25} \\ &#10;  \\ [-1.7ex]&#10;\cellcolor{green!75} 001 &amp; \cellcolor{black!50} \\&#10;  \\ [-1.7ex]&#10;\cellcolor{green!25} 002 &amp; \cellcolor{black!25} \\&#10;  \\ [-1.7ex]&#10;\cellcolor{green!75} 003 &amp; \cellcolor{black!50} \\&#10;  \\ [-1.7ex]&#10;$\vdots$ &amp; $\vdots$ \\&#10;\cellcolor{green!25} 126 &amp; \cellcolor{black!25} \\&#10;  \\ [-1.7ex]&#10;\cellcolor{green!75} 127 &amp; \cellcolor{black!50} \\&#10;  \\ [-1.7ex]&#10;$\vdots$ &amp; $\vdots$ \\&#10;\cellcolor{green!75} 254 &amp; \cellcolor{black!50} \\&#10;  \\ [-1.7ex]&#10;\cellcolor{green!25} 255 &amp; \cellcolor{black!25} \\&#10;\end{tabular}&#10;\end{document}"/>
  <p:tag name="IGUANATEXSIZE" val="20"/>
  <p:tag name="IGUANATEXCURSOR" val="7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Venus &amp; \cellcolor{red!20} 0,72 &amp; \cellcolor{red!20} 0,95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Tierra &amp; \cellcolor{red!20} 1,00 &amp; \cellcolor{red!20} 1,00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Saturno &amp; \cellcolor{red!20} 9,54 &amp; \cellcolor{red!20} 9,14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ercurio &amp; \cellcolor{red!20} 0,39 &amp; \cellcolor{red!20} 0,38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arte &amp; \cellcolor{red!20} 1,52 &amp; \cellcolor{red!20} 0,53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ercurio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232.4709"/>
  <p:tag name="LATEXADDIN" val="\documentclass{article}&#10;\usepackage{amsmath}&#10;\pagestyle{empty}&#10;\begin{document}&#10;&#10;$\lceil \frac{|R|}{B} \rceil$&#10;&#10;&#10;\end{document}"/>
  <p:tag name="IGUANATEXSIZE" val="22"/>
  <p:tag name="IGUANATEXCURSOR" val="9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Venus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Tierra&#10;\end{tabular}&#10;\end{document}"/>
  <p:tag name="IGUANATEXSIZE" val="20"/>
  <p:tag name="IGUANATEXCURSOR" val="2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Saturno&#10;\end{tabular}&#10;\end{document}"/>
  <p:tag name="IGUANATEXSIZE" val="20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arte&#10;\end{tabular}&#10;\end{document}"/>
  <p:tag name="IGUANATEXSIZE" val="20"/>
  <p:tag name="IGUANATEXCURSOR" val="2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...&#10;\end{tabular}&#10;\end{document}"/>
  <p:tag name="IGUANATEXSIZE" val="20"/>
  <p:tag name="IGUANATEXCURSOR" val="2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452.1935"/>
  <p:tag name="LATEXADDIN" val="\documentclass{article}&#10;\usepackage{amsmath}&#10;\pagestyle{empty}&#10;\begin{document}&#10;&#10;$O(\lceil \frac{|R|}{B} \rceil)$&#10;&#10;&#10;\end{document}"/>
  <p:tag name="IGUANATEXSIZE" val="18"/>
  <p:tag name="IGUANATEXCURSOR" val="10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39.2201"/>
  <p:tag name="LATEXADDIN" val="\documentclass{article}&#10;\usepackage{amsmath}&#10;\pagestyle{empty}&#10;\begin{document}&#10;&#10;$O(1)$&#10;&#10;&#10;\end{document}"/>
  <p:tag name="IGUANATEXSIZE" val="18"/>
  <p:tag name="IGUANATEXCURSOR" val="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7.2028"/>
  <p:tag name="ORIGINALWIDTH" val="1409.824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Planeta&#10;WHERE nombre = 'Venus'&#10;\end{lstlisting}&#10;\end{document}&#10;"/>
  <p:tag name="IGUANATEXSIZE" val="20"/>
  <p:tag name="IGUANATEXCURSOR" val="35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5.039"/>
  <p:tag name="ORIGINALWIDTH" val="780.6525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p{0.3cm}}&#10;\cellcolor{green!25} 000 &amp; \cellcolor{black!25} \\ &#10;  \\ [-1.7ex]&#10;\cellcolor{green!75} 001 &amp; \cellcolor{black!50} \\&#10;  \\ [-1.7ex]&#10;\cellcolor{green!25} 002 &amp; \cellcolor{black!25} \\&#10;  \\ [-1.7ex]&#10;\cellcolor{green!75} 003 &amp; \cellcolor{black!50} \\&#10;  \\ [-1.7ex]&#10;$\vdots$ &amp; $\vdots$ \\&#10;\cellcolor{green!25} 126 &amp; \cellcolor{black!25} \\&#10;  \\ [-1.7ex]&#10;\cellcolor{green!75} 127 &amp; \cellcolor{black!50} \\&#10;  \\ [-1.7ex]&#10;$\vdots$ &amp; $\vdots$ \\&#10;\cellcolor{green!75} 254 &amp; \cellcolor{black!50} \\&#10;  \\ [-1.7ex]&#10;\cellcolor{green!25} 255 &amp; \cellcolor{black!25} \\&#10;\end{tabular}&#10;\end{document}"/>
  <p:tag name="IGUANATEXSIZE" val="20"/>
  <p:tag name="IGUANATEXCURSOR" val="7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Venus &amp; \cellcolor{red!20} 0,72 &amp; \cellcolor{red!20} 0,95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565,57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 Caja Negra&#10;\end{document}&#10;"/>
  <p:tag name="IGUANATEXSIZE" val="20"/>
  <p:tag name="IGUANATEXCURSOR" val="2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Tierra &amp; \cellcolor{red!20} 1,00 &amp; \cellcolor{red!20} 1,00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Saturno &amp; \cellcolor{red!20} 9,54 &amp; \cellcolor{red!20} 9,14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ercurio &amp; \cellcolor{red!20} 0,39 &amp; \cellcolor{red!20} 0,38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arte &amp; \cellcolor{red!20} 1,52 &amp; \cellcolor{red!20} 0,53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ercurio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Venus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Tierra&#10;\end{tabular}&#10;\end{document}"/>
  <p:tag name="IGUANATEXSIZE" val="20"/>
  <p:tag name="IGUANATEXCURSOR" val="2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Saturno&#10;\end{tabular}&#10;\end{document}"/>
  <p:tag name="IGUANATEXSIZE" val="20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arte&#10;\end{tabular}&#10;\end{document}"/>
  <p:tag name="IGUANATEXSIZE" val="20"/>
  <p:tag name="IGUANATEXCURSOR" val="2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...&#10;\end{tabular}&#10;\end{document}"/>
  <p:tag name="IGUANATEXSIZE" val="20"/>
  <p:tag name="IGUANATEXCURSOR" val="2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='Tyler, Liv' &#10;      )&#10;  )&#10;\end{lstlisting}&#10;\end{document}"/>
  <p:tag name="IGUANATEXSIZE" val="12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452.1935"/>
  <p:tag name="LATEXADDIN" val="\documentclass{article}&#10;\usepackage{amsmath}&#10;\pagestyle{empty}&#10;\begin{document}&#10;&#10;$O(\lceil \frac{|R|}{B} \rceil)$&#10;&#10;&#10;\end{document}"/>
  <p:tag name="IGUANATEXSIZE" val="18"/>
  <p:tag name="IGUANATEXCURSOR" val="10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39.2201"/>
  <p:tag name="LATEXADDIN" val="\documentclass{article}&#10;\usepackage{amsmath}&#10;\pagestyle{empty}&#10;\begin{document}&#10;&#10;$O(1)$&#10;&#10;&#10;\end{document}"/>
  <p:tag name="IGUANATEXSIZE" val="18"/>
  <p:tag name="IGUANATEXCURSOR" val="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2.681"/>
  <p:tag name="ORIGINALWIDTH" val="1038.62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Planeta&#10;WHERE temp &gt; 100&#10;  AND temp &lt; 200&#10;\end{lstlisting}&#10;\end{document}&#10;"/>
  <p:tag name="IGUANATEXSIZE" val="20"/>
  <p:tag name="IGUANATEXCURSOR" val="3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452.1935"/>
  <p:tag name="LATEXADDIN" val="\documentclass{article}&#10;\usepackage{amsmath}&#10;\pagestyle{empty}&#10;\begin{document}&#10;&#10;$O(\lceil \frac{|R|}{B} \rceil)$&#10;&#10;&#10;\end{document}"/>
  <p:tag name="IGUANATEXSIZE" val="18"/>
  <p:tag name="IGUANATEXCURSOR" val="10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51.9685"/>
  <p:tag name="LATEXADDIN" val="\documentclass{article}&#10;\usepackage{amsmath}&#10;\pagestyle{empty}&#10;\begin{document}&#10;&#10;$O(n)$&#10;&#10;&#10;\end{document}"/>
  <p:tag name="IGUANATEXSIZE" val="18"/>
  <p:tag name="IGUANATEXCURSOR" val="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5.039"/>
  <p:tag name="ORIGINALWIDTH" val="780.6525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p{0.3cm}}&#10;\cellcolor{green!25} 000 &amp; \cellcolor{black!25} \\ &#10;  \\ [-1.7ex]&#10;\cellcolor{green!75} 001 &amp; \cellcolor{black!50} \\&#10;  \\ [-1.7ex]&#10;\cellcolor{green!25} 002 &amp; \cellcolor{black!25} \\&#10;  \\ [-1.7ex]&#10;\cellcolor{green!75} 003 &amp; \cellcolor{black!50} \\&#10;  \\ [-1.7ex]&#10;$\vdots$ &amp; $\vdots$ \\&#10;\cellcolor{green!25} 126 &amp; \cellcolor{black!25} \\&#10;  \\ [-1.7ex]&#10;\cellcolor{green!75} 127 &amp; \cellcolor{black!50} \\&#10;  \\ [-1.7ex]&#10;$\vdots$ &amp; $\vdots$ \\&#10;\cellcolor{green!75} 254 &amp; \cellcolor{black!50} \\&#10;  \\ [-1.7ex]&#10;\cellcolor{green!25} 255 &amp; \cellcolor{black!25} \\&#10;\end{tabular}&#10;\end{document}"/>
  <p:tag name="IGUANATEXSIZE" val="20"/>
  <p:tag name="IGUANATEXCURSOR" val="7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Venus &amp; \cellcolor{red!20} 0,72 &amp; \cellcolor{red!20} 0,95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Tierra &amp; \cellcolor{red!20} 1,00 &amp; \cellcolor{red!20} 1,00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Saturno &amp; \cellcolor{red!20} 9,54 &amp; \cellcolor{red!20} 9,14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ercurio &amp; \cellcolor{red!20} 0,39 &amp; \cellcolor{red!20} 0,38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arte &amp; \cellcolor{red!20} 1,52 &amp; \cellcolor{red!20} 0,53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4.334"/>
  <p:tag name="ORIGINALWIDTH" val="3265.09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&#10;Pluto &amp; 39,48 &amp; 0,19  &amp; 0,1 &amp; 6,387  &amp; 248,000 &amp; 44 &amp; false\\\hline&#10;\end{tabular}&#10;&#10;&#10;&#10;&#10;&#10;\end{document}"/>
  <p:tag name="IGUANATEXSIZE" val="20"/>
  <p:tag name="IGUANATEXCURSOR" val="10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9809"/>
  <p:tag name="ORIGINALWIDTH" val="147.7315"/>
  <p:tag name="LATEXADDIN" val="\documentclass{article}&#10;\usepackage{amsmath}&#10;\pagestyle{empty}&#10;\begin{document}&#10;$\lceil\frac{b}{2}\rceil$&#10;&#10;\end{document}"/>
  <p:tag name="IGUANATEXSIZE" val="20"/>
  <p:tag name="IGUANATEXCURSOR" val="9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4.334"/>
  <p:tag name="ORIGINALWIDTH" val="3265.09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&#10;Pluto &amp; 39,48 &amp; 0,19  &amp; 0,1 &amp; 6,387  &amp; 248,000 &amp; 44 &amp; false\\\hline&#10;\end{tabular}&#10;&#10;&#10;&#10;&#10;&#10;\end{document}"/>
  <p:tag name="IGUANATEXSIZE" val="20"/>
  <p:tag name="IGUANATEXCURSOR" val="10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938.88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44 &amp; \cellcolor{red!20} Pluto  &amp; \cellcolor{red!10}$\ldots$\\&#10;\end{tabular}&#10;&#10;\end{document}"/>
  <p:tag name="IGUANATEXSIZE" val="15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38.88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53 &amp; \cellcolor{red!20} Neptuno  &amp; \cellcolor{red!10}$\ldots$\\&#10;\cellcolor{red!20}76 &amp; \cellcolor{red!20} Urano  &amp; \cellcolor{red!10}$\ldots$\\&#10;\end{tabular}&#10;&#10;\end{document}"/>
  <p:tag name="IGUANATEXSIZE" val="15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134 &amp; \cellcolor{red!20} Saturno  &amp; \cellcolor{red!10}$\ldots$\\&#10;\cellcolor{red!20}152 &amp; \cellcolor{red!20} Júpiter  &amp; \cellcolor{red!10}$\ldots$\\&#10;\end{tabular}&#10;&#10;\end{document}"/>
  <p:tag name="IGUANATEXSIZE" val="15"/>
  <p:tag name="IGUANATEXCURSOR" val="4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186 &amp; \cellcolor{red!20} Marte  &amp; \cellcolor{red!10}$\ldots$\\&#10;\cellcolor{red!20}288 &amp; \cellcolor{red!20} Tierra  &amp; \cellcolor{red!10}$\ldots$\\&#10;\end{tabular}&#10;&#10;\end{document}"/>
  <p:tag name="IGUANATEXSIZE" val="15"/>
  <p:tag name="IGUANATEXCURSOR" val="37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440 &amp; \cellcolor{red!20} Mercurio  &amp; \cellcolor{red!10}$\ldots$\\&#10;\cellcolor{red!20}730 &amp; \cellcolor{red!20} Venus  &amp; \cellcolor{red!10}$\ldots$\\&#10;\end{tabular}&#10;&#10;\end{document}"/>
  <p:tag name="IGUANATEXSIZE" val="15"/>
  <p:tag name="IGUANATEXCURSOR" val="37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4.334"/>
  <p:tag name="ORIGINALWIDTH" val="3265.09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&#10;Pluto &amp; 39,48 &amp; 0,19  &amp; 0,1 &amp; 6,387  &amp; 248,000 &amp; 44 &amp; false\\\hline&#10;\end{tabular}&#10;&#10;&#10;&#10;&#10;&#10;\end{document}"/>
  <p:tag name="IGUANATEXSIZE" val="20"/>
  <p:tag name="IGUANATEXCURSOR" val="10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36029</TotalTime>
  <Words>2308</Words>
  <Application>Microsoft Office PowerPoint</Application>
  <PresentationFormat>On-screen Show (4:3)</PresentationFormat>
  <Paragraphs>985</Paragraphs>
  <Slides>80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2" baseType="lpstr">
      <vt:lpstr>Office Theme</vt:lpstr>
      <vt:lpstr>1_Office Theme</vt:lpstr>
      <vt:lpstr>CC3201-1 Bases de Datos Otoño 2023  Clase 8: Indexación y    Optimización de Consultas</vt:lpstr>
      <vt:lpstr>Las preguntas de hoy</vt:lpstr>
      <vt:lpstr>Memoria</vt:lpstr>
      <vt:lpstr>Acceso secuencial</vt:lpstr>
      <vt:lpstr>Costos de acceder a los datos (estimaciones)</vt:lpstr>
      <vt:lpstr>Costos de acceder a los datos (estimaciones)</vt:lpstr>
      <vt:lpstr>Alta latencia de los discos duros</vt:lpstr>
      <vt:lpstr>Bloques en el disco duro</vt:lpstr>
      <vt:lpstr>Sistema de costos (clásico)</vt:lpstr>
      <vt:lpstr>Memoria Principal vs. Memoria Secundaria</vt:lpstr>
      <vt:lpstr>Sistema de Costos</vt:lpstr>
      <vt:lpstr>Sistema de Costos</vt:lpstr>
      <vt:lpstr>Procesamiento de consultas</vt:lpstr>
      <vt:lpstr>SQL es un lenguaje declarativo</vt:lpstr>
      <vt:lpstr>SQL es un lenguaje declarativo</vt:lpstr>
      <vt:lpstr>Búsqueda</vt:lpstr>
      <vt:lpstr>Búsqueda</vt:lpstr>
      <vt:lpstr>Búsqueda Secuencial </vt:lpstr>
      <vt:lpstr>Índices</vt:lpstr>
      <vt:lpstr>Índice</vt:lpstr>
      <vt:lpstr>Índice Hash</vt:lpstr>
      <vt:lpstr>Índice Hash</vt:lpstr>
      <vt:lpstr>Índice Hash</vt:lpstr>
      <vt:lpstr>Índice Hash</vt:lpstr>
      <vt:lpstr>Índice Árbol B</vt:lpstr>
      <vt:lpstr>Índice Árbol B+</vt:lpstr>
      <vt:lpstr>Índice Árbol B+</vt:lpstr>
      <vt:lpstr>Índice Árbol B+</vt:lpstr>
      <vt:lpstr>Índice Árbol B+</vt:lpstr>
      <vt:lpstr>Índices: Hash vs. Árbol B+</vt:lpstr>
      <vt:lpstr>Crear Índices: SQL</vt:lpstr>
      <vt:lpstr>Joins</vt:lpstr>
      <vt:lpstr>Reunir tablas: (Equi) JOIN</vt:lpstr>
      <vt:lpstr>Loop anidado (sin índices) </vt:lpstr>
      <vt:lpstr>Loop anidado (sin índices) </vt:lpstr>
      <vt:lpstr>Loop anidado (sin índices) </vt:lpstr>
      <vt:lpstr>Loop anidado (sin índices) </vt:lpstr>
      <vt:lpstr>Loop anidado (sin índices) </vt:lpstr>
      <vt:lpstr>Loop anidado (sin índices) </vt:lpstr>
      <vt:lpstr>Loop anidado (sin índices) </vt:lpstr>
      <vt:lpstr>Loop anidado (sin índices) </vt:lpstr>
      <vt:lpstr>Loop anidado (sin índices) </vt:lpstr>
      <vt:lpstr>Loop anidado (sin índices) </vt:lpstr>
      <vt:lpstr>Loop anidado (sin índices) </vt:lpstr>
      <vt:lpstr>Loop anidado (sin índices) </vt:lpstr>
      <vt:lpstr>Loop anidado (con índices) </vt:lpstr>
      <vt:lpstr>Loop anidado (con índices) </vt:lpstr>
      <vt:lpstr>Loop anidado (con índices) </vt:lpstr>
      <vt:lpstr>Loop anidado (con índices) </vt:lpstr>
      <vt:lpstr>Loop anidado (con índices) </vt:lpstr>
      <vt:lpstr>Loop anidado (con índices) </vt:lpstr>
      <vt:lpstr>Loop anidado (con índices) </vt:lpstr>
      <vt:lpstr>Loop anidado (con índices) </vt:lpstr>
      <vt:lpstr>Loop anidado (con índices) </vt:lpstr>
      <vt:lpstr>Loop anidado (con índices) </vt:lpstr>
      <vt:lpstr>Loop anidado (con índices) </vt:lpstr>
      <vt:lpstr>Loop anidado (con índices) </vt:lpstr>
      <vt:lpstr>Loop anidado (con índices) </vt:lpstr>
      <vt:lpstr>Loop anidado (con índices) </vt:lpstr>
      <vt:lpstr>Hash-join</vt:lpstr>
      <vt:lpstr>Hash-join</vt:lpstr>
      <vt:lpstr>Hash-join</vt:lpstr>
      <vt:lpstr>Hash-join</vt:lpstr>
      <vt:lpstr>Hash-join</vt:lpstr>
      <vt:lpstr>Sort-merge-join</vt:lpstr>
      <vt:lpstr>Sort-merge-join</vt:lpstr>
      <vt:lpstr>Sort-merge-join</vt:lpstr>
      <vt:lpstr>Sort-merge-join</vt:lpstr>
      <vt:lpstr>Sort-merge-join</vt:lpstr>
      <vt:lpstr>Sort-merge-join</vt:lpstr>
      <vt:lpstr>Sort-merge-join</vt:lpstr>
      <vt:lpstr>Sort-merge-join</vt:lpstr>
      <vt:lpstr>Sort-merge-join</vt:lpstr>
      <vt:lpstr>Joins: Comparación</vt:lpstr>
      <vt:lpstr>Ver la planificación: EXPLAIN/ANALYZE</vt:lpstr>
      <vt:lpstr>Ver la planificación: EXPLAIN/ANALYZE</vt:lpstr>
      <vt:lpstr>Indexación y optimización</vt:lpstr>
      <vt:lpstr>SQL es un lenguaje declarativo</vt:lpstr>
      <vt:lpstr>PowerPoint Presentation</vt:lpstr>
      <vt:lpstr>¿Preguntas?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aidhog</cp:lastModifiedBy>
  <cp:revision>1546</cp:revision>
  <cp:lastPrinted>2016-09-12T03:42:43Z</cp:lastPrinted>
  <dcterms:created xsi:type="dcterms:W3CDTF">2006-08-16T00:00:00Z</dcterms:created>
  <dcterms:modified xsi:type="dcterms:W3CDTF">2023-04-24T03:18:53Z</dcterms:modified>
</cp:coreProperties>
</file>