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notesSlides/notesSlide2.xml" ContentType="application/vnd.openxmlformats-officedocument.presentationml.notesSlid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notesSlides/notesSlide3.xml" ContentType="application/vnd.openxmlformats-officedocument.presentationml.notesSlide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handoutMasterIdLst>
    <p:handoutMasterId r:id="rId101"/>
  </p:handoutMasterIdLst>
  <p:sldIdLst>
    <p:sldId id="528" r:id="rId2"/>
    <p:sldId id="946" r:id="rId3"/>
    <p:sldId id="947" r:id="rId4"/>
    <p:sldId id="948" r:id="rId5"/>
    <p:sldId id="949" r:id="rId6"/>
    <p:sldId id="950" r:id="rId7"/>
    <p:sldId id="951" r:id="rId8"/>
    <p:sldId id="952" r:id="rId9"/>
    <p:sldId id="953" r:id="rId10"/>
    <p:sldId id="954" r:id="rId11"/>
    <p:sldId id="955" r:id="rId12"/>
    <p:sldId id="956" r:id="rId13"/>
    <p:sldId id="957" r:id="rId14"/>
    <p:sldId id="958" r:id="rId15"/>
    <p:sldId id="959" r:id="rId16"/>
    <p:sldId id="960" r:id="rId17"/>
    <p:sldId id="1037" r:id="rId18"/>
    <p:sldId id="961" r:id="rId19"/>
    <p:sldId id="962" r:id="rId20"/>
    <p:sldId id="963" r:id="rId21"/>
    <p:sldId id="964" r:id="rId22"/>
    <p:sldId id="965" r:id="rId23"/>
    <p:sldId id="966" r:id="rId24"/>
    <p:sldId id="967" r:id="rId25"/>
    <p:sldId id="968" r:id="rId26"/>
    <p:sldId id="969" r:id="rId27"/>
    <p:sldId id="970" r:id="rId28"/>
    <p:sldId id="971" r:id="rId29"/>
    <p:sldId id="972" r:id="rId30"/>
    <p:sldId id="973" r:id="rId31"/>
    <p:sldId id="974" r:id="rId32"/>
    <p:sldId id="1035" r:id="rId33"/>
    <p:sldId id="975" r:id="rId34"/>
    <p:sldId id="976" r:id="rId35"/>
    <p:sldId id="977" r:id="rId36"/>
    <p:sldId id="978" r:id="rId37"/>
    <p:sldId id="979" r:id="rId38"/>
    <p:sldId id="980" r:id="rId39"/>
    <p:sldId id="981" r:id="rId40"/>
    <p:sldId id="982" r:id="rId41"/>
    <p:sldId id="983" r:id="rId42"/>
    <p:sldId id="984" r:id="rId43"/>
    <p:sldId id="985" r:id="rId44"/>
    <p:sldId id="986" r:id="rId45"/>
    <p:sldId id="987" r:id="rId46"/>
    <p:sldId id="988" r:id="rId47"/>
    <p:sldId id="989" r:id="rId48"/>
    <p:sldId id="990" r:id="rId49"/>
    <p:sldId id="991" r:id="rId50"/>
    <p:sldId id="992" r:id="rId51"/>
    <p:sldId id="1051" r:id="rId52"/>
    <p:sldId id="993" r:id="rId53"/>
    <p:sldId id="1030" r:id="rId54"/>
    <p:sldId id="1031" r:id="rId55"/>
    <p:sldId id="998" r:id="rId56"/>
    <p:sldId id="999" r:id="rId57"/>
    <p:sldId id="1000" r:id="rId58"/>
    <p:sldId id="1062" r:id="rId59"/>
    <p:sldId id="1002" r:id="rId60"/>
    <p:sldId id="1003" r:id="rId61"/>
    <p:sldId id="1004" r:id="rId62"/>
    <p:sldId id="1005" r:id="rId63"/>
    <p:sldId id="1006" r:id="rId64"/>
    <p:sldId id="1039" r:id="rId65"/>
    <p:sldId id="1038" r:id="rId66"/>
    <p:sldId id="1047" r:id="rId67"/>
    <p:sldId id="1050" r:id="rId68"/>
    <p:sldId id="1007" r:id="rId69"/>
    <p:sldId id="1008" r:id="rId70"/>
    <p:sldId id="1019" r:id="rId71"/>
    <p:sldId id="1041" r:id="rId72"/>
    <p:sldId id="1048" r:id="rId73"/>
    <p:sldId id="1042" r:id="rId74"/>
    <p:sldId id="1061" r:id="rId75"/>
    <p:sldId id="1009" r:id="rId76"/>
    <p:sldId id="1010" r:id="rId77"/>
    <p:sldId id="1043" r:id="rId78"/>
    <p:sldId id="1025" r:id="rId79"/>
    <p:sldId id="1044" r:id="rId80"/>
    <p:sldId id="1049" r:id="rId81"/>
    <p:sldId id="1011" r:id="rId82"/>
    <p:sldId id="1024" r:id="rId83"/>
    <p:sldId id="1054" r:id="rId84"/>
    <p:sldId id="1046" r:id="rId85"/>
    <p:sldId id="1026" r:id="rId86"/>
    <p:sldId id="1027" r:id="rId87"/>
    <p:sldId id="1028" r:id="rId88"/>
    <p:sldId id="1052" r:id="rId89"/>
    <p:sldId id="1060" r:id="rId90"/>
    <p:sldId id="1057" r:id="rId91"/>
    <p:sldId id="1055" r:id="rId92"/>
    <p:sldId id="1058" r:id="rId93"/>
    <p:sldId id="1056" r:id="rId94"/>
    <p:sldId id="1059" r:id="rId95"/>
    <p:sldId id="1053" r:id="rId96"/>
    <p:sldId id="1013" r:id="rId97"/>
    <p:sldId id="1014" r:id="rId98"/>
    <p:sldId id="1032" r:id="rId9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1FF"/>
    <a:srgbClr val="D09B66"/>
    <a:srgbClr val="D6B486"/>
    <a:srgbClr val="FF9933"/>
    <a:srgbClr val="009900"/>
    <a:srgbClr val="000E18"/>
    <a:srgbClr val="D2DEC6"/>
    <a:srgbClr val="01121C"/>
    <a:srgbClr val="FFFF00"/>
    <a:srgbClr val="58AA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5473" autoAdjust="0"/>
  </p:normalViewPr>
  <p:slideViewPr>
    <p:cSldViewPr>
      <p:cViewPr>
        <p:scale>
          <a:sx n="96" d="100"/>
          <a:sy n="96" d="100"/>
        </p:scale>
        <p:origin x="-1096" y="2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17-04-2023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17-04-2023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5590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76295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74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83175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17-04-2023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17-04-2023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17-04-2023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17-04-2023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17-04-2023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17-04-2023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17-04-2023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17-04-2023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17-04-2023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17-04-2023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17-04-2023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17-04-2023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7.xml"/><Relationship Id="rId7" Type="http://schemas.openxmlformats.org/officeDocument/2006/relationships/image" Target="../media/image12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6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0.xml"/><Relationship Id="rId7" Type="http://schemas.openxmlformats.org/officeDocument/2006/relationships/image" Target="../media/image14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6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23.xml"/><Relationship Id="rId7" Type="http://schemas.openxmlformats.org/officeDocument/2006/relationships/image" Target="../media/image16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6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26.xml"/><Relationship Id="rId7" Type="http://schemas.openxmlformats.org/officeDocument/2006/relationships/image" Target="../media/image18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6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29.xml"/><Relationship Id="rId7" Type="http://schemas.openxmlformats.org/officeDocument/2006/relationships/image" Target="../media/image19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6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32.xml"/><Relationship Id="rId7" Type="http://schemas.openxmlformats.org/officeDocument/2006/relationships/image" Target="../media/image6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tags" Target="../tags/tag33.xml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36.xml"/><Relationship Id="rId7" Type="http://schemas.openxmlformats.org/officeDocument/2006/relationships/image" Target="../media/image6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37.xml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40.xml"/><Relationship Id="rId7" Type="http://schemas.openxmlformats.org/officeDocument/2006/relationships/image" Target="../media/image6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tags" Target="../tags/tag41.xml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44.xml"/><Relationship Id="rId7" Type="http://schemas.openxmlformats.org/officeDocument/2006/relationships/image" Target="../media/image6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tags" Target="../tags/tag45.xml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48.xml"/><Relationship Id="rId7" Type="http://schemas.openxmlformats.org/officeDocument/2006/relationships/image" Target="../media/image6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tags" Target="../tags/tag49.xml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52.xml"/><Relationship Id="rId7" Type="http://schemas.openxmlformats.org/officeDocument/2006/relationships/image" Target="../media/image6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tags" Target="../tags/tag53.xml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56.xml"/><Relationship Id="rId7" Type="http://schemas.openxmlformats.org/officeDocument/2006/relationships/image" Target="../media/image6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tags" Target="../tags/tag57.xml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60.xml"/><Relationship Id="rId7" Type="http://schemas.openxmlformats.org/officeDocument/2006/relationships/image" Target="../media/image6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3.png"/><Relationship Id="rId4" Type="http://schemas.openxmlformats.org/officeDocument/2006/relationships/tags" Target="../tags/tag61.xml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tags" Target="../tags/tag64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1.png"/><Relationship Id="rId5" Type="http://schemas.openxmlformats.org/officeDocument/2006/relationships/tags" Target="../tags/tag66.xml"/><Relationship Id="rId10" Type="http://schemas.openxmlformats.org/officeDocument/2006/relationships/image" Target="../media/image40.png"/><Relationship Id="rId4" Type="http://schemas.openxmlformats.org/officeDocument/2006/relationships/tags" Target="../tags/tag65.xml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tags" Target="../tags/tag69.xml"/><Relationship Id="rId7" Type="http://schemas.openxmlformats.org/officeDocument/2006/relationships/image" Target="../media/image44.png"/><Relationship Id="rId12" Type="http://schemas.openxmlformats.org/officeDocument/2006/relationships/image" Target="../media/image38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8.png"/><Relationship Id="rId5" Type="http://schemas.openxmlformats.org/officeDocument/2006/relationships/tags" Target="../tags/tag71.xml"/><Relationship Id="rId10" Type="http://schemas.openxmlformats.org/officeDocument/2006/relationships/image" Target="../media/image47.png"/><Relationship Id="rId4" Type="http://schemas.openxmlformats.org/officeDocument/2006/relationships/tags" Target="../tags/tag70.xml"/><Relationship Id="rId9" Type="http://schemas.openxmlformats.org/officeDocument/2006/relationships/image" Target="../media/image46.png"/><Relationship Id="rId1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74.xml"/><Relationship Id="rId7" Type="http://schemas.openxmlformats.org/officeDocument/2006/relationships/image" Target="../media/image38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77.xml"/><Relationship Id="rId7" Type="http://schemas.openxmlformats.org/officeDocument/2006/relationships/image" Target="../media/image38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53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80.xml"/><Relationship Id="rId7" Type="http://schemas.openxmlformats.org/officeDocument/2006/relationships/image" Target="../media/image56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38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83.xml"/><Relationship Id="rId7" Type="http://schemas.openxmlformats.org/officeDocument/2006/relationships/image" Target="../media/image38.png"/><Relationship Id="rId12" Type="http://schemas.openxmlformats.org/officeDocument/2006/relationships/image" Target="../media/image60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44.png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9.png"/><Relationship Id="rId4" Type="http://schemas.openxmlformats.org/officeDocument/2006/relationships/tags" Target="../tags/tag84.xml"/><Relationship Id="rId9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87.xml"/><Relationship Id="rId7" Type="http://schemas.openxmlformats.org/officeDocument/2006/relationships/image" Target="../media/image38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44.png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3.png"/><Relationship Id="rId4" Type="http://schemas.openxmlformats.org/officeDocument/2006/relationships/tags" Target="../tags/tag88.xml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91.xml"/><Relationship Id="rId7" Type="http://schemas.openxmlformats.org/officeDocument/2006/relationships/image" Target="../media/image66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65.png"/><Relationship Id="rId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94.xml"/><Relationship Id="rId7" Type="http://schemas.openxmlformats.org/officeDocument/2006/relationships/image" Target="../media/image67.png"/><Relationship Id="rId12" Type="http://schemas.openxmlformats.org/officeDocument/2006/relationships/image" Target="../media/image40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44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9.png"/><Relationship Id="rId4" Type="http://schemas.openxmlformats.org/officeDocument/2006/relationships/tags" Target="../tags/tag95.xml"/><Relationship Id="rId9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98.xml"/><Relationship Id="rId7" Type="http://schemas.openxmlformats.org/officeDocument/2006/relationships/image" Target="../media/image59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38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101.xml"/><Relationship Id="rId7" Type="http://schemas.openxmlformats.org/officeDocument/2006/relationships/image" Target="../media/image59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38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tags" Target="../tags/tag104.xml"/><Relationship Id="rId7" Type="http://schemas.openxmlformats.org/officeDocument/2006/relationships/image" Target="../media/image37.png"/><Relationship Id="rId12" Type="http://schemas.openxmlformats.org/officeDocument/2006/relationships/image" Target="../media/image59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1.png"/><Relationship Id="rId5" Type="http://schemas.openxmlformats.org/officeDocument/2006/relationships/tags" Target="../tags/tag106.xml"/><Relationship Id="rId10" Type="http://schemas.openxmlformats.org/officeDocument/2006/relationships/image" Target="../media/image40.png"/><Relationship Id="rId4" Type="http://schemas.openxmlformats.org/officeDocument/2006/relationships/tags" Target="../tags/tag105.xml"/><Relationship Id="rId9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3.png"/><Relationship Id="rId18" Type="http://schemas.openxmlformats.org/officeDocument/2006/relationships/image" Target="../media/image43.png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image" Target="../media/image38.png"/><Relationship Id="rId17" Type="http://schemas.openxmlformats.org/officeDocument/2006/relationships/image" Target="../media/image59.png"/><Relationship Id="rId2" Type="http://schemas.openxmlformats.org/officeDocument/2006/relationships/tags" Target="../tags/tag108.xml"/><Relationship Id="rId16" Type="http://schemas.openxmlformats.org/officeDocument/2006/relationships/image" Target="../media/image49.png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image" Target="../media/image72.png"/><Relationship Id="rId5" Type="http://schemas.openxmlformats.org/officeDocument/2006/relationships/tags" Target="../tags/tag111.xml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4" Type="http://schemas.openxmlformats.org/officeDocument/2006/relationships/tags" Target="../tags/tag110.xml"/><Relationship Id="rId9" Type="http://schemas.openxmlformats.org/officeDocument/2006/relationships/image" Target="../media/image44.png"/><Relationship Id="rId1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8.png"/><Relationship Id="rId18" Type="http://schemas.openxmlformats.org/officeDocument/2006/relationships/image" Target="../media/image59.pn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image" Target="../media/image38.png"/><Relationship Id="rId17" Type="http://schemas.openxmlformats.org/officeDocument/2006/relationships/image" Target="../media/image39.png"/><Relationship Id="rId2" Type="http://schemas.openxmlformats.org/officeDocument/2006/relationships/tags" Target="../tags/tag115.xml"/><Relationship Id="rId16" Type="http://schemas.openxmlformats.org/officeDocument/2006/relationships/image" Target="../media/image49.png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image" Target="../media/image77.png"/><Relationship Id="rId5" Type="http://schemas.openxmlformats.org/officeDocument/2006/relationships/tags" Target="../tags/tag118.xml"/><Relationship Id="rId15" Type="http://schemas.openxmlformats.org/officeDocument/2006/relationships/image" Target="../media/image80.png"/><Relationship Id="rId10" Type="http://schemas.openxmlformats.org/officeDocument/2006/relationships/image" Target="../media/image76.png"/><Relationship Id="rId4" Type="http://schemas.openxmlformats.org/officeDocument/2006/relationships/tags" Target="../tags/tag117.xml"/><Relationship Id="rId9" Type="http://schemas.openxmlformats.org/officeDocument/2006/relationships/image" Target="../media/image44.png"/><Relationship Id="rId1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9.png"/><Relationship Id="rId3" Type="http://schemas.openxmlformats.org/officeDocument/2006/relationships/tags" Target="../tags/tag123.xml"/><Relationship Id="rId7" Type="http://schemas.openxmlformats.org/officeDocument/2006/relationships/tags" Target="../tags/tag127.xml"/><Relationship Id="rId12" Type="http://schemas.openxmlformats.org/officeDocument/2006/relationships/image" Target="../media/image78.png"/><Relationship Id="rId17" Type="http://schemas.openxmlformats.org/officeDocument/2006/relationships/image" Target="../media/image39.png"/><Relationship Id="rId2" Type="http://schemas.openxmlformats.org/officeDocument/2006/relationships/tags" Target="../tags/tag122.xml"/><Relationship Id="rId16" Type="http://schemas.openxmlformats.org/officeDocument/2006/relationships/image" Target="../media/image83.png"/><Relationship Id="rId1" Type="http://schemas.openxmlformats.org/officeDocument/2006/relationships/tags" Target="../tags/tag121.xml"/><Relationship Id="rId6" Type="http://schemas.openxmlformats.org/officeDocument/2006/relationships/tags" Target="../tags/tag126.xml"/><Relationship Id="rId11" Type="http://schemas.openxmlformats.org/officeDocument/2006/relationships/image" Target="../media/image38.png"/><Relationship Id="rId5" Type="http://schemas.openxmlformats.org/officeDocument/2006/relationships/tags" Target="../tags/tag125.xml"/><Relationship Id="rId15" Type="http://schemas.openxmlformats.org/officeDocument/2006/relationships/image" Target="../media/image82.png"/><Relationship Id="rId10" Type="http://schemas.openxmlformats.org/officeDocument/2006/relationships/image" Target="../media/image81.png"/><Relationship Id="rId4" Type="http://schemas.openxmlformats.org/officeDocument/2006/relationships/tags" Target="../tags/tag124.xml"/><Relationship Id="rId9" Type="http://schemas.openxmlformats.org/officeDocument/2006/relationships/image" Target="../media/image44.png"/><Relationship Id="rId1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87.png"/><Relationship Id="rId3" Type="http://schemas.openxmlformats.org/officeDocument/2006/relationships/tags" Target="../tags/tag13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6.png"/><Relationship Id="rId2" Type="http://schemas.openxmlformats.org/officeDocument/2006/relationships/tags" Target="../tags/tag129.xml"/><Relationship Id="rId16" Type="http://schemas.openxmlformats.org/officeDocument/2006/relationships/image" Target="../media/image39.png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image" Target="../media/image85.png"/><Relationship Id="rId5" Type="http://schemas.openxmlformats.org/officeDocument/2006/relationships/tags" Target="../tags/tag132.xml"/><Relationship Id="rId15" Type="http://schemas.openxmlformats.org/officeDocument/2006/relationships/image" Target="../media/image49.png"/><Relationship Id="rId10" Type="http://schemas.openxmlformats.org/officeDocument/2006/relationships/image" Target="../media/image38.png"/><Relationship Id="rId4" Type="http://schemas.openxmlformats.org/officeDocument/2006/relationships/tags" Target="../tags/tag131.xml"/><Relationship Id="rId9" Type="http://schemas.openxmlformats.org/officeDocument/2006/relationships/image" Target="../media/image84.png"/><Relationship Id="rId1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tags" Target="../tags/tag13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8.png"/><Relationship Id="rId2" Type="http://schemas.openxmlformats.org/officeDocument/2006/relationships/tags" Target="../tags/tag135.xml"/><Relationship Id="rId16" Type="http://schemas.openxmlformats.org/officeDocument/2006/relationships/image" Target="../media/image39.png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11" Type="http://schemas.openxmlformats.org/officeDocument/2006/relationships/image" Target="../media/image59.png"/><Relationship Id="rId5" Type="http://schemas.openxmlformats.org/officeDocument/2006/relationships/tags" Target="../tags/tag138.xml"/><Relationship Id="rId15" Type="http://schemas.openxmlformats.org/officeDocument/2006/relationships/image" Target="../media/image85.png"/><Relationship Id="rId10" Type="http://schemas.openxmlformats.org/officeDocument/2006/relationships/image" Target="../media/image86.png"/><Relationship Id="rId4" Type="http://schemas.openxmlformats.org/officeDocument/2006/relationships/tags" Target="../tags/tag137.xml"/><Relationship Id="rId9" Type="http://schemas.openxmlformats.org/officeDocument/2006/relationships/image" Target="../media/image38.png"/><Relationship Id="rId1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0.png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image" Target="../media/image89.png"/><Relationship Id="rId5" Type="http://schemas.openxmlformats.org/officeDocument/2006/relationships/image" Target="../media/image38.png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tags" Target="../tags/tag144.xml"/><Relationship Id="rId7" Type="http://schemas.openxmlformats.org/officeDocument/2006/relationships/image" Target="../media/image91.pn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image" Target="../media/image38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5.xml"/><Relationship Id="rId6" Type="http://schemas.openxmlformats.org/officeDocument/2006/relationships/image" Target="../media/image93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8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9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0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1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tags" Target="../tags/tag154.xml"/><Relationship Id="rId7" Type="http://schemas.openxmlformats.org/officeDocument/2006/relationships/image" Target="../media/image100.png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0.xml"/><Relationship Id="rId7" Type="http://schemas.openxmlformats.org/officeDocument/2006/relationships/image" Target="../media/image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tags" Target="../tags/tag15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5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image" Target="../media/image104.png"/><Relationship Id="rId5" Type="http://schemas.openxmlformats.org/officeDocument/2006/relationships/tags" Target="../tags/tag159.xml"/><Relationship Id="rId10" Type="http://schemas.openxmlformats.org/officeDocument/2006/relationships/image" Target="../media/image103.png"/><Relationship Id="rId4" Type="http://schemas.openxmlformats.org/officeDocument/2006/relationships/tags" Target="../tags/tag158.xml"/><Relationship Id="rId9" Type="http://schemas.openxmlformats.org/officeDocument/2006/relationships/image" Target="../media/image102.png"/><Relationship Id="rId14" Type="http://schemas.openxmlformats.org/officeDocument/2006/relationships/image" Target="../media/image9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tags" Target="../tags/tag163.xml"/><Relationship Id="rId7" Type="http://schemas.openxmlformats.org/officeDocument/2006/relationships/image" Target="../media/image96.png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93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0.png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3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168.xml"/><Relationship Id="rId7" Type="http://schemas.openxmlformats.org/officeDocument/2006/relationships/image" Target="../media/image93.png"/><Relationship Id="rId12" Type="http://schemas.openxmlformats.org/officeDocument/2006/relationships/image" Target="../media/image110.pn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image" Target="../media/image37.png"/><Relationship Id="rId11" Type="http://schemas.openxmlformats.org/officeDocument/2006/relationships/image" Target="../media/image9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2.png"/><Relationship Id="rId4" Type="http://schemas.openxmlformats.org/officeDocument/2006/relationships/tags" Target="../tags/tag169.xml"/><Relationship Id="rId9" Type="http://schemas.openxmlformats.org/officeDocument/2006/relationships/image" Target="../media/image11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172.xml"/><Relationship Id="rId7" Type="http://schemas.openxmlformats.org/officeDocument/2006/relationships/image" Target="../media/image93.png"/><Relationship Id="rId12" Type="http://schemas.openxmlformats.org/officeDocument/2006/relationships/image" Target="../media/image110.png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image" Target="../media/image37.png"/><Relationship Id="rId11" Type="http://schemas.openxmlformats.org/officeDocument/2006/relationships/image" Target="../media/image1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4.png"/><Relationship Id="rId4" Type="http://schemas.openxmlformats.org/officeDocument/2006/relationships/tags" Target="../tags/tag173.xml"/><Relationship Id="rId9" Type="http://schemas.openxmlformats.org/officeDocument/2006/relationships/image" Target="../media/image11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176.xml"/><Relationship Id="rId7" Type="http://schemas.openxmlformats.org/officeDocument/2006/relationships/image" Target="../media/image96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93.png"/><Relationship Id="rId5" Type="http://schemas.openxmlformats.org/officeDocument/2006/relationships/image" Target="../media/image37.png"/><Relationship Id="rId10" Type="http://schemas.openxmlformats.org/officeDocument/2006/relationships/image" Target="../media/image1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179.xml"/><Relationship Id="rId7" Type="http://schemas.openxmlformats.org/officeDocument/2006/relationships/image" Target="../media/image93.png"/><Relationship Id="rId12" Type="http://schemas.openxmlformats.org/officeDocument/2006/relationships/image" Target="../media/image110.pn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image" Target="../media/image37.png"/><Relationship Id="rId11" Type="http://schemas.openxmlformats.org/officeDocument/2006/relationships/image" Target="../media/image1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5.png"/><Relationship Id="rId4" Type="http://schemas.openxmlformats.org/officeDocument/2006/relationships/tags" Target="../tags/tag180.xml"/><Relationship Id="rId9" Type="http://schemas.openxmlformats.org/officeDocument/2006/relationships/image" Target="../media/image11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tags" Target="../tags/tag183.xml"/><Relationship Id="rId7" Type="http://schemas.openxmlformats.org/officeDocument/2006/relationships/image" Target="../media/image120.png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image" Target="../media/image119.png"/><Relationship Id="rId5" Type="http://schemas.openxmlformats.org/officeDocument/2006/relationships/image" Target="../media/image37.png"/><Relationship Id="rId10" Type="http://schemas.openxmlformats.org/officeDocument/2006/relationships/image" Target="../media/image1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1.gif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tags" Target="../tags/tag186.xml"/><Relationship Id="rId7" Type="http://schemas.openxmlformats.org/officeDocument/2006/relationships/image" Target="../media/image122.png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37.png"/><Relationship Id="rId11" Type="http://schemas.openxmlformats.org/officeDocument/2006/relationships/image" Target="../media/image1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4.png"/><Relationship Id="rId4" Type="http://schemas.openxmlformats.org/officeDocument/2006/relationships/tags" Target="../tags/tag187.xml"/><Relationship Id="rId9" Type="http://schemas.openxmlformats.org/officeDocument/2006/relationships/image" Target="../media/image12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13.png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6.png"/><Relationship Id="rId2" Type="http://schemas.openxmlformats.org/officeDocument/2006/relationships/tags" Target="../tags/tag189.xml"/><Relationship Id="rId16" Type="http://schemas.openxmlformats.org/officeDocument/2006/relationships/image" Target="../media/image129.png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121.png"/><Relationship Id="rId5" Type="http://schemas.openxmlformats.org/officeDocument/2006/relationships/tags" Target="../tags/tag192.xml"/><Relationship Id="rId15" Type="http://schemas.openxmlformats.org/officeDocument/2006/relationships/image" Target="../media/image128.png"/><Relationship Id="rId10" Type="http://schemas.openxmlformats.org/officeDocument/2006/relationships/image" Target="../media/image125.png"/><Relationship Id="rId4" Type="http://schemas.openxmlformats.org/officeDocument/2006/relationships/tags" Target="../tags/tag191.xml"/><Relationship Id="rId9" Type="http://schemas.openxmlformats.org/officeDocument/2006/relationships/image" Target="../media/image120.png"/><Relationship Id="rId14" Type="http://schemas.openxmlformats.org/officeDocument/2006/relationships/image" Target="../media/image12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8.png"/><Relationship Id="rId3" Type="http://schemas.openxmlformats.org/officeDocument/2006/relationships/tags" Target="../tags/tag196.xml"/><Relationship Id="rId7" Type="http://schemas.openxmlformats.org/officeDocument/2006/relationships/image" Target="../media/image37.png"/><Relationship Id="rId12" Type="http://schemas.openxmlformats.org/officeDocument/2006/relationships/image" Target="../media/image127.png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3.png"/><Relationship Id="rId5" Type="http://schemas.openxmlformats.org/officeDocument/2006/relationships/tags" Target="../tags/tag198.xml"/><Relationship Id="rId10" Type="http://schemas.openxmlformats.org/officeDocument/2006/relationships/image" Target="../media/image121.png"/><Relationship Id="rId4" Type="http://schemas.openxmlformats.org/officeDocument/2006/relationships/tags" Target="../tags/tag197.xml"/><Relationship Id="rId9" Type="http://schemas.openxmlformats.org/officeDocument/2006/relationships/image" Target="../media/image125.png"/><Relationship Id="rId14" Type="http://schemas.openxmlformats.org/officeDocument/2006/relationships/image" Target="../media/image129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29.png"/><Relationship Id="rId3" Type="http://schemas.openxmlformats.org/officeDocument/2006/relationships/tags" Target="../tags/tag201.xml"/><Relationship Id="rId7" Type="http://schemas.openxmlformats.org/officeDocument/2006/relationships/image" Target="../media/image37.png"/><Relationship Id="rId12" Type="http://schemas.openxmlformats.org/officeDocument/2006/relationships/image" Target="../media/image128.png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7.png"/><Relationship Id="rId5" Type="http://schemas.openxmlformats.org/officeDocument/2006/relationships/tags" Target="../tags/tag203.xml"/><Relationship Id="rId10" Type="http://schemas.openxmlformats.org/officeDocument/2006/relationships/image" Target="../media/image131.png"/><Relationship Id="rId4" Type="http://schemas.openxmlformats.org/officeDocument/2006/relationships/tags" Target="../tags/tag202.xml"/><Relationship Id="rId9" Type="http://schemas.openxmlformats.org/officeDocument/2006/relationships/image" Target="../media/image12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31.png"/><Relationship Id="rId18" Type="http://schemas.openxmlformats.org/officeDocument/2006/relationships/image" Target="../media/image128.png"/><Relationship Id="rId3" Type="http://schemas.openxmlformats.org/officeDocument/2006/relationships/tags" Target="../tags/tag206.xml"/><Relationship Id="rId7" Type="http://schemas.openxmlformats.org/officeDocument/2006/relationships/tags" Target="../tags/tag210.xml"/><Relationship Id="rId12" Type="http://schemas.openxmlformats.org/officeDocument/2006/relationships/image" Target="../media/image120.png"/><Relationship Id="rId17" Type="http://schemas.openxmlformats.org/officeDocument/2006/relationships/image" Target="../media/image127.png"/><Relationship Id="rId2" Type="http://schemas.openxmlformats.org/officeDocument/2006/relationships/tags" Target="../tags/tag205.xml"/><Relationship Id="rId16" Type="http://schemas.openxmlformats.org/officeDocument/2006/relationships/image" Target="../media/image133.png"/><Relationship Id="rId1" Type="http://schemas.openxmlformats.org/officeDocument/2006/relationships/tags" Target="../tags/tag204.xml"/><Relationship Id="rId6" Type="http://schemas.openxmlformats.org/officeDocument/2006/relationships/tags" Target="../tags/tag209.xml"/><Relationship Id="rId11" Type="http://schemas.openxmlformats.org/officeDocument/2006/relationships/image" Target="../media/image130.png"/><Relationship Id="rId5" Type="http://schemas.openxmlformats.org/officeDocument/2006/relationships/tags" Target="../tags/tag208.xml"/><Relationship Id="rId15" Type="http://schemas.openxmlformats.org/officeDocument/2006/relationships/image" Target="../media/image113.png"/><Relationship Id="rId10" Type="http://schemas.openxmlformats.org/officeDocument/2006/relationships/image" Target="../media/image37.png"/><Relationship Id="rId19" Type="http://schemas.openxmlformats.org/officeDocument/2006/relationships/image" Target="../media/image129.png"/><Relationship Id="rId4" Type="http://schemas.openxmlformats.org/officeDocument/2006/relationships/tags" Target="../tags/tag207.xml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13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tags" Target="../tags/tag218.xml"/><Relationship Id="rId13" Type="http://schemas.openxmlformats.org/officeDocument/2006/relationships/image" Target="../media/image134.png"/><Relationship Id="rId18" Type="http://schemas.openxmlformats.org/officeDocument/2006/relationships/image" Target="../media/image129.png"/><Relationship Id="rId3" Type="http://schemas.openxmlformats.org/officeDocument/2006/relationships/tags" Target="../tags/tag213.xml"/><Relationship Id="rId7" Type="http://schemas.openxmlformats.org/officeDocument/2006/relationships/tags" Target="../tags/tag217.xml"/><Relationship Id="rId12" Type="http://schemas.openxmlformats.org/officeDocument/2006/relationships/image" Target="../media/image120.png"/><Relationship Id="rId17" Type="http://schemas.openxmlformats.org/officeDocument/2006/relationships/image" Target="../media/image128.png"/><Relationship Id="rId2" Type="http://schemas.openxmlformats.org/officeDocument/2006/relationships/tags" Target="../tags/tag212.xml"/><Relationship Id="rId16" Type="http://schemas.openxmlformats.org/officeDocument/2006/relationships/image" Target="../media/image127.png"/><Relationship Id="rId20" Type="http://schemas.openxmlformats.org/officeDocument/2006/relationships/image" Target="../media/image136.png"/><Relationship Id="rId1" Type="http://schemas.openxmlformats.org/officeDocument/2006/relationships/tags" Target="../tags/tag211.xml"/><Relationship Id="rId6" Type="http://schemas.openxmlformats.org/officeDocument/2006/relationships/tags" Target="../tags/tag216.xml"/><Relationship Id="rId11" Type="http://schemas.openxmlformats.org/officeDocument/2006/relationships/image" Target="../media/image130.png"/><Relationship Id="rId5" Type="http://schemas.openxmlformats.org/officeDocument/2006/relationships/tags" Target="../tags/tag215.xml"/><Relationship Id="rId15" Type="http://schemas.openxmlformats.org/officeDocument/2006/relationships/image" Target="../media/image95.png"/><Relationship Id="rId10" Type="http://schemas.openxmlformats.org/officeDocument/2006/relationships/image" Target="../media/image37.png"/><Relationship Id="rId19" Type="http://schemas.openxmlformats.org/officeDocument/2006/relationships/image" Target="../media/image132.png"/><Relationship Id="rId4" Type="http://schemas.openxmlformats.org/officeDocument/2006/relationships/tags" Target="../tags/tag21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5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39.png"/><Relationship Id="rId3" Type="http://schemas.openxmlformats.org/officeDocument/2006/relationships/tags" Target="../tags/tag22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3.png"/><Relationship Id="rId2" Type="http://schemas.openxmlformats.org/officeDocument/2006/relationships/tags" Target="../tags/tag220.xml"/><Relationship Id="rId16" Type="http://schemas.openxmlformats.org/officeDocument/2006/relationships/image" Target="../media/image129.png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1" Type="http://schemas.openxmlformats.org/officeDocument/2006/relationships/image" Target="../media/image138.png"/><Relationship Id="rId5" Type="http://schemas.openxmlformats.org/officeDocument/2006/relationships/tags" Target="../tags/tag223.xml"/><Relationship Id="rId15" Type="http://schemas.openxmlformats.org/officeDocument/2006/relationships/image" Target="../media/image128.png"/><Relationship Id="rId10" Type="http://schemas.openxmlformats.org/officeDocument/2006/relationships/image" Target="../media/image137.png"/><Relationship Id="rId4" Type="http://schemas.openxmlformats.org/officeDocument/2006/relationships/tags" Target="../tags/tag222.xml"/><Relationship Id="rId9" Type="http://schemas.openxmlformats.org/officeDocument/2006/relationships/image" Target="../media/image120.png"/><Relationship Id="rId14" Type="http://schemas.openxmlformats.org/officeDocument/2006/relationships/image" Target="../media/image127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9.png"/><Relationship Id="rId3" Type="http://schemas.openxmlformats.org/officeDocument/2006/relationships/tags" Target="../tags/tag227.xml"/><Relationship Id="rId7" Type="http://schemas.openxmlformats.org/officeDocument/2006/relationships/image" Target="../media/image37.png"/><Relationship Id="rId12" Type="http://schemas.openxmlformats.org/officeDocument/2006/relationships/image" Target="../media/image128.png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7.png"/><Relationship Id="rId5" Type="http://schemas.openxmlformats.org/officeDocument/2006/relationships/tags" Target="../tags/tag229.xml"/><Relationship Id="rId10" Type="http://schemas.openxmlformats.org/officeDocument/2006/relationships/image" Target="../media/image137.png"/><Relationship Id="rId4" Type="http://schemas.openxmlformats.org/officeDocument/2006/relationships/tags" Target="../tags/tag228.xml"/><Relationship Id="rId9" Type="http://schemas.openxmlformats.org/officeDocument/2006/relationships/image" Target="../media/image14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tags" Target="../tags/tag232.xml"/><Relationship Id="rId7" Type="http://schemas.openxmlformats.org/officeDocument/2006/relationships/image" Target="../media/image141.png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image" Target="../media/image120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37.png"/><Relationship Id="rId3" Type="http://schemas.openxmlformats.org/officeDocument/2006/relationships/tags" Target="../tags/tag235.xml"/><Relationship Id="rId7" Type="http://schemas.openxmlformats.org/officeDocument/2006/relationships/image" Target="../media/image37.png"/><Relationship Id="rId12" Type="http://schemas.openxmlformats.org/officeDocument/2006/relationships/image" Target="../media/image113.png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4.png"/><Relationship Id="rId5" Type="http://schemas.openxmlformats.org/officeDocument/2006/relationships/tags" Target="../tags/tag237.xml"/><Relationship Id="rId10" Type="http://schemas.openxmlformats.org/officeDocument/2006/relationships/image" Target="../media/image143.png"/><Relationship Id="rId4" Type="http://schemas.openxmlformats.org/officeDocument/2006/relationships/tags" Target="../tags/tag236.xml"/><Relationship Id="rId9" Type="http://schemas.openxmlformats.org/officeDocument/2006/relationships/image" Target="../media/image142.png"/><Relationship Id="rId14" Type="http://schemas.openxmlformats.org/officeDocument/2006/relationships/image" Target="../media/image1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.gif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tags" Target="../tags/tag240.xml"/><Relationship Id="rId7" Type="http://schemas.openxmlformats.org/officeDocument/2006/relationships/image" Target="../media/image120.png"/><Relationship Id="rId12" Type="http://schemas.openxmlformats.org/officeDocument/2006/relationships/image" Target="../media/image140.png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6" Type="http://schemas.openxmlformats.org/officeDocument/2006/relationships/image" Target="../media/image37.png"/><Relationship Id="rId11" Type="http://schemas.openxmlformats.org/officeDocument/2006/relationships/image" Target="../media/image13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3.png"/><Relationship Id="rId4" Type="http://schemas.openxmlformats.org/officeDocument/2006/relationships/tags" Target="../tags/tag241.xml"/><Relationship Id="rId9" Type="http://schemas.openxmlformats.org/officeDocument/2006/relationships/image" Target="../media/image143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43.png"/><Relationship Id="rId3" Type="http://schemas.openxmlformats.org/officeDocument/2006/relationships/tags" Target="../tags/tag24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2.png"/><Relationship Id="rId2" Type="http://schemas.openxmlformats.org/officeDocument/2006/relationships/tags" Target="../tags/tag243.xml"/><Relationship Id="rId16" Type="http://schemas.openxmlformats.org/officeDocument/2006/relationships/image" Target="../media/image148.png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11" Type="http://schemas.openxmlformats.org/officeDocument/2006/relationships/image" Target="../media/image146.png"/><Relationship Id="rId5" Type="http://schemas.openxmlformats.org/officeDocument/2006/relationships/tags" Target="../tags/tag246.xml"/><Relationship Id="rId15" Type="http://schemas.openxmlformats.org/officeDocument/2006/relationships/image" Target="../media/image147.png"/><Relationship Id="rId10" Type="http://schemas.openxmlformats.org/officeDocument/2006/relationships/image" Target="../media/image145.png"/><Relationship Id="rId4" Type="http://schemas.openxmlformats.org/officeDocument/2006/relationships/tags" Target="../tags/tag245.xml"/><Relationship Id="rId9" Type="http://schemas.openxmlformats.org/officeDocument/2006/relationships/image" Target="../media/image120.png"/><Relationship Id="rId14" Type="http://schemas.openxmlformats.org/officeDocument/2006/relationships/image" Target="../media/image95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tags" Target="../tags/tag250.xml"/><Relationship Id="rId7" Type="http://schemas.openxmlformats.org/officeDocument/2006/relationships/image" Target="../media/image120.png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image" Target="../media/image37.png"/><Relationship Id="rId11" Type="http://schemas.openxmlformats.org/officeDocument/2006/relationships/image" Target="../media/image14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2.png"/><Relationship Id="rId4" Type="http://schemas.openxmlformats.org/officeDocument/2006/relationships/tags" Target="../tags/tag251.xml"/><Relationship Id="rId9" Type="http://schemas.openxmlformats.org/officeDocument/2006/relationships/image" Target="../media/image150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43.png"/><Relationship Id="rId3" Type="http://schemas.openxmlformats.org/officeDocument/2006/relationships/tags" Target="../tags/tag254.xml"/><Relationship Id="rId7" Type="http://schemas.openxmlformats.org/officeDocument/2006/relationships/image" Target="../media/image37.png"/><Relationship Id="rId12" Type="http://schemas.openxmlformats.org/officeDocument/2006/relationships/image" Target="../media/image151.png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2.png"/><Relationship Id="rId5" Type="http://schemas.openxmlformats.org/officeDocument/2006/relationships/tags" Target="../tags/tag256.xml"/><Relationship Id="rId10" Type="http://schemas.openxmlformats.org/officeDocument/2006/relationships/image" Target="../media/image150.png"/><Relationship Id="rId4" Type="http://schemas.openxmlformats.org/officeDocument/2006/relationships/tags" Target="../tags/tag255.xml"/><Relationship Id="rId9" Type="http://schemas.openxmlformats.org/officeDocument/2006/relationships/image" Target="../media/image149.png"/><Relationship Id="rId14" Type="http://schemas.openxmlformats.org/officeDocument/2006/relationships/image" Target="../media/image113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50.png"/><Relationship Id="rId3" Type="http://schemas.openxmlformats.org/officeDocument/2006/relationships/tags" Target="../tags/tag259.xml"/><Relationship Id="rId7" Type="http://schemas.openxmlformats.org/officeDocument/2006/relationships/image" Target="../media/image37.png"/><Relationship Id="rId12" Type="http://schemas.openxmlformats.org/officeDocument/2006/relationships/image" Target="../media/image152.png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3.png"/><Relationship Id="rId5" Type="http://schemas.openxmlformats.org/officeDocument/2006/relationships/tags" Target="../tags/tag261.xml"/><Relationship Id="rId10" Type="http://schemas.openxmlformats.org/officeDocument/2006/relationships/image" Target="../media/image142.png"/><Relationship Id="rId4" Type="http://schemas.openxmlformats.org/officeDocument/2006/relationships/tags" Target="../tags/tag260.xml"/><Relationship Id="rId9" Type="http://schemas.openxmlformats.org/officeDocument/2006/relationships/image" Target="../media/image14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0.png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image" Target="../media/image149.png"/><Relationship Id="rId5" Type="http://schemas.openxmlformats.org/officeDocument/2006/relationships/image" Target="../media/image120.png"/><Relationship Id="rId4" Type="http://schemas.openxmlformats.org/officeDocument/2006/relationships/image" Target="../media/image37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50.png"/><Relationship Id="rId3" Type="http://schemas.openxmlformats.org/officeDocument/2006/relationships/tags" Target="../tags/tag266.xml"/><Relationship Id="rId7" Type="http://schemas.openxmlformats.org/officeDocument/2006/relationships/image" Target="../media/image37.png"/><Relationship Id="rId12" Type="http://schemas.openxmlformats.org/officeDocument/2006/relationships/image" Target="../media/image156.png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5.png"/><Relationship Id="rId5" Type="http://schemas.openxmlformats.org/officeDocument/2006/relationships/tags" Target="../tags/tag268.xml"/><Relationship Id="rId10" Type="http://schemas.openxmlformats.org/officeDocument/2006/relationships/image" Target="../media/image154.png"/><Relationship Id="rId4" Type="http://schemas.openxmlformats.org/officeDocument/2006/relationships/tags" Target="../tags/tag267.xml"/><Relationship Id="rId9" Type="http://schemas.openxmlformats.org/officeDocument/2006/relationships/image" Target="../media/image153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54.png"/><Relationship Id="rId3" Type="http://schemas.openxmlformats.org/officeDocument/2006/relationships/tags" Target="../tags/tag271.xml"/><Relationship Id="rId7" Type="http://schemas.openxmlformats.org/officeDocument/2006/relationships/image" Target="../media/image37.png"/><Relationship Id="rId12" Type="http://schemas.openxmlformats.org/officeDocument/2006/relationships/image" Target="../media/image153.png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0.png"/><Relationship Id="rId5" Type="http://schemas.openxmlformats.org/officeDocument/2006/relationships/tags" Target="../tags/tag273.xml"/><Relationship Id="rId10" Type="http://schemas.openxmlformats.org/officeDocument/2006/relationships/image" Target="../media/image158.png"/><Relationship Id="rId4" Type="http://schemas.openxmlformats.org/officeDocument/2006/relationships/tags" Target="../tags/tag272.xml"/><Relationship Id="rId9" Type="http://schemas.openxmlformats.org/officeDocument/2006/relationships/image" Target="../media/image15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tags" Target="../tags/tag277.xml"/><Relationship Id="rId7" Type="http://schemas.openxmlformats.org/officeDocument/2006/relationships/image" Target="../media/image129.pn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43.png"/><Relationship Id="rId3" Type="http://schemas.openxmlformats.org/officeDocument/2006/relationships/tags" Target="../tags/tag280.xml"/><Relationship Id="rId7" Type="http://schemas.openxmlformats.org/officeDocument/2006/relationships/tags" Target="../tags/tag284.xml"/><Relationship Id="rId12" Type="http://schemas.openxmlformats.org/officeDocument/2006/relationships/image" Target="../media/image142.png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tags" Target="../tags/tag283.xml"/><Relationship Id="rId11" Type="http://schemas.openxmlformats.org/officeDocument/2006/relationships/image" Target="../media/image161.png"/><Relationship Id="rId5" Type="http://schemas.openxmlformats.org/officeDocument/2006/relationships/tags" Target="../tags/tag282.xml"/><Relationship Id="rId15" Type="http://schemas.openxmlformats.org/officeDocument/2006/relationships/image" Target="../media/image110.png"/><Relationship Id="rId10" Type="http://schemas.openxmlformats.org/officeDocument/2006/relationships/image" Target="../media/image160.png"/><Relationship Id="rId4" Type="http://schemas.openxmlformats.org/officeDocument/2006/relationships/tags" Target="../tags/tag281.xml"/><Relationship Id="rId9" Type="http://schemas.openxmlformats.org/officeDocument/2006/relationships/image" Target="../media/image159.png"/><Relationship Id="rId14" Type="http://schemas.openxmlformats.org/officeDocument/2006/relationships/image" Target="../media/image162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63.png"/><Relationship Id="rId3" Type="http://schemas.openxmlformats.org/officeDocument/2006/relationships/tags" Target="../tags/tag28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2.png"/><Relationship Id="rId2" Type="http://schemas.openxmlformats.org/officeDocument/2006/relationships/tags" Target="../tags/tag286.xml"/><Relationship Id="rId1" Type="http://schemas.openxmlformats.org/officeDocument/2006/relationships/tags" Target="../tags/tag285.xml"/><Relationship Id="rId6" Type="http://schemas.openxmlformats.org/officeDocument/2006/relationships/tags" Target="../tags/tag290.xml"/><Relationship Id="rId11" Type="http://schemas.openxmlformats.org/officeDocument/2006/relationships/image" Target="../media/image129.png"/><Relationship Id="rId5" Type="http://schemas.openxmlformats.org/officeDocument/2006/relationships/tags" Target="../tags/tag289.xml"/><Relationship Id="rId10" Type="http://schemas.openxmlformats.org/officeDocument/2006/relationships/image" Target="../media/image128.png"/><Relationship Id="rId4" Type="http://schemas.openxmlformats.org/officeDocument/2006/relationships/tags" Target="../tags/tag288.xml"/><Relationship Id="rId9" Type="http://schemas.openxmlformats.org/officeDocument/2006/relationships/image" Target="../media/image127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3.png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image" Target="../media/image142.png"/><Relationship Id="rId5" Type="http://schemas.openxmlformats.org/officeDocument/2006/relationships/image" Target="../media/image120.png"/><Relationship Id="rId4" Type="http://schemas.openxmlformats.org/officeDocument/2006/relationships/image" Target="../media/image3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3.xml"/><Relationship Id="rId4" Type="http://schemas.openxmlformats.org/officeDocument/2006/relationships/image" Target="../media/image4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2023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7: </a:t>
            </a:r>
            <a:r>
              <a:rPr lang="es-ES" dirty="0"/>
              <a:t>Actualizaciones, Restricciones, </a:t>
            </a:r>
            <a:br>
              <a:rPr lang="es-ES" dirty="0"/>
            </a:br>
            <a:r>
              <a:rPr lang="es-ES" dirty="0"/>
              <a:t>                        Formas Normales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Insertar tuplas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4881469"/>
            <a:ext cx="6204033" cy="499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1"/>
            <a:ext cx="2813714" cy="58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7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Insertar tuplas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4881469"/>
            <a:ext cx="6204033" cy="7171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2"/>
            <a:ext cx="2812937" cy="77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4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Insertar tuplas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4881469"/>
            <a:ext cx="6204033" cy="9357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2"/>
            <a:ext cx="2812161" cy="95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Insertar tuplas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4881469"/>
            <a:ext cx="7365682" cy="11527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2"/>
            <a:ext cx="2812161" cy="95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7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Insertar tuplas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4881470"/>
            <a:ext cx="7698222" cy="13737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1"/>
            <a:ext cx="3044799" cy="113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6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Insertar tuplas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8" y="4881473"/>
            <a:ext cx="7699618" cy="18152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95" y="2896888"/>
            <a:ext cx="3046055" cy="957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1"/>
            <a:ext cx="3044799" cy="113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4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Editar tuplas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1"/>
            <a:ext cx="3045224" cy="11402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95" y="2896888"/>
            <a:ext cx="3046055" cy="957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" y="4881468"/>
            <a:ext cx="2670563" cy="70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Actualizar tuplas de otra tabla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2" y="4881472"/>
            <a:ext cx="4445077" cy="9568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1"/>
            <a:ext cx="3045649" cy="11415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95" y="2896888"/>
            <a:ext cx="3046055" cy="9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3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Borrar tuplas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8" y="4881471"/>
            <a:ext cx="4160984" cy="2854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1"/>
            <a:ext cx="3045224" cy="1140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95" y="2896888"/>
            <a:ext cx="2814883" cy="77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7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Borrar columnas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0" y="4881471"/>
            <a:ext cx="4067061" cy="2877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95" y="2896890"/>
            <a:ext cx="2207042" cy="7744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1"/>
            <a:ext cx="3045224" cy="114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6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Las preguntas de hoy</a:t>
            </a:r>
            <a:endParaRPr lang="es-CL" dirty="0"/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7"/>
            <a:ext cx="5015844" cy="1865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378" y="3400187"/>
            <a:ext cx="3041846" cy="168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2" y="3389237"/>
            <a:ext cx="3706797" cy="1711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400" y="5334000"/>
            <a:ext cx="65532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Pero ¿cómo se pueden crear y actualizar las tablas?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5400" y="5943600"/>
            <a:ext cx="65532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¿cómo se puede saber si es un buen diseño relacional o no?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34400" y="6456402"/>
            <a:ext cx="6096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…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3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Crear columnas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0" y="4881471"/>
            <a:ext cx="4814067" cy="2877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96" y="2896889"/>
            <a:ext cx="3045547" cy="7745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1"/>
            <a:ext cx="3045224" cy="114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1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Modificar columnas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0" y="4881471"/>
            <a:ext cx="5748558" cy="2885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96" y="2896889"/>
            <a:ext cx="3045547" cy="7745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04" y="2893521"/>
            <a:ext cx="3045224" cy="114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2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Postgres</a:t>
            </a:r>
            <a:r>
              <a:rPr lang="es-CL" dirty="0" smtClean="0"/>
              <a:t>: Cargar datos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4881470"/>
            <a:ext cx="6200823" cy="280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16" y="1981198"/>
            <a:ext cx="3043120" cy="2237570"/>
          </a:xfrm>
          <a:prstGeom prst="rect">
            <a:avLst/>
          </a:prstGeom>
        </p:spPr>
      </p:pic>
      <p:sp>
        <p:nvSpPr>
          <p:cNvPr id="17" name="Content Placeholder 6 2 1"/>
          <p:cNvSpPr txBox="1">
            <a:spLocks/>
          </p:cNvSpPr>
          <p:nvPr/>
        </p:nvSpPr>
        <p:spPr>
          <a:xfrm>
            <a:off x="5410200" y="5618229"/>
            <a:ext cx="3498796" cy="42686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Específico de </a:t>
            </a:r>
            <a:r>
              <a:rPr lang="es-CL" sz="2100" i="1" dirty="0" err="1" smtClean="0">
                <a:latin typeface="Calibri Light" panose="020F0302020204030204" pitchFamily="34" charset="0"/>
              </a:rPr>
              <a:t>Postgres</a:t>
            </a:r>
            <a:endParaRPr lang="es-CL" sz="2100" i="1" dirty="0" smtClean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96" y="2896889"/>
            <a:ext cx="3045547" cy="774593"/>
          </a:xfrm>
          <a:prstGeom prst="rect">
            <a:avLst/>
          </a:prstGeom>
        </p:spPr>
      </p:pic>
      <p:sp>
        <p:nvSpPr>
          <p:cNvPr id="13" name="Content Placeholder 6 2 2"/>
          <p:cNvSpPr txBox="1">
            <a:spLocks/>
          </p:cNvSpPr>
          <p:nvPr/>
        </p:nvSpPr>
        <p:spPr>
          <a:xfrm>
            <a:off x="5410200" y="6177115"/>
            <a:ext cx="3498796" cy="39809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Concatena los datos</a:t>
            </a:r>
          </a:p>
        </p:txBody>
      </p:sp>
    </p:spTree>
    <p:extLst>
      <p:ext uri="{BB962C8B-B14F-4D97-AF65-F5344CB8AC3E}">
        <p14:creationId xmlns:p14="http://schemas.microsoft.com/office/powerpoint/2010/main" val="404940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Restricciones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(</a:t>
            </a:r>
            <a:r>
              <a:rPr lang="es-CL" i="1" dirty="0" err="1" smtClean="0"/>
              <a:t>Integrity</a:t>
            </a:r>
            <a:r>
              <a:rPr lang="es-CL" i="1" dirty="0" smtClean="0"/>
              <a:t> </a:t>
            </a:r>
            <a:r>
              <a:rPr lang="es-CL" i="1" dirty="0" err="1" smtClean="0"/>
              <a:t>Constraints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7" name="TextBox 6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5.7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82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Abre una cuenta</a:t>
            </a:r>
            <a:endParaRPr lang="es-CL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14800" y="5156455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0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Y </a:t>
            </a:r>
            <a:r>
              <a:rPr lang="es-CL" sz="2400" dirty="0" smtClean="0"/>
              <a:t>(por supuesto)</a:t>
            </a:r>
            <a:r>
              <a:rPr lang="es-CL" dirty="0" smtClean="0"/>
              <a:t> hay una base de datos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4708963"/>
            <a:ext cx="4917594" cy="63156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83" y="5001447"/>
            <a:ext cx="2307517" cy="8144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5594939"/>
            <a:ext cx="5727997" cy="62697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7728" cy="83962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191769" cy="121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2819400"/>
          </a:xfrm>
          <a:noFill/>
          <a:ln w="44450">
            <a:noFill/>
            <a:prstDash val="sysDash"/>
          </a:ln>
        </p:spPr>
        <p:txBody>
          <a:bodyPr/>
          <a:lstStyle/>
          <a:p>
            <a:pPr marL="0" indent="0">
              <a:buNone/>
            </a:pPr>
            <a:r>
              <a:rPr lang="es-CL" dirty="0" smtClean="0">
                <a:solidFill>
                  <a:srgbClr val="FF0000"/>
                </a:solidFill>
              </a:rPr>
              <a:t>Restricciones</a:t>
            </a:r>
            <a:r>
              <a:rPr lang="es-CL" dirty="0" smtClean="0"/>
              <a:t> (</a:t>
            </a:r>
            <a:r>
              <a:rPr lang="es-CL" i="1" dirty="0" smtClean="0"/>
              <a:t>de integridad</a:t>
            </a:r>
            <a:r>
              <a:rPr lang="es-CL" dirty="0" smtClean="0"/>
              <a:t>):</a:t>
            </a:r>
          </a:p>
          <a:p>
            <a:pPr marL="0" indent="0">
              <a:buNone/>
            </a:pPr>
            <a:r>
              <a:rPr lang="es-CL" dirty="0"/>
              <a:t>	</a:t>
            </a:r>
            <a:r>
              <a:rPr lang="es-CL" sz="2400" dirty="0" smtClean="0"/>
              <a:t>son</a:t>
            </a:r>
            <a:r>
              <a:rPr lang="es-CL" dirty="0" smtClean="0"/>
              <a:t> </a:t>
            </a:r>
            <a:r>
              <a:rPr lang="es-CL" dirty="0" smtClean="0">
                <a:solidFill>
                  <a:srgbClr val="FF0000"/>
                </a:solidFill>
              </a:rPr>
              <a:t>restricciones</a:t>
            </a:r>
            <a:r>
              <a:rPr lang="es-CL" dirty="0" smtClean="0"/>
              <a:t> </a:t>
            </a:r>
            <a:r>
              <a:rPr lang="es-CL" sz="2400" dirty="0" smtClean="0"/>
              <a:t>formales</a:t>
            </a:r>
          </a:p>
          <a:p>
            <a:pPr marL="0" indent="0">
              <a:buNone/>
            </a:pPr>
            <a:r>
              <a:rPr lang="es-CL" sz="2400" dirty="0"/>
              <a:t>	</a:t>
            </a:r>
            <a:r>
              <a:rPr lang="es-CL" sz="2400" dirty="0" smtClean="0"/>
              <a:t>	que imponemos a 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un esquema</a:t>
            </a:r>
          </a:p>
          <a:p>
            <a:pPr marL="0" indent="0">
              <a:buNone/>
            </a:pPr>
            <a:r>
              <a:rPr lang="es-CL" sz="2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s-CL" sz="2400" dirty="0" smtClean="0"/>
              <a:t>que </a:t>
            </a:r>
            <a:r>
              <a:rPr lang="es-CL" sz="2800" dirty="0" smtClean="0"/>
              <a:t>todas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sus instancias</a:t>
            </a:r>
          </a:p>
          <a:p>
            <a:pPr marL="0" indent="0">
              <a:buNone/>
            </a:pPr>
            <a:r>
              <a:rPr lang="es-CL" sz="2800" dirty="0"/>
              <a:t>	</a:t>
            </a:r>
            <a:r>
              <a:rPr lang="es-CL" sz="2800" dirty="0" smtClean="0"/>
              <a:t>			deben satisfacer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77834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3505200" y="6128941"/>
            <a:ext cx="5638800" cy="7290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-17317" y="4330156"/>
            <a:ext cx="3522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05200" y="4343399"/>
            <a:ext cx="5638800" cy="7290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básicas: llaves, nulos, domino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2" y="4495801"/>
            <a:ext cx="2849151" cy="1741656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4" y="4540558"/>
            <a:ext cx="5438708" cy="382455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3505200" y="5321877"/>
            <a:ext cx="5638800" cy="4924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2" name="Picture 9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3" y="5519038"/>
            <a:ext cx="5078676" cy="170329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6324600"/>
            <a:ext cx="5538646" cy="383689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56752" y="4196494"/>
            <a:ext cx="374597" cy="3745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69403" y="5154117"/>
            <a:ext cx="374597" cy="3745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69402" y="5982678"/>
            <a:ext cx="374597" cy="3745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2420073"/>
            <a:ext cx="4917594" cy="6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3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4" grpId="0" animBg="1"/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3522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05200" y="5181600"/>
            <a:ext cx="5638800" cy="7290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básicas: valores por defecto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4" y="5378759"/>
            <a:ext cx="4855370" cy="396403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50" y="2056591"/>
            <a:ext cx="4919246" cy="8269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95800"/>
            <a:ext cx="2852545" cy="198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42274"/>
            <a:ext cx="3522517" cy="2515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05200" y="4337771"/>
            <a:ext cx="5651000" cy="7290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de unicidad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604" y="4534930"/>
            <a:ext cx="4857226" cy="397638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95800"/>
            <a:ext cx="2852147" cy="22141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50" y="2056591"/>
            <a:ext cx="4919525" cy="8270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6752" y="4196494"/>
            <a:ext cx="374597" cy="374597"/>
          </a:xfrm>
          <a:prstGeom prst="rect">
            <a:avLst/>
          </a:prstGeom>
        </p:spPr>
      </p:pic>
      <p:sp>
        <p:nvSpPr>
          <p:cNvPr id="22" name="Content Placeholder 6 2"/>
          <p:cNvSpPr txBox="1">
            <a:spLocks/>
          </p:cNvSpPr>
          <p:nvPr/>
        </p:nvSpPr>
        <p:spPr>
          <a:xfrm>
            <a:off x="3505200" y="5079530"/>
            <a:ext cx="5630354" cy="177847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La llave primaria implica una restricción de unicidad. La unicidad representa una llave candidata: se pueden tener varias llaves candidatas pero una sola llave primaria.</a:t>
            </a:r>
          </a:p>
        </p:txBody>
      </p:sp>
    </p:spTree>
    <p:extLst>
      <p:ext uri="{BB962C8B-B14F-4D97-AF65-F5344CB8AC3E}">
        <p14:creationId xmlns:p14="http://schemas.microsoft.com/office/powerpoint/2010/main" val="303977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Gestionar y crear tablas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3.1.1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50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Nombrar (y borrar) restricciones</a:t>
            </a:r>
            <a:endParaRPr lang="es-CL" dirty="0"/>
          </a:p>
        </p:txBody>
      </p:sp>
      <p:sp>
        <p:nvSpPr>
          <p:cNvPr id="15" name="Rectangle 14"/>
          <p:cNvSpPr/>
          <p:nvPr/>
        </p:nvSpPr>
        <p:spPr>
          <a:xfrm>
            <a:off x="-17317" y="4330156"/>
            <a:ext cx="4682833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95800"/>
            <a:ext cx="4451362" cy="2244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50" y="2056591"/>
            <a:ext cx="4919525" cy="827048"/>
          </a:xfrm>
          <a:prstGeom prst="rect">
            <a:avLst/>
          </a:prstGeom>
        </p:spPr>
      </p:pic>
      <p:sp>
        <p:nvSpPr>
          <p:cNvPr id="25" name="Content Placeholder 6 2"/>
          <p:cNvSpPr txBox="1">
            <a:spLocks/>
          </p:cNvSpPr>
          <p:nvPr/>
        </p:nvSpPr>
        <p:spPr>
          <a:xfrm>
            <a:off x="4665516" y="5079530"/>
            <a:ext cx="4470038" cy="177847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>
                <a:latin typeface="Calibri Light" panose="020F0302020204030204" pitchFamily="34" charset="0"/>
              </a:rPr>
              <a:t>Más fácil cambiar restricciones posteriormente. </a:t>
            </a:r>
          </a:p>
          <a:p>
            <a:pPr marL="0" indent="0" algn="ctr">
              <a:buNone/>
            </a:pPr>
            <a:r>
              <a:rPr lang="es-CL" sz="2000" i="1" dirty="0" smtClean="0">
                <a:latin typeface="Calibri Light" panose="020F0302020204030204" pitchFamily="34" charset="0"/>
              </a:rPr>
              <a:t>Si hay una violación, el mensaje de error será más intuitivo si las restricciones tienen nombres intuitivos.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665516" y="4356100"/>
            <a:ext cx="4478483" cy="7290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26" y="4513842"/>
            <a:ext cx="2880520" cy="37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3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de llaves foráneas</a:t>
            </a:r>
            <a:endParaRPr lang="es-CL" dirty="0">
              <a:solidFill>
                <a:srgbClr val="7030A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3104076"/>
            <a:ext cx="4917315" cy="63064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817918" y="4342273"/>
            <a:ext cx="4326082" cy="10679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571967"/>
            <a:ext cx="2569602" cy="3872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6752" y="4196494"/>
            <a:ext cx="374597" cy="374597"/>
          </a:xfrm>
          <a:prstGeom prst="rect">
            <a:avLst/>
          </a:prstGeom>
        </p:spPr>
      </p:pic>
      <p:sp>
        <p:nvSpPr>
          <p:cNvPr id="25" name="Content Placeholder 6 2"/>
          <p:cNvSpPr txBox="1">
            <a:spLocks/>
          </p:cNvSpPr>
          <p:nvPr/>
        </p:nvSpPr>
        <p:spPr>
          <a:xfrm>
            <a:off x="4817918" y="5948737"/>
            <a:ext cx="4317636" cy="909263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Cada </a:t>
            </a:r>
            <a:r>
              <a:rPr lang="es-CL" sz="24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cuenta</a:t>
            </a:r>
            <a:r>
              <a:rPr lang="es-CL" sz="2400" i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 </a:t>
            </a:r>
            <a:r>
              <a:rPr lang="es-CL" sz="2400" i="1" dirty="0" smtClean="0">
                <a:latin typeface="Calibri Light" panose="020F0302020204030204" pitchFamily="34" charset="0"/>
              </a:rPr>
              <a:t>en </a:t>
            </a:r>
            <a:r>
              <a:rPr lang="es-CL" sz="2400" dirty="0" smtClean="0">
                <a:solidFill>
                  <a:srgbClr val="008000"/>
                </a:solidFill>
                <a:latin typeface="Calibri Light" panose="020F0302020204030204" pitchFamily="34" charset="0"/>
              </a:rPr>
              <a:t>Ingreso</a:t>
            </a:r>
            <a:r>
              <a:rPr lang="es-CL" sz="2400" i="1" dirty="0" smtClean="0">
                <a:latin typeface="Calibri Light" panose="020F0302020204030204" pitchFamily="34" charset="0"/>
              </a:rPr>
              <a:t> tiene que estar en </a:t>
            </a:r>
            <a:r>
              <a:rPr lang="es-CL" sz="2400" dirty="0" err="1" smtClean="0">
                <a:solidFill>
                  <a:srgbClr val="008000"/>
                </a:solidFill>
                <a:latin typeface="Calibri Light" panose="020F0302020204030204" pitchFamily="34" charset="0"/>
              </a:rPr>
              <a:t>Cuenta</a:t>
            </a:r>
            <a:r>
              <a:rPr lang="es-CL" sz="2400" i="1" dirty="0" err="1" smtClean="0">
                <a:latin typeface="Calibri Light" panose="020F0302020204030204" pitchFamily="34" charset="0"/>
              </a:rPr>
              <a:t>.</a:t>
            </a:r>
            <a:r>
              <a:rPr lang="es-CL" sz="2400" dirty="0" err="1" smtClean="0">
                <a:solidFill>
                  <a:srgbClr val="0066CC"/>
                </a:solidFill>
                <a:latin typeface="Calibri Light" panose="020F0302020204030204" pitchFamily="34" charset="0"/>
              </a:rPr>
              <a:t>número</a:t>
            </a:r>
            <a:r>
              <a:rPr lang="es-CL" sz="24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325" cy="84100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-17317" y="4342274"/>
            <a:ext cx="4835235" cy="2515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5" y="4495800"/>
            <a:ext cx="4063314" cy="200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5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de llaves compuestas</a:t>
            </a:r>
            <a:endParaRPr lang="es-CL" dirty="0">
              <a:solidFill>
                <a:srgbClr val="7030A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14" y="1842668"/>
            <a:ext cx="3891969" cy="104424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-17318" y="4342274"/>
            <a:ext cx="9173517" cy="2515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5" y="4495800"/>
            <a:ext cx="2362045" cy="1310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41622"/>
            <a:ext cx="2308655" cy="12034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4495800"/>
            <a:ext cx="5569293" cy="177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1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72563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27518" y="4343399"/>
            <a:ext cx="3716482" cy="10668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sobre </a:t>
            </a:r>
            <a:r>
              <a:rPr lang="es-CL" dirty="0"/>
              <a:t>varias columnas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" y="4419602"/>
            <a:ext cx="6955714" cy="1755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75" y="4571091"/>
            <a:ext cx="2845556" cy="62435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6752" y="4196494"/>
            <a:ext cx="374597" cy="374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2420073"/>
            <a:ext cx="4917315" cy="63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2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17317" y="4330156"/>
            <a:ext cx="72563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27518" y="4343399"/>
            <a:ext cx="3716482" cy="10668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sobre </a:t>
            </a:r>
            <a:r>
              <a:rPr lang="es-CL" dirty="0"/>
              <a:t>varias </a:t>
            </a:r>
            <a:r>
              <a:rPr lang="es-CL" dirty="0" smtClean="0"/>
              <a:t>tablas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3" y="4419600"/>
            <a:ext cx="4778349" cy="2450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75" y="4571091"/>
            <a:ext cx="2845556" cy="62435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6752" y="4196494"/>
            <a:ext cx="374597" cy="374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420073"/>
            <a:ext cx="4917315" cy="6306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535" y="2407179"/>
            <a:ext cx="2307517" cy="81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5427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sobre </a:t>
            </a:r>
            <a:r>
              <a:rPr lang="es-CL" dirty="0"/>
              <a:t>varias </a:t>
            </a:r>
            <a:r>
              <a:rPr lang="es-CL" dirty="0" smtClean="0"/>
              <a:t>tablas (!)</a:t>
            </a:r>
            <a:endParaRPr lang="es-CL" dirty="0">
              <a:solidFill>
                <a:srgbClr val="7030A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325" cy="8410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191769" cy="1215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" y="4495800"/>
            <a:ext cx="5191319" cy="2239549"/>
          </a:xfrm>
          <a:prstGeom prst="rect">
            <a:avLst/>
          </a:prstGeom>
        </p:spPr>
      </p:pic>
      <p:sp>
        <p:nvSpPr>
          <p:cNvPr id="23" name="Content Placeholder 6 2 1"/>
          <p:cNvSpPr txBox="1">
            <a:spLocks/>
          </p:cNvSpPr>
          <p:nvPr/>
        </p:nvSpPr>
        <p:spPr>
          <a:xfrm>
            <a:off x="5410200" y="4720582"/>
            <a:ext cx="3725354" cy="137417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7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¿Por qué la ponemos en </a:t>
            </a:r>
            <a:r>
              <a:rPr lang="es-CL" sz="17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Ingreso</a:t>
            </a:r>
            <a:r>
              <a:rPr lang="es-CL" sz="17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17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cuando involucra </a:t>
            </a:r>
            <a:r>
              <a:rPr lang="es-CL" sz="17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Gasto</a:t>
            </a:r>
            <a:r>
              <a:rPr lang="es-CL" sz="17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17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igualmente? Por ejemplo, si agregáramos la milésima </a:t>
            </a:r>
            <a:r>
              <a:rPr lang="es-CL" sz="1700" i="1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tupla</a:t>
            </a:r>
            <a:r>
              <a:rPr lang="es-CL" sz="17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(con la misma cuenta y fecha) a </a:t>
            </a:r>
            <a:r>
              <a:rPr lang="es-CL" sz="17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Gasto</a:t>
            </a:r>
            <a:r>
              <a:rPr lang="es-CL" sz="17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, ¡no tendríamos una violación!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22900" y="4342275"/>
            <a:ext cx="37211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¿Algún problema aquí? 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22899" y="6094761"/>
            <a:ext cx="372110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¿Alguna solución?</a:t>
            </a:r>
          </a:p>
        </p:txBody>
      </p:sp>
      <p:sp>
        <p:nvSpPr>
          <p:cNvPr id="26" name="Content Placeholder 6 2 2"/>
          <p:cNvSpPr txBox="1">
            <a:spLocks/>
          </p:cNvSpPr>
          <p:nvPr/>
        </p:nvSpPr>
        <p:spPr>
          <a:xfrm>
            <a:off x="5410200" y="6464093"/>
            <a:ext cx="3725354" cy="38481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Duplicar la restricción en </a:t>
            </a:r>
            <a:r>
              <a:rPr lang="es-CL" sz="1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Gasto</a:t>
            </a:r>
            <a:r>
              <a:rPr lang="es-CL" sz="18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o …</a:t>
            </a:r>
          </a:p>
        </p:txBody>
      </p:sp>
    </p:spTree>
    <p:extLst>
      <p:ext uri="{BB962C8B-B14F-4D97-AF65-F5344CB8AC3E}">
        <p14:creationId xmlns:p14="http://schemas.microsoft.com/office/powerpoint/2010/main" val="302886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5427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Asertos: Restricciones independientes</a:t>
            </a:r>
            <a:endParaRPr lang="es-CL" dirty="0">
              <a:solidFill>
                <a:srgbClr val="7030A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325" cy="8410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191769" cy="1215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7" y="4495800"/>
            <a:ext cx="4975043" cy="2241398"/>
          </a:xfrm>
          <a:prstGeom prst="rect">
            <a:avLst/>
          </a:prstGeom>
        </p:spPr>
      </p:pic>
      <p:sp>
        <p:nvSpPr>
          <p:cNvPr id="20" name="Content Placeholder 6 2 1"/>
          <p:cNvSpPr txBox="1">
            <a:spLocks/>
          </p:cNvSpPr>
          <p:nvPr/>
        </p:nvSpPr>
        <p:spPr>
          <a:xfrm>
            <a:off x="5396485" y="5181037"/>
            <a:ext cx="3720600" cy="83932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9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La restricción no depende ni de una tabla ni de la otra. </a:t>
            </a:r>
          </a:p>
        </p:txBody>
      </p:sp>
      <p:sp>
        <p:nvSpPr>
          <p:cNvPr id="22" name="Content Placeholder 6 2 2 1"/>
          <p:cNvSpPr txBox="1">
            <a:spLocks/>
          </p:cNvSpPr>
          <p:nvPr/>
        </p:nvSpPr>
        <p:spPr>
          <a:xfrm>
            <a:off x="5396485" y="4352932"/>
            <a:ext cx="3720600" cy="83932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Rechazará </a:t>
            </a:r>
            <a:r>
              <a:rPr lang="es-CL" sz="1900" i="1" dirty="0">
                <a:latin typeface="Calibri Light" panose="020F0302020204030204" pitchFamily="34" charset="0"/>
              </a:rPr>
              <a:t>alguna </a:t>
            </a:r>
            <a:r>
              <a:rPr lang="es-CL" sz="1900" i="1" dirty="0" smtClean="0">
                <a:latin typeface="Calibri Light" panose="020F0302020204030204" pitchFamily="34" charset="0"/>
              </a:rPr>
              <a:t>operación </a:t>
            </a:r>
            <a:r>
              <a:rPr lang="es-CL" sz="1900" i="1" u="sng" dirty="0" smtClean="0">
                <a:latin typeface="Calibri Light" panose="020F0302020204030204" pitchFamily="34" charset="0"/>
              </a:rPr>
              <a:t>en el esquema</a:t>
            </a:r>
            <a:r>
              <a:rPr lang="es-CL" sz="1900" i="1" dirty="0" smtClean="0">
                <a:latin typeface="Calibri Light" panose="020F0302020204030204" pitchFamily="34" charset="0"/>
              </a:rPr>
              <a:t> </a:t>
            </a:r>
            <a:r>
              <a:rPr lang="es-CL" sz="1900" i="1" dirty="0">
                <a:latin typeface="Calibri Light" panose="020F0302020204030204" pitchFamily="34" charset="0"/>
              </a:rPr>
              <a:t>que </a:t>
            </a:r>
            <a:r>
              <a:rPr lang="es-CL" sz="1900" i="1" dirty="0" smtClean="0">
                <a:latin typeface="Calibri Light" panose="020F0302020204030204" pitchFamily="34" charset="0"/>
              </a:rPr>
              <a:t>violaría la restricción</a:t>
            </a:r>
          </a:p>
        </p:txBody>
      </p:sp>
      <p:sp>
        <p:nvSpPr>
          <p:cNvPr id="27" name="Content Placeholder 6 2 2 2"/>
          <p:cNvSpPr txBox="1">
            <a:spLocks/>
          </p:cNvSpPr>
          <p:nvPr/>
        </p:nvSpPr>
        <p:spPr>
          <a:xfrm>
            <a:off x="5396485" y="6019800"/>
            <a:ext cx="3720600" cy="83932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900" i="1" dirty="0">
                <a:solidFill>
                  <a:srgbClr val="FF0000"/>
                </a:solidFill>
                <a:latin typeface="Calibri Light" panose="020F0302020204030204" pitchFamily="34" charset="0"/>
              </a:rPr>
              <a:t>… pero puede ser más costosa/compleja así.</a:t>
            </a:r>
          </a:p>
        </p:txBody>
      </p:sp>
    </p:spTree>
    <p:extLst>
      <p:ext uri="{BB962C8B-B14F-4D97-AF65-F5344CB8AC3E}">
        <p14:creationId xmlns:p14="http://schemas.microsoft.com/office/powerpoint/2010/main" val="281388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¡Garantizar </a:t>
            </a:r>
            <a:r>
              <a:rPr lang="es-CL" dirty="0" smtClean="0">
                <a:solidFill>
                  <a:srgbClr val="7030A0"/>
                </a:solidFill>
              </a:rPr>
              <a:t>integ</a:t>
            </a:r>
            <a:r>
              <a:rPr lang="es-CL" dirty="0" smtClean="0">
                <a:solidFill>
                  <a:schemeClr val="accent3">
                    <a:lumMod val="75000"/>
                  </a:schemeClr>
                </a:solidFill>
              </a:rPr>
              <a:t>ridad</a:t>
            </a:r>
            <a:r>
              <a:rPr lang="es-CL" dirty="0" smtClean="0">
                <a:solidFill>
                  <a:srgbClr val="7030A0"/>
                </a:solidFill>
              </a:rPr>
              <a:t> </a:t>
            </a:r>
            <a:r>
              <a:rPr lang="es-CL" dirty="0" smtClean="0"/>
              <a:t>con restricciones!</a:t>
            </a:r>
            <a:endParaRPr lang="es-CL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4708963"/>
            <a:ext cx="4917594" cy="631563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3733800" y="5076752"/>
            <a:ext cx="762000" cy="308951"/>
          </a:xfrm>
          <a:custGeom>
            <a:avLst/>
            <a:gdLst>
              <a:gd name="connsiteX0" fmla="*/ 635000 w 762000"/>
              <a:gd name="connsiteY0" fmla="*/ 520700 h 521946"/>
              <a:gd name="connsiteX1" fmla="*/ 698500 w 762000"/>
              <a:gd name="connsiteY1" fmla="*/ 482600 h 521946"/>
              <a:gd name="connsiteX2" fmla="*/ 723900 w 762000"/>
              <a:gd name="connsiteY2" fmla="*/ 406400 h 521946"/>
              <a:gd name="connsiteX3" fmla="*/ 736600 w 762000"/>
              <a:gd name="connsiteY3" fmla="*/ 368300 h 521946"/>
              <a:gd name="connsiteX4" fmla="*/ 749300 w 762000"/>
              <a:gd name="connsiteY4" fmla="*/ 330200 h 521946"/>
              <a:gd name="connsiteX5" fmla="*/ 762000 w 762000"/>
              <a:gd name="connsiteY5" fmla="*/ 292100 h 521946"/>
              <a:gd name="connsiteX6" fmla="*/ 749300 w 762000"/>
              <a:gd name="connsiteY6" fmla="*/ 63500 h 521946"/>
              <a:gd name="connsiteX7" fmla="*/ 736600 w 762000"/>
              <a:gd name="connsiteY7" fmla="*/ 25400 h 521946"/>
              <a:gd name="connsiteX8" fmla="*/ 660400 w 762000"/>
              <a:gd name="connsiteY8" fmla="*/ 0 h 521946"/>
              <a:gd name="connsiteX9" fmla="*/ 139700 w 762000"/>
              <a:gd name="connsiteY9" fmla="*/ 12700 h 521946"/>
              <a:gd name="connsiteX10" fmla="*/ 101600 w 762000"/>
              <a:gd name="connsiteY10" fmla="*/ 38100 h 521946"/>
              <a:gd name="connsiteX11" fmla="*/ 63500 w 762000"/>
              <a:gd name="connsiteY11" fmla="*/ 50800 h 521946"/>
              <a:gd name="connsiteX12" fmla="*/ 25400 w 762000"/>
              <a:gd name="connsiteY12" fmla="*/ 139700 h 521946"/>
              <a:gd name="connsiteX13" fmla="*/ 0 w 762000"/>
              <a:gd name="connsiteY13" fmla="*/ 177800 h 521946"/>
              <a:gd name="connsiteX14" fmla="*/ 12700 w 762000"/>
              <a:gd name="connsiteY14" fmla="*/ 342900 h 521946"/>
              <a:gd name="connsiteX15" fmla="*/ 25400 w 762000"/>
              <a:gd name="connsiteY15" fmla="*/ 381000 h 521946"/>
              <a:gd name="connsiteX16" fmla="*/ 101600 w 762000"/>
              <a:gd name="connsiteY16" fmla="*/ 431800 h 521946"/>
              <a:gd name="connsiteX17" fmla="*/ 190500 w 762000"/>
              <a:gd name="connsiteY17" fmla="*/ 469900 h 521946"/>
              <a:gd name="connsiteX18" fmla="*/ 228600 w 762000"/>
              <a:gd name="connsiteY18" fmla="*/ 482600 h 521946"/>
              <a:gd name="connsiteX19" fmla="*/ 635000 w 762000"/>
              <a:gd name="connsiteY19" fmla="*/ 520700 h 52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62000" h="521946">
                <a:moveTo>
                  <a:pt x="635000" y="520700"/>
                </a:moveTo>
                <a:cubicBezTo>
                  <a:pt x="713317" y="520700"/>
                  <a:pt x="683345" y="502085"/>
                  <a:pt x="698500" y="482600"/>
                </a:cubicBezTo>
                <a:cubicBezTo>
                  <a:pt x="714938" y="461466"/>
                  <a:pt x="715433" y="431800"/>
                  <a:pt x="723900" y="406400"/>
                </a:cubicBezTo>
                <a:lnTo>
                  <a:pt x="736600" y="368300"/>
                </a:lnTo>
                <a:lnTo>
                  <a:pt x="749300" y="330200"/>
                </a:lnTo>
                <a:lnTo>
                  <a:pt x="762000" y="292100"/>
                </a:lnTo>
                <a:cubicBezTo>
                  <a:pt x="757767" y="215900"/>
                  <a:pt x="756536" y="139474"/>
                  <a:pt x="749300" y="63500"/>
                </a:cubicBezTo>
                <a:cubicBezTo>
                  <a:pt x="748031" y="50173"/>
                  <a:pt x="747493" y="33181"/>
                  <a:pt x="736600" y="25400"/>
                </a:cubicBezTo>
                <a:cubicBezTo>
                  <a:pt x="714813" y="9838"/>
                  <a:pt x="660400" y="0"/>
                  <a:pt x="660400" y="0"/>
                </a:cubicBezTo>
                <a:cubicBezTo>
                  <a:pt x="486833" y="4233"/>
                  <a:pt x="312916" y="890"/>
                  <a:pt x="139700" y="12700"/>
                </a:cubicBezTo>
                <a:cubicBezTo>
                  <a:pt x="124472" y="13738"/>
                  <a:pt x="115252" y="31274"/>
                  <a:pt x="101600" y="38100"/>
                </a:cubicBezTo>
                <a:cubicBezTo>
                  <a:pt x="89626" y="44087"/>
                  <a:pt x="76200" y="46567"/>
                  <a:pt x="63500" y="50800"/>
                </a:cubicBezTo>
                <a:cubicBezTo>
                  <a:pt x="-268" y="146452"/>
                  <a:pt x="74606" y="24886"/>
                  <a:pt x="25400" y="139700"/>
                </a:cubicBezTo>
                <a:cubicBezTo>
                  <a:pt x="19387" y="153729"/>
                  <a:pt x="8467" y="165100"/>
                  <a:pt x="0" y="177800"/>
                </a:cubicBezTo>
                <a:cubicBezTo>
                  <a:pt x="4233" y="232833"/>
                  <a:pt x="5854" y="288130"/>
                  <a:pt x="12700" y="342900"/>
                </a:cubicBezTo>
                <a:cubicBezTo>
                  <a:pt x="14360" y="356184"/>
                  <a:pt x="15934" y="371534"/>
                  <a:pt x="25400" y="381000"/>
                </a:cubicBezTo>
                <a:cubicBezTo>
                  <a:pt x="46986" y="402586"/>
                  <a:pt x="76200" y="414867"/>
                  <a:pt x="101600" y="431800"/>
                </a:cubicBezTo>
                <a:cubicBezTo>
                  <a:pt x="159602" y="470468"/>
                  <a:pt x="118742" y="449398"/>
                  <a:pt x="190500" y="469900"/>
                </a:cubicBezTo>
                <a:cubicBezTo>
                  <a:pt x="203372" y="473578"/>
                  <a:pt x="215685" y="479078"/>
                  <a:pt x="228600" y="482600"/>
                </a:cubicBezTo>
                <a:cubicBezTo>
                  <a:pt x="412086" y="532642"/>
                  <a:pt x="556683" y="520700"/>
                  <a:pt x="635000" y="520700"/>
                </a:cubicBezTo>
                <a:close/>
              </a:path>
            </a:pathLst>
          </a:custGeom>
          <a:solidFill>
            <a:schemeClr val="accent4">
              <a:alpha val="42000"/>
            </a:schemeClr>
          </a:solidFill>
          <a:ln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648200" y="5076751"/>
            <a:ext cx="762000" cy="308951"/>
          </a:xfrm>
          <a:custGeom>
            <a:avLst/>
            <a:gdLst>
              <a:gd name="connsiteX0" fmla="*/ 635000 w 762000"/>
              <a:gd name="connsiteY0" fmla="*/ 520700 h 521946"/>
              <a:gd name="connsiteX1" fmla="*/ 698500 w 762000"/>
              <a:gd name="connsiteY1" fmla="*/ 482600 h 521946"/>
              <a:gd name="connsiteX2" fmla="*/ 723900 w 762000"/>
              <a:gd name="connsiteY2" fmla="*/ 406400 h 521946"/>
              <a:gd name="connsiteX3" fmla="*/ 736600 w 762000"/>
              <a:gd name="connsiteY3" fmla="*/ 368300 h 521946"/>
              <a:gd name="connsiteX4" fmla="*/ 749300 w 762000"/>
              <a:gd name="connsiteY4" fmla="*/ 330200 h 521946"/>
              <a:gd name="connsiteX5" fmla="*/ 762000 w 762000"/>
              <a:gd name="connsiteY5" fmla="*/ 292100 h 521946"/>
              <a:gd name="connsiteX6" fmla="*/ 749300 w 762000"/>
              <a:gd name="connsiteY6" fmla="*/ 63500 h 521946"/>
              <a:gd name="connsiteX7" fmla="*/ 736600 w 762000"/>
              <a:gd name="connsiteY7" fmla="*/ 25400 h 521946"/>
              <a:gd name="connsiteX8" fmla="*/ 660400 w 762000"/>
              <a:gd name="connsiteY8" fmla="*/ 0 h 521946"/>
              <a:gd name="connsiteX9" fmla="*/ 139700 w 762000"/>
              <a:gd name="connsiteY9" fmla="*/ 12700 h 521946"/>
              <a:gd name="connsiteX10" fmla="*/ 101600 w 762000"/>
              <a:gd name="connsiteY10" fmla="*/ 38100 h 521946"/>
              <a:gd name="connsiteX11" fmla="*/ 63500 w 762000"/>
              <a:gd name="connsiteY11" fmla="*/ 50800 h 521946"/>
              <a:gd name="connsiteX12" fmla="*/ 25400 w 762000"/>
              <a:gd name="connsiteY12" fmla="*/ 139700 h 521946"/>
              <a:gd name="connsiteX13" fmla="*/ 0 w 762000"/>
              <a:gd name="connsiteY13" fmla="*/ 177800 h 521946"/>
              <a:gd name="connsiteX14" fmla="*/ 12700 w 762000"/>
              <a:gd name="connsiteY14" fmla="*/ 342900 h 521946"/>
              <a:gd name="connsiteX15" fmla="*/ 25400 w 762000"/>
              <a:gd name="connsiteY15" fmla="*/ 381000 h 521946"/>
              <a:gd name="connsiteX16" fmla="*/ 101600 w 762000"/>
              <a:gd name="connsiteY16" fmla="*/ 431800 h 521946"/>
              <a:gd name="connsiteX17" fmla="*/ 190500 w 762000"/>
              <a:gd name="connsiteY17" fmla="*/ 469900 h 521946"/>
              <a:gd name="connsiteX18" fmla="*/ 228600 w 762000"/>
              <a:gd name="connsiteY18" fmla="*/ 482600 h 521946"/>
              <a:gd name="connsiteX19" fmla="*/ 635000 w 762000"/>
              <a:gd name="connsiteY19" fmla="*/ 520700 h 52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62000" h="521946">
                <a:moveTo>
                  <a:pt x="635000" y="520700"/>
                </a:moveTo>
                <a:cubicBezTo>
                  <a:pt x="713317" y="520700"/>
                  <a:pt x="683345" y="502085"/>
                  <a:pt x="698500" y="482600"/>
                </a:cubicBezTo>
                <a:cubicBezTo>
                  <a:pt x="714938" y="461466"/>
                  <a:pt x="715433" y="431800"/>
                  <a:pt x="723900" y="406400"/>
                </a:cubicBezTo>
                <a:lnTo>
                  <a:pt x="736600" y="368300"/>
                </a:lnTo>
                <a:lnTo>
                  <a:pt x="749300" y="330200"/>
                </a:lnTo>
                <a:lnTo>
                  <a:pt x="762000" y="292100"/>
                </a:lnTo>
                <a:cubicBezTo>
                  <a:pt x="757767" y="215900"/>
                  <a:pt x="756536" y="139474"/>
                  <a:pt x="749300" y="63500"/>
                </a:cubicBezTo>
                <a:cubicBezTo>
                  <a:pt x="748031" y="50173"/>
                  <a:pt x="747493" y="33181"/>
                  <a:pt x="736600" y="25400"/>
                </a:cubicBezTo>
                <a:cubicBezTo>
                  <a:pt x="714813" y="9838"/>
                  <a:pt x="660400" y="0"/>
                  <a:pt x="660400" y="0"/>
                </a:cubicBezTo>
                <a:cubicBezTo>
                  <a:pt x="486833" y="4233"/>
                  <a:pt x="312916" y="890"/>
                  <a:pt x="139700" y="12700"/>
                </a:cubicBezTo>
                <a:cubicBezTo>
                  <a:pt x="124472" y="13738"/>
                  <a:pt x="115252" y="31274"/>
                  <a:pt x="101600" y="38100"/>
                </a:cubicBezTo>
                <a:cubicBezTo>
                  <a:pt x="89626" y="44087"/>
                  <a:pt x="76200" y="46567"/>
                  <a:pt x="63500" y="50800"/>
                </a:cubicBezTo>
                <a:cubicBezTo>
                  <a:pt x="-268" y="146452"/>
                  <a:pt x="74606" y="24886"/>
                  <a:pt x="25400" y="139700"/>
                </a:cubicBezTo>
                <a:cubicBezTo>
                  <a:pt x="19387" y="153729"/>
                  <a:pt x="8467" y="165100"/>
                  <a:pt x="0" y="177800"/>
                </a:cubicBezTo>
                <a:cubicBezTo>
                  <a:pt x="4233" y="232833"/>
                  <a:pt x="5854" y="288130"/>
                  <a:pt x="12700" y="342900"/>
                </a:cubicBezTo>
                <a:cubicBezTo>
                  <a:pt x="14360" y="356184"/>
                  <a:pt x="15934" y="371534"/>
                  <a:pt x="25400" y="381000"/>
                </a:cubicBezTo>
                <a:cubicBezTo>
                  <a:pt x="46986" y="402586"/>
                  <a:pt x="76200" y="414867"/>
                  <a:pt x="101600" y="431800"/>
                </a:cubicBezTo>
                <a:cubicBezTo>
                  <a:pt x="159602" y="470468"/>
                  <a:pt x="118742" y="449398"/>
                  <a:pt x="190500" y="469900"/>
                </a:cubicBezTo>
                <a:cubicBezTo>
                  <a:pt x="203372" y="473578"/>
                  <a:pt x="215685" y="479078"/>
                  <a:pt x="228600" y="482600"/>
                </a:cubicBezTo>
                <a:cubicBezTo>
                  <a:pt x="412086" y="532642"/>
                  <a:pt x="556683" y="520700"/>
                  <a:pt x="635000" y="520700"/>
                </a:cubicBezTo>
                <a:close/>
              </a:path>
            </a:pathLst>
          </a:custGeom>
          <a:solidFill>
            <a:schemeClr val="accent3">
              <a:lumMod val="75000"/>
              <a:alpha val="42000"/>
            </a:schemeClr>
          </a:solidFill>
          <a:ln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83" y="5001447"/>
            <a:ext cx="2307517" cy="814491"/>
          </a:xfrm>
          <a:prstGeom prst="rect">
            <a:avLst/>
          </a:prstGeom>
        </p:spPr>
      </p:pic>
      <p:sp>
        <p:nvSpPr>
          <p:cNvPr id="31" name="Freeform 30"/>
          <p:cNvSpPr/>
          <p:nvPr/>
        </p:nvSpPr>
        <p:spPr>
          <a:xfrm>
            <a:off x="7612038" y="5365477"/>
            <a:ext cx="1093586" cy="521946"/>
          </a:xfrm>
          <a:custGeom>
            <a:avLst/>
            <a:gdLst>
              <a:gd name="connsiteX0" fmla="*/ 635000 w 762000"/>
              <a:gd name="connsiteY0" fmla="*/ 520700 h 521946"/>
              <a:gd name="connsiteX1" fmla="*/ 698500 w 762000"/>
              <a:gd name="connsiteY1" fmla="*/ 482600 h 521946"/>
              <a:gd name="connsiteX2" fmla="*/ 723900 w 762000"/>
              <a:gd name="connsiteY2" fmla="*/ 406400 h 521946"/>
              <a:gd name="connsiteX3" fmla="*/ 736600 w 762000"/>
              <a:gd name="connsiteY3" fmla="*/ 368300 h 521946"/>
              <a:gd name="connsiteX4" fmla="*/ 749300 w 762000"/>
              <a:gd name="connsiteY4" fmla="*/ 330200 h 521946"/>
              <a:gd name="connsiteX5" fmla="*/ 762000 w 762000"/>
              <a:gd name="connsiteY5" fmla="*/ 292100 h 521946"/>
              <a:gd name="connsiteX6" fmla="*/ 749300 w 762000"/>
              <a:gd name="connsiteY6" fmla="*/ 63500 h 521946"/>
              <a:gd name="connsiteX7" fmla="*/ 736600 w 762000"/>
              <a:gd name="connsiteY7" fmla="*/ 25400 h 521946"/>
              <a:gd name="connsiteX8" fmla="*/ 660400 w 762000"/>
              <a:gd name="connsiteY8" fmla="*/ 0 h 521946"/>
              <a:gd name="connsiteX9" fmla="*/ 139700 w 762000"/>
              <a:gd name="connsiteY9" fmla="*/ 12700 h 521946"/>
              <a:gd name="connsiteX10" fmla="*/ 101600 w 762000"/>
              <a:gd name="connsiteY10" fmla="*/ 38100 h 521946"/>
              <a:gd name="connsiteX11" fmla="*/ 63500 w 762000"/>
              <a:gd name="connsiteY11" fmla="*/ 50800 h 521946"/>
              <a:gd name="connsiteX12" fmla="*/ 25400 w 762000"/>
              <a:gd name="connsiteY12" fmla="*/ 139700 h 521946"/>
              <a:gd name="connsiteX13" fmla="*/ 0 w 762000"/>
              <a:gd name="connsiteY13" fmla="*/ 177800 h 521946"/>
              <a:gd name="connsiteX14" fmla="*/ 12700 w 762000"/>
              <a:gd name="connsiteY14" fmla="*/ 342900 h 521946"/>
              <a:gd name="connsiteX15" fmla="*/ 25400 w 762000"/>
              <a:gd name="connsiteY15" fmla="*/ 381000 h 521946"/>
              <a:gd name="connsiteX16" fmla="*/ 101600 w 762000"/>
              <a:gd name="connsiteY16" fmla="*/ 431800 h 521946"/>
              <a:gd name="connsiteX17" fmla="*/ 190500 w 762000"/>
              <a:gd name="connsiteY17" fmla="*/ 469900 h 521946"/>
              <a:gd name="connsiteX18" fmla="*/ 228600 w 762000"/>
              <a:gd name="connsiteY18" fmla="*/ 482600 h 521946"/>
              <a:gd name="connsiteX19" fmla="*/ 635000 w 762000"/>
              <a:gd name="connsiteY19" fmla="*/ 520700 h 52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62000" h="521946">
                <a:moveTo>
                  <a:pt x="635000" y="520700"/>
                </a:moveTo>
                <a:cubicBezTo>
                  <a:pt x="713317" y="520700"/>
                  <a:pt x="683345" y="502085"/>
                  <a:pt x="698500" y="482600"/>
                </a:cubicBezTo>
                <a:cubicBezTo>
                  <a:pt x="714938" y="461466"/>
                  <a:pt x="715433" y="431800"/>
                  <a:pt x="723900" y="406400"/>
                </a:cubicBezTo>
                <a:lnTo>
                  <a:pt x="736600" y="368300"/>
                </a:lnTo>
                <a:lnTo>
                  <a:pt x="749300" y="330200"/>
                </a:lnTo>
                <a:lnTo>
                  <a:pt x="762000" y="292100"/>
                </a:lnTo>
                <a:cubicBezTo>
                  <a:pt x="757767" y="215900"/>
                  <a:pt x="756536" y="139474"/>
                  <a:pt x="749300" y="63500"/>
                </a:cubicBezTo>
                <a:cubicBezTo>
                  <a:pt x="748031" y="50173"/>
                  <a:pt x="747493" y="33181"/>
                  <a:pt x="736600" y="25400"/>
                </a:cubicBezTo>
                <a:cubicBezTo>
                  <a:pt x="714813" y="9838"/>
                  <a:pt x="660400" y="0"/>
                  <a:pt x="660400" y="0"/>
                </a:cubicBezTo>
                <a:cubicBezTo>
                  <a:pt x="486833" y="4233"/>
                  <a:pt x="312916" y="890"/>
                  <a:pt x="139700" y="12700"/>
                </a:cubicBezTo>
                <a:cubicBezTo>
                  <a:pt x="124472" y="13738"/>
                  <a:pt x="115252" y="31274"/>
                  <a:pt x="101600" y="38100"/>
                </a:cubicBezTo>
                <a:cubicBezTo>
                  <a:pt x="89626" y="44087"/>
                  <a:pt x="76200" y="46567"/>
                  <a:pt x="63500" y="50800"/>
                </a:cubicBezTo>
                <a:cubicBezTo>
                  <a:pt x="-268" y="146452"/>
                  <a:pt x="74606" y="24886"/>
                  <a:pt x="25400" y="139700"/>
                </a:cubicBezTo>
                <a:cubicBezTo>
                  <a:pt x="19387" y="153729"/>
                  <a:pt x="8467" y="165100"/>
                  <a:pt x="0" y="177800"/>
                </a:cubicBezTo>
                <a:cubicBezTo>
                  <a:pt x="4233" y="232833"/>
                  <a:pt x="5854" y="288130"/>
                  <a:pt x="12700" y="342900"/>
                </a:cubicBezTo>
                <a:cubicBezTo>
                  <a:pt x="14360" y="356184"/>
                  <a:pt x="15934" y="371534"/>
                  <a:pt x="25400" y="381000"/>
                </a:cubicBezTo>
                <a:cubicBezTo>
                  <a:pt x="46986" y="402586"/>
                  <a:pt x="76200" y="414867"/>
                  <a:pt x="101600" y="431800"/>
                </a:cubicBezTo>
                <a:cubicBezTo>
                  <a:pt x="159602" y="470468"/>
                  <a:pt x="118742" y="449398"/>
                  <a:pt x="190500" y="469900"/>
                </a:cubicBezTo>
                <a:cubicBezTo>
                  <a:pt x="203372" y="473578"/>
                  <a:pt x="215685" y="479078"/>
                  <a:pt x="228600" y="482600"/>
                </a:cubicBezTo>
                <a:cubicBezTo>
                  <a:pt x="412086" y="532642"/>
                  <a:pt x="556683" y="520700"/>
                  <a:pt x="635000" y="520700"/>
                </a:cubicBezTo>
                <a:close/>
              </a:path>
            </a:pathLst>
          </a:custGeom>
          <a:solidFill>
            <a:schemeClr val="accent3">
              <a:lumMod val="75000"/>
              <a:alpha val="42000"/>
            </a:schemeClr>
          </a:solidFill>
          <a:ln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5594939"/>
            <a:ext cx="5727997" cy="626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325" cy="8410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191769" cy="1215645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6172200" y="1828800"/>
            <a:ext cx="762000" cy="521946"/>
          </a:xfrm>
          <a:custGeom>
            <a:avLst/>
            <a:gdLst>
              <a:gd name="connsiteX0" fmla="*/ 635000 w 762000"/>
              <a:gd name="connsiteY0" fmla="*/ 520700 h 521946"/>
              <a:gd name="connsiteX1" fmla="*/ 698500 w 762000"/>
              <a:gd name="connsiteY1" fmla="*/ 482600 h 521946"/>
              <a:gd name="connsiteX2" fmla="*/ 723900 w 762000"/>
              <a:gd name="connsiteY2" fmla="*/ 406400 h 521946"/>
              <a:gd name="connsiteX3" fmla="*/ 736600 w 762000"/>
              <a:gd name="connsiteY3" fmla="*/ 368300 h 521946"/>
              <a:gd name="connsiteX4" fmla="*/ 749300 w 762000"/>
              <a:gd name="connsiteY4" fmla="*/ 330200 h 521946"/>
              <a:gd name="connsiteX5" fmla="*/ 762000 w 762000"/>
              <a:gd name="connsiteY5" fmla="*/ 292100 h 521946"/>
              <a:gd name="connsiteX6" fmla="*/ 749300 w 762000"/>
              <a:gd name="connsiteY6" fmla="*/ 63500 h 521946"/>
              <a:gd name="connsiteX7" fmla="*/ 736600 w 762000"/>
              <a:gd name="connsiteY7" fmla="*/ 25400 h 521946"/>
              <a:gd name="connsiteX8" fmla="*/ 660400 w 762000"/>
              <a:gd name="connsiteY8" fmla="*/ 0 h 521946"/>
              <a:gd name="connsiteX9" fmla="*/ 139700 w 762000"/>
              <a:gd name="connsiteY9" fmla="*/ 12700 h 521946"/>
              <a:gd name="connsiteX10" fmla="*/ 101600 w 762000"/>
              <a:gd name="connsiteY10" fmla="*/ 38100 h 521946"/>
              <a:gd name="connsiteX11" fmla="*/ 63500 w 762000"/>
              <a:gd name="connsiteY11" fmla="*/ 50800 h 521946"/>
              <a:gd name="connsiteX12" fmla="*/ 25400 w 762000"/>
              <a:gd name="connsiteY12" fmla="*/ 139700 h 521946"/>
              <a:gd name="connsiteX13" fmla="*/ 0 w 762000"/>
              <a:gd name="connsiteY13" fmla="*/ 177800 h 521946"/>
              <a:gd name="connsiteX14" fmla="*/ 12700 w 762000"/>
              <a:gd name="connsiteY14" fmla="*/ 342900 h 521946"/>
              <a:gd name="connsiteX15" fmla="*/ 25400 w 762000"/>
              <a:gd name="connsiteY15" fmla="*/ 381000 h 521946"/>
              <a:gd name="connsiteX16" fmla="*/ 101600 w 762000"/>
              <a:gd name="connsiteY16" fmla="*/ 431800 h 521946"/>
              <a:gd name="connsiteX17" fmla="*/ 190500 w 762000"/>
              <a:gd name="connsiteY17" fmla="*/ 469900 h 521946"/>
              <a:gd name="connsiteX18" fmla="*/ 228600 w 762000"/>
              <a:gd name="connsiteY18" fmla="*/ 482600 h 521946"/>
              <a:gd name="connsiteX19" fmla="*/ 635000 w 762000"/>
              <a:gd name="connsiteY19" fmla="*/ 520700 h 52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62000" h="521946">
                <a:moveTo>
                  <a:pt x="635000" y="520700"/>
                </a:moveTo>
                <a:cubicBezTo>
                  <a:pt x="713317" y="520700"/>
                  <a:pt x="683345" y="502085"/>
                  <a:pt x="698500" y="482600"/>
                </a:cubicBezTo>
                <a:cubicBezTo>
                  <a:pt x="714938" y="461466"/>
                  <a:pt x="715433" y="431800"/>
                  <a:pt x="723900" y="406400"/>
                </a:cubicBezTo>
                <a:lnTo>
                  <a:pt x="736600" y="368300"/>
                </a:lnTo>
                <a:lnTo>
                  <a:pt x="749300" y="330200"/>
                </a:lnTo>
                <a:lnTo>
                  <a:pt x="762000" y="292100"/>
                </a:lnTo>
                <a:cubicBezTo>
                  <a:pt x="757767" y="215900"/>
                  <a:pt x="756536" y="139474"/>
                  <a:pt x="749300" y="63500"/>
                </a:cubicBezTo>
                <a:cubicBezTo>
                  <a:pt x="748031" y="50173"/>
                  <a:pt x="747493" y="33181"/>
                  <a:pt x="736600" y="25400"/>
                </a:cubicBezTo>
                <a:cubicBezTo>
                  <a:pt x="714813" y="9838"/>
                  <a:pt x="660400" y="0"/>
                  <a:pt x="660400" y="0"/>
                </a:cubicBezTo>
                <a:cubicBezTo>
                  <a:pt x="486833" y="4233"/>
                  <a:pt x="312916" y="890"/>
                  <a:pt x="139700" y="12700"/>
                </a:cubicBezTo>
                <a:cubicBezTo>
                  <a:pt x="124472" y="13738"/>
                  <a:pt x="115252" y="31274"/>
                  <a:pt x="101600" y="38100"/>
                </a:cubicBezTo>
                <a:cubicBezTo>
                  <a:pt x="89626" y="44087"/>
                  <a:pt x="76200" y="46567"/>
                  <a:pt x="63500" y="50800"/>
                </a:cubicBezTo>
                <a:cubicBezTo>
                  <a:pt x="-268" y="146452"/>
                  <a:pt x="74606" y="24886"/>
                  <a:pt x="25400" y="139700"/>
                </a:cubicBezTo>
                <a:cubicBezTo>
                  <a:pt x="19387" y="153729"/>
                  <a:pt x="8467" y="165100"/>
                  <a:pt x="0" y="177800"/>
                </a:cubicBezTo>
                <a:cubicBezTo>
                  <a:pt x="4233" y="232833"/>
                  <a:pt x="5854" y="288130"/>
                  <a:pt x="12700" y="342900"/>
                </a:cubicBezTo>
                <a:cubicBezTo>
                  <a:pt x="14360" y="356184"/>
                  <a:pt x="15934" y="371534"/>
                  <a:pt x="25400" y="381000"/>
                </a:cubicBezTo>
                <a:cubicBezTo>
                  <a:pt x="46986" y="402586"/>
                  <a:pt x="76200" y="414867"/>
                  <a:pt x="101600" y="431800"/>
                </a:cubicBezTo>
                <a:cubicBezTo>
                  <a:pt x="159602" y="470468"/>
                  <a:pt x="118742" y="449398"/>
                  <a:pt x="190500" y="469900"/>
                </a:cubicBezTo>
                <a:cubicBezTo>
                  <a:pt x="203372" y="473578"/>
                  <a:pt x="215685" y="479078"/>
                  <a:pt x="228600" y="482600"/>
                </a:cubicBezTo>
                <a:cubicBezTo>
                  <a:pt x="412086" y="532642"/>
                  <a:pt x="556683" y="520700"/>
                  <a:pt x="635000" y="520700"/>
                </a:cubicBezTo>
                <a:close/>
              </a:path>
            </a:pathLst>
          </a:custGeom>
          <a:solidFill>
            <a:schemeClr val="accent4">
              <a:alpha val="42000"/>
            </a:schemeClr>
          </a:solidFill>
          <a:ln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140164" y="3141568"/>
            <a:ext cx="794036" cy="877153"/>
          </a:xfrm>
          <a:custGeom>
            <a:avLst/>
            <a:gdLst>
              <a:gd name="connsiteX0" fmla="*/ 787400 w 794036"/>
              <a:gd name="connsiteY0" fmla="*/ 762000 h 1066800"/>
              <a:gd name="connsiteX1" fmla="*/ 774700 w 794036"/>
              <a:gd name="connsiteY1" fmla="*/ 114300 h 1066800"/>
              <a:gd name="connsiteX2" fmla="*/ 749300 w 794036"/>
              <a:gd name="connsiteY2" fmla="*/ 76200 h 1066800"/>
              <a:gd name="connsiteX3" fmla="*/ 635000 w 794036"/>
              <a:gd name="connsiteY3" fmla="*/ 12700 h 1066800"/>
              <a:gd name="connsiteX4" fmla="*/ 596900 w 794036"/>
              <a:gd name="connsiteY4" fmla="*/ 0 h 1066800"/>
              <a:gd name="connsiteX5" fmla="*/ 177800 w 794036"/>
              <a:gd name="connsiteY5" fmla="*/ 12700 h 1066800"/>
              <a:gd name="connsiteX6" fmla="*/ 114300 w 794036"/>
              <a:gd name="connsiteY6" fmla="*/ 63500 h 1066800"/>
              <a:gd name="connsiteX7" fmla="*/ 101600 w 794036"/>
              <a:gd name="connsiteY7" fmla="*/ 101600 h 1066800"/>
              <a:gd name="connsiteX8" fmla="*/ 76200 w 794036"/>
              <a:gd name="connsiteY8" fmla="*/ 139700 h 1066800"/>
              <a:gd name="connsiteX9" fmla="*/ 50800 w 794036"/>
              <a:gd name="connsiteY9" fmla="*/ 215900 h 1066800"/>
              <a:gd name="connsiteX10" fmla="*/ 38100 w 794036"/>
              <a:gd name="connsiteY10" fmla="*/ 254000 h 1066800"/>
              <a:gd name="connsiteX11" fmla="*/ 0 w 794036"/>
              <a:gd name="connsiteY11" fmla="*/ 431800 h 1066800"/>
              <a:gd name="connsiteX12" fmla="*/ 12700 w 794036"/>
              <a:gd name="connsiteY12" fmla="*/ 749300 h 1066800"/>
              <a:gd name="connsiteX13" fmla="*/ 25400 w 794036"/>
              <a:gd name="connsiteY13" fmla="*/ 800100 h 1066800"/>
              <a:gd name="connsiteX14" fmla="*/ 50800 w 794036"/>
              <a:gd name="connsiteY14" fmla="*/ 838200 h 1066800"/>
              <a:gd name="connsiteX15" fmla="*/ 63500 w 794036"/>
              <a:gd name="connsiteY15" fmla="*/ 889000 h 1066800"/>
              <a:gd name="connsiteX16" fmla="*/ 127000 w 794036"/>
              <a:gd name="connsiteY16" fmla="*/ 977900 h 1066800"/>
              <a:gd name="connsiteX17" fmla="*/ 177800 w 794036"/>
              <a:gd name="connsiteY17" fmla="*/ 990600 h 1066800"/>
              <a:gd name="connsiteX18" fmla="*/ 215900 w 794036"/>
              <a:gd name="connsiteY18" fmla="*/ 1016000 h 1066800"/>
              <a:gd name="connsiteX19" fmla="*/ 292100 w 794036"/>
              <a:gd name="connsiteY19" fmla="*/ 1041400 h 1066800"/>
              <a:gd name="connsiteX20" fmla="*/ 406400 w 794036"/>
              <a:gd name="connsiteY20" fmla="*/ 1066800 h 1066800"/>
              <a:gd name="connsiteX21" fmla="*/ 673100 w 794036"/>
              <a:gd name="connsiteY21" fmla="*/ 1054100 h 1066800"/>
              <a:gd name="connsiteX22" fmla="*/ 711200 w 794036"/>
              <a:gd name="connsiteY22" fmla="*/ 1041400 h 1066800"/>
              <a:gd name="connsiteX23" fmla="*/ 749300 w 794036"/>
              <a:gd name="connsiteY23" fmla="*/ 1016000 h 1066800"/>
              <a:gd name="connsiteX24" fmla="*/ 774700 w 794036"/>
              <a:gd name="connsiteY24" fmla="*/ 977900 h 1066800"/>
              <a:gd name="connsiteX25" fmla="*/ 787400 w 794036"/>
              <a:gd name="connsiteY25" fmla="*/ 7620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94036" h="1066800">
                <a:moveTo>
                  <a:pt x="787400" y="762000"/>
                </a:moveTo>
                <a:cubicBezTo>
                  <a:pt x="787400" y="618067"/>
                  <a:pt x="786678" y="329909"/>
                  <a:pt x="774700" y="114300"/>
                </a:cubicBezTo>
                <a:cubicBezTo>
                  <a:pt x="773853" y="99060"/>
                  <a:pt x="759071" y="87926"/>
                  <a:pt x="749300" y="76200"/>
                </a:cubicBezTo>
                <a:cubicBezTo>
                  <a:pt x="705429" y="23555"/>
                  <a:pt x="708619" y="37240"/>
                  <a:pt x="635000" y="12700"/>
                </a:cubicBezTo>
                <a:lnTo>
                  <a:pt x="596900" y="0"/>
                </a:lnTo>
                <a:cubicBezTo>
                  <a:pt x="457200" y="4233"/>
                  <a:pt x="317349" y="4947"/>
                  <a:pt x="177800" y="12700"/>
                </a:cubicBezTo>
                <a:cubicBezTo>
                  <a:pt x="140134" y="14793"/>
                  <a:pt x="130120" y="31859"/>
                  <a:pt x="114300" y="63500"/>
                </a:cubicBezTo>
                <a:cubicBezTo>
                  <a:pt x="108313" y="75474"/>
                  <a:pt x="107587" y="89626"/>
                  <a:pt x="101600" y="101600"/>
                </a:cubicBezTo>
                <a:cubicBezTo>
                  <a:pt x="94774" y="115252"/>
                  <a:pt x="82399" y="125752"/>
                  <a:pt x="76200" y="139700"/>
                </a:cubicBezTo>
                <a:cubicBezTo>
                  <a:pt x="65326" y="164166"/>
                  <a:pt x="59267" y="190500"/>
                  <a:pt x="50800" y="215900"/>
                </a:cubicBezTo>
                <a:cubicBezTo>
                  <a:pt x="46567" y="228600"/>
                  <a:pt x="40725" y="240873"/>
                  <a:pt x="38100" y="254000"/>
                </a:cubicBezTo>
                <a:cubicBezTo>
                  <a:pt x="9277" y="398116"/>
                  <a:pt x="23171" y="339117"/>
                  <a:pt x="0" y="431800"/>
                </a:cubicBezTo>
                <a:cubicBezTo>
                  <a:pt x="4233" y="537633"/>
                  <a:pt x="5413" y="643633"/>
                  <a:pt x="12700" y="749300"/>
                </a:cubicBezTo>
                <a:cubicBezTo>
                  <a:pt x="13901" y="766713"/>
                  <a:pt x="18524" y="784057"/>
                  <a:pt x="25400" y="800100"/>
                </a:cubicBezTo>
                <a:cubicBezTo>
                  <a:pt x="31413" y="814129"/>
                  <a:pt x="42333" y="825500"/>
                  <a:pt x="50800" y="838200"/>
                </a:cubicBezTo>
                <a:cubicBezTo>
                  <a:pt x="55033" y="855133"/>
                  <a:pt x="57371" y="872657"/>
                  <a:pt x="63500" y="889000"/>
                </a:cubicBezTo>
                <a:cubicBezTo>
                  <a:pt x="75194" y="920183"/>
                  <a:pt x="96136" y="960263"/>
                  <a:pt x="127000" y="977900"/>
                </a:cubicBezTo>
                <a:cubicBezTo>
                  <a:pt x="142155" y="986560"/>
                  <a:pt x="160867" y="986367"/>
                  <a:pt x="177800" y="990600"/>
                </a:cubicBezTo>
                <a:cubicBezTo>
                  <a:pt x="190500" y="999067"/>
                  <a:pt x="201952" y="1009801"/>
                  <a:pt x="215900" y="1016000"/>
                </a:cubicBezTo>
                <a:cubicBezTo>
                  <a:pt x="240366" y="1026874"/>
                  <a:pt x="266125" y="1034906"/>
                  <a:pt x="292100" y="1041400"/>
                </a:cubicBezTo>
                <a:cubicBezTo>
                  <a:pt x="363841" y="1059335"/>
                  <a:pt x="325784" y="1050677"/>
                  <a:pt x="406400" y="1066800"/>
                </a:cubicBezTo>
                <a:cubicBezTo>
                  <a:pt x="495300" y="1062567"/>
                  <a:pt x="584407" y="1061491"/>
                  <a:pt x="673100" y="1054100"/>
                </a:cubicBezTo>
                <a:cubicBezTo>
                  <a:pt x="686441" y="1052988"/>
                  <a:pt x="699226" y="1047387"/>
                  <a:pt x="711200" y="1041400"/>
                </a:cubicBezTo>
                <a:cubicBezTo>
                  <a:pt x="724852" y="1034574"/>
                  <a:pt x="736600" y="1024467"/>
                  <a:pt x="749300" y="1016000"/>
                </a:cubicBezTo>
                <a:cubicBezTo>
                  <a:pt x="757767" y="1003300"/>
                  <a:pt x="767874" y="991552"/>
                  <a:pt x="774700" y="977900"/>
                </a:cubicBezTo>
                <a:cubicBezTo>
                  <a:pt x="808819" y="909662"/>
                  <a:pt x="787400" y="905933"/>
                  <a:pt x="787400" y="762000"/>
                </a:cubicBezTo>
                <a:close/>
              </a:path>
            </a:pathLst>
          </a:custGeom>
          <a:solidFill>
            <a:schemeClr val="accent4">
              <a:alpha val="42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08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4" y="2855817"/>
            <a:ext cx="6015831" cy="502980"/>
          </a:xfrm>
        </p:spPr>
        <p:txBody>
          <a:bodyPr>
            <a:normAutofit fontScale="90000"/>
          </a:bodyPr>
          <a:lstStyle/>
          <a:p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8434" name="Picture 2" descr="http://www.wpclipart.com/signs_symbol/safety_signs/safety_signs_3/warning_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60621"/>
            <a:ext cx="8153400" cy="524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90600" y="3144377"/>
            <a:ext cx="7086600" cy="2204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600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Postgres</a:t>
            </a:r>
            <a:r>
              <a:rPr lang="es-CL" sz="26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no permite consultas anidadas en CHECK ni asertos </a:t>
            </a:r>
          </a:p>
          <a:p>
            <a:pPr algn="ctr"/>
            <a:endParaRPr lang="es-CL" sz="2600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26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(</a:t>
            </a:r>
            <a:r>
              <a:rPr lang="es-CL" sz="2600" dirty="0">
                <a:solidFill>
                  <a:srgbClr val="FF0000"/>
                </a:solidFill>
                <a:latin typeface="Calibri Light" panose="020F0302020204030204" pitchFamily="34" charset="0"/>
              </a:rPr>
              <a:t>s</a:t>
            </a:r>
            <a:r>
              <a:rPr lang="es-CL" sz="26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on caros!)</a:t>
            </a:r>
          </a:p>
        </p:txBody>
      </p:sp>
    </p:spTree>
    <p:extLst>
      <p:ext uri="{BB962C8B-B14F-4D97-AF65-F5344CB8AC3E}">
        <p14:creationId xmlns:p14="http://schemas.microsoft.com/office/powerpoint/2010/main" val="21981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Definir dominios y tipos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1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Esquema</a:t>
            </a:r>
            <a:endParaRPr lang="en-GB" dirty="0"/>
          </a:p>
        </p:txBody>
      </p:sp>
      <p:pic>
        <p:nvPicPr>
          <p:cNvPr id="6" name="Picture 4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4884935"/>
            <a:ext cx="5669735" cy="1519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66999" y="5498068"/>
            <a:ext cx="647700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¿Para qué sirven los esquemas?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67000" y="6031468"/>
            <a:ext cx="64770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Podemos configurar agrupaciones de tablas usando esquemas …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79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3522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Crear dominios: </a:t>
            </a:r>
            <a:r>
              <a:rPr lang="es-CL" sz="3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VARCHAR</a:t>
            </a:r>
            <a:endParaRPr lang="es-CL" sz="3200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567194"/>
            <a:ext cx="3250588" cy="387008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3491742" y="4901543"/>
            <a:ext cx="5652257" cy="4924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70" y="5064744"/>
            <a:ext cx="4947444" cy="167209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2" y="5196729"/>
            <a:ext cx="2548593" cy="6148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2" y="6010467"/>
            <a:ext cx="2548593" cy="61489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05200" y="5755997"/>
            <a:ext cx="5638800" cy="4924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2" y="5953154"/>
            <a:ext cx="4748973" cy="1257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56752" y="4730803"/>
            <a:ext cx="374597" cy="37459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56752" y="5569003"/>
            <a:ext cx="374597" cy="374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325" cy="8410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191769" cy="121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2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3522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Crear dominios: </a:t>
            </a:r>
            <a:r>
              <a:rPr lang="es-CL" sz="3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INTEGER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" y="4567194"/>
            <a:ext cx="2847044" cy="606091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3491742" y="4901543"/>
            <a:ext cx="5652257" cy="4924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72" y="5064744"/>
            <a:ext cx="5350663" cy="172521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" y="5516922"/>
            <a:ext cx="2170267" cy="3878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6248399"/>
            <a:ext cx="3150027" cy="39022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05200" y="5755997"/>
            <a:ext cx="5638800" cy="4924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2" y="5953154"/>
            <a:ext cx="5181800" cy="13108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56752" y="4730803"/>
            <a:ext cx="374597" cy="37459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56752" y="5569003"/>
            <a:ext cx="374597" cy="3745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3065678"/>
            <a:ext cx="4917594" cy="6315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325" cy="84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9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3522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74638"/>
            <a:ext cx="8659885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Dominios: compatibles con el tipo base 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" y="4567194"/>
            <a:ext cx="2847044" cy="606091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" y="5516922"/>
            <a:ext cx="2170267" cy="3878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6248399"/>
            <a:ext cx="3148848" cy="389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325" cy="84100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505200" y="5181600"/>
            <a:ext cx="5638800" cy="7290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3" y="5378761"/>
            <a:ext cx="2385232" cy="395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926" y="5319005"/>
            <a:ext cx="1166588" cy="454248"/>
          </a:xfrm>
          <a:prstGeom prst="rect">
            <a:avLst/>
          </a:prstGeom>
        </p:spPr>
      </p:pic>
      <p:sp>
        <p:nvSpPr>
          <p:cNvPr id="25" name="Content Placeholder 6 2"/>
          <p:cNvSpPr txBox="1">
            <a:spLocks/>
          </p:cNvSpPr>
          <p:nvPr/>
        </p:nvSpPr>
        <p:spPr>
          <a:xfrm>
            <a:off x="3505200" y="5903523"/>
            <a:ext cx="5630354" cy="95447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Se pueden comparar valores del domino con otros valores como si fueran del tipo base</a:t>
            </a: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3065678"/>
            <a:ext cx="4917594" cy="6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4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3522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74638"/>
            <a:ext cx="8659885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Tipos: son distintos a otros tipos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" y="4567193"/>
            <a:ext cx="3147607" cy="147156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1" y="5249786"/>
            <a:ext cx="2170570" cy="3890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48399"/>
            <a:ext cx="3347606" cy="389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922" cy="84239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505200" y="5181600"/>
            <a:ext cx="5638800" cy="7290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3" y="5378761"/>
            <a:ext cx="2385232" cy="395495"/>
          </a:xfrm>
          <a:prstGeom prst="rect">
            <a:avLst/>
          </a:prstGeom>
        </p:spPr>
      </p:pic>
      <p:sp>
        <p:nvSpPr>
          <p:cNvPr id="25" name="Content Placeholder 6 2"/>
          <p:cNvSpPr txBox="1">
            <a:spLocks/>
          </p:cNvSpPr>
          <p:nvPr/>
        </p:nvSpPr>
        <p:spPr>
          <a:xfrm>
            <a:off x="3505200" y="5903523"/>
            <a:ext cx="5630354" cy="95447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300" i="1" dirty="0" smtClean="0">
                <a:latin typeface="Calibri Light" panose="020F0302020204030204" pitchFamily="34" charset="0"/>
              </a:rPr>
              <a:t>No se pueden comparar valores </a:t>
            </a:r>
            <a:r>
              <a:rPr lang="es-CL" sz="2300" i="1" dirty="0">
                <a:latin typeface="Calibri Light" panose="020F0302020204030204" pitchFamily="34" charset="0"/>
              </a:rPr>
              <a:t>d</a:t>
            </a:r>
            <a:r>
              <a:rPr lang="es-CL" sz="2300" i="1" dirty="0" smtClean="0">
                <a:latin typeface="Calibri Light" panose="020F0302020204030204" pitchFamily="34" charset="0"/>
              </a:rPr>
              <a:t>el nuevo tipo con valores de otros tipos (solo entre sí).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86800" y="5329623"/>
            <a:ext cx="374597" cy="3745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3065678"/>
            <a:ext cx="4917594" cy="6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8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3522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74638"/>
            <a:ext cx="8659885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Tipos: son distintos a otros tipos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48399"/>
            <a:ext cx="3347606" cy="389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325" cy="84100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505200" y="5181600"/>
            <a:ext cx="5638800" cy="7290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5" y="5378761"/>
            <a:ext cx="3777290" cy="368764"/>
          </a:xfrm>
          <a:prstGeom prst="rect">
            <a:avLst/>
          </a:prstGeom>
        </p:spPr>
      </p:pic>
      <p:sp>
        <p:nvSpPr>
          <p:cNvPr id="25" name="Content Placeholder 6 2"/>
          <p:cNvSpPr txBox="1">
            <a:spLocks/>
          </p:cNvSpPr>
          <p:nvPr/>
        </p:nvSpPr>
        <p:spPr>
          <a:xfrm>
            <a:off x="3505200" y="5903523"/>
            <a:ext cx="5630354" cy="95447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No se pueden usar funciones del tipo base con valores del nuevo tipo.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86800" y="5329623"/>
            <a:ext cx="374597" cy="374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" y="4567193"/>
            <a:ext cx="3147607" cy="1471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1" y="5249786"/>
            <a:ext cx="2170570" cy="38901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3065678"/>
            <a:ext cx="4917594" cy="6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8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424" y="2841325"/>
            <a:ext cx="6015831" cy="502980"/>
          </a:xfrm>
        </p:spPr>
        <p:txBody>
          <a:bodyPr>
            <a:normAutofit fontScale="90000"/>
          </a:bodyPr>
          <a:lstStyle/>
          <a:p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8434" name="Picture 2" descr="http://www.wpclipart.com/signs_symbol/safety_signs/safety_signs_3/warning_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46129"/>
            <a:ext cx="8153400" cy="524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43000" y="3129885"/>
            <a:ext cx="7086600" cy="2204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3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Tipos son estándares (en SQL) </a:t>
            </a:r>
          </a:p>
          <a:p>
            <a:pPr algn="ctr"/>
            <a:endParaRPr lang="es-CL" sz="320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2600" dirty="0">
                <a:solidFill>
                  <a:srgbClr val="FF0000"/>
                </a:solidFill>
                <a:latin typeface="Calibri Light" panose="020F0302020204030204" pitchFamily="34" charset="0"/>
              </a:rPr>
              <a:t>P</a:t>
            </a:r>
            <a:r>
              <a:rPr lang="es-CL" sz="26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ero </a:t>
            </a:r>
            <a:r>
              <a:rPr lang="es-CL" sz="2600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Postgres</a:t>
            </a:r>
            <a:r>
              <a:rPr lang="es-CL" sz="26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solo soporta tipos compuestos ...</a:t>
            </a:r>
          </a:p>
        </p:txBody>
      </p:sp>
    </p:spTree>
    <p:extLst>
      <p:ext uri="{BB962C8B-B14F-4D97-AF65-F5344CB8AC3E}">
        <p14:creationId xmlns:p14="http://schemas.microsoft.com/office/powerpoint/2010/main" val="182448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73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74638"/>
            <a:ext cx="8659885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Tipos: un tipo compuesto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2" y="2286000"/>
            <a:ext cx="5169115" cy="6352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3" y="4567193"/>
            <a:ext cx="8934851" cy="203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74638"/>
            <a:ext cx="8659885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Tipos: un tipo compuesto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24200" y="4330156"/>
            <a:ext cx="6019800" cy="2527843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536" y="4535416"/>
            <a:ext cx="881261" cy="63804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-17317" y="4330156"/>
            <a:ext cx="31415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3" y="4567192"/>
            <a:ext cx="2846321" cy="2853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2" y="2286000"/>
            <a:ext cx="5169115" cy="63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0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Formas normales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12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58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Todo bien</a:t>
            </a:r>
            <a:endParaRPr lang="es-CL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2"/>
            <a:ext cx="5727997" cy="6269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77188" y="5634965"/>
            <a:ext cx="59436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¿Y si un cliente tiene varios números de teléfono?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194194" y="6004297"/>
            <a:ext cx="8382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…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16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Privilegios de Esquema</a:t>
            </a:r>
            <a:endParaRPr lang="en-GB" dirty="0"/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4884932"/>
            <a:ext cx="6051094" cy="5858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7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UNF: Forma No Normalizada </a:t>
            </a:r>
            <a:r>
              <a:rPr lang="es-CL" sz="1800" dirty="0" smtClean="0"/>
              <a:t>(</a:t>
            </a:r>
            <a:r>
              <a:rPr lang="es-CL" sz="1800" i="1" dirty="0" err="1" smtClean="0"/>
              <a:t>UnNormalised</a:t>
            </a:r>
            <a:r>
              <a:rPr lang="es-CL" sz="1800" i="1" dirty="0" smtClean="0"/>
              <a:t> </a:t>
            </a:r>
            <a:r>
              <a:rPr lang="es-CL" sz="1800" i="1" dirty="0" err="1" smtClean="0"/>
              <a:t>Form</a:t>
            </a:r>
            <a:r>
              <a:rPr lang="es-CL" sz="1800" dirty="0" smtClean="0"/>
              <a:t>)</a:t>
            </a:r>
            <a:endParaRPr lang="es-CL" sz="1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sp>
        <p:nvSpPr>
          <p:cNvPr id="10" name="Content Placeholder 6 2"/>
          <p:cNvSpPr txBox="1">
            <a:spLocks/>
          </p:cNvSpPr>
          <p:nvPr/>
        </p:nvSpPr>
        <p:spPr>
          <a:xfrm>
            <a:off x="-12700" y="2743200"/>
            <a:ext cx="9156700" cy="97304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UNF (o 0NF)</a:t>
            </a:r>
            <a:r>
              <a:rPr lang="es-CL" sz="2400" dirty="0" smtClean="0"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Varias multiplicidades de valores en una columna de la tabla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2"/>
            <a:ext cx="7044302" cy="8265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608" y="1829477"/>
            <a:ext cx="690411" cy="5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9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UNF: Forma No Normalizada </a:t>
            </a:r>
            <a:r>
              <a:rPr lang="es-CL" sz="1800" dirty="0" smtClean="0"/>
              <a:t>(</a:t>
            </a:r>
            <a:r>
              <a:rPr lang="es-CL" sz="1800" i="1" dirty="0" err="1" smtClean="0"/>
              <a:t>UnNormalised</a:t>
            </a:r>
            <a:r>
              <a:rPr lang="es-CL" sz="1800" i="1" dirty="0" smtClean="0"/>
              <a:t> </a:t>
            </a:r>
            <a:r>
              <a:rPr lang="es-CL" sz="1800" i="1" dirty="0" err="1" smtClean="0"/>
              <a:t>Form</a:t>
            </a:r>
            <a:r>
              <a:rPr lang="es-CL" sz="1800" dirty="0" smtClean="0"/>
              <a:t>)</a:t>
            </a:r>
            <a:endParaRPr lang="es-CL" sz="1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2"/>
            <a:ext cx="7044302" cy="826588"/>
          </a:xfrm>
          <a:prstGeom prst="rect">
            <a:avLst/>
          </a:prstGeom>
        </p:spPr>
      </p:pic>
      <p:sp>
        <p:nvSpPr>
          <p:cNvPr id="11" name="Content Placeholder 6 2"/>
          <p:cNvSpPr txBox="1">
            <a:spLocks/>
          </p:cNvSpPr>
          <p:nvPr/>
        </p:nvSpPr>
        <p:spPr>
          <a:xfrm>
            <a:off x="-12700" y="2743200"/>
            <a:ext cx="9156700" cy="97304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1NF</a:t>
            </a:r>
            <a:r>
              <a:rPr lang="es-CL" sz="2400" i="1" dirty="0"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Un valor en cada celda de la tabla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9755" y="1937115"/>
            <a:ext cx="520749" cy="52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3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1NF: Primera Forma Normal </a:t>
            </a:r>
            <a:r>
              <a:rPr lang="es-CL" sz="1800" dirty="0" smtClean="0"/>
              <a:t>(</a:t>
            </a:r>
            <a:r>
              <a:rPr lang="es-CL" sz="1800" i="1" dirty="0" err="1" smtClean="0"/>
              <a:t>First</a:t>
            </a:r>
            <a:r>
              <a:rPr lang="es-CL" sz="1800" i="1" dirty="0" smtClean="0"/>
              <a:t> Normal </a:t>
            </a:r>
            <a:r>
              <a:rPr lang="es-CL" sz="1800" i="1" dirty="0" err="1" smtClean="0"/>
              <a:t>Form</a:t>
            </a:r>
            <a:r>
              <a:rPr lang="es-CL" sz="1800" dirty="0" smtClean="0"/>
              <a:t>)</a:t>
            </a:r>
            <a:endParaRPr lang="es-CL" sz="1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5915114" cy="1023563"/>
          </a:xfrm>
          <a:prstGeom prst="rect">
            <a:avLst/>
          </a:prstGeom>
        </p:spPr>
      </p:pic>
      <p:sp>
        <p:nvSpPr>
          <p:cNvPr id="18" name="Content Placeholder 6 2"/>
          <p:cNvSpPr txBox="1">
            <a:spLocks/>
          </p:cNvSpPr>
          <p:nvPr/>
        </p:nvSpPr>
        <p:spPr>
          <a:xfrm>
            <a:off x="-12700" y="2743200"/>
            <a:ext cx="9156700" cy="97304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1NF</a:t>
            </a:r>
            <a:r>
              <a:rPr lang="es-CL" sz="2400" i="1" dirty="0"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Un valor en cada celda de la tabla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608" y="1829477"/>
            <a:ext cx="690411" cy="5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0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1NF: Primera Forma Normal </a:t>
            </a:r>
            <a:r>
              <a:rPr lang="es-CL" sz="1800" dirty="0"/>
              <a:t>(</a:t>
            </a:r>
            <a:r>
              <a:rPr lang="es-CL" sz="1800" i="1" dirty="0" err="1"/>
              <a:t>First</a:t>
            </a:r>
            <a:r>
              <a:rPr lang="es-CL" sz="1800" i="1" dirty="0"/>
              <a:t> Normal </a:t>
            </a:r>
            <a:r>
              <a:rPr lang="es-CL" sz="1800" i="1" dirty="0" err="1"/>
              <a:t>Form</a:t>
            </a:r>
            <a:r>
              <a:rPr lang="es-CL" sz="1800" dirty="0"/>
              <a:t>)</a:t>
            </a:r>
            <a:endParaRPr lang="es-CL" sz="1800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5915114" cy="10235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0" y="2743200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¿Algún problema aquí? …</a:t>
            </a:r>
          </a:p>
        </p:txBody>
      </p:sp>
    </p:spTree>
    <p:extLst>
      <p:ext uri="{BB962C8B-B14F-4D97-AF65-F5344CB8AC3E}">
        <p14:creationId xmlns:p14="http://schemas.microsoft.com/office/powerpoint/2010/main" val="404490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1NF: Primera Forma Normal </a:t>
            </a:r>
            <a:r>
              <a:rPr lang="es-CL" sz="1800" dirty="0"/>
              <a:t>(</a:t>
            </a:r>
            <a:r>
              <a:rPr lang="es-CL" sz="1800" i="1" dirty="0" err="1"/>
              <a:t>First</a:t>
            </a:r>
            <a:r>
              <a:rPr lang="es-CL" sz="1800" i="1" dirty="0"/>
              <a:t> Normal </a:t>
            </a:r>
            <a:r>
              <a:rPr lang="es-CL" sz="1800" i="1" dirty="0" err="1"/>
              <a:t>Form</a:t>
            </a:r>
            <a:r>
              <a:rPr lang="es-CL" sz="1800" dirty="0"/>
              <a:t>)</a:t>
            </a:r>
            <a:endParaRPr lang="es-CL" sz="1800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5915114" cy="10235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0" y="2743200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¿Algún problema aquí? …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0" y="3112532"/>
            <a:ext cx="609035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Redundancia</a:t>
            </a:r>
            <a:endParaRPr lang="es-CL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5178" y="3665618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Pero ¿por qué es un problema? ¿Solo por el espacio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?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0" y="4036451"/>
            <a:ext cx="6090356" cy="9267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Anomalía de actualización</a:t>
            </a:r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:</a:t>
            </a:r>
          </a:p>
          <a:p>
            <a:pPr algn="ctr"/>
            <a:r>
              <a:rPr lang="es-CL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Por ejemplo, se puede actualizar la dirección de </a:t>
            </a:r>
            <a:r>
              <a:rPr lang="es-CL" i="1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Rankine</a:t>
            </a:r>
            <a:r>
              <a:rPr lang="es-CL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en un lugar sin actualizar todos los valores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0" y="4968545"/>
            <a:ext cx="6090356" cy="9090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Anomalía de inserción</a:t>
            </a:r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:</a:t>
            </a:r>
          </a:p>
          <a:p>
            <a:pPr algn="ctr"/>
            <a:r>
              <a:rPr lang="es-CL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podemos insertar un nuevo cliente a la tabla si no tenemos un número de teléfono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5178" y="5886921"/>
            <a:ext cx="6090356" cy="8948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Anomalía de borrado</a:t>
            </a:r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:</a:t>
            </a:r>
          </a:p>
          <a:p>
            <a:pPr algn="ctr"/>
            <a:r>
              <a:rPr lang="es-CL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Si el número de teléfono ahora está invalido, tendremos que borrar la fila entera con la dirección, etc.</a:t>
            </a:r>
          </a:p>
        </p:txBody>
      </p:sp>
      <p:sp>
        <p:nvSpPr>
          <p:cNvPr id="18" name="Content Placeholder 6 2"/>
          <p:cNvSpPr txBox="1">
            <a:spLocks/>
          </p:cNvSpPr>
          <p:nvPr/>
        </p:nvSpPr>
        <p:spPr>
          <a:xfrm>
            <a:off x="224438" y="2968538"/>
            <a:ext cx="2529538" cy="82669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Soluciones con nulos no cuentan aquí.</a:t>
            </a:r>
            <a:endParaRPr lang="es-CL" sz="1800" i="1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3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 animBg="1"/>
      <p:bldP spid="11" grpId="0" animBg="1"/>
      <p:bldP spid="12" grpId="0" animBg="1"/>
      <p:bldP spid="14" grpId="0" animBg="1"/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1NF: Primera Forma Normal </a:t>
            </a:r>
            <a:r>
              <a:rPr lang="es-CL" sz="1800" dirty="0"/>
              <a:t>(</a:t>
            </a:r>
            <a:r>
              <a:rPr lang="es-CL" sz="1800" i="1" dirty="0" err="1"/>
              <a:t>First</a:t>
            </a:r>
            <a:r>
              <a:rPr lang="es-CL" sz="1800" i="1" dirty="0"/>
              <a:t> Normal </a:t>
            </a:r>
            <a:r>
              <a:rPr lang="es-CL" sz="1800" i="1" dirty="0" err="1"/>
              <a:t>Form</a:t>
            </a:r>
            <a:r>
              <a:rPr lang="es-CL" sz="1800" dirty="0"/>
              <a:t>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5915114" cy="10235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0" y="303776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¿La solución? 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0" y="3429000"/>
            <a:ext cx="6090356" cy="3693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Crear otra tabla con </a:t>
            </a:r>
            <a:r>
              <a:rPr lang="es-CL" b="1" dirty="0" err="1" smtClean="0">
                <a:solidFill>
                  <a:srgbClr val="0066CC"/>
                </a:solidFill>
                <a:latin typeface="Calibri Light" panose="020F0302020204030204" pitchFamily="34" charset="0"/>
              </a:rPr>
              <a:t>rut</a:t>
            </a:r>
            <a:r>
              <a:rPr lang="es-CL" i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 </a:t>
            </a:r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y </a:t>
            </a:r>
            <a:r>
              <a:rPr lang="es-CL" b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fono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2356" y="4289798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Pero ¿cómo podemos </a:t>
            </a:r>
            <a:r>
              <a:rPr lang="es-CL" i="1" u="sng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definir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el problema aquí? …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229600" y="4659130"/>
            <a:ext cx="908756" cy="3693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…</a:t>
            </a:r>
            <a:endParaRPr lang="es-CL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13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https://d30y9cdsu7xlg0.cloudfront.net/png/257761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981200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17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noFill/>
          <a:ln w="44450">
            <a:noFill/>
            <a:prstDash val="sysDash"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400" dirty="0" smtClean="0"/>
              <a:t>Un</a:t>
            </a:r>
            <a:r>
              <a:rPr lang="es-CL" sz="2800" dirty="0" smtClean="0"/>
              <a:t> conjunto de </a:t>
            </a:r>
            <a:r>
              <a:rPr lang="es-CL" sz="2800" dirty="0" smtClean="0">
                <a:solidFill>
                  <a:srgbClr val="0033CC"/>
                </a:solidFill>
              </a:rPr>
              <a:t>atributos</a:t>
            </a:r>
            <a:r>
              <a:rPr lang="es-CL" sz="2800" dirty="0" smtClean="0"/>
              <a:t> </a:t>
            </a:r>
            <a:r>
              <a:rPr lang="es-CL" sz="2400" dirty="0" smtClean="0"/>
              <a:t>de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rgbClr val="00B050"/>
                </a:solidFill>
              </a:rPr>
              <a:t>una relación </a:t>
            </a:r>
          </a:p>
          <a:p>
            <a:pPr marL="0" indent="0">
              <a:buNone/>
            </a:pPr>
            <a:r>
              <a:rPr lang="es-CL" sz="2800" dirty="0" smtClean="0"/>
              <a:t>    </a:t>
            </a:r>
            <a:r>
              <a:rPr lang="es-CL" sz="2400" dirty="0" smtClean="0"/>
              <a:t>forma 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una llave </a:t>
            </a:r>
            <a:r>
              <a:rPr lang="es-CL" sz="2800" b="1" u="sng" dirty="0" smtClean="0">
                <a:solidFill>
                  <a:schemeClr val="accent6">
                    <a:lumMod val="75000"/>
                  </a:schemeClr>
                </a:solidFill>
              </a:rPr>
              <a:t>candidata</a:t>
            </a:r>
          </a:p>
          <a:p>
            <a:pPr marL="0" indent="0">
              <a:buNone/>
            </a:pPr>
            <a:r>
              <a:rPr lang="es-CL" sz="2800" dirty="0" smtClean="0"/>
              <a:t>        </a:t>
            </a:r>
            <a:r>
              <a:rPr lang="es-CL" sz="2400" dirty="0" smtClean="0"/>
              <a:t>si es una </a:t>
            </a:r>
            <a:r>
              <a:rPr lang="es-CL" sz="2400" dirty="0" smtClean="0">
                <a:solidFill>
                  <a:schemeClr val="bg2">
                    <a:lumMod val="50000"/>
                  </a:schemeClr>
                </a:solidFill>
              </a:rPr>
              <a:t>súper llave</a:t>
            </a:r>
            <a:endParaRPr lang="es-CL" sz="28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CL" sz="2800" dirty="0"/>
              <a:t>       </a:t>
            </a:r>
            <a:r>
              <a:rPr lang="es-CL" sz="2800" dirty="0" smtClean="0"/>
              <a:t>     y</a:t>
            </a:r>
            <a:r>
              <a:rPr lang="es-CL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no hay un subconjunto propio de esos atributos</a:t>
            </a:r>
          </a:p>
          <a:p>
            <a:pPr marL="0" indent="0">
              <a:buNone/>
            </a:pPr>
            <a:r>
              <a:rPr lang="es-C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</a:t>
            </a:r>
            <a:r>
              <a:rPr lang="es-CL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que es una súper llave</a:t>
            </a:r>
            <a:r>
              <a:rPr lang="es-CL" sz="2800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es-CL" sz="2400" dirty="0" smtClean="0">
                <a:solidFill>
                  <a:srgbClr val="00B050"/>
                </a:solidFill>
              </a:rPr>
              <a:t>      	</a:t>
            </a:r>
            <a:endParaRPr lang="es-CL" sz="2400" dirty="0">
              <a:solidFill>
                <a:srgbClr val="00B050"/>
              </a:solidFill>
            </a:endParaRPr>
          </a:p>
        </p:txBody>
      </p:sp>
      <p:pic>
        <p:nvPicPr>
          <p:cNvPr id="4" name="Picture 2" descr="https://d30y9cdsu7xlg0.cloudfront.net/png/257761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868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09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2000" y="4419600"/>
            <a:ext cx="7696200" cy="4533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2067580"/>
            <a:ext cx="76962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¿Intuitivamente, hay otra 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llave candidata</a:t>
            </a:r>
            <a:r>
              <a:rPr lang="es-CL" sz="2800" i="1" dirty="0" smtClean="0">
                <a:latin typeface="Calibri Light" panose="020F0302020204030204" pitchFamily="34" charset="0"/>
              </a:rPr>
              <a:t>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7556558" cy="251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2895600"/>
            <a:ext cx="76962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00FF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Asumiendo que son celulares personales y correos electrónicos personales …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4571999"/>
            <a:ext cx="7556559" cy="2517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0" y="5181600"/>
            <a:ext cx="7696200" cy="4533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5333998"/>
            <a:ext cx="7556560" cy="251728"/>
          </a:xfrm>
          <a:prstGeom prst="rect">
            <a:avLst/>
          </a:prstGeom>
        </p:spPr>
      </p:pic>
      <p:pic>
        <p:nvPicPr>
          <p:cNvPr id="10" name="Picture 2" descr="https://d30y9cdsu7xlg0.cloudfront.net/png/257761-2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868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8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noFill/>
          <a:ln w="44450">
            <a:noFill/>
            <a:prstDash val="sysDash"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400" dirty="0" smtClean="0"/>
              <a:t>Un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rgbClr val="0033CC"/>
                </a:solidFill>
              </a:rPr>
              <a:t>atributo</a:t>
            </a:r>
            <a:r>
              <a:rPr lang="es-CL" sz="2800" dirty="0" smtClean="0"/>
              <a:t> </a:t>
            </a:r>
            <a:r>
              <a:rPr lang="es-CL" sz="2400" dirty="0" smtClean="0"/>
              <a:t>es </a:t>
            </a:r>
            <a:r>
              <a:rPr lang="es-CL" sz="2800" dirty="0" smtClean="0">
                <a:solidFill>
                  <a:srgbClr val="C10041"/>
                </a:solidFill>
              </a:rPr>
              <a:t>primo</a:t>
            </a:r>
          </a:p>
          <a:p>
            <a:pPr marL="0" indent="0">
              <a:buNone/>
            </a:pPr>
            <a:r>
              <a:rPr lang="es-CL" sz="2400" dirty="0" smtClean="0"/>
              <a:t>       si está en alguna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 llave </a:t>
            </a:r>
            <a:r>
              <a:rPr lang="es-CL" sz="2800" b="1" u="sng" dirty="0" smtClean="0">
                <a:solidFill>
                  <a:schemeClr val="accent6">
                    <a:lumMod val="75000"/>
                  </a:schemeClr>
                </a:solidFill>
              </a:rPr>
              <a:t>candidata</a:t>
            </a:r>
            <a:r>
              <a:rPr lang="es-CL" sz="2800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es-CL" sz="2400" dirty="0" smtClean="0">
                <a:solidFill>
                  <a:srgbClr val="00B050"/>
                </a:solidFill>
              </a:rPr>
              <a:t>      	</a:t>
            </a:r>
            <a:endParaRPr lang="es-CL" sz="2400" dirty="0">
              <a:solidFill>
                <a:srgbClr val="00B050"/>
              </a:solidFill>
            </a:endParaRPr>
          </a:p>
        </p:txBody>
      </p:sp>
      <p:pic>
        <p:nvPicPr>
          <p:cNvPr id="4" name="Picture 2" descr="https://d30y9cdsu7xlg0.cloudfront.net/png/257761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868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17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Crear tablas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4881471"/>
            <a:ext cx="5671317" cy="14353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47" y="2893522"/>
            <a:ext cx="2471049" cy="44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5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Modelo Relacional: </a:t>
            </a:r>
            <a:br>
              <a:rPr lang="es-CL" dirty="0" smtClean="0"/>
            </a:br>
            <a:r>
              <a:rPr lang="es-CL" dirty="0" smtClean="0"/>
              <a:t>Restricciones (</a:t>
            </a:r>
            <a:r>
              <a:rPr lang="es-CL" dirty="0" smtClean="0">
                <a:solidFill>
                  <a:srgbClr val="7030A0"/>
                </a:solidFill>
              </a:rPr>
              <a:t>Dependencias funcionales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noFill/>
          <a:ln w="44450">
            <a:noFill/>
            <a:prstDash val="sysDash"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400" dirty="0" smtClean="0"/>
              <a:t>Dada </a:t>
            </a:r>
            <a:r>
              <a:rPr lang="es-CL" sz="2800" dirty="0" smtClean="0">
                <a:solidFill>
                  <a:srgbClr val="00B050"/>
                </a:solidFill>
              </a:rPr>
              <a:t>una relación </a:t>
            </a:r>
          </a:p>
          <a:p>
            <a:pPr marL="0" indent="0">
              <a:buNone/>
            </a:pPr>
            <a:r>
              <a:rPr lang="es-CL" sz="2800" dirty="0" smtClean="0"/>
              <a:t>    </a:t>
            </a:r>
            <a:r>
              <a:rPr lang="es-CL" sz="2600" dirty="0" smtClean="0"/>
              <a:t>y</a:t>
            </a:r>
            <a:r>
              <a:rPr lang="es-CL" sz="2800" dirty="0" smtClean="0"/>
              <a:t> dos conjuntos de </a:t>
            </a:r>
            <a:r>
              <a:rPr lang="es-CL" sz="2800" dirty="0" smtClean="0">
                <a:solidFill>
                  <a:srgbClr val="0033CC"/>
                </a:solidFill>
              </a:rPr>
              <a:t>atributos</a:t>
            </a:r>
            <a:r>
              <a:rPr lang="es-CL" sz="2800" dirty="0" smtClean="0">
                <a:solidFill>
                  <a:srgbClr val="00B050"/>
                </a:solidFill>
              </a:rPr>
              <a:t>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X</a:t>
            </a:r>
            <a:r>
              <a:rPr lang="es-CL" sz="2800" dirty="0" smtClean="0"/>
              <a:t>,</a:t>
            </a:r>
            <a:r>
              <a:rPr lang="es-CL" sz="2800" dirty="0" smtClean="0">
                <a:solidFill>
                  <a:srgbClr val="00B050"/>
                </a:solidFill>
              </a:rPr>
              <a:t>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Y</a:t>
            </a:r>
          </a:p>
          <a:p>
            <a:pPr marL="0" indent="0">
              <a:buNone/>
            </a:pPr>
            <a:r>
              <a:rPr lang="es-CL" sz="2800" dirty="0" smtClean="0"/>
              <a:t>       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X</a:t>
            </a:r>
            <a:r>
              <a:rPr lang="es-CL" sz="2800" dirty="0" smtClean="0"/>
              <a:t> </a:t>
            </a:r>
            <a:r>
              <a:rPr lang="es-CL" sz="2800" u="sng" dirty="0" smtClean="0">
                <a:solidFill>
                  <a:srgbClr val="7030A0"/>
                </a:solidFill>
              </a:rPr>
              <a:t>determina funcionalmente</a:t>
            </a:r>
            <a:r>
              <a:rPr lang="es-CL" sz="2800" dirty="0" smtClean="0"/>
              <a:t>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Y</a:t>
            </a:r>
          </a:p>
          <a:p>
            <a:pPr marL="0" indent="0">
              <a:buNone/>
            </a:pPr>
            <a:r>
              <a:rPr lang="es-CL" sz="2800" dirty="0" smtClean="0"/>
              <a:t>            </a:t>
            </a:r>
            <a:r>
              <a:rPr lang="es-CL" sz="2400" dirty="0" smtClean="0"/>
              <a:t>si y solo si</a:t>
            </a:r>
          </a:p>
          <a:p>
            <a:pPr marL="0" indent="0">
              <a:buNone/>
            </a:pPr>
            <a:r>
              <a:rPr lang="es-CL" sz="2400" dirty="0"/>
              <a:t> </a:t>
            </a:r>
            <a:r>
              <a:rPr lang="es-CL" sz="2400" dirty="0" smtClean="0"/>
              <a:t>                 </a:t>
            </a:r>
            <a:r>
              <a:rPr lang="es-CL" sz="2800" dirty="0" smtClean="0"/>
              <a:t>cada valor de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X</a:t>
            </a:r>
            <a:r>
              <a:rPr lang="es-CL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CL" sz="2800" dirty="0" smtClean="0"/>
              <a:t>en </a:t>
            </a:r>
            <a:r>
              <a:rPr lang="es-CL" sz="2800" dirty="0" smtClean="0">
                <a:solidFill>
                  <a:srgbClr val="00B050"/>
                </a:solidFill>
              </a:rPr>
              <a:t>la relación</a:t>
            </a:r>
          </a:p>
          <a:p>
            <a:pPr marL="0" indent="0">
              <a:buNone/>
            </a:pPr>
            <a:r>
              <a:rPr lang="es-CL" sz="2400" dirty="0"/>
              <a:t> </a:t>
            </a:r>
            <a:r>
              <a:rPr lang="es-CL" sz="2400" dirty="0" smtClean="0"/>
              <a:t>                         tiene asociado </a:t>
            </a:r>
            <a:r>
              <a:rPr lang="es-CL" sz="2800" dirty="0" smtClean="0"/>
              <a:t>un </a:t>
            </a:r>
            <a:r>
              <a:rPr lang="es-CL" sz="2800" dirty="0"/>
              <a:t>solo </a:t>
            </a:r>
            <a:r>
              <a:rPr lang="es-CL" sz="2800" dirty="0" smtClean="0"/>
              <a:t>valor de </a:t>
            </a:r>
            <a:r>
              <a:rPr lang="es-CL" sz="2800" i="1" dirty="0" smtClean="0">
                <a:solidFill>
                  <a:schemeClr val="tx2">
                    <a:lumMod val="75000"/>
                  </a:schemeClr>
                </a:solidFill>
              </a:rPr>
              <a:t>Y</a:t>
            </a:r>
          </a:p>
          <a:p>
            <a:pPr marL="0" indent="0">
              <a:buNone/>
            </a:pPr>
            <a:r>
              <a:rPr lang="es-CL" sz="2400" dirty="0"/>
              <a:t> </a:t>
            </a:r>
            <a:r>
              <a:rPr lang="es-CL" sz="2400" dirty="0" smtClean="0"/>
              <a:t>                              </a:t>
            </a:r>
          </a:p>
          <a:p>
            <a:pPr marL="0" indent="0">
              <a:buNone/>
            </a:pPr>
            <a:r>
              <a:rPr lang="es-CL" sz="2800" dirty="0">
                <a:solidFill>
                  <a:schemeClr val="bg2">
                    <a:lumMod val="50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es-CL" sz="2400" dirty="0" smtClean="0">
                <a:solidFill>
                  <a:srgbClr val="00B050"/>
                </a:solidFill>
              </a:rPr>
              <a:t>                   	</a:t>
            </a:r>
            <a:endParaRPr lang="es-CL" sz="2400" dirty="0">
              <a:solidFill>
                <a:srgbClr val="00B050"/>
              </a:solidFill>
            </a:endParaRPr>
          </a:p>
        </p:txBody>
      </p:sp>
      <p:pic>
        <p:nvPicPr>
          <p:cNvPr id="5" name="Picture 2" descr="https://d30y9cdsu7xlg0.cloudfront.net/png/257761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868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5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84976" y="4427094"/>
            <a:ext cx="557458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Modelo Relacional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Restricciones (</a:t>
            </a:r>
            <a:r>
              <a:rPr lang="es-CL" dirty="0">
                <a:solidFill>
                  <a:srgbClr val="7030A0"/>
                </a:solidFill>
              </a:rPr>
              <a:t>Dependencias funcionales</a:t>
            </a:r>
            <a:r>
              <a:rPr lang="es-CL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84975" y="3896380"/>
            <a:ext cx="557458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¿Hay una </a:t>
            </a:r>
            <a:r>
              <a:rPr lang="es-CL" sz="2400" i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dependencia funcional</a:t>
            </a:r>
            <a:r>
              <a:rPr lang="es-CL" sz="2400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400" i="1" dirty="0" smtClean="0">
                <a:latin typeface="Calibri Light" panose="020F0302020204030204" pitchFamily="34" charset="0"/>
              </a:rPr>
              <a:t>aquí?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768" y="4570654"/>
            <a:ext cx="4432558" cy="2487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447800"/>
            <a:ext cx="5575396" cy="22101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84976" y="4950314"/>
            <a:ext cx="557458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64" y="5086610"/>
            <a:ext cx="2996068" cy="2506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84976" y="5473534"/>
            <a:ext cx="557458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994" y="5610148"/>
            <a:ext cx="2275589" cy="2380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84976" y="6001147"/>
            <a:ext cx="557458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66CC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57" y="6133050"/>
            <a:ext cx="3541085" cy="238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88" y="6645447"/>
            <a:ext cx="160820" cy="21646"/>
          </a:xfrm>
          <a:prstGeom prst="rect">
            <a:avLst/>
          </a:prstGeom>
        </p:spPr>
      </p:pic>
      <p:pic>
        <p:nvPicPr>
          <p:cNvPr id="16" name="Picture 2 2" descr="https://d30y9cdsu7xlg0.cloudfront.net/png/257761-200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868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606742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(al menos aquí)</a:t>
            </a:r>
            <a:endParaRPr lang="en-GB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28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1981201"/>
            <a:ext cx="281331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4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1NF: Primera Forma 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5915114" cy="10235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0" y="303776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¿La solución? 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0" y="3429000"/>
            <a:ext cx="6090356" cy="3693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Crear otra tabla con </a:t>
            </a:r>
            <a:r>
              <a:rPr lang="es-CL" b="1" dirty="0" err="1" smtClean="0">
                <a:solidFill>
                  <a:srgbClr val="0066CC"/>
                </a:solidFill>
                <a:latin typeface="Calibri Light" panose="020F0302020204030204" pitchFamily="34" charset="0"/>
              </a:rPr>
              <a:t>rut</a:t>
            </a:r>
            <a:r>
              <a:rPr lang="es-CL" i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 </a:t>
            </a:r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y </a:t>
            </a:r>
            <a:r>
              <a:rPr lang="es-CL" b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fono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2356" y="4289798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Pero ¿cómo podemos </a:t>
            </a:r>
            <a:r>
              <a:rPr lang="es-CL" i="1" u="sng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definir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el problema aquí? …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0" y="4659130"/>
            <a:ext cx="6090356" cy="8070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… pero </a:t>
            </a:r>
            <a:r>
              <a:rPr lang="es-CL" b="1" dirty="0" err="1" smtClean="0">
                <a:solidFill>
                  <a:srgbClr val="0101FF"/>
                </a:solidFill>
                <a:latin typeface="Calibri Light" panose="020F0302020204030204" pitchFamily="34" charset="0"/>
              </a:rPr>
              <a:t>rut</a:t>
            </a:r>
            <a:r>
              <a:rPr lang="es-CL" b="1" dirty="0" smtClean="0">
                <a:solidFill>
                  <a:srgbClr val="0101FF"/>
                </a:solidFill>
                <a:latin typeface="Calibri Light" panose="020F0302020204030204" pitchFamily="34" charset="0"/>
              </a:rPr>
              <a:t> </a:t>
            </a:r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es solo </a:t>
            </a:r>
            <a:r>
              <a:rPr lang="es-CL" u="sng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parte</a:t>
            </a:r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de una llave candidata</a:t>
            </a:r>
            <a:endParaRPr lang="es-CL" b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60" y="4823036"/>
            <a:ext cx="3039591" cy="249358"/>
          </a:xfrm>
          <a:prstGeom prst="rect">
            <a:avLst/>
          </a:prstGeom>
        </p:spPr>
      </p:pic>
      <p:sp>
        <p:nvSpPr>
          <p:cNvPr id="15" name="Content Placeholder 6 2 2"/>
          <p:cNvSpPr txBox="1">
            <a:spLocks/>
          </p:cNvSpPr>
          <p:nvPr/>
        </p:nvSpPr>
        <p:spPr>
          <a:xfrm>
            <a:off x="4191001" y="1182520"/>
            <a:ext cx="4953000" cy="4683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Asumiendo: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30" y="1359932"/>
            <a:ext cx="2371846" cy="19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0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2NF: Segunda Forma </a:t>
            </a:r>
            <a:r>
              <a:rPr lang="es-CL" dirty="0" smtClean="0"/>
              <a:t>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5915114" cy="102356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2NF? …</a:t>
            </a:r>
          </a:p>
        </p:txBody>
      </p:sp>
      <p:sp>
        <p:nvSpPr>
          <p:cNvPr id="18" name="Content Placeholder 6 2"/>
          <p:cNvSpPr txBox="1">
            <a:spLocks/>
          </p:cNvSpPr>
          <p:nvPr/>
        </p:nvSpPr>
        <p:spPr>
          <a:xfrm>
            <a:off x="3037992" y="5830380"/>
            <a:ext cx="6095999" cy="41802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Depende ...</a:t>
            </a:r>
            <a:endParaRPr lang="es-CL" sz="2000" i="1" dirty="0" smtClean="0">
              <a:latin typeface="Calibri Light" panose="020F0302020204030204" pitchFamily="34" charset="0"/>
            </a:endParaRPr>
          </a:p>
        </p:txBody>
      </p:sp>
      <p:sp>
        <p:nvSpPr>
          <p:cNvPr id="11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2NF</a:t>
            </a:r>
            <a:r>
              <a:rPr lang="es-CL" sz="2400" dirty="0">
                <a:latin typeface="Calibri Light" panose="020F0302020204030204" pitchFamily="34" charset="0"/>
              </a:rPr>
              <a:t>:</a:t>
            </a:r>
            <a:r>
              <a:rPr lang="es-CL" sz="2400" i="1" dirty="0" smtClean="0">
                <a:latin typeface="Calibri Light" panose="020F0302020204030204" pitchFamily="34" charset="0"/>
              </a:rPr>
              <a:t> </a:t>
            </a:r>
            <a:r>
              <a:rPr lang="es-CL" sz="2400" dirty="0">
                <a:latin typeface="Calibri Light" panose="020F0302020204030204" pitchFamily="34" charset="0"/>
              </a:rPr>
              <a:t>Satisface </a:t>
            </a:r>
            <a:r>
              <a:rPr lang="es-CL" sz="2400" dirty="0" smtClean="0">
                <a:latin typeface="Calibri Light" panose="020F0302020204030204" pitchFamily="34" charset="0"/>
              </a:rPr>
              <a:t>la 1NF </a:t>
            </a:r>
            <a:r>
              <a:rPr lang="es-CL" sz="2400" dirty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latin typeface="Calibri Light" panose="020F0302020204030204" pitchFamily="34" charset="0"/>
              </a:rPr>
              <a:t>…</a:t>
            </a: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No existe:</a:t>
            </a:r>
          </a:p>
          <a:p>
            <a:pPr marL="0" indent="0">
              <a:buNone/>
            </a:pP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  tal que: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</a:t>
            </a:r>
            <a:r>
              <a:rPr lang="es-CL" sz="1800" b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A</a:t>
            </a:r>
            <a:r>
              <a:rPr lang="es-CL" sz="1800" i="1" dirty="0" smtClean="0">
                <a:latin typeface="Calibri Light" panose="020F0302020204030204" pitchFamily="34" charset="0"/>
              </a:rPr>
              <a:t> sea un subconjunto propio de una llave candidata  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    y </a:t>
            </a:r>
            <a:r>
              <a:rPr lang="es-CL" sz="18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b</a:t>
            </a:r>
            <a:r>
              <a:rPr lang="es-CL" sz="1800" i="1" dirty="0" smtClean="0">
                <a:latin typeface="Calibri Light" panose="020F0302020204030204" pitchFamily="34" charset="0"/>
              </a:rPr>
              <a:t> sea un atributo no primo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9" y="3925771"/>
            <a:ext cx="1069481" cy="2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5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2NF: Segunda Forma </a:t>
            </a:r>
            <a:r>
              <a:rPr lang="es-CL" dirty="0" smtClean="0"/>
              <a:t>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5915114" cy="102356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2NF? …</a:t>
            </a:r>
          </a:p>
        </p:txBody>
      </p:sp>
      <p:sp>
        <p:nvSpPr>
          <p:cNvPr id="24" name="Content Placeholder 6 2 2"/>
          <p:cNvSpPr txBox="1">
            <a:spLocks/>
          </p:cNvSpPr>
          <p:nvPr/>
        </p:nvSpPr>
        <p:spPr>
          <a:xfrm>
            <a:off x="4191001" y="914400"/>
            <a:ext cx="4953000" cy="7364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Asumiendo: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96" y="986959"/>
            <a:ext cx="3282931" cy="63086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037993" y="5812817"/>
            <a:ext cx="6118708" cy="104518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¡Sí! Todos los atributos son primos. Por ejemplo:</a:t>
            </a:r>
          </a:p>
          <a:p>
            <a:pPr algn="ctr"/>
            <a:endParaRPr lang="es-CL" i="1" dirty="0">
              <a:solidFill>
                <a:srgbClr val="0099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... pero el atributo </a:t>
            </a:r>
            <a:r>
              <a:rPr lang="es-CL" b="1" dirty="0" smtClean="0">
                <a:solidFill>
                  <a:srgbClr val="0101FF"/>
                </a:solidFill>
                <a:latin typeface="Calibri Light" panose="020F0302020204030204" pitchFamily="34" charset="0"/>
              </a:rPr>
              <a:t>dirección </a:t>
            </a:r>
            <a:r>
              <a:rPr lang="es-CL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es primo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230862"/>
            <a:ext cx="2137092" cy="2506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3608" y="1829477"/>
            <a:ext cx="690411" cy="551143"/>
          </a:xfrm>
          <a:prstGeom prst="rect">
            <a:avLst/>
          </a:prstGeom>
        </p:spPr>
      </p:pic>
      <p:sp>
        <p:nvSpPr>
          <p:cNvPr id="15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2NF</a:t>
            </a:r>
            <a:r>
              <a:rPr lang="es-CL" sz="2400" dirty="0">
                <a:latin typeface="Calibri Light" panose="020F0302020204030204" pitchFamily="34" charset="0"/>
              </a:rPr>
              <a:t>:</a:t>
            </a:r>
            <a:r>
              <a:rPr lang="es-CL" sz="2400" i="1" dirty="0" smtClean="0">
                <a:latin typeface="Calibri Light" panose="020F0302020204030204" pitchFamily="34" charset="0"/>
              </a:rPr>
              <a:t> </a:t>
            </a:r>
            <a:r>
              <a:rPr lang="es-CL" sz="2400" dirty="0">
                <a:latin typeface="Calibri Light" panose="020F0302020204030204" pitchFamily="34" charset="0"/>
              </a:rPr>
              <a:t>Satisface </a:t>
            </a:r>
            <a:r>
              <a:rPr lang="es-CL" sz="2400" dirty="0" smtClean="0">
                <a:latin typeface="Calibri Light" panose="020F0302020204030204" pitchFamily="34" charset="0"/>
              </a:rPr>
              <a:t>la 1NF </a:t>
            </a:r>
            <a:r>
              <a:rPr lang="es-CL" sz="2400" dirty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latin typeface="Calibri Light" panose="020F0302020204030204" pitchFamily="34" charset="0"/>
              </a:rPr>
              <a:t>…</a:t>
            </a: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No existe:</a:t>
            </a:r>
          </a:p>
          <a:p>
            <a:pPr marL="0" indent="0">
              <a:buNone/>
            </a:pP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  tal que: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</a:t>
            </a:r>
            <a:r>
              <a:rPr lang="es-CL" sz="1800" b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A</a:t>
            </a:r>
            <a:r>
              <a:rPr lang="es-CL" sz="1800" i="1" dirty="0" smtClean="0">
                <a:latin typeface="Calibri Light" panose="020F0302020204030204" pitchFamily="34" charset="0"/>
              </a:rPr>
              <a:t> sea un subconjunto propio de una llave candidata  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    y </a:t>
            </a:r>
            <a:r>
              <a:rPr lang="es-CL" sz="18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b</a:t>
            </a:r>
            <a:r>
              <a:rPr lang="es-CL" sz="1800" i="1" dirty="0" smtClean="0">
                <a:latin typeface="Calibri Light" panose="020F0302020204030204" pitchFamily="34" charset="0"/>
              </a:rPr>
              <a:t> sea un atributo no primo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9" y="3925771"/>
            <a:ext cx="1069481" cy="2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4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2NF: Segunda Forma </a:t>
            </a:r>
            <a:r>
              <a:rPr lang="es-CL" dirty="0" smtClean="0"/>
              <a:t>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5915114" cy="10235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9217" y="1828800"/>
            <a:ext cx="623889" cy="60454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2NF? …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37993" y="5812817"/>
            <a:ext cx="6118708" cy="8184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 </a:t>
            </a:r>
            <a:r>
              <a:rPr lang="es-CL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Por ejemplo:</a:t>
            </a:r>
          </a:p>
          <a:p>
            <a:pPr algn="ctr"/>
            <a:endParaRPr lang="es-CL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158" y="6311010"/>
            <a:ext cx="1824377" cy="213487"/>
          </a:xfrm>
          <a:prstGeom prst="rect">
            <a:avLst/>
          </a:prstGeom>
        </p:spPr>
      </p:pic>
      <p:sp>
        <p:nvSpPr>
          <p:cNvPr id="29" name="Content Placeholder 6 2 2"/>
          <p:cNvSpPr txBox="1">
            <a:spLocks/>
          </p:cNvSpPr>
          <p:nvPr/>
        </p:nvSpPr>
        <p:spPr>
          <a:xfrm>
            <a:off x="4191001" y="914400"/>
            <a:ext cx="4953000" cy="6839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Asumiendo:</a:t>
            </a: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96" y="1066800"/>
            <a:ext cx="3165651" cy="412803"/>
          </a:xfrm>
          <a:prstGeom prst="rect">
            <a:avLst/>
          </a:prstGeom>
        </p:spPr>
      </p:pic>
      <p:sp>
        <p:nvSpPr>
          <p:cNvPr id="15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2NF</a:t>
            </a:r>
            <a:r>
              <a:rPr lang="es-CL" sz="2400" dirty="0">
                <a:latin typeface="Calibri Light" panose="020F0302020204030204" pitchFamily="34" charset="0"/>
              </a:rPr>
              <a:t>:</a:t>
            </a:r>
            <a:r>
              <a:rPr lang="es-CL" sz="2400" i="1" dirty="0" smtClean="0">
                <a:latin typeface="Calibri Light" panose="020F0302020204030204" pitchFamily="34" charset="0"/>
              </a:rPr>
              <a:t> </a:t>
            </a:r>
            <a:r>
              <a:rPr lang="es-CL" sz="2400" dirty="0">
                <a:latin typeface="Calibri Light" panose="020F0302020204030204" pitchFamily="34" charset="0"/>
              </a:rPr>
              <a:t>Satisface </a:t>
            </a:r>
            <a:r>
              <a:rPr lang="es-CL" sz="2400" dirty="0" smtClean="0">
                <a:latin typeface="Calibri Light" panose="020F0302020204030204" pitchFamily="34" charset="0"/>
              </a:rPr>
              <a:t>la 1NF </a:t>
            </a:r>
            <a:r>
              <a:rPr lang="es-CL" sz="2400" dirty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latin typeface="Calibri Light" panose="020F0302020204030204" pitchFamily="34" charset="0"/>
              </a:rPr>
              <a:t>…</a:t>
            </a: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No existe:</a:t>
            </a:r>
          </a:p>
          <a:p>
            <a:pPr marL="0" indent="0">
              <a:buNone/>
            </a:pP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  tal que: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</a:t>
            </a:r>
            <a:r>
              <a:rPr lang="es-CL" sz="1800" b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A</a:t>
            </a:r>
            <a:r>
              <a:rPr lang="es-CL" sz="1800" i="1" dirty="0" smtClean="0">
                <a:latin typeface="Calibri Light" panose="020F0302020204030204" pitchFamily="34" charset="0"/>
              </a:rPr>
              <a:t> sea un subconjunto propio de una llave candidata  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    y </a:t>
            </a:r>
            <a:r>
              <a:rPr lang="es-CL" sz="18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b</a:t>
            </a:r>
            <a:r>
              <a:rPr lang="es-CL" sz="1800" i="1" dirty="0" smtClean="0">
                <a:latin typeface="Calibri Light" panose="020F0302020204030204" pitchFamily="34" charset="0"/>
              </a:rPr>
              <a:t> sea un atributo no primo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9" y="3925771"/>
            <a:ext cx="1069481" cy="2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2NF: Segunda Forma </a:t>
            </a:r>
            <a:r>
              <a:rPr lang="es-CL" dirty="0" smtClean="0"/>
              <a:t>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5915114" cy="10235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9217" y="1828800"/>
            <a:ext cx="623889" cy="60454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¿La solución? …</a:t>
            </a:r>
          </a:p>
        </p:txBody>
      </p:sp>
      <p:sp>
        <p:nvSpPr>
          <p:cNvPr id="13" name="Content Placeholder 6 2 2"/>
          <p:cNvSpPr txBox="1">
            <a:spLocks/>
          </p:cNvSpPr>
          <p:nvPr/>
        </p:nvSpPr>
        <p:spPr>
          <a:xfrm>
            <a:off x="4191001" y="914400"/>
            <a:ext cx="4953000" cy="6839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Asumiendo:</a:t>
            </a: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96" y="1066800"/>
            <a:ext cx="3165651" cy="412803"/>
          </a:xfrm>
          <a:prstGeom prst="rect">
            <a:avLst/>
          </a:prstGeom>
        </p:spPr>
      </p:pic>
      <p:sp>
        <p:nvSpPr>
          <p:cNvPr id="15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2NF</a:t>
            </a:r>
            <a:r>
              <a:rPr lang="es-CL" sz="2400" dirty="0">
                <a:latin typeface="Calibri Light" panose="020F0302020204030204" pitchFamily="34" charset="0"/>
              </a:rPr>
              <a:t>:</a:t>
            </a:r>
            <a:r>
              <a:rPr lang="es-CL" sz="2400" i="1" dirty="0" smtClean="0">
                <a:latin typeface="Calibri Light" panose="020F0302020204030204" pitchFamily="34" charset="0"/>
              </a:rPr>
              <a:t> </a:t>
            </a:r>
            <a:r>
              <a:rPr lang="es-CL" sz="2400" dirty="0">
                <a:latin typeface="Calibri Light" panose="020F0302020204030204" pitchFamily="34" charset="0"/>
              </a:rPr>
              <a:t>Satisface </a:t>
            </a:r>
            <a:r>
              <a:rPr lang="es-CL" sz="2400" dirty="0" smtClean="0">
                <a:latin typeface="Calibri Light" panose="020F0302020204030204" pitchFamily="34" charset="0"/>
              </a:rPr>
              <a:t>la 1NF </a:t>
            </a:r>
            <a:r>
              <a:rPr lang="es-CL" sz="2400" dirty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latin typeface="Calibri Light" panose="020F0302020204030204" pitchFamily="34" charset="0"/>
              </a:rPr>
              <a:t>…</a:t>
            </a: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No existe:</a:t>
            </a:r>
          </a:p>
          <a:p>
            <a:pPr marL="0" indent="0">
              <a:buNone/>
            </a:pP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  tal que: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</a:t>
            </a:r>
            <a:r>
              <a:rPr lang="es-CL" sz="1800" b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A</a:t>
            </a:r>
            <a:r>
              <a:rPr lang="es-CL" sz="1800" i="1" dirty="0" smtClean="0">
                <a:latin typeface="Calibri Light" panose="020F0302020204030204" pitchFamily="34" charset="0"/>
              </a:rPr>
              <a:t> sea un subconjunto propio de una llave candidata  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    y </a:t>
            </a:r>
            <a:r>
              <a:rPr lang="es-CL" sz="18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b</a:t>
            </a:r>
            <a:r>
              <a:rPr lang="es-CL" sz="1800" i="1" dirty="0" smtClean="0">
                <a:latin typeface="Calibri Light" panose="020F0302020204030204" pitchFamily="34" charset="0"/>
              </a:rPr>
              <a:t> sea un atributo no primo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9" y="3925771"/>
            <a:ext cx="1069481" cy="2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7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2</a:t>
            </a:r>
            <a:r>
              <a:rPr lang="es-CL" dirty="0" smtClean="0"/>
              <a:t>NF: Segunda Forma 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4" y="3985538"/>
            <a:ext cx="2725882" cy="2992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361"/>
            <a:ext cx="4629068" cy="828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288" y="1676400"/>
            <a:ext cx="2455691" cy="10263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2NF? …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37993" y="5812817"/>
            <a:ext cx="6118708" cy="104518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¡Sí! </a:t>
            </a:r>
            <a:r>
              <a:rPr lang="es-CL" b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Contacto</a:t>
            </a:r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 no puede tener atributos no primos y ...</a:t>
            </a:r>
            <a:endParaRPr lang="es-CL" b="1" dirty="0" smtClean="0">
              <a:solidFill>
                <a:srgbClr val="0099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Si                                                no hay atributos no primos</a:t>
            </a:r>
          </a:p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Si no, no hay subconjuntos propios de una llave candidata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3608" y="1829477"/>
            <a:ext cx="690411" cy="5511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8969" y="1835962"/>
            <a:ext cx="690411" cy="5511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55" y="6264000"/>
            <a:ext cx="2339192" cy="193377"/>
          </a:xfrm>
          <a:prstGeom prst="rect">
            <a:avLst/>
          </a:prstGeom>
        </p:spPr>
      </p:pic>
      <p:sp>
        <p:nvSpPr>
          <p:cNvPr id="18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2NF</a:t>
            </a:r>
            <a:r>
              <a:rPr lang="es-CL" sz="2400" dirty="0">
                <a:latin typeface="Calibri Light" panose="020F0302020204030204" pitchFamily="34" charset="0"/>
              </a:rPr>
              <a:t>:</a:t>
            </a:r>
            <a:r>
              <a:rPr lang="es-CL" sz="2400" i="1" dirty="0" smtClean="0">
                <a:latin typeface="Calibri Light" panose="020F0302020204030204" pitchFamily="34" charset="0"/>
              </a:rPr>
              <a:t> </a:t>
            </a:r>
            <a:r>
              <a:rPr lang="es-CL" sz="2400" dirty="0">
                <a:latin typeface="Calibri Light" panose="020F0302020204030204" pitchFamily="34" charset="0"/>
              </a:rPr>
              <a:t>Satisface </a:t>
            </a:r>
            <a:r>
              <a:rPr lang="es-CL" sz="2400" dirty="0" smtClean="0">
                <a:latin typeface="Calibri Light" panose="020F0302020204030204" pitchFamily="34" charset="0"/>
              </a:rPr>
              <a:t>la 1NF </a:t>
            </a:r>
            <a:r>
              <a:rPr lang="es-CL" sz="2400" dirty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latin typeface="Calibri Light" panose="020F0302020204030204" pitchFamily="34" charset="0"/>
              </a:rPr>
              <a:t>…</a:t>
            </a: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No existe:</a:t>
            </a:r>
          </a:p>
          <a:p>
            <a:pPr marL="0" indent="0">
              <a:buNone/>
            </a:pP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  tal que: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</a:t>
            </a:r>
            <a:r>
              <a:rPr lang="es-CL" sz="1800" b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A</a:t>
            </a:r>
            <a:r>
              <a:rPr lang="es-CL" sz="1800" i="1" dirty="0" smtClean="0">
                <a:latin typeface="Calibri Light" panose="020F0302020204030204" pitchFamily="34" charset="0"/>
              </a:rPr>
              <a:t> sea un subconjunto propio de una llave candidata  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    y </a:t>
            </a:r>
            <a:r>
              <a:rPr lang="es-CL" sz="18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b</a:t>
            </a:r>
            <a:r>
              <a:rPr lang="es-CL" sz="1800" i="1" dirty="0" smtClean="0">
                <a:latin typeface="Calibri Light" panose="020F0302020204030204" pitchFamily="34" charset="0"/>
              </a:rPr>
              <a:t> sea un atributo no primo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9" y="3925771"/>
            <a:ext cx="1069481" cy="2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7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2NF: Segunda Forma 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2" y="1564544"/>
            <a:ext cx="6524751" cy="122661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sp>
        <p:nvSpPr>
          <p:cNvPr id="11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2NF</a:t>
            </a:r>
            <a:r>
              <a:rPr lang="es-CL" sz="2400" dirty="0">
                <a:latin typeface="Calibri Light" panose="020F0302020204030204" pitchFamily="34" charset="0"/>
              </a:rPr>
              <a:t>:</a:t>
            </a:r>
            <a:r>
              <a:rPr lang="es-CL" sz="2400" i="1" dirty="0" smtClean="0">
                <a:latin typeface="Calibri Light" panose="020F0302020204030204" pitchFamily="34" charset="0"/>
              </a:rPr>
              <a:t> </a:t>
            </a:r>
            <a:r>
              <a:rPr lang="es-CL" sz="2400" dirty="0">
                <a:latin typeface="Calibri Light" panose="020F0302020204030204" pitchFamily="34" charset="0"/>
              </a:rPr>
              <a:t>Satisface </a:t>
            </a:r>
            <a:r>
              <a:rPr lang="es-CL" sz="2400" dirty="0" smtClean="0">
                <a:latin typeface="Calibri Light" panose="020F0302020204030204" pitchFamily="34" charset="0"/>
              </a:rPr>
              <a:t>la 1NF </a:t>
            </a:r>
            <a:r>
              <a:rPr lang="es-CL" sz="2400" dirty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latin typeface="Calibri Light" panose="020F0302020204030204" pitchFamily="34" charset="0"/>
              </a:rPr>
              <a:t>…</a:t>
            </a: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No existe:</a:t>
            </a:r>
          </a:p>
          <a:p>
            <a:pPr marL="0" indent="0">
              <a:buNone/>
            </a:pP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  tal que: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</a:t>
            </a:r>
            <a:r>
              <a:rPr lang="es-CL" sz="1800" b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A</a:t>
            </a:r>
            <a:r>
              <a:rPr lang="es-CL" sz="1800" i="1" dirty="0" smtClean="0">
                <a:latin typeface="Calibri Light" panose="020F0302020204030204" pitchFamily="34" charset="0"/>
              </a:rPr>
              <a:t> sea un subconjunto propio de una llave candidata  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    y </a:t>
            </a:r>
            <a:r>
              <a:rPr lang="es-CL" sz="18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b</a:t>
            </a:r>
            <a:r>
              <a:rPr lang="es-CL" sz="1800" i="1" dirty="0" smtClean="0">
                <a:latin typeface="Calibri Light" panose="020F0302020204030204" pitchFamily="34" charset="0"/>
              </a:rPr>
              <a:t> sea un atributo no primo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2NF? …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37993" y="5812817"/>
            <a:ext cx="6118708" cy="3753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¡Sí!</a:t>
            </a:r>
            <a:endParaRPr lang="es-CL" dirty="0" smtClean="0">
              <a:solidFill>
                <a:srgbClr val="0066CC"/>
              </a:solidFill>
              <a:latin typeface="Calibri Light" panose="020F0302020204030204" pitchFamily="34" charset="0"/>
            </a:endParaRPr>
          </a:p>
        </p:txBody>
      </p:sp>
      <p:sp>
        <p:nvSpPr>
          <p:cNvPr id="20" name="Content Placeholder 6 2 2 2"/>
          <p:cNvSpPr txBox="1">
            <a:spLocks/>
          </p:cNvSpPr>
          <p:nvPr/>
        </p:nvSpPr>
        <p:spPr>
          <a:xfrm>
            <a:off x="4191001" y="990600"/>
            <a:ext cx="4953000" cy="6077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Asumiendo: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106885"/>
            <a:ext cx="3193360" cy="399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3608" y="1829477"/>
            <a:ext cx="690411" cy="5511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9" y="3925771"/>
            <a:ext cx="1069481" cy="2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9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Borrar tablas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8" y="4881472"/>
            <a:ext cx="5676383" cy="166877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91000" y="6019800"/>
            <a:ext cx="487680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¿Hay que poner el esquema cada vez?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58201" y="6461735"/>
            <a:ext cx="609600" cy="3200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…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7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2NF: Segunda Forma Normal</a:t>
            </a:r>
            <a:endParaRPr lang="es-CL" sz="1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48000" y="3581400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¿Se pueden tener anomalías? …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048000" y="3954838"/>
            <a:ext cx="6090356" cy="14553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CL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¡Sí! Por ejemplo ...</a:t>
            </a:r>
          </a:p>
          <a:p>
            <a:pPr algn="ctr"/>
            <a:endParaRPr lang="es-CL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endParaRPr lang="es-CL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42356" y="553723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¿Dónde está el problema? …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42356" y="5929473"/>
            <a:ext cx="6090356" cy="7089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s-CL" dirty="0">
                <a:solidFill>
                  <a:srgbClr val="FF0000"/>
                </a:solidFill>
                <a:latin typeface="Calibri Light" panose="020F0302020204030204" pitchFamily="34" charset="0"/>
              </a:rPr>
              <a:t>(</a:t>
            </a:r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pero </a:t>
            </a:r>
            <a:r>
              <a:rPr lang="es-CL" b="1" dirty="0" err="1" smtClean="0">
                <a:solidFill>
                  <a:srgbClr val="0101FF"/>
                </a:solidFill>
                <a:latin typeface="Calibri Light" panose="020F0302020204030204" pitchFamily="34" charset="0"/>
              </a:rPr>
              <a:t>cuenta_destino</a:t>
            </a:r>
            <a:r>
              <a:rPr lang="es-CL" b="1" dirty="0" smtClean="0">
                <a:solidFill>
                  <a:srgbClr val="0101FF"/>
                </a:solidFill>
                <a:latin typeface="Calibri Light" panose="020F0302020204030204" pitchFamily="34" charset="0"/>
              </a:rPr>
              <a:t> </a:t>
            </a:r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forma parte de una llave candidata)</a:t>
            </a:r>
            <a:endParaRPr lang="es-CL" b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681" y="6056708"/>
            <a:ext cx="5387552" cy="23756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57" y="4267199"/>
            <a:ext cx="4873745" cy="10304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2" y="1564544"/>
            <a:ext cx="6524751" cy="1226616"/>
          </a:xfrm>
          <a:prstGeom prst="rect">
            <a:avLst/>
          </a:prstGeom>
        </p:spPr>
      </p:pic>
      <p:sp>
        <p:nvSpPr>
          <p:cNvPr id="20" name="Content Placeholder 6 2 2 2"/>
          <p:cNvSpPr txBox="1">
            <a:spLocks/>
          </p:cNvSpPr>
          <p:nvPr/>
        </p:nvSpPr>
        <p:spPr>
          <a:xfrm>
            <a:off x="4191001" y="990600"/>
            <a:ext cx="4953000" cy="6077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Asumiendo:</a:t>
            </a: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106885"/>
            <a:ext cx="3193360" cy="39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5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3NF</a:t>
            </a:r>
            <a:r>
              <a:rPr lang="es-CL" dirty="0"/>
              <a:t>: </a:t>
            </a:r>
            <a:r>
              <a:rPr lang="es-CL" dirty="0" smtClean="0"/>
              <a:t>Tercera Forma </a:t>
            </a:r>
            <a:r>
              <a:rPr lang="es-CL" dirty="0"/>
              <a:t>Normal</a:t>
            </a:r>
            <a:endParaRPr lang="es-CL" sz="1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2" y="1564544"/>
            <a:ext cx="6524751" cy="1226616"/>
          </a:xfrm>
          <a:prstGeom prst="rect">
            <a:avLst/>
          </a:prstGeom>
        </p:spPr>
      </p:pic>
      <p:sp>
        <p:nvSpPr>
          <p:cNvPr id="20" name="Content Placeholder 6 2 2 2"/>
          <p:cNvSpPr txBox="1">
            <a:spLocks/>
          </p:cNvSpPr>
          <p:nvPr/>
        </p:nvSpPr>
        <p:spPr>
          <a:xfrm>
            <a:off x="4191001" y="990600"/>
            <a:ext cx="4953000" cy="6077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Asumiendo:</a:t>
            </a: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106885"/>
            <a:ext cx="3193360" cy="39921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3NF? …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37993" y="5812817"/>
            <a:ext cx="6118708" cy="8184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 </a:t>
            </a:r>
            <a:r>
              <a:rPr lang="es-CL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Por ejemplo:</a:t>
            </a:r>
          </a:p>
          <a:p>
            <a:pPr algn="ctr"/>
            <a:endParaRPr lang="es-CL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6312548"/>
            <a:ext cx="5703930" cy="2124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99217" y="1941184"/>
            <a:ext cx="623889" cy="604544"/>
          </a:xfrm>
          <a:prstGeom prst="rect">
            <a:avLst/>
          </a:prstGeom>
        </p:spPr>
      </p:pic>
      <p:sp>
        <p:nvSpPr>
          <p:cNvPr id="24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Satisface la 2NF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c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err="1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19" y="3851155"/>
            <a:ext cx="1645064" cy="2571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59" y="5026188"/>
            <a:ext cx="841804" cy="2571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43" y="5026189"/>
            <a:ext cx="692517" cy="2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4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3NF</a:t>
            </a:r>
            <a:r>
              <a:rPr lang="es-CL" dirty="0"/>
              <a:t>: </a:t>
            </a:r>
            <a:r>
              <a:rPr lang="es-CL" dirty="0" smtClean="0"/>
              <a:t>Tercera Forma </a:t>
            </a:r>
            <a:r>
              <a:rPr lang="es-CL" dirty="0"/>
              <a:t>Normal</a:t>
            </a:r>
            <a:endParaRPr lang="es-CL" sz="1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2" y="1564544"/>
            <a:ext cx="6524751" cy="1226616"/>
          </a:xfrm>
          <a:prstGeom prst="rect">
            <a:avLst/>
          </a:prstGeom>
        </p:spPr>
      </p:pic>
      <p:sp>
        <p:nvSpPr>
          <p:cNvPr id="20" name="Content Placeholder 6 2 2 2"/>
          <p:cNvSpPr txBox="1">
            <a:spLocks/>
          </p:cNvSpPr>
          <p:nvPr/>
        </p:nvSpPr>
        <p:spPr>
          <a:xfrm>
            <a:off x="4191001" y="990600"/>
            <a:ext cx="4953000" cy="6077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Asumiendo:</a:t>
            </a: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106885"/>
            <a:ext cx="3193360" cy="3992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99217" y="1941184"/>
            <a:ext cx="623889" cy="60454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¿La solución? …</a:t>
            </a:r>
          </a:p>
        </p:txBody>
      </p:sp>
      <p:sp>
        <p:nvSpPr>
          <p:cNvPr id="21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Satisface la 2NF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c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err="1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19" y="3851155"/>
            <a:ext cx="1645064" cy="2571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59" y="5026188"/>
            <a:ext cx="841804" cy="2571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43" y="5026189"/>
            <a:ext cx="692517" cy="2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5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3NF: Tercera Forma 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64070"/>
            <a:ext cx="4006158" cy="1228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7" y="1680360"/>
            <a:ext cx="3024324" cy="103168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3NF? …</a:t>
            </a:r>
          </a:p>
        </p:txBody>
      </p:sp>
      <p:sp>
        <p:nvSpPr>
          <p:cNvPr id="23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Satisface la 2NF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c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err="1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19" y="3851155"/>
            <a:ext cx="1645064" cy="2571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59" y="5026188"/>
            <a:ext cx="841804" cy="2571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43" y="5026189"/>
            <a:ext cx="692517" cy="257102"/>
          </a:xfrm>
          <a:prstGeom prst="rect">
            <a:avLst/>
          </a:prstGeom>
        </p:spPr>
      </p:pic>
      <p:sp>
        <p:nvSpPr>
          <p:cNvPr id="18" name="Content Placeholder 6 2"/>
          <p:cNvSpPr txBox="1">
            <a:spLocks/>
          </p:cNvSpPr>
          <p:nvPr/>
        </p:nvSpPr>
        <p:spPr>
          <a:xfrm>
            <a:off x="3037992" y="5830380"/>
            <a:ext cx="6095999" cy="41802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Depende ...</a:t>
            </a:r>
            <a:endParaRPr lang="es-CL" sz="2000" i="1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16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3NF: Tercera Forma 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64070"/>
            <a:ext cx="4006158" cy="1228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7" y="1680360"/>
            <a:ext cx="3024324" cy="103168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3NF? …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37993" y="5812817"/>
            <a:ext cx="6118708" cy="8184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 </a:t>
            </a:r>
          </a:p>
          <a:p>
            <a:pPr algn="ctr"/>
            <a:endParaRPr lang="es-CL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649" y="6312634"/>
            <a:ext cx="2860751" cy="2129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99217" y="1941184"/>
            <a:ext cx="623889" cy="604544"/>
          </a:xfrm>
          <a:prstGeom prst="rect">
            <a:avLst/>
          </a:prstGeom>
        </p:spPr>
      </p:pic>
      <p:sp>
        <p:nvSpPr>
          <p:cNvPr id="26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700" y="767550"/>
            <a:ext cx="1549038" cy="182654"/>
          </a:xfrm>
          <a:prstGeom prst="rect">
            <a:avLst/>
          </a:prstGeom>
        </p:spPr>
      </p:pic>
      <p:sp>
        <p:nvSpPr>
          <p:cNvPr id="23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Satisface la 2NF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c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err="1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19" y="3851155"/>
            <a:ext cx="1645064" cy="2571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59" y="5026188"/>
            <a:ext cx="841804" cy="2571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43" y="5026189"/>
            <a:ext cx="692517" cy="2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4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3NF: Tercera Forma 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64070"/>
            <a:ext cx="4006158" cy="1228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3NF? …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37993" y="5812817"/>
            <a:ext cx="6118708" cy="66418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¡Sí!                 </a:t>
            </a:r>
          </a:p>
          <a:p>
            <a:pPr algn="ctr"/>
            <a:r>
              <a:rPr lang="es-CL" i="1" dirty="0">
                <a:solidFill>
                  <a:srgbClr val="009900"/>
                </a:solidFill>
                <a:latin typeface="Calibri Light" panose="020F0302020204030204" pitchFamily="34" charset="0"/>
              </a:rPr>
              <a:t> </a:t>
            </a:r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                   no cuenta si  </a:t>
            </a:r>
            <a:endParaRPr lang="es-CL" dirty="0" smtClean="0">
              <a:solidFill>
                <a:srgbClr val="0066CC"/>
              </a:solidFill>
              <a:latin typeface="Calibri Light" panose="020F030202020403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7" y="1680360"/>
            <a:ext cx="3023083" cy="834282"/>
          </a:xfrm>
          <a:prstGeom prst="rect">
            <a:avLst/>
          </a:prstGeom>
        </p:spPr>
      </p:pic>
      <p:sp>
        <p:nvSpPr>
          <p:cNvPr id="31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701" y="767550"/>
            <a:ext cx="2193661" cy="1936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83608" y="1829477"/>
            <a:ext cx="690411" cy="5511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3338" y="1852829"/>
            <a:ext cx="690411" cy="551143"/>
          </a:xfrm>
          <a:prstGeom prst="rect">
            <a:avLst/>
          </a:prstGeom>
        </p:spPr>
      </p:pic>
      <p:sp>
        <p:nvSpPr>
          <p:cNvPr id="24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Satisface la 2NF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c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err="1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19" y="3851155"/>
            <a:ext cx="1645064" cy="2571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59" y="5026188"/>
            <a:ext cx="841804" cy="2571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43" y="5026189"/>
            <a:ext cx="692517" cy="2571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187855"/>
            <a:ext cx="2860751" cy="2129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38" y="6185834"/>
            <a:ext cx="1625362" cy="21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3NF: Tercera Forma 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564536"/>
            <a:ext cx="4323134" cy="1038395"/>
          </a:xfrm>
          <a:prstGeom prst="rect">
            <a:avLst/>
          </a:prstGeom>
        </p:spPr>
      </p:pic>
      <p:sp>
        <p:nvSpPr>
          <p:cNvPr id="21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sp>
        <p:nvSpPr>
          <p:cNvPr id="22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Satisface la 2NF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c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err="1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3NF? …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37993" y="5812817"/>
            <a:ext cx="6118708" cy="8184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</a:t>
            </a:r>
            <a:r>
              <a:rPr lang="es-CL" b="1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! (Ni en la 2NF) </a:t>
            </a:r>
            <a:endParaRPr lang="es-CL" b="1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endParaRPr lang="es-CL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93" y="6295948"/>
            <a:ext cx="5546202" cy="18013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99217" y="1941184"/>
            <a:ext cx="623889" cy="6045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763" y="605616"/>
            <a:ext cx="2841908" cy="1968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19" y="3851155"/>
            <a:ext cx="1645064" cy="2571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59" y="5026188"/>
            <a:ext cx="841804" cy="257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43" y="5026189"/>
            <a:ext cx="692517" cy="2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7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3NF: Tercera Forma Normal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sp>
        <p:nvSpPr>
          <p:cNvPr id="21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763" y="605616"/>
            <a:ext cx="3157522" cy="42064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3NF? …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37993" y="5812817"/>
            <a:ext cx="6118708" cy="74038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¡</a:t>
            </a:r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Sí! El único atributo no primo es </a:t>
            </a:r>
            <a:r>
              <a:rPr lang="es-CL" b="1" dirty="0" smtClean="0">
                <a:solidFill>
                  <a:srgbClr val="0101FF"/>
                </a:solidFill>
                <a:latin typeface="Calibri Light" panose="020F0302020204030204" pitchFamily="34" charset="0"/>
              </a:rPr>
              <a:t>total</a:t>
            </a:r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 y no está en una dependencia problemática según la 2NF ni la 3NF.</a:t>
            </a:r>
            <a:endParaRPr lang="es-CL" dirty="0" smtClean="0">
              <a:solidFill>
                <a:srgbClr val="0066CC"/>
              </a:solidFill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564536"/>
            <a:ext cx="4323134" cy="1038395"/>
          </a:xfrm>
          <a:prstGeom prst="rect">
            <a:avLst/>
          </a:prstGeom>
        </p:spPr>
      </p:pic>
      <p:sp>
        <p:nvSpPr>
          <p:cNvPr id="18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Satisface la 2NF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c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err="1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19" y="3851155"/>
            <a:ext cx="1645064" cy="2571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59" y="5026188"/>
            <a:ext cx="841804" cy="2571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43" y="5026189"/>
            <a:ext cx="692517" cy="2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5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3NF: Tercera Forma Normal</a:t>
            </a:r>
            <a:endParaRPr lang="es-CL" sz="1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042356" y="481083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¿Hay una posibilidad de anomalías? 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2356" y="5180166"/>
            <a:ext cx="6090356" cy="14805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CL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¡Sí! Por ejemplo ...</a:t>
            </a:r>
            <a:endParaRPr lang="es-CL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562600"/>
            <a:ext cx="4323928" cy="10383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564536"/>
            <a:ext cx="4323134" cy="1038395"/>
          </a:xfrm>
          <a:prstGeom prst="rect">
            <a:avLst/>
          </a:prstGeom>
        </p:spPr>
      </p:pic>
      <p:sp>
        <p:nvSpPr>
          <p:cNvPr id="25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763" y="605616"/>
            <a:ext cx="3157522" cy="42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4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BCNF: </a:t>
            </a:r>
            <a:r>
              <a:rPr lang="es-CL" dirty="0" err="1"/>
              <a:t>Boyce</a:t>
            </a:r>
            <a:r>
              <a:rPr lang="es-CL" dirty="0"/>
              <a:t>–</a:t>
            </a:r>
            <a:r>
              <a:rPr lang="es-CL" dirty="0" err="1"/>
              <a:t>Codd</a:t>
            </a:r>
            <a:endParaRPr lang="es-CL" sz="1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042356" y="481083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¿Hay una posibilidad de anomalías? …</a:t>
            </a:r>
          </a:p>
        </p:txBody>
      </p:sp>
      <p:sp>
        <p:nvSpPr>
          <p:cNvPr id="12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BCNF</a:t>
            </a:r>
            <a:r>
              <a:rPr lang="es-CL" sz="2400" dirty="0">
                <a:latin typeface="Calibri Light" panose="020F0302020204030204" pitchFamily="34" charset="0"/>
              </a:rPr>
              <a:t>: Satisface la 1NF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</a:t>
            </a:r>
            <a:r>
              <a:rPr lang="es-CL" sz="2400" b="1" dirty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   o 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3810000"/>
            <a:ext cx="810665" cy="1831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4778981"/>
            <a:ext cx="746952" cy="22273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BCNF? …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037993" y="5812817"/>
            <a:ext cx="6118708" cy="8184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 </a:t>
            </a:r>
          </a:p>
          <a:p>
            <a:pPr algn="ctr"/>
            <a:endParaRPr lang="es-CL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140" y="6297066"/>
            <a:ext cx="2782560" cy="18059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99217" y="1941184"/>
            <a:ext cx="623889" cy="6045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564536"/>
            <a:ext cx="4323134" cy="1038395"/>
          </a:xfrm>
          <a:prstGeom prst="rect">
            <a:avLst/>
          </a:prstGeom>
        </p:spPr>
      </p:pic>
      <p:sp>
        <p:nvSpPr>
          <p:cNvPr id="33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763" y="605616"/>
            <a:ext cx="3157522" cy="42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2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Camino de esquema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17" y="4724400"/>
            <a:ext cx="9161317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7" y="1295400"/>
            <a:ext cx="1571463" cy="1600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8" y="4881471"/>
            <a:ext cx="5676861" cy="1019939"/>
          </a:xfrm>
          <a:prstGeom prst="rect">
            <a:avLst/>
          </a:prstGeom>
        </p:spPr>
      </p:pic>
      <p:sp>
        <p:nvSpPr>
          <p:cNvPr id="15" name="Content Placeholder 6 2"/>
          <p:cNvSpPr txBox="1">
            <a:spLocks/>
          </p:cNvSpPr>
          <p:nvPr/>
        </p:nvSpPr>
        <p:spPr>
          <a:xfrm>
            <a:off x="3810000" y="5917985"/>
            <a:ext cx="5181600" cy="83347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Seleccionará el </a:t>
            </a:r>
            <a:r>
              <a:rPr lang="es-CL" sz="2100" i="1" dirty="0">
                <a:latin typeface="Calibri Light" panose="020F0302020204030204" pitchFamily="34" charset="0"/>
              </a:rPr>
              <a:t>primer </a:t>
            </a:r>
            <a:r>
              <a:rPr lang="es-CL" sz="2100" i="1" dirty="0" smtClean="0">
                <a:latin typeface="Calibri Light" panose="020F0302020204030204" pitchFamily="34" charset="0"/>
              </a:rPr>
              <a:t>esquema relevante </a:t>
            </a:r>
            <a:r>
              <a:rPr lang="es-CL" sz="2100" i="1" dirty="0">
                <a:latin typeface="Calibri Light" panose="020F0302020204030204" pitchFamily="34" charset="0"/>
              </a:rPr>
              <a:t>en el camino</a:t>
            </a:r>
            <a:r>
              <a:rPr lang="es-CL" sz="2100" i="1" dirty="0" smtClean="0">
                <a:latin typeface="Calibri Light" panose="020F030202020403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P. ej., </a:t>
            </a:r>
            <a:r>
              <a:rPr lang="es-CL" sz="2100" i="1" dirty="0">
                <a:latin typeface="Calibri Light" panose="020F0302020204030204" pitchFamily="34" charset="0"/>
              </a:rPr>
              <a:t>s</a:t>
            </a:r>
            <a:r>
              <a:rPr lang="es-CL" sz="2100" i="1" dirty="0" smtClean="0">
                <a:latin typeface="Calibri Light" panose="020F0302020204030204" pitchFamily="34" charset="0"/>
              </a:rPr>
              <a:t>i hay </a:t>
            </a:r>
            <a:r>
              <a:rPr lang="es-CL" sz="1900" dirty="0" err="1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SistemaSolar.Aterrizaje</a:t>
            </a:r>
            <a:r>
              <a:rPr lang="es-CL" sz="2100" i="1" dirty="0" smtClean="0">
                <a:latin typeface="Calibri Light" panose="020F0302020204030204" pitchFamily="34" charset="0"/>
              </a:rPr>
              <a:t> y </a:t>
            </a:r>
            <a:r>
              <a:rPr lang="es-CL" sz="1900" dirty="0" err="1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public.Aterrizaje</a:t>
            </a:r>
            <a:r>
              <a:rPr lang="es-CL" sz="2100" i="1" dirty="0" smtClean="0">
                <a:latin typeface="Calibri Light" panose="020F0302020204030204" pitchFamily="34" charset="0"/>
              </a:rPr>
              <a:t>, leerá de la primera </a:t>
            </a:r>
            <a:r>
              <a:rPr lang="es-CL" sz="2100" i="1" dirty="0" smtClean="0">
                <a:latin typeface="Calibri Light" panose="020F0302020204030204" pitchFamily="34" charset="0"/>
              </a:rPr>
              <a:t>tabla.</a:t>
            </a:r>
            <a:endParaRPr lang="es-CL" sz="2100" i="1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29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BCNF: </a:t>
            </a:r>
            <a:r>
              <a:rPr lang="es-CL" dirty="0" err="1"/>
              <a:t>Boyce</a:t>
            </a:r>
            <a:r>
              <a:rPr lang="es-CL" dirty="0"/>
              <a:t>–</a:t>
            </a:r>
            <a:r>
              <a:rPr lang="es-CL" dirty="0" err="1"/>
              <a:t>Codd</a:t>
            </a:r>
            <a:endParaRPr lang="es-CL" sz="1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042356" y="481083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¿Hay una posibilidad de anomalías? …</a:t>
            </a:r>
          </a:p>
        </p:txBody>
      </p:sp>
      <p:sp>
        <p:nvSpPr>
          <p:cNvPr id="12" name="Content Placeholder 6 2"/>
          <p:cNvSpPr txBox="1">
            <a:spLocks/>
          </p:cNvSpPr>
          <p:nvPr/>
        </p:nvSpPr>
        <p:spPr>
          <a:xfrm>
            <a:off x="3037993" y="28956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BCNF</a:t>
            </a:r>
            <a:r>
              <a:rPr lang="es-CL" sz="2400" dirty="0">
                <a:latin typeface="Calibri Light" panose="020F0302020204030204" pitchFamily="34" charset="0"/>
              </a:rPr>
              <a:t>: Satisface la 1NF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</a:t>
            </a:r>
            <a:r>
              <a:rPr lang="es-CL" sz="2400" b="1" dirty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   o 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3810000"/>
            <a:ext cx="810665" cy="1831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4778981"/>
            <a:ext cx="746952" cy="2227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9217" y="1941184"/>
            <a:ext cx="623889" cy="6045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37993" y="5443485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¿La solución? …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564536"/>
            <a:ext cx="4323134" cy="1038395"/>
          </a:xfrm>
          <a:prstGeom prst="rect">
            <a:avLst/>
          </a:prstGeom>
        </p:spPr>
      </p:pic>
      <p:sp>
        <p:nvSpPr>
          <p:cNvPr id="20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763" y="605616"/>
            <a:ext cx="3157522" cy="42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5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BCNF: </a:t>
            </a:r>
            <a:r>
              <a:rPr lang="es-CL" dirty="0" err="1" smtClean="0"/>
              <a:t>Boyce</a:t>
            </a:r>
            <a:r>
              <a:rPr lang="es-CL" dirty="0" smtClean="0"/>
              <a:t>–</a:t>
            </a:r>
            <a:r>
              <a:rPr lang="es-CL" dirty="0" err="1" smtClean="0"/>
              <a:t>Codd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0" y="1564539"/>
            <a:ext cx="3151640" cy="1038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175" y="1760383"/>
            <a:ext cx="2241225" cy="8383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37993" y="5257800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BCNF? …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37993" y="5627132"/>
            <a:ext cx="6118708" cy="11546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¡Sí! Por ejemplo ...</a:t>
            </a:r>
          </a:p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Si                               entonces       es una súper llave</a:t>
            </a:r>
          </a:p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Si no, entonces no hay problema.</a:t>
            </a:r>
            <a:endParaRPr lang="es-CL" dirty="0" smtClean="0">
              <a:solidFill>
                <a:srgbClr val="0066CC"/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Content Placeholder 6 2"/>
          <p:cNvSpPr txBox="1">
            <a:spLocks/>
          </p:cNvSpPr>
          <p:nvPr/>
        </p:nvSpPr>
        <p:spPr>
          <a:xfrm>
            <a:off x="3037993" y="2895600"/>
            <a:ext cx="6095999" cy="22098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BCNF</a:t>
            </a:r>
            <a:r>
              <a:rPr lang="es-CL" sz="2400" dirty="0">
                <a:latin typeface="Calibri Light" panose="020F0302020204030204" pitchFamily="34" charset="0"/>
              </a:rPr>
              <a:t>: Satisface la 1NF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</a:t>
            </a:r>
            <a:r>
              <a:rPr lang="es-CL" sz="2400" b="1" dirty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   o 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3810000"/>
            <a:ext cx="810665" cy="1831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4778981"/>
            <a:ext cx="746952" cy="2227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83608" y="1829477"/>
            <a:ext cx="690411" cy="55114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91824" y="1820267"/>
            <a:ext cx="690411" cy="5511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126288"/>
            <a:ext cx="1495221" cy="1973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157" y="6155681"/>
            <a:ext cx="230443" cy="11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8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BCNF: </a:t>
            </a:r>
            <a:r>
              <a:rPr lang="es-CL" dirty="0" err="1"/>
              <a:t>Boyce</a:t>
            </a:r>
            <a:r>
              <a:rPr lang="es-CL" dirty="0"/>
              <a:t>–</a:t>
            </a:r>
            <a:r>
              <a:rPr lang="es-CL" dirty="0" err="1"/>
              <a:t>Codd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295400"/>
            <a:ext cx="3617965" cy="1437095"/>
          </a:xfrm>
          <a:prstGeom prst="rect">
            <a:avLst/>
          </a:prstGeom>
        </p:spPr>
      </p:pic>
      <p:sp>
        <p:nvSpPr>
          <p:cNvPr id="17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17" y="644027"/>
            <a:ext cx="3208489" cy="423862"/>
          </a:xfrm>
          <a:prstGeom prst="rect">
            <a:avLst/>
          </a:prstGeom>
        </p:spPr>
      </p:pic>
      <p:sp>
        <p:nvSpPr>
          <p:cNvPr id="23" name="Content Placeholder 6 2"/>
          <p:cNvSpPr txBox="1">
            <a:spLocks/>
          </p:cNvSpPr>
          <p:nvPr/>
        </p:nvSpPr>
        <p:spPr>
          <a:xfrm>
            <a:off x="3037993" y="2895600"/>
            <a:ext cx="6095999" cy="22098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BCNF</a:t>
            </a:r>
            <a:r>
              <a:rPr lang="es-CL" sz="2400" dirty="0">
                <a:latin typeface="Calibri Light" panose="020F0302020204030204" pitchFamily="34" charset="0"/>
              </a:rPr>
              <a:t>: Satisface la 1NF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</a:t>
            </a:r>
            <a:r>
              <a:rPr lang="es-CL" sz="2400" b="1" dirty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   o 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3810000"/>
            <a:ext cx="810665" cy="18313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037993" y="5257800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BCNF? …</a:t>
            </a:r>
          </a:p>
        </p:txBody>
      </p:sp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4778981"/>
            <a:ext cx="746952" cy="22273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37993" y="5627132"/>
            <a:ext cx="6085113" cy="707886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Una tarea.</a:t>
            </a:r>
          </a:p>
          <a:p>
            <a:pPr algn="ctr"/>
            <a:r>
              <a:rPr lang="es-CL" sz="2000" i="1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También</a:t>
            </a:r>
            <a:r>
              <a:rPr lang="es-CL" sz="2000" i="1" dirty="0">
                <a:solidFill>
                  <a:srgbClr val="FFC000"/>
                </a:solidFill>
                <a:latin typeface="Calibri Light" panose="020F0302020204030204" pitchFamily="34" charset="0"/>
              </a:rPr>
              <a:t>:</a:t>
            </a:r>
            <a:r>
              <a:rPr lang="es-CL" sz="2000" i="1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 ¿cómo deberíamos modelar los datos?</a:t>
            </a:r>
            <a:endParaRPr lang="es-CL" sz="2000" dirty="0">
              <a:solidFill>
                <a:srgbClr val="FFC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97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BCNF: </a:t>
            </a:r>
            <a:r>
              <a:rPr lang="es-CL" dirty="0" err="1"/>
              <a:t>Boyce</a:t>
            </a:r>
            <a:r>
              <a:rPr lang="es-CL" dirty="0"/>
              <a:t>–</a:t>
            </a:r>
            <a:r>
              <a:rPr lang="es-CL" dirty="0" err="1"/>
              <a:t>Codd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295400"/>
            <a:ext cx="3617965" cy="1437095"/>
          </a:xfrm>
          <a:prstGeom prst="rect">
            <a:avLst/>
          </a:prstGeom>
        </p:spPr>
      </p:pic>
      <p:sp>
        <p:nvSpPr>
          <p:cNvPr id="17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17" y="644027"/>
            <a:ext cx="3208489" cy="423862"/>
          </a:xfrm>
          <a:prstGeom prst="rect">
            <a:avLst/>
          </a:prstGeom>
        </p:spPr>
      </p:pic>
      <p:sp>
        <p:nvSpPr>
          <p:cNvPr id="23" name="Content Placeholder 6 2"/>
          <p:cNvSpPr txBox="1">
            <a:spLocks/>
          </p:cNvSpPr>
          <p:nvPr/>
        </p:nvSpPr>
        <p:spPr>
          <a:xfrm>
            <a:off x="3037993" y="2895600"/>
            <a:ext cx="6095999" cy="22098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BCNF</a:t>
            </a:r>
            <a:r>
              <a:rPr lang="es-CL" sz="2400" dirty="0">
                <a:latin typeface="Calibri Light" panose="020F0302020204030204" pitchFamily="34" charset="0"/>
              </a:rPr>
              <a:t>: Satisface la 1NF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</a:t>
            </a:r>
            <a:r>
              <a:rPr lang="es-CL" sz="2400" b="1" dirty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   o 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3810000"/>
            <a:ext cx="810665" cy="18313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037993" y="5257800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ejemplo está en la BCNF? …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37993" y="5627132"/>
            <a:ext cx="6118708" cy="8184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 </a:t>
            </a:r>
          </a:p>
          <a:p>
            <a:pPr algn="ctr"/>
            <a:endParaRPr lang="es-CL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266" y="6109798"/>
            <a:ext cx="2251452" cy="19787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4778981"/>
            <a:ext cx="746952" cy="22273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99217" y="1941184"/>
            <a:ext cx="623889" cy="6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BCNF: </a:t>
            </a:r>
            <a:r>
              <a:rPr lang="es-CL" dirty="0" err="1"/>
              <a:t>Boyce</a:t>
            </a:r>
            <a:r>
              <a:rPr lang="es-CL" dirty="0"/>
              <a:t>–</a:t>
            </a:r>
            <a:r>
              <a:rPr lang="es-CL" dirty="0" err="1"/>
              <a:t>Codd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295400"/>
            <a:ext cx="3617965" cy="1437095"/>
          </a:xfrm>
          <a:prstGeom prst="rect">
            <a:avLst/>
          </a:prstGeom>
        </p:spPr>
      </p:pic>
      <p:sp>
        <p:nvSpPr>
          <p:cNvPr id="17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sp>
        <p:nvSpPr>
          <p:cNvPr id="23" name="Content Placeholder 6 2"/>
          <p:cNvSpPr txBox="1">
            <a:spLocks/>
          </p:cNvSpPr>
          <p:nvPr/>
        </p:nvSpPr>
        <p:spPr>
          <a:xfrm>
            <a:off x="3037993" y="2895600"/>
            <a:ext cx="6095999" cy="22098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BCNF</a:t>
            </a:r>
            <a:r>
              <a:rPr lang="es-CL" sz="2400" dirty="0">
                <a:latin typeface="Calibri Light" panose="020F0302020204030204" pitchFamily="34" charset="0"/>
              </a:rPr>
              <a:t>: Satisface la 1NF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</a:t>
            </a:r>
            <a:r>
              <a:rPr lang="es-CL" sz="2400" b="1" dirty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   o 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3810000"/>
            <a:ext cx="810665" cy="1831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4778981"/>
            <a:ext cx="746952" cy="22273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42356" y="5258043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¿Un ejemplo de una anomalía?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36712" y="5626295"/>
            <a:ext cx="6090356" cy="12317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415" y="5741639"/>
            <a:ext cx="3254785" cy="10401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17" y="644027"/>
            <a:ext cx="3208489" cy="42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5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BCNF: </a:t>
            </a:r>
            <a:r>
              <a:rPr lang="es-CL" dirty="0" err="1"/>
              <a:t>Boyce</a:t>
            </a:r>
            <a:r>
              <a:rPr lang="es-CL" dirty="0"/>
              <a:t>–</a:t>
            </a:r>
            <a:r>
              <a:rPr lang="es-CL" dirty="0" err="1"/>
              <a:t>Codd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42356" y="3276600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podemos rediseñar el modelo para obtener la BCNF?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295400"/>
            <a:ext cx="3617965" cy="1437095"/>
          </a:xfrm>
          <a:prstGeom prst="rect">
            <a:avLst/>
          </a:prstGeom>
        </p:spPr>
      </p:pic>
      <p:sp>
        <p:nvSpPr>
          <p:cNvPr id="11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17" y="644027"/>
            <a:ext cx="3208489" cy="42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5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BCNF: </a:t>
            </a:r>
            <a:r>
              <a:rPr lang="es-CL" dirty="0" err="1"/>
              <a:t>Boyce</a:t>
            </a:r>
            <a:r>
              <a:rPr lang="es-CL" dirty="0"/>
              <a:t>–</a:t>
            </a:r>
            <a:r>
              <a:rPr lang="es-CL" dirty="0" err="1"/>
              <a:t>Codd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296906"/>
            <a:ext cx="2321074" cy="143856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19" y="1295400"/>
            <a:ext cx="2450505" cy="144069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048000" y="3649374"/>
            <a:ext cx="609035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Dos tablas: </a:t>
            </a:r>
            <a:r>
              <a:rPr lang="es-CL" b="1" dirty="0" err="1" smtClean="0">
                <a:solidFill>
                  <a:srgbClr val="009900"/>
                </a:solidFill>
                <a:latin typeface="Calibri Light" panose="020F0302020204030204" pitchFamily="34" charset="0"/>
              </a:rPr>
              <a:t>EjecutivoDeCliente</a:t>
            </a:r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 y </a:t>
            </a:r>
            <a:r>
              <a:rPr lang="es-CL" b="1" dirty="0" err="1" smtClean="0">
                <a:solidFill>
                  <a:srgbClr val="009900"/>
                </a:solidFill>
                <a:latin typeface="Calibri Light" panose="020F0302020204030204" pitchFamily="34" charset="0"/>
              </a:rPr>
              <a:t>BancoDeEjecutivo</a:t>
            </a:r>
            <a:endParaRPr lang="es-CL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36780" y="4009481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¿Algún problema aquí? 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42356" y="3276600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podemos rediseñar el modelo para obtener la BCNF?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36712" y="4378814"/>
            <a:ext cx="6090356" cy="20981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Todavía hay anomalías posibles ...</a:t>
            </a:r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011" y="4884572"/>
            <a:ext cx="2321807" cy="144002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769" y="4883065"/>
            <a:ext cx="2088553" cy="1441940"/>
          </a:xfrm>
          <a:prstGeom prst="rect">
            <a:avLst/>
          </a:prstGeom>
        </p:spPr>
      </p:pic>
      <p:sp>
        <p:nvSpPr>
          <p:cNvPr id="17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17" y="644027"/>
            <a:ext cx="3208489" cy="42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2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BCNF: </a:t>
            </a:r>
            <a:r>
              <a:rPr lang="es-CL" dirty="0" err="1"/>
              <a:t>Boyce</a:t>
            </a:r>
            <a:r>
              <a:rPr lang="es-CL" dirty="0"/>
              <a:t>–</a:t>
            </a:r>
            <a:r>
              <a:rPr lang="es-CL" dirty="0" err="1"/>
              <a:t>Codd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048000" y="3649374"/>
            <a:ext cx="609035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Dos tablas: </a:t>
            </a:r>
            <a:r>
              <a:rPr lang="es-CL" b="1" dirty="0" err="1" smtClean="0">
                <a:solidFill>
                  <a:srgbClr val="009900"/>
                </a:solidFill>
                <a:latin typeface="Calibri Light" panose="020F0302020204030204" pitchFamily="34" charset="0"/>
              </a:rPr>
              <a:t>EjecutivoDeCliente</a:t>
            </a:r>
            <a:r>
              <a:rPr lang="es-CL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 y </a:t>
            </a:r>
            <a:r>
              <a:rPr lang="es-CL" b="1" dirty="0" err="1" smtClean="0">
                <a:solidFill>
                  <a:srgbClr val="009900"/>
                </a:solidFill>
                <a:latin typeface="Calibri Light" panose="020F0302020204030204" pitchFamily="34" charset="0"/>
              </a:rPr>
              <a:t>BancoDeEjecutivo</a:t>
            </a:r>
            <a:endParaRPr lang="es-CL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36780" y="4009481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¿Una alternativa? 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42356" y="3276600"/>
            <a:ext cx="6096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podemos rediseñar el modelo para obtener la BCNF?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36712" y="4378814"/>
            <a:ext cx="6090356" cy="20981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CL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Usar una llave foránea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064" y="4839729"/>
            <a:ext cx="3500336" cy="1441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871" y="4839730"/>
            <a:ext cx="2162729" cy="1441315"/>
          </a:xfrm>
          <a:prstGeom prst="rect">
            <a:avLst/>
          </a:prstGeom>
        </p:spPr>
      </p:pic>
      <p:sp>
        <p:nvSpPr>
          <p:cNvPr id="17" name="Content Placeholder 6 2 2 2"/>
          <p:cNvSpPr txBox="1">
            <a:spLocks/>
          </p:cNvSpPr>
          <p:nvPr/>
        </p:nvSpPr>
        <p:spPr>
          <a:xfrm>
            <a:off x="5867400" y="152400"/>
            <a:ext cx="3276601" cy="983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Asumiendo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17" y="644027"/>
            <a:ext cx="3208489" cy="4238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" y="1296906"/>
            <a:ext cx="2321074" cy="14385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19" y="1295400"/>
            <a:ext cx="2450505" cy="14406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36780" y="6477000"/>
            <a:ext cx="2877837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¿Forma normal? …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914617" y="6477000"/>
            <a:ext cx="3208489" cy="381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CL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3NF</a:t>
            </a:r>
          </a:p>
        </p:txBody>
      </p:sp>
    </p:spTree>
    <p:extLst>
      <p:ext uri="{BB962C8B-B14F-4D97-AF65-F5344CB8AC3E}">
        <p14:creationId xmlns:p14="http://schemas.microsoft.com/office/powerpoint/2010/main" val="179550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19" grpId="0" animBg="1"/>
      <p:bldP spid="2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UNF </a:t>
            </a:r>
            <a:r>
              <a:rPr lang="en" dirty="0"/>
              <a:t>⊇ </a:t>
            </a:r>
            <a:r>
              <a:rPr lang="en" dirty="0" smtClean="0"/>
              <a:t>1NF </a:t>
            </a:r>
            <a:r>
              <a:rPr lang="en" dirty="0"/>
              <a:t>⊇</a:t>
            </a:r>
            <a:r>
              <a:rPr lang="en" dirty="0" smtClean="0"/>
              <a:t> 2NF </a:t>
            </a:r>
            <a:r>
              <a:rPr lang="en" dirty="0"/>
              <a:t>⊇</a:t>
            </a:r>
            <a:r>
              <a:rPr lang="en" dirty="0" smtClean="0"/>
              <a:t> 3NF </a:t>
            </a:r>
            <a:r>
              <a:rPr lang="en" dirty="0"/>
              <a:t>⊇</a:t>
            </a:r>
            <a:r>
              <a:rPr lang="en" dirty="0" smtClean="0"/>
              <a:t> BCNF</a:t>
            </a:r>
            <a:endParaRPr lang="en" dirty="0"/>
          </a:p>
        </p:txBody>
      </p:sp>
      <p:sp>
        <p:nvSpPr>
          <p:cNvPr id="5" name="Rounded Rectangle 4"/>
          <p:cNvSpPr/>
          <p:nvPr/>
        </p:nvSpPr>
        <p:spPr>
          <a:xfrm>
            <a:off x="1083365" y="1167517"/>
            <a:ext cx="7315200" cy="5486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UNF</a:t>
            </a:r>
            <a:endParaRPr lang="en" dirty="0"/>
          </a:p>
        </p:txBody>
      </p:sp>
      <p:sp>
        <p:nvSpPr>
          <p:cNvPr id="6" name="Rounded Rectangle 5"/>
          <p:cNvSpPr/>
          <p:nvPr/>
        </p:nvSpPr>
        <p:spPr>
          <a:xfrm>
            <a:off x="1311965" y="1807597"/>
            <a:ext cx="6858000" cy="46634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1NF</a:t>
            </a:r>
            <a:endParaRPr lang="en" dirty="0"/>
          </a:p>
        </p:txBody>
      </p:sp>
      <p:sp>
        <p:nvSpPr>
          <p:cNvPr id="7" name="Rounded Rectangle 6"/>
          <p:cNvSpPr/>
          <p:nvPr/>
        </p:nvSpPr>
        <p:spPr>
          <a:xfrm>
            <a:off x="1540565" y="2447677"/>
            <a:ext cx="6400800" cy="3840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2NF</a:t>
            </a:r>
            <a:endParaRPr lang="en" dirty="0"/>
          </a:p>
        </p:txBody>
      </p:sp>
      <p:sp>
        <p:nvSpPr>
          <p:cNvPr id="8" name="Rounded Rectangle 7"/>
          <p:cNvSpPr/>
          <p:nvPr/>
        </p:nvSpPr>
        <p:spPr>
          <a:xfrm>
            <a:off x="1769165" y="3087757"/>
            <a:ext cx="5943600" cy="30175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3NF</a:t>
            </a:r>
            <a:endParaRPr lang="en" dirty="0"/>
          </a:p>
        </p:txBody>
      </p:sp>
      <p:sp>
        <p:nvSpPr>
          <p:cNvPr id="9" name="Rounded Rectangle 8"/>
          <p:cNvSpPr/>
          <p:nvPr/>
        </p:nvSpPr>
        <p:spPr>
          <a:xfrm>
            <a:off x="1997765" y="3727837"/>
            <a:ext cx="5486400" cy="21945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BCNF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69765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UNF </a:t>
            </a:r>
            <a:r>
              <a:rPr lang="en" dirty="0"/>
              <a:t>⊇ </a:t>
            </a:r>
            <a:r>
              <a:rPr lang="en" dirty="0" smtClean="0"/>
              <a:t>1NF </a:t>
            </a:r>
            <a:r>
              <a:rPr lang="en" dirty="0"/>
              <a:t>⊇</a:t>
            </a:r>
            <a:r>
              <a:rPr lang="en" dirty="0" smtClean="0"/>
              <a:t> 2NF </a:t>
            </a:r>
            <a:r>
              <a:rPr lang="en" dirty="0"/>
              <a:t>⊇</a:t>
            </a:r>
            <a:r>
              <a:rPr lang="en" dirty="0" smtClean="0"/>
              <a:t> 3NF </a:t>
            </a:r>
            <a:r>
              <a:rPr lang="en" dirty="0"/>
              <a:t>⊇</a:t>
            </a:r>
            <a:r>
              <a:rPr lang="en" dirty="0" smtClean="0"/>
              <a:t> BCNF</a:t>
            </a:r>
            <a:endParaRPr lang="en" dirty="0"/>
          </a:p>
        </p:txBody>
      </p:sp>
      <p:sp>
        <p:nvSpPr>
          <p:cNvPr id="5" name="Rounded Rectangle 4"/>
          <p:cNvSpPr/>
          <p:nvPr/>
        </p:nvSpPr>
        <p:spPr>
          <a:xfrm>
            <a:off x="1083365" y="1167517"/>
            <a:ext cx="7315200" cy="5486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UNF</a:t>
            </a:r>
            <a:endParaRPr lang="en" dirty="0"/>
          </a:p>
        </p:txBody>
      </p:sp>
      <p:sp>
        <p:nvSpPr>
          <p:cNvPr id="6" name="Rounded Rectangle 5"/>
          <p:cNvSpPr/>
          <p:nvPr/>
        </p:nvSpPr>
        <p:spPr>
          <a:xfrm>
            <a:off x="1311965" y="1807597"/>
            <a:ext cx="6858000" cy="46634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1NF</a:t>
            </a:r>
            <a:endParaRPr lang="en" dirty="0"/>
          </a:p>
        </p:txBody>
      </p:sp>
      <p:sp>
        <p:nvSpPr>
          <p:cNvPr id="7" name="Rounded Rectangle 6"/>
          <p:cNvSpPr/>
          <p:nvPr/>
        </p:nvSpPr>
        <p:spPr>
          <a:xfrm>
            <a:off x="1540565" y="2447677"/>
            <a:ext cx="6400800" cy="3840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2NF</a:t>
            </a:r>
            <a:endParaRPr lang="en" dirty="0"/>
          </a:p>
        </p:txBody>
      </p:sp>
      <p:sp>
        <p:nvSpPr>
          <p:cNvPr id="8" name="Rounded Rectangle 7"/>
          <p:cNvSpPr/>
          <p:nvPr/>
        </p:nvSpPr>
        <p:spPr>
          <a:xfrm>
            <a:off x="1769165" y="3087757"/>
            <a:ext cx="5943600" cy="30175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3NF</a:t>
            </a:r>
            <a:endParaRPr lang="en" dirty="0"/>
          </a:p>
        </p:txBody>
      </p:sp>
      <p:sp>
        <p:nvSpPr>
          <p:cNvPr id="9" name="Rounded Rectangle 8"/>
          <p:cNvSpPr/>
          <p:nvPr/>
        </p:nvSpPr>
        <p:spPr>
          <a:xfrm>
            <a:off x="1997765" y="3727837"/>
            <a:ext cx="5486400" cy="21945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BCNF</a:t>
            </a:r>
            <a:endParaRPr lang="en" dirty="0"/>
          </a:p>
        </p:txBody>
      </p:sp>
      <p:sp>
        <p:nvSpPr>
          <p:cNvPr id="11" name="TextBox 10"/>
          <p:cNvSpPr txBox="1"/>
          <p:nvPr/>
        </p:nvSpPr>
        <p:spPr>
          <a:xfrm>
            <a:off x="3331265" y="4501950"/>
            <a:ext cx="28194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podemos demostrar estas inclusiones? …</a:t>
            </a:r>
          </a:p>
        </p:txBody>
      </p:sp>
    </p:spTree>
    <p:extLst>
      <p:ext uri="{BB962C8B-B14F-4D97-AF65-F5344CB8AC3E}">
        <p14:creationId xmlns:p14="http://schemas.microsoft.com/office/powerpoint/2010/main" val="2160264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Actualizar tablas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3.1.1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32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1NF </a:t>
            </a:r>
            <a:r>
              <a:rPr lang="en" dirty="0"/>
              <a:t>⊇ </a:t>
            </a:r>
            <a:r>
              <a:rPr lang="en" dirty="0" smtClean="0"/>
              <a:t>2NF</a:t>
            </a:r>
            <a:endParaRPr lang="en" dirty="0"/>
          </a:p>
        </p:txBody>
      </p:sp>
      <p:sp>
        <p:nvSpPr>
          <p:cNvPr id="6" name="Content Placeholder 6 2"/>
          <p:cNvSpPr txBox="1">
            <a:spLocks/>
          </p:cNvSpPr>
          <p:nvPr/>
        </p:nvSpPr>
        <p:spPr>
          <a:xfrm>
            <a:off x="1600200" y="2210463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2NF</a:t>
            </a:r>
            <a:r>
              <a:rPr lang="es-CL" sz="2400" dirty="0">
                <a:latin typeface="Calibri Light" panose="020F0302020204030204" pitchFamily="34" charset="0"/>
              </a:rPr>
              <a:t>:</a:t>
            </a:r>
            <a:r>
              <a:rPr lang="es-CL" sz="2400" i="1" dirty="0" smtClean="0">
                <a:latin typeface="Calibri Light" panose="020F0302020204030204" pitchFamily="34" charset="0"/>
              </a:rPr>
              <a:t> </a:t>
            </a:r>
            <a:r>
              <a:rPr lang="es-CL" sz="2400" b="1" i="1" u="sng" dirty="0">
                <a:solidFill>
                  <a:srgbClr val="C00000"/>
                </a:solidFill>
                <a:latin typeface="Calibri Light" panose="020F0302020204030204" pitchFamily="34" charset="0"/>
              </a:rPr>
              <a:t>Satisface </a:t>
            </a:r>
            <a:r>
              <a:rPr lang="es-CL" sz="2400" b="1" i="1" u="sng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la 1NF</a:t>
            </a:r>
            <a:r>
              <a:rPr lang="es-CL" sz="2400" dirty="0" smtClean="0">
                <a:latin typeface="Calibri Light" panose="020F0302020204030204" pitchFamily="34" charset="0"/>
              </a:rPr>
              <a:t> </a:t>
            </a:r>
            <a:r>
              <a:rPr lang="es-CL" sz="2400" dirty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latin typeface="Calibri Light" panose="020F0302020204030204" pitchFamily="34" charset="0"/>
              </a:rPr>
              <a:t>…</a:t>
            </a: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No existe:</a:t>
            </a:r>
          </a:p>
          <a:p>
            <a:pPr marL="0" indent="0">
              <a:buNone/>
            </a:pP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  tal que: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</a:t>
            </a:r>
            <a:r>
              <a:rPr lang="es-CL" sz="1800" b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A</a:t>
            </a:r>
            <a:r>
              <a:rPr lang="es-CL" sz="1800" i="1" dirty="0" smtClean="0">
                <a:latin typeface="Calibri Light" panose="020F0302020204030204" pitchFamily="34" charset="0"/>
              </a:rPr>
              <a:t> sea un subconjunto propio de una llave candidata   </a:t>
            </a:r>
          </a:p>
          <a:p>
            <a:pPr marL="0" indent="0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 </a:t>
            </a:r>
            <a:r>
              <a:rPr lang="es-CL" sz="1800" i="1" dirty="0" smtClean="0">
                <a:latin typeface="Calibri Light" panose="020F0302020204030204" pitchFamily="34" charset="0"/>
              </a:rPr>
              <a:t>        y </a:t>
            </a:r>
            <a:r>
              <a:rPr lang="es-CL" sz="18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b</a:t>
            </a:r>
            <a:r>
              <a:rPr lang="es-CL" sz="1800" i="1" dirty="0" smtClean="0">
                <a:latin typeface="Calibri Light" panose="020F0302020204030204" pitchFamily="34" charset="0"/>
              </a:rPr>
              <a:t> sea un atributo no primo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153466"/>
            <a:ext cx="1069481" cy="2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14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2NF </a:t>
            </a:r>
            <a:r>
              <a:rPr lang="en" dirty="0"/>
              <a:t>⊇</a:t>
            </a:r>
            <a:r>
              <a:rPr lang="en" dirty="0" smtClean="0"/>
              <a:t> 3NF</a:t>
            </a:r>
            <a:endParaRPr lang="en" dirty="0"/>
          </a:p>
        </p:txBody>
      </p:sp>
      <p:sp>
        <p:nvSpPr>
          <p:cNvPr id="19" name="Content Placeholder 6 2"/>
          <p:cNvSpPr txBox="1">
            <a:spLocks/>
          </p:cNvSpPr>
          <p:nvPr/>
        </p:nvSpPr>
        <p:spPr>
          <a:xfrm>
            <a:off x="1600200" y="2209800"/>
            <a:ext cx="60959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</a:t>
            </a:r>
            <a:r>
              <a:rPr lang="es-CL" sz="2400" b="1" i="1" u="sng" dirty="0">
                <a:solidFill>
                  <a:srgbClr val="C00000"/>
                </a:solidFill>
                <a:latin typeface="Calibri Light" panose="020F0302020204030204" pitchFamily="34" charset="0"/>
              </a:rPr>
              <a:t>Satisface la 2NF</a:t>
            </a:r>
            <a:r>
              <a:rPr lang="es-CL" sz="2400" dirty="0">
                <a:latin typeface="Calibri Light" panose="020F0302020204030204" pitchFamily="34" charset="0"/>
              </a:rPr>
              <a:t>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c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err="1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139864"/>
            <a:ext cx="1645064" cy="2571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040" y="4314897"/>
            <a:ext cx="841804" cy="2571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724" y="4314898"/>
            <a:ext cx="692517" cy="2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8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2NF </a:t>
            </a:r>
            <a:r>
              <a:rPr lang="en" dirty="0"/>
              <a:t>⊇</a:t>
            </a:r>
            <a:r>
              <a:rPr lang="en" dirty="0" smtClean="0"/>
              <a:t> BCNF</a:t>
            </a:r>
            <a:endParaRPr lang="en" dirty="0"/>
          </a:p>
        </p:txBody>
      </p:sp>
      <p:sp>
        <p:nvSpPr>
          <p:cNvPr id="7" name="Content Placeholder 6 2 1"/>
          <p:cNvSpPr txBox="1">
            <a:spLocks/>
          </p:cNvSpPr>
          <p:nvPr/>
        </p:nvSpPr>
        <p:spPr>
          <a:xfrm>
            <a:off x="533400" y="1524000"/>
            <a:ext cx="37337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Satisface la 2NF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>
                <a:solidFill>
                  <a:srgbClr val="009900"/>
                </a:solidFill>
                <a:latin typeface="Calibri Light" panose="020F0302020204030204" pitchFamily="34" charset="0"/>
              </a:rPr>
              <a:t>z</a:t>
            </a:r>
            <a:r>
              <a:rPr lang="es-CL" sz="2000" dirty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err="1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044" y="2479555"/>
            <a:ext cx="2063291" cy="257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377" y="3669336"/>
            <a:ext cx="918881" cy="239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42" y="3671221"/>
            <a:ext cx="747032" cy="240391"/>
          </a:xfrm>
          <a:prstGeom prst="rect">
            <a:avLst/>
          </a:prstGeom>
        </p:spPr>
      </p:pic>
      <p:sp>
        <p:nvSpPr>
          <p:cNvPr id="11" name="Content Placeholder 6 2 2"/>
          <p:cNvSpPr txBox="1">
            <a:spLocks/>
          </p:cNvSpPr>
          <p:nvPr/>
        </p:nvSpPr>
        <p:spPr>
          <a:xfrm>
            <a:off x="5111874" y="1530543"/>
            <a:ext cx="37337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BCNF</a:t>
            </a:r>
            <a:r>
              <a:rPr lang="es-CL" sz="2400" dirty="0">
                <a:latin typeface="Calibri Light" panose="020F0302020204030204" pitchFamily="34" charset="0"/>
              </a:rPr>
              <a:t>: Satisface la 1NF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</a:t>
            </a:r>
            <a:r>
              <a:rPr lang="es-CL" sz="2400" b="1" dirty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   o 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83" y="2553518"/>
            <a:ext cx="810665" cy="1831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83" y="3413924"/>
            <a:ext cx="746952" cy="2227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93105" y="2274139"/>
            <a:ext cx="5677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dirty="0"/>
              <a:t>⊇</a:t>
            </a:r>
          </a:p>
        </p:txBody>
      </p:sp>
      <p:sp>
        <p:nvSpPr>
          <p:cNvPr id="15" name="Content Placeholder 6 2 3"/>
          <p:cNvSpPr txBox="1">
            <a:spLocks/>
          </p:cNvSpPr>
          <p:nvPr/>
        </p:nvSpPr>
        <p:spPr>
          <a:xfrm>
            <a:off x="533401" y="1524000"/>
            <a:ext cx="3733798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2NF</a:t>
            </a:r>
            <a:r>
              <a:rPr lang="es-CL" sz="2400" dirty="0">
                <a:latin typeface="Calibri Light" panose="020F0302020204030204" pitchFamily="34" charset="0"/>
              </a:rPr>
              <a:t>:</a:t>
            </a:r>
            <a:r>
              <a:rPr lang="es-CL" sz="2400" i="1" dirty="0" smtClean="0">
                <a:latin typeface="Calibri Light" panose="020F0302020204030204" pitchFamily="34" charset="0"/>
              </a:rPr>
              <a:t> </a:t>
            </a:r>
            <a:r>
              <a:rPr lang="es-CL" sz="2400" dirty="0">
                <a:latin typeface="Calibri Light" panose="020F0302020204030204" pitchFamily="34" charset="0"/>
              </a:rPr>
              <a:t>Satisface </a:t>
            </a:r>
            <a:r>
              <a:rPr lang="es-CL" sz="2400" dirty="0" smtClean="0">
                <a:latin typeface="Calibri Light" panose="020F0302020204030204" pitchFamily="34" charset="0"/>
              </a:rPr>
              <a:t>la 1NF </a:t>
            </a:r>
            <a:r>
              <a:rPr lang="es-CL" sz="2400" dirty="0">
                <a:latin typeface="Calibri Light" panose="020F0302020204030204" pitchFamily="34" charset="0"/>
              </a:rPr>
              <a:t>y </a:t>
            </a:r>
            <a:r>
              <a:rPr lang="es-CL" sz="2400" dirty="0" smtClean="0">
                <a:latin typeface="Calibri Light" panose="020F0302020204030204" pitchFamily="34" charset="0"/>
              </a:rPr>
              <a:t>…</a:t>
            </a: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No existe:</a:t>
            </a:r>
          </a:p>
          <a:p>
            <a:pPr marL="0" indent="0">
              <a:buNone/>
            </a:pPr>
            <a:endParaRPr lang="es-CL" sz="24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  tal que: </a:t>
            </a:r>
          </a:p>
          <a:p>
            <a:pPr marL="0" indent="0">
              <a:buNone/>
            </a:pPr>
            <a:r>
              <a:rPr lang="es-CL" sz="1800" b="1" dirty="0" smtClean="0">
                <a:latin typeface="Calibri Light" panose="020F0302020204030204" pitchFamily="34" charset="0"/>
              </a:rPr>
              <a:t>        </a:t>
            </a:r>
            <a:r>
              <a:rPr lang="es-CL" sz="1800" b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A</a:t>
            </a:r>
            <a:r>
              <a:rPr lang="es-CL" sz="1800" i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  </a:t>
            </a:r>
            <a:r>
              <a:rPr lang="es-CL" sz="1800" i="1" dirty="0" smtClean="0">
                <a:latin typeface="Calibri Light" panose="020F0302020204030204" pitchFamily="34" charset="0"/>
              </a:rPr>
              <a:t>sea un subconjunto propio de una llave candidata  y </a:t>
            </a:r>
            <a:r>
              <a:rPr lang="es-CL" sz="18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b</a:t>
            </a:r>
            <a:r>
              <a:rPr lang="es-CL" sz="1800" i="1" dirty="0" smtClean="0">
                <a:latin typeface="Calibri Light" panose="020F0302020204030204" pitchFamily="34" charset="0"/>
              </a:rPr>
              <a:t> sea no primo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35" name="Picture 3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2" y="4267196"/>
            <a:ext cx="8237812" cy="21680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29633"/>
            <a:ext cx="1069481" cy="2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4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3NF </a:t>
            </a:r>
            <a:r>
              <a:rPr lang="en" dirty="0" smtClean="0"/>
              <a:t>⊇ BCNF</a:t>
            </a:r>
            <a:endParaRPr lang="en" dirty="0"/>
          </a:p>
        </p:txBody>
      </p:sp>
      <p:sp>
        <p:nvSpPr>
          <p:cNvPr id="13" name="Content Placeholder 6 2 1"/>
          <p:cNvSpPr txBox="1">
            <a:spLocks/>
          </p:cNvSpPr>
          <p:nvPr/>
        </p:nvSpPr>
        <p:spPr>
          <a:xfrm>
            <a:off x="533400" y="1524000"/>
            <a:ext cx="37337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3NF</a:t>
            </a:r>
            <a:r>
              <a:rPr lang="es-CL" sz="2400" dirty="0">
                <a:latin typeface="Calibri Light" panose="020F0302020204030204" pitchFamily="34" charset="0"/>
              </a:rPr>
              <a:t>: Satisface la 2NF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No existe:</a:t>
            </a:r>
          </a:p>
          <a:p>
            <a:pPr marL="0" indent="0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000" i="1" dirty="0">
                <a:latin typeface="Calibri Light" panose="020F0302020204030204" pitchFamily="34" charset="0"/>
              </a:rPr>
              <a:t>   tal que :</a:t>
            </a:r>
          </a:p>
          <a:p>
            <a:pPr marL="0" indent="0">
              <a:buNone/>
            </a:pPr>
            <a:r>
              <a:rPr lang="es-CL" sz="2000" dirty="0">
                <a:solidFill>
                  <a:srgbClr val="009900"/>
                </a:solidFill>
                <a:latin typeface="Calibri Light" panose="020F0302020204030204" pitchFamily="34" charset="0"/>
              </a:rPr>
              <a:t>       </a:t>
            </a:r>
            <a:r>
              <a:rPr lang="es-CL" sz="2000" b="1" dirty="0" smtClean="0">
                <a:solidFill>
                  <a:srgbClr val="D09B66"/>
                </a:solidFill>
                <a:latin typeface="Calibri Light" panose="020F0302020204030204" pitchFamily="34" charset="0"/>
              </a:rPr>
              <a:t>c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latin typeface="Calibri Light" panose="020F0302020204030204" pitchFamily="34" charset="0"/>
              </a:rPr>
              <a:t>sea no primo</a:t>
            </a:r>
          </a:p>
          <a:p>
            <a:pPr marL="0" indent="0">
              <a:buNone/>
            </a:pPr>
            <a:r>
              <a:rPr lang="es-CL" sz="2000" dirty="0">
                <a:latin typeface="Calibri Light" panose="020F0302020204030204" pitchFamily="34" charset="0"/>
              </a:rPr>
              <a:t>            y                     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r>
              <a:rPr lang="es-CL" sz="2000" dirty="0" err="1" smtClean="0">
                <a:latin typeface="Calibri Light" panose="020F0302020204030204" pitchFamily="34" charset="0"/>
              </a:rPr>
              <a:t>y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sp>
        <p:nvSpPr>
          <p:cNvPr id="7" name="Content Placeholder 6 2 2"/>
          <p:cNvSpPr txBox="1">
            <a:spLocks/>
          </p:cNvSpPr>
          <p:nvPr/>
        </p:nvSpPr>
        <p:spPr>
          <a:xfrm>
            <a:off x="5111874" y="1530543"/>
            <a:ext cx="3733799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>
                <a:latin typeface="Calibri Light" panose="020F0302020204030204" pitchFamily="34" charset="0"/>
              </a:rPr>
              <a:t>BCNF</a:t>
            </a:r>
            <a:r>
              <a:rPr lang="es-CL" sz="2400" dirty="0">
                <a:latin typeface="Calibri Light" panose="020F0302020204030204" pitchFamily="34" charset="0"/>
              </a:rPr>
              <a:t>: Satisface la 1NF y …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</a:t>
            </a:r>
            <a:r>
              <a:rPr lang="es-CL" sz="2400" b="1" dirty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      o </a:t>
            </a:r>
            <a:r>
              <a:rPr lang="es-CL" sz="2000" dirty="0" smtClean="0">
                <a:latin typeface="Calibri Light" panose="020F0302020204030204" pitchFamily="34" charset="0"/>
              </a:rPr>
              <a:t>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83" y="3413924"/>
            <a:ext cx="746952" cy="2227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93105" y="2274139"/>
            <a:ext cx="5677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dirty="0"/>
              <a:t>⊇</a:t>
            </a:r>
          </a:p>
        </p:txBody>
      </p:sp>
      <p:pic>
        <p:nvPicPr>
          <p:cNvPr id="31" name="Picture 3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60" y="2479556"/>
            <a:ext cx="1645064" cy="25710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654589"/>
            <a:ext cx="841804" cy="2571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084" y="3654590"/>
            <a:ext cx="692517" cy="25710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83" y="2553518"/>
            <a:ext cx="810665" cy="183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4" y="4267195"/>
            <a:ext cx="8245301" cy="216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36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UNF </a:t>
            </a:r>
            <a:r>
              <a:rPr lang="en" dirty="0"/>
              <a:t>⊇ </a:t>
            </a:r>
            <a:r>
              <a:rPr lang="en" dirty="0" smtClean="0"/>
              <a:t>1NF </a:t>
            </a:r>
            <a:r>
              <a:rPr lang="en" dirty="0"/>
              <a:t>⊇</a:t>
            </a:r>
            <a:r>
              <a:rPr lang="en" dirty="0" smtClean="0"/>
              <a:t> 2NF </a:t>
            </a:r>
            <a:r>
              <a:rPr lang="en" dirty="0"/>
              <a:t>⊇</a:t>
            </a:r>
            <a:r>
              <a:rPr lang="en" dirty="0" smtClean="0"/>
              <a:t> 3NF </a:t>
            </a:r>
            <a:r>
              <a:rPr lang="en" dirty="0"/>
              <a:t>⊇</a:t>
            </a:r>
            <a:r>
              <a:rPr lang="en" dirty="0" smtClean="0"/>
              <a:t> BCNF</a:t>
            </a:r>
            <a:endParaRPr lang="en" dirty="0"/>
          </a:p>
        </p:txBody>
      </p:sp>
      <p:sp>
        <p:nvSpPr>
          <p:cNvPr id="5" name="Rounded Rectangle 4"/>
          <p:cNvSpPr/>
          <p:nvPr/>
        </p:nvSpPr>
        <p:spPr>
          <a:xfrm>
            <a:off x="1083365" y="1167517"/>
            <a:ext cx="7315200" cy="5486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UNF</a:t>
            </a:r>
            <a:endParaRPr lang="en" dirty="0"/>
          </a:p>
        </p:txBody>
      </p:sp>
      <p:sp>
        <p:nvSpPr>
          <p:cNvPr id="6" name="Rounded Rectangle 5"/>
          <p:cNvSpPr/>
          <p:nvPr/>
        </p:nvSpPr>
        <p:spPr>
          <a:xfrm>
            <a:off x="1311965" y="1807597"/>
            <a:ext cx="6858000" cy="46634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1NF</a:t>
            </a:r>
            <a:endParaRPr lang="en" dirty="0"/>
          </a:p>
        </p:txBody>
      </p:sp>
      <p:sp>
        <p:nvSpPr>
          <p:cNvPr id="7" name="Rounded Rectangle 6"/>
          <p:cNvSpPr/>
          <p:nvPr/>
        </p:nvSpPr>
        <p:spPr>
          <a:xfrm>
            <a:off x="1540565" y="2447677"/>
            <a:ext cx="6400800" cy="3840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2NF</a:t>
            </a:r>
            <a:endParaRPr lang="en" dirty="0"/>
          </a:p>
        </p:txBody>
      </p:sp>
      <p:sp>
        <p:nvSpPr>
          <p:cNvPr id="8" name="Rounded Rectangle 7"/>
          <p:cNvSpPr/>
          <p:nvPr/>
        </p:nvSpPr>
        <p:spPr>
          <a:xfrm>
            <a:off x="1769165" y="3087757"/>
            <a:ext cx="5943600" cy="30175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3NF</a:t>
            </a:r>
            <a:endParaRPr lang="en" dirty="0"/>
          </a:p>
        </p:txBody>
      </p:sp>
      <p:sp>
        <p:nvSpPr>
          <p:cNvPr id="9" name="Rounded Rectangle 8"/>
          <p:cNvSpPr/>
          <p:nvPr/>
        </p:nvSpPr>
        <p:spPr>
          <a:xfrm>
            <a:off x="1997765" y="3727837"/>
            <a:ext cx="5486400" cy="21945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BCNF</a:t>
            </a:r>
            <a:endParaRPr lang="en" dirty="0"/>
          </a:p>
        </p:txBody>
      </p:sp>
      <p:sp>
        <p:nvSpPr>
          <p:cNvPr id="10" name="TextBox 9"/>
          <p:cNvSpPr txBox="1"/>
          <p:nvPr/>
        </p:nvSpPr>
        <p:spPr>
          <a:xfrm>
            <a:off x="3331265" y="4501950"/>
            <a:ext cx="28194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¿Hay formas normales más fuertes que la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BCNF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 …</a:t>
            </a:r>
          </a:p>
        </p:txBody>
      </p:sp>
    </p:spTree>
    <p:extLst>
      <p:ext uri="{BB962C8B-B14F-4D97-AF65-F5344CB8AC3E}">
        <p14:creationId xmlns:p14="http://schemas.microsoft.com/office/powerpoint/2010/main" val="316887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UNF </a:t>
            </a:r>
            <a:r>
              <a:rPr lang="en" dirty="0"/>
              <a:t>⊇ 1NF ⊇ 2NF ⊇ 3NF ⊇ </a:t>
            </a:r>
            <a:r>
              <a:rPr lang="en" dirty="0" smtClean="0"/>
              <a:t>BCNF ⊇ …</a:t>
            </a:r>
            <a:endParaRPr lang="en" dirty="0"/>
          </a:p>
        </p:txBody>
      </p:sp>
      <p:sp>
        <p:nvSpPr>
          <p:cNvPr id="5" name="Rounded Rectangle 4"/>
          <p:cNvSpPr/>
          <p:nvPr/>
        </p:nvSpPr>
        <p:spPr>
          <a:xfrm>
            <a:off x="1083365" y="1167517"/>
            <a:ext cx="7315200" cy="5486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UNF</a:t>
            </a:r>
            <a:endParaRPr lang="en" dirty="0"/>
          </a:p>
        </p:txBody>
      </p:sp>
      <p:sp>
        <p:nvSpPr>
          <p:cNvPr id="6" name="Rounded Rectangle 5"/>
          <p:cNvSpPr/>
          <p:nvPr/>
        </p:nvSpPr>
        <p:spPr>
          <a:xfrm>
            <a:off x="1311965" y="1807597"/>
            <a:ext cx="6858000" cy="46634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1NF</a:t>
            </a:r>
            <a:endParaRPr lang="en" dirty="0"/>
          </a:p>
        </p:txBody>
      </p:sp>
      <p:sp>
        <p:nvSpPr>
          <p:cNvPr id="7" name="Rounded Rectangle 6"/>
          <p:cNvSpPr/>
          <p:nvPr/>
        </p:nvSpPr>
        <p:spPr>
          <a:xfrm>
            <a:off x="1540565" y="2447677"/>
            <a:ext cx="6400800" cy="3840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2NF</a:t>
            </a:r>
            <a:endParaRPr lang="en" dirty="0"/>
          </a:p>
        </p:txBody>
      </p:sp>
      <p:sp>
        <p:nvSpPr>
          <p:cNvPr id="8" name="Rounded Rectangle 7"/>
          <p:cNvSpPr/>
          <p:nvPr/>
        </p:nvSpPr>
        <p:spPr>
          <a:xfrm>
            <a:off x="1769165" y="3087757"/>
            <a:ext cx="5943600" cy="30175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3NF</a:t>
            </a:r>
            <a:endParaRPr lang="en" dirty="0"/>
          </a:p>
        </p:txBody>
      </p:sp>
      <p:sp>
        <p:nvSpPr>
          <p:cNvPr id="9" name="Rounded Rectangle 8"/>
          <p:cNvSpPr/>
          <p:nvPr/>
        </p:nvSpPr>
        <p:spPr>
          <a:xfrm>
            <a:off x="1997765" y="3727837"/>
            <a:ext cx="5486400" cy="21945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BCNF</a:t>
            </a:r>
            <a:endParaRPr lang="en" dirty="0"/>
          </a:p>
        </p:txBody>
      </p:sp>
      <p:sp>
        <p:nvSpPr>
          <p:cNvPr id="11" name="Rectangle 10"/>
          <p:cNvSpPr/>
          <p:nvPr/>
        </p:nvSpPr>
        <p:spPr>
          <a:xfrm>
            <a:off x="3737776" y="5895893"/>
            <a:ext cx="5388333" cy="9448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i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¡Sí, hay más formas normales! </a:t>
            </a:r>
            <a:r>
              <a:rPr lang="es-CL" i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La 4NF, 5NF, DKNF, 6NF, </a:t>
            </a:r>
          </a:p>
          <a:p>
            <a:pPr algn="ctr"/>
            <a:r>
              <a:rPr lang="es-CL" i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Pero las anomalías son cada vez más raras …</a:t>
            </a:r>
          </a:p>
          <a:p>
            <a:pPr algn="ctr"/>
            <a:r>
              <a:rPr lang="es-CL" i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… entonces pararemos aquí con BCNF. 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</a:t>
            </a:r>
            <a:endParaRPr lang="es-CL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226365" y="4343400"/>
            <a:ext cx="5029200" cy="1371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" dirty="0" smtClean="0"/>
              <a:t>…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74390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Formas Normales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sp>
        <p:nvSpPr>
          <p:cNvPr id="23" name="Content Placeholder 6 2 1"/>
          <p:cNvSpPr txBox="1">
            <a:spLocks/>
          </p:cNvSpPr>
          <p:nvPr/>
        </p:nvSpPr>
        <p:spPr>
          <a:xfrm>
            <a:off x="3276600" y="3891424"/>
            <a:ext cx="5630354" cy="228077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BCNF</a:t>
            </a:r>
            <a:r>
              <a:rPr lang="es-CL" sz="2400" dirty="0" smtClean="0">
                <a:latin typeface="Calibri Light" panose="020F0302020204030204" pitchFamily="34" charset="0"/>
              </a:rPr>
              <a:t>: Satisface la 1NF y …</a:t>
            </a: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   </a:t>
            </a:r>
            <a:r>
              <a:rPr lang="es-CL" sz="2400" b="1" dirty="0" smtClean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 smtClean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</a:t>
            </a:r>
            <a:r>
              <a:rPr lang="es-CL" sz="2400" i="1" dirty="0" smtClean="0">
                <a:latin typeface="Calibri Light" panose="020F0302020204030204" pitchFamily="34" charset="0"/>
              </a:rPr>
              <a:t>      o </a:t>
            </a:r>
            <a:endParaRPr lang="es-CL" sz="2000" dirty="0" smtClean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es-CL" sz="2000" dirty="0" smtClean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es-CL" sz="2400" dirty="0" smtClean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4822219"/>
            <a:ext cx="810665" cy="183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5791200"/>
            <a:ext cx="746952" cy="2227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6353" y="1551599"/>
            <a:ext cx="8610601" cy="954107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3200" i="1" dirty="0">
                <a:latin typeface="Calibri Light" panose="020F0302020204030204" pitchFamily="34" charset="0"/>
              </a:rPr>
              <a:t>¿</a:t>
            </a:r>
            <a:r>
              <a:rPr lang="es-CL" sz="3200" i="1" dirty="0" smtClean="0">
                <a:latin typeface="Calibri Light" panose="020F0302020204030204" pitchFamily="34" charset="0"/>
              </a:rPr>
              <a:t>Qué piensan ustedes?</a:t>
            </a:r>
          </a:p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¿Son útiles las formas normales?</a:t>
            </a:r>
          </a:p>
        </p:txBody>
      </p:sp>
    </p:spTree>
    <p:extLst>
      <p:ext uri="{BB962C8B-B14F-4D97-AF65-F5344CB8AC3E}">
        <p14:creationId xmlns:p14="http://schemas.microsoft.com/office/powerpoint/2010/main" val="290797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142999"/>
            <a:ext cx="9144000" cy="42672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¿Los nulos pueden ser una solución?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601" y="2304175"/>
            <a:ext cx="3706797" cy="17114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353" y="4876800"/>
            <a:ext cx="8610601" cy="954107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3200" i="1" dirty="0">
                <a:latin typeface="Calibri Light" panose="020F0302020204030204" pitchFamily="34" charset="0"/>
              </a:rPr>
              <a:t>¿</a:t>
            </a:r>
            <a:r>
              <a:rPr lang="es-CL" sz="3200" i="1" dirty="0" smtClean="0">
                <a:latin typeface="Calibri Light" panose="020F0302020204030204" pitchFamily="34" charset="0"/>
              </a:rPr>
              <a:t>Qué piensan ustedes?</a:t>
            </a:r>
          </a:p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¿Más fácil permitir algunos nulos?</a:t>
            </a:r>
            <a:endParaRPr lang="es-CL" sz="2400" i="1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90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Preguntas?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26" name="Picture 2" descr="https://imgix.bustle.com/rehost/2016/9/13/69287366-5622-440c-b55b-81165e89f91e.jpg?w=970&amp;h=546&amp;fit=crop&amp;crop=faces&amp;auto=format&amp;q=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4545"/>
            <a:ext cx="9144000" cy="5147036"/>
          </a:xfrm>
          <a:prstGeom prst="rect">
            <a:avLst/>
          </a:prstGeom>
          <a:solidFill>
            <a:srgbClr val="D2DEC6"/>
          </a:solidFill>
        </p:spPr>
      </p:pic>
    </p:spTree>
    <p:extLst>
      <p:ext uri="{BB962C8B-B14F-4D97-AF65-F5344CB8AC3E}">
        <p14:creationId xmlns:p14="http://schemas.microsoft.com/office/powerpoint/2010/main" val="379040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5,0398"/>
  <p:tag name="ORIGINALWIDTH" val="1609,72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\hline&#10;\end{tabular}&#10;&#10;&#10;&#10;&#10;&#10;\end{document}"/>
  <p:tag name="IGUANATEXSIZE" val="15"/>
  <p:tag name="IGUANATEXCURSOR" val="3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0,201"/>
  <p:tag name="ORIGINALWIDTH" val="3243,4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ASSERTION MaxTransferenciasDiarias&#10;CHECK(&#10; ( SELECT MAX(num)&#10;   FROM &#10;    ( SELECT COUNT(*) AS num&#10;      FROM &#10;       ( SELECT * FROM Ingreso&#10;         UNION&#10;         SELECT * FROM Gasto ) Trans &#10;      GROUP BY fecha, cuenta ) TransC ) ) &lt; 1000 )&#10;\end{lstlisting}&#10;\end{document}&#10;"/>
  <p:tag name="IGUANATEXSIZE" val="15"/>
  <p:tag name="IGUANATEXCURSOR" val="5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414,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01533 \\&#10;USD &amp; CLP &amp; 652,2750000 \\&#10;\hline&#10;\end{tabular}&#10;&#10;&#10;&#10;&#10;&#10;\end{document}"/>
  <p:tag name="IGUANATEXSIZE" val="16"/>
  <p:tag name="IGUANATEXCURSOR" val="3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2131,7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DOMAIN tr_str VARCHAR (12)&#10;  CHECK ( VALUE LIKE 'TRC%' );&#10;\end{lstlisting}&#10;\end{document}&#10;"/>
  <p:tag name="IGUANATEXSIZE" val="15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,7647"/>
  <p:tag name="ORIGINALWIDTH" val="3242,7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Ingreso SET id='XJ1' WHERE id='TRCXGU8JSHD'&#10;\end{lstlisting}&#10;\end{document}&#10;"/>
  <p:tag name="IGUANATEXSIZE" val="15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2,0562"/>
  <p:tag name="ORIGINALWIDTH" val="1671,23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Ingreso (&#10;  ... ,&#10;  id tr_str PRIMARY KEY );&#10;\end{lstlisting}&#10;\end{document}&#10;"/>
  <p:tag name="IGUANATEXSIZE" val="15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2,0562"/>
  <p:tag name="ORIGINALWIDTH" val="1671,23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Gasto (&#10;  ... ,&#10;  id tr_str PRIMARY KEY );\end{lstlisting}&#10;\end{document}&#10;"/>
  <p:tag name="IGUANATEXSIZE" val="15"/>
  <p:tag name="IGUANATEXCURSOR" val="2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3112,18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Gasto SET id='8AS' WHERE id='TRCPM8A45AD'&#10;\end{lstlisting}&#10;\end{document}&#10;"/>
  <p:tag name="IGUANATEXSIZE" val="15"/>
  <p:tag name="IGUANATEXCURSOR" val="2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805"/>
  <p:tag name="ORIGINALWIDTH" val="1867,0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DOMAIN c_no BIGINT&#10;  CHECK ( VALUE &gt; 999999999 &#10;    AND VALUE &lt;= 9999999999);&#10;\end{lstlisting}&#10;\end{document}&#10;"/>
  <p:tag name="IGUANATEXSIZE" val="15"/>
  <p:tag name="IGUANATEXCURSOR" val="3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3504,48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Ingreso SET cuenta=65537 WHERE id='TRCXGU8JSHD'&#10;\end{lstlisting}&#10;\end{document}&#10;"/>
  <p:tag name="IGUANATEXSIZE" val="15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1422,9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Ingreso (&#10; cuenta c_no, ... );&#10;\end{lstlisting}&#10;\end{document}&#10;"/>
  <p:tag name="IGUANATEXSIZE" val="15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2063,5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número c_no PRIMARY KEY, ... );\end{lstlisting}&#10;\end{document}&#10;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,5111"/>
  <p:tag name="ORIGINALWIDTH" val="3394,22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Cuenta SET número=691 WHERE número=7873698669&#10;\end{lstlisting}&#10;\end{document}&#10;"/>
  <p:tag name="IGUANATEXSIZE" val="15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2,161"/>
  <p:tag name="ORIGINALWIDTH" val="3984,5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SCHEMA SistemaSolar; -- crear una agrupación de tablas&#10;CREATE TABLE SistemaSolar.Aterrizaje ( &#10;  nave varchar (255), &#10;  planeta varchar (255), &#10;  país varchar (255), &#10;  año smallint&#10;);&#10;DROP TABLE SistemaSolar.Aterrizaje;&#10;\end{lstlisting}&#10;\end{document}&#10;"/>
  <p:tag name="IGUANATEXSIZE" val="14"/>
  <p:tag name="IGUANATEXCURSOR" val="5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805"/>
  <p:tag name="ORIGINALWIDTH" val="1867,0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DOMAIN c_no BIGINT&#10;  CHECK ( VALUE &gt; 999999999 &#10;    AND VALUE &lt;= 9999999999);&#10;\end{lstlisting}&#10;\end{document}&#10;"/>
  <p:tag name="IGUANATEXSIZE" val="15"/>
  <p:tag name="IGUANATEXCURSOR" val="3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1422,9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Ingreso (&#10; cuenta c_no, ... );&#10;\end{lstlisting}&#10;\end{document}&#10;"/>
  <p:tag name="IGUANATEXSIZE" val="15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2063,5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número c_no PRIMARY KEY, ... );\end{lstlisting}&#10;\end{document}&#10;"/>
  <p:tag name="IGUANATEXSIZE" val="15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1563,2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rut FROM Cuenta &#10;WHERE número &gt; saldo_clp\end{lstlisting}&#10;\end{document}&#10;"/>
  <p:tag name="IGUANATEXSIZE" val="15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715,599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hline&#10;\sch{rut}\\[0.5ex]&#10;\hline &#10;32.000.273-K \\&#10;\hline&#10;\end{tabular}&#10;&#10;&#10;&#10;&#10;&#10;\end{document}"/>
  <p:tag name="IGUANATEXSIZE" val="16"/>
  <p:tag name="IGUANATEXCURSOR" val="3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4,51323"/>
  <p:tag name="ORIGINALWIDTH" val="2063,5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YPE c_no_t UNDER BIGINT;&#10;\end{lstlisting}&#10;\end{document}&#10;"/>
  <p:tag name="IGUANATEXSIZE" val="15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1422,9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Ingreso (&#10; cuenta c_no_t, ... );&#10;\end{lstlisting}&#10;\end{document}&#10;"/>
  <p:tag name="IGUANATEXSIZE" val="15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2194,0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número c_no_t PRIMARY KEY, ... );\end{lstlisting}&#10;\end{document}&#10;"/>
  <p:tag name="IGUANATEXSIZE" val="15"/>
  <p:tag name="IGUANATEXCURSOR" val="3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1563,2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rut FROM Cuenta &#10;WHERE número &gt; saldo_clp\end{lstlisting}&#10;\end{document}&#10;"/>
  <p:tag name="IGUANATEXSIZE" val="15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2194,0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número c_no_t PRIMARY KEY, ... );\end{lstlisting}&#10;\end{document}&#10;"/>
  <p:tag name="IGUANATEXSIZE" val="15"/>
  <p:tag name="IGUANATEXCURSOR" val="3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7,0331"/>
  <p:tag name="ORIGINALWIDTH" val="2473,8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úmero, (número+1) AS siguiente &#10;FROM Cuenta&#10;\end{lstlisting}&#10;\end{document}&#10;"/>
  <p:tag name="IGUANATEXSIZE" val="15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4,51323"/>
  <p:tag name="ORIGINALWIDTH" val="2063,5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YPE c_no_t UNDER BIGINT;&#10;\end{lstlisting}&#10;\end{document}&#10;"/>
  <p:tag name="IGUANATEXSIZE" val="15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1422,9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Ingreso (&#10; cuenta c_no_t, ... );&#10;\end{lstlisting}&#10;\end{document}&#10;"/>
  <p:tag name="IGUANATEXSIZE" val="15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3,5982"/>
  <p:tag name="ORIGINALWIDTH" val="3984,5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SCHEMA SistemaSolar; -- crear una agrupación de tablas&#10;SHOW search_path; -- public&#10;ALTER USER csagan SET search_path TO SistemaSolar,public;&#10;CREATE TABLE Aterrizaje ( ... );&#10;DROP TABLE Aterrizaje;&#10;\end{lstlisting}&#10;\end{document}&#10;"/>
  <p:tag name="IGUANATEXSIZE" val="14"/>
  <p:tag name="IGUANATEXCURSOR" val="4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69,1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}&#10;\rlt{Cuenta}\\&#10;\hline&#10;\schk{número} &amp; \sch{rut} &amp; \sch{tipo} &amp; \sch{saldo}\\[0.5ex]&#10;\hline &#10;7873698669 &amp; 32.000.273-K &amp; Estacional &amp; (\sch{clp}:225000, \sch{usd}:344,94) \\&#10;\hline&#10;\end{tabular}&#10;&#10;&#10;&#10;&#10;&#10;\end{document}"/>
  <p:tag name="IGUANATEXSIZE" val="16"/>
  <p:tag name="IGUANATEXCURSOR" val="4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9,181"/>
  <p:tag name="ORIGINALWIDTH" val="5856,06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YPE valor AS (&#10;  clp    BIGINT,&#10;  usd    DOUBLE PRECISION&#10;);&#10;CREATE TABLE Cuenta AS (&#10;  número ... ,&#10;  saldo valor&#10;);&#10;INSERT INTO Cuenta VALUES (7873698669, '32.000.273-K', 'Estacional', ROW(225000, 344.94));&#10;\end{lstlisting}&#10;\end{document}&#10;"/>
  <p:tag name="IGUANATEXSIZE" val="15"/>
  <p:tag name="IGUANATEXCURSOR" val="4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539,3253"/>
  <p:tag name="OUTPUTDPI" val="1200"/>
  <p:tag name="LATEXADDIN" val="\documentclass{article}&#10;\usepackage[utf8]{inputenc}&#10;\usepackage{amsmath}&#10;\usepackage{xcolor}&#10;\usepackage{multirow}&#10;\usepackage[normalem]{ulem}&#10;\usepackage{C:/Users/ahogan/Documents/Teaching/Databases/macros/bdd}&#10;\pagestyle{empty}&#10;&#10;\begin{document}&#10;\tpre&#10;\begin{tabular}{r}&#10;\multicolumn{1}{c}{\rlt{Cuenta}}\\&#10;\hline&#10;\sch{saldo.usd}\\[0.5ex]&#10;\hline &#10;344,49 \\&#10;\hline&#10;\end{tabular}&#10;&#10;&#10;&#10;&#10;&#10;\end{document}"/>
  <p:tag name="IGUANATEXSIZE" val="16"/>
  <p:tag name="IGUANATEXCURSOR" val="1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2,2754"/>
  <p:tag name="ORIGINALWIDTH" val="1865,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SELECT saldo.usd FROM Cuenta;&#10;\end{lstlisting}&#10;\end{document}&#10;"/>
  <p:tag name="IGUANATEXSIZE" val="15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69,1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}&#10;\rlt{Cuenta}\\&#10;\hline&#10;\schk{número} &amp; \sch{rut} &amp; \sch{tipo} &amp; \sch{saldo}\\[0.5ex]&#10;\hline &#10;7873698669 &amp; 32.000.273-K &amp; Estacional &amp; (\sch{clp}:225000, \sch{usd}:344,94) \\&#10;\hline&#10;\end{tabular}&#10;&#10;&#10;&#10;&#10;&#10;\end{document}"/>
  <p:tag name="IGUANATEXSIZE" val="16"/>
  <p:tag name="IGUANATEXCURSOR" val="4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0695"/>
  <p:tag name="ORIGINALWIDTH" val="4320,6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12.491.671-K &amp; Rankine &amp; +56991324842,+56223491234 &amp; Campo de Hielo Norte, Depto 502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0695"/>
  <p:tag name="ORIGINALWIDTH" val="4320,6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12.491.671-K &amp; Rankine &amp; +56991324842,+56223491234 &amp; Campo de Hielo Norte, Depto 502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3626,7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k{fono} &amp; \sch{dirección}\\[0.5ex]&#10;\hline &#10;32.000.273-K &amp; Kelvin &amp; +56976698463 &amp; Campo de Hielo Sur, Depto 273\\&#10;12.491.671-K &amp; Rankine &amp; +56991324842 &amp; Campo de Hielo Norte, Depto 502\\&#10;12.491.671-K &amp; Rankine &amp; +56223491234 &amp; Campo de Hielo Norte, Depto 502\\&#10;\hline&#10;\end{tabular}&#10;&#10;&#10;&#10;&#10;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3626,7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k{fono} &amp; \sch{dirección}\\[0.5ex]&#10;\hline &#10;32.000.273-K &amp; Kelvin &amp; +56976698463 &amp; Campo de Hielo Sur, Depto 273\\&#10;12.491.671-K &amp; Rankine &amp; +56991324842 &amp; Campo de Hielo Norte, Depto 502\\&#10;12.491.671-K &amp; Rankine &amp; +56223491234 &amp; Campo de Hielo Norte, Depto 502\\&#10;\hline&#10;\end{tabular}&#10;&#10;&#10;&#10;&#10;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3626,7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k{fono} &amp; \sch{dirección}\\[0.5ex]&#10;\hline &#10;32.000.273-K &amp; Kelvin &amp; +56976698463 &amp; Campo de Hielo Sur, Depto 273\\&#10;12.491.671-K &amp; Rankine &amp; +56991324842 &amp; Campo de Hielo Norte, Depto 502\\&#10;12.491.671-K &amp; Rankine &amp; +56223491234 &amp; Campo de Hielo Norte, Depto 502\\&#10;\hline&#10;\end{tabular}&#10;&#10;&#10;&#10;&#10;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3626,7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k{fono} &amp; \sch{dirección}\\[0.5ex]&#10;\hline &#10;32.000.273-K &amp; Kelvin &amp; +56976698463 &amp; Campo de Hielo Sur, Depto 273\\&#10;12.491.671-K &amp; Rankine &amp; +56991324842 &amp; Campo de Hielo Norte, Depto 502\\&#10;12.491.671-K &amp; Rankine &amp; +56223491234 &amp; Campo de Hielo Norte, Depto 502\\&#10;\hline&#10;\end{tabular}&#10;&#10;&#10;&#10;&#10;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sch{nombres},\sch{apellidos},\sch{fecha-de-nacimiento},\sch{celular},\sch{correo-elect})\\&#10;\end{document}"/>
  <p:tag name="IGUANATEXSIZE" val="20"/>
  <p:tag name="IGUANATEXCURSOR" val="3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sch{rut},\sch{nombres},\sch{apellidos},\sch{fecha-de-nacimiento},\uline{\sch{celular}},\sch{correo-elect})\\&#10;\end{document}"/>
  <p:tag name="IGUANATEXSIZE" val="20"/>
  <p:tag name="IGUANATEXCURSOR" val="37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sch{rut},\sch{nombres},\sch{apellidos},\sch{fecha-de-nacimiento},\sch{celular},\uline{\sch{correo-elect}})\\&#10;\end{document}"/>
  <p:tag name="IGUANATEXSIZE" val="20"/>
  <p:tag name="IGUANATEXCURSOR" val="39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888,014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nombre}\} $\rightarrow$ $\{\sch{tipo},\sch{grados},\sch{ciudad-origen}\}$&#10;\end{document}"/>
  <p:tag name="IGUANATEXSIZE" val="20"/>
  <p:tag name="IGUANATEXCURSOR" val="3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5,401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k{nombre} &amp; \sch{tipo} &amp; \sch{grados} &amp; \sch{ciudad-origen} \\[0.4ex]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5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75,17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nombre}\} $\rightarrow$ $\{\sch{tipo},\schk{nombre}\}$&#10;\end{document}"/>
  <p:tag name="IGUANATEXSIZE" val="20"/>
  <p:tag name="IGUANATEXCURSOR" val="4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966,884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{grados}\} $\rightarrow$ $\{\sch{grados}\}$&#10;\end{document}"/>
  <p:tag name="IGUANATEXSIZE" val="20"/>
  <p:tag name="IGUANATEXCURSOR" val="3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503,2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{grados}\} $\rightarrow$ $\{\sch{tipo},\sch{ciudad-origen}\}$&#10;\end{document}"/>
  <p:tag name="IGUANATEXSIZE" val="20"/>
  <p:tag name="IGUANATEXCURSOR" val="4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42,7979"/>
  <p:tag name="ORIGINALWIDTH" val="4352,1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CREATE TABLE Aterrizaje ( ... );&#10;INSERT INTO Aterrizaje VALUES ('Messenger','Mercurio','EEUU',2015);\end{lstlisting}&#10;\end{document}&#10;"/>
  <p:tag name="IGUANATEXSIZE" val="14"/>
  <p:tag name="IGUANATEXCURSOR" val="3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0126"/>
  <p:tag name="ORIGINALWIDTH" val="68,2595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...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3626,7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k{fono} &amp; \sch{dirección}\\[0.5ex]&#10;\hline &#10;32.000.273-K &amp; Kelvin &amp; +56976698463 &amp; Campo de Hielo Sur, Depto 273\\&#10;12.491.671-K &amp; Rankine &amp; +56991324842 &amp; Campo de Hielo Norte, Depto 502\\&#10;12.491.671-K &amp; Rankine &amp; +56223491234 &amp; Campo de Hielo Norte, Depto 502\\&#10;\hline&#10;\end{tabular}&#10;&#10;&#10;&#10;&#10;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94,68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rut}\} $\rightarrow$ $\{\sch{nombre},\sch{dirección}\}$&#10;\end{document}"/>
  <p:tag name="IGUANATEXSIZE" val="20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94,68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k{rut}\} $\rightarrow$ &amp; $\{\sch{nombre}, \sch{dirección}\}$\\&#10;\end{tabular}&#10;\end{document}"/>
  <p:tag name="IGUANATEXSIZE" val="18"/>
  <p:tag name="IGUANATEXCURSOR" val="38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3626,7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k{fono} &amp; \sch{dirección}\\[0.5ex]&#10;\hline &#10;32.000.273-K &amp; Kelvin &amp; +56976698463 &amp; Campo de Hielo Sur, Depto 273\\&#10;12.491.671-K &amp; Rankine &amp; +56991324842 &amp; Campo de Hielo Norte, Depto 502\\&#10;12.491.671-K &amp; Rankine &amp; +56223491234 &amp; Campo de Hielo Norte, Depto 502\\&#10;\hline&#10;\end{tabular}&#10;&#10;&#10;&#10;&#10;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386.2017"/>
  <p:tag name="LATEXADDIN" val="\documentclass{article}&#10;\usepackage[utf8]{inputenc}&#10;\usepackage{amsmath}&#10;\usepackage{xcolor}&#10;\usepackage[normalem]{ulem}&#10;\pagestyle{empty}&#10;&#10;\newcommand{\rA}{\ensuremath{\text{\color{violet}A}}}&#10;\newcommand{\rB}{\ensuremath{\text{\color{violet}B}}}&#10;\newcommand{\ab}{\ensuremath{\text{\color{brown}b}}}&#10;\newcommand{\ac}{\ensuremath{\text{\color{brown}c}}}&#10;&#10;&#10;\begin{document}&#10;&#10;\newcommand{\rlt}[1]{\textbf{\color{green!50!black}#1}}&#10;\newcommand{\sch}[1]{\ensuremath{\textbf{\color{blue}#1}}}&#10;\newcommand{\schk}[1]{\ensuremath{\textbf{\uline{\color{blue}#1}}}}&#10;\sf&#10;\footnotesize&#10;$\rA \rightarrow \{\ab\}$&#10;\end{document}"/>
  <p:tag name="IGUANATEXSIZE" val="20"/>
  <p:tag name="IGUANATEXCURSOR" val="6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3626,7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k{fono} &amp; \sch{dirección}\\[0.5ex]&#10;\hline &#10;32.000.273-K &amp; Kelvin &amp; +56976698463 &amp; Campo de Hielo Sur, Depto 273\\&#10;12.491.671-K &amp; Rankine &amp; +56991324842 &amp; Campo de Hielo Norte, Depto 502\\&#10;12.491.671-K &amp; Rankine &amp; +56223491234 &amp; Campo de Hielo Norte, Depto 502\\&#10;\hline&#10;\end{tabular}&#10;&#10;&#10;&#10;&#10;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41,2976"/>
  <p:tag name="ORIGINALWIDTH" val="179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nombre},\sch{fono}\} $\rightarrow$ &amp; $\{\schk{rut}\}$\\&#10;\{\sch{dirección},\sch{fono}\} $\rightarrow$ &amp; $\{\schk{rut}\}$\\&#10;\{\schk{rut}\} $\rightarrow$ &amp; $\{\sch{nombre}, \sch{dirección}\}$\\&#10;\end{tabular}&#10;\end{document}"/>
  <p:tag name="IGUANATEXSIZE" val="18"/>
  <p:tag name="IGUANATEXCURSOR" val="5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909,126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rut}\} $\rightarrow$ $\{\sch{dirección}\}$&#10;\end{document}"/>
  <p:tag name="IGUANATEXSIZE" val="20"/>
  <p:tag name="IGUANATEXCURSOR" val="4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386.2017"/>
  <p:tag name="LATEXADDIN" val="\documentclass{article}&#10;\usepackage[utf8]{inputenc}&#10;\usepackage{amsmath}&#10;\usepackage{xcolor}&#10;\usepackage[normalem]{ulem}&#10;\pagestyle{empty}&#10;&#10;\newcommand{\rA}{\ensuremath{\text{\color{violet}A}}}&#10;\newcommand{\rB}{\ensuremath{\text{\color{violet}B}}}&#10;\newcommand{\ab}{\ensuremath{\text{\color{brown}b}}}&#10;\newcommand{\ac}{\ensuremath{\text{\color{brown}c}}}&#10;&#10;&#10;\begin{document}&#10;&#10;\newcommand{\rlt}[1]{\textbf{\color{green!50!black}#1}}&#10;\newcommand{\sch}[1]{\ensuremath{\textbf{\color{blue}#1}}}&#10;\newcommand{\schk}[1]{\ensuremath{\textbf{\uline{\color{blue}#1}}}}&#10;\sf&#10;\footnotesize&#10;$\rA \rightarrow \{\ab\}$&#10;\end{document}"/>
  <p:tag name="IGUANATEXSIZE" val="20"/>
  <p:tag name="IGUANATEXCURSOR" val="6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8,0528"/>
  <p:tag name="ORIGINALWIDTH" val="1832,5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\hline&#10;\end{tabular}&#10;&#10;&#10;&#10;&#10;&#10;\end{document}"/>
  <p:tag name="IGUANATEXSIZE" val="15"/>
  <p:tag name="IGUANATEXCURSOR" val="3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3626,7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k{fono} &amp; \sch{dirección}\\[0.5ex]&#10;\hline &#10;32.000.273-K &amp; Kelvin &amp; +56976698463 &amp; Campo de Hielo Sur, Depto 273\\&#10;12.491.671-K &amp; Rankine &amp; +56991324842 &amp; Campo de Hielo Norte, Depto 502\\&#10;12.491.671-K &amp; Rankine &amp; +56223491234 &amp; Campo de Hielo Norte, Depto 502\\&#10;\hline&#10;\end{tabular}&#10;&#10;&#10;&#10;&#10;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897,125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$\{\schk{rut}\} \rightarrow \{\sch{dirección}\}$&#10;\end{document}"/>
  <p:tag name="IGUANATEXSIZE" val="20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27,49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nombre},\sch{fono}\} $\rightarrow$ &amp; $\{\schk{rut}\}$\\\{\schk{rut}\} $\rightarrow$ &amp; $\{\sch{nombre}, \sch{dirección}\}$\\&#10;\end{tabular}&#10;\end{document}"/>
  <p:tag name="IGUANATEXSIZE" val="18"/>
  <p:tag name="IGUANATEXCURSOR" val="4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386.2017"/>
  <p:tag name="LATEXADDIN" val="\documentclass{article}&#10;\usepackage[utf8]{inputenc}&#10;\usepackage{amsmath}&#10;\usepackage{xcolor}&#10;\usepackage[normalem]{ulem}&#10;\pagestyle{empty}&#10;&#10;\newcommand{\rA}{\ensuremath{\text{\color{violet}A}}}&#10;\newcommand{\rB}{\ensuremath{\text{\color{violet}B}}}&#10;\newcommand{\ab}{\ensuremath{\text{\color{brown}b}}}&#10;\newcommand{\ac}{\ensuremath{\text{\color{brown}c}}}&#10;&#10;&#10;\begin{document}&#10;&#10;\newcommand{\rlt}[1]{\textbf{\color{green!50!black}#1}}&#10;\newcommand{\sch}[1]{\ensuremath{\textbf{\color{blue}#1}}}&#10;\newcommand{\schk}[1]{\ensuremath{\textbf{\uline{\color{blue}#1}}}}&#10;\sf&#10;\footnotesize&#10;$\rA \rightarrow \{\ab\}$&#10;\end{document}"/>
  <p:tag name="IGUANATEXSIZE" val="20"/>
  <p:tag name="IGUANATEXCURSOR" val="6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3626,7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k{fono} &amp; \sch{dirección}\\[0.5ex]&#10;\hline &#10;32.000.273-K &amp; Kelvin &amp; +56976698463 &amp; Campo de Hielo Sur, Depto 273\\&#10;12.491.671-K &amp; Rankine &amp; +56991324842 &amp; Campo de Hielo Norte, Depto 502\\&#10;12.491.671-K &amp; Rankine &amp; +56223491234 &amp; Campo de Hielo Norte, Depto 502\\&#10;\hline&#10;\end{tabular}&#10;&#10;&#10;&#10;&#10;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27,49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nombre},\sch{fono}\} $\rightarrow$ &amp; $\{\schk{rut}\}$\\\{\schk{rut}\} $\rightarrow$ &amp; $\{\sch{nombre}, \sch{dirección}\}$\\&#10;\end{tabular}&#10;\end{document}"/>
  <p:tag name="IGUANATEXSIZE" val="18"/>
  <p:tag name="IGUANATEXCURSOR" val="4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386.2017"/>
  <p:tag name="LATEXADDIN" val="\documentclass{article}&#10;\usepackage[utf8]{inputenc}&#10;\usepackage{amsmath}&#10;\usepackage{xcolor}&#10;\usepackage[normalem]{ulem}&#10;\pagestyle{empty}&#10;&#10;\newcommand{\rA}{\ensuremath{\text{\color{violet}A}}}&#10;\newcommand{\rB}{\ensuremath{\text{\color{violet}B}}}&#10;\newcommand{\ab}{\ensuremath{\text{\color{brown}b}}}&#10;\newcommand{\ac}{\ensuremath{\text{\color{brown}c}}}&#10;&#10;&#10;\begin{document}&#10;&#10;\newcommand{\rlt}[1]{\textbf{\color{green!50!black}#1}}&#10;\newcommand{\sch}[1]{\ensuremath{\textbf{\color{blue}#1}}}&#10;\newcommand{\schk}[1]{\ensuremath{\textbf{\uline{\color{blue}#1}}}}&#10;\sf&#10;\footnotesize&#10;$\rA \rightarrow \{\ab\}$&#10;\end{document}"/>
  <p:tag name="IGUANATEXSIZE" val="20"/>
  <p:tag name="IGUANATEXCURSOR" val="6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0695"/>
  <p:tag name="ORIGINALWIDTH" val="2837,6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dirección}\\[0.5ex]&#10;\hline &#10;32.000.273-K &amp; Kelvin &amp; Campo de Hielo Sur, Depto 273\\&#10;12.491.671-K &amp; Rankine &amp; Campo de Hielo Norte, Depto 502\\&#10;\hline&#10;\end{tabular}&#10;&#10;&#10;&#10;&#10;&#10;\end{document}"/>
  <p:tag name="IGUANATEXSIZE" val="16"/>
  <p:tag name="IGUANATEXCURSOR" val="31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1504,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ontacto}\\&#10;\hline&#10;\schk{rut} &amp; \schk{fono} \\[0.5ex]&#10;\hline &#10;32.000.273-K &amp; +56976698463 \\&#10;12.491.671-K &amp; +56991324842 \\&#10;12.491.671-K &amp; +56223491234 \\&#10;\hline&#10;\end{tabular}&#10;&#10;&#10;&#10;&#10;&#10;\end{document}"/>
  <p:tag name="IGUANATEXSIZE" val="16"/>
  <p:tag name="IGUANATEXCURSOR" val="4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76,67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nombre},\sch{dirección}\} $\rightarrow$ &amp; $\{\schk{rut}\}$&#10;\end{tabular}&#10;\end{document}"/>
  <p:tag name="IGUANATEXSIZE" val="18"/>
  <p:tag name="IGUANATEXCURSOR" val="4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386.2017"/>
  <p:tag name="LATEXADDIN" val="\documentclass{article}&#10;\usepackage[utf8]{inputenc}&#10;\usepackage{amsmath}&#10;\usepackage{xcolor}&#10;\usepackage[normalem]{ulem}&#10;\pagestyle{empty}&#10;&#10;\newcommand{\rA}{\ensuremath{\text{\color{violet}A}}}&#10;\newcommand{\rB}{\ensuremath{\text{\color{violet}B}}}&#10;\newcommand{\ab}{\ensuremath{\text{\color{brown}b}}}&#10;\newcommand{\ac}{\ensuremath{\text{\color{brown}c}}}&#10;&#10;&#10;\begin{document}&#10;&#10;\newcommand{\rlt}[1]{\textbf{\color{green!50!black}#1}}&#10;\newcommand{\sch}[1]{\ensuremath{\textbf{\color{blue}#1}}}&#10;\newcommand{\schk}[1]{\ensuremath{\textbf{\uline{\color{blue}#1}}}}&#10;\sf&#10;\footnotesize&#10;$\rA \rightarrow \{\ab\}$&#10;\end{document}"/>
  <p:tag name="IGUANATEXSIZE" val="20"/>
  <p:tag name="IGUANATEXCURSOR" val="6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4,3525"/>
  <p:tag name="ORIGINALWIDTH" val="3992,0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r l l r}&#10;\rlt{Transferencia}\\&#10;\hline&#10;\schk{cuenta\_origen} &amp; \schk{número} &amp; \sch{cuenta\_destino} &amp; \sch{rut\_destino} &amp; \sch{nombre\_destino} &amp; \sch{monto}\\[0.5ex]&#10;\hline &#10;7873698669 &amp; 0000047 &amp; 1849123812 &amp; 12.491.671-K  &amp; Rankine &amp; 41920 \\&#10;7873698669 &amp; 0000048 &amp; 1849123812 &amp; 12.491.671-K  &amp; Rankine &amp; 10000 \\&#10;8273697679 &amp; 0000047 &amp; 7873698669 &amp; 32.000.273-K &amp; Kelvin &amp; 10000 \\\&#10;8273697679 &amp; 0000048 &amp; 1849123812 &amp; 12.491.671-K  &amp; Rankine &amp; 41920 \\&#10;\hline&#10;\end{tabular}&#10;&#10;&#10;&#10;&#10;&#10;\end{document}"/>
  <p:tag name="IGUANATEXSIZE" val="16"/>
  <p:tag name="IGUANATEXCURSOR" val="6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5304"/>
  <p:tag name="ORIGINALWIDTH" val="1744,74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cuenta\_destino}\} $\rightarrow$ &amp; $\{\sch{rut\_destino}\}$\\&#10;\{\sch{rut\_destino}\} $\rightarrow$ &amp; $\{\sch{nombre\_destino}\}$&#10;\end{tabular}&#10;\end{document}"/>
  <p:tag name="IGUANATEXSIZE" val="18"/>
  <p:tag name="IGUANATEXCURSOR" val="5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386.2017"/>
  <p:tag name="LATEXADDIN" val="\documentclass{article}&#10;\usepackage[utf8]{inputenc}&#10;\usepackage{amsmath}&#10;\usepackage{xcolor}&#10;\usepackage[normalem]{ulem}&#10;\pagestyle{empty}&#10;&#10;\newcommand{\rA}{\ensuremath{\text{\color{violet}A}}}&#10;\newcommand{\rB}{\ensuremath{\text{\color{violet}B}}}&#10;\newcommand{\ab}{\ensuremath{\text{\color{brown}b}}}&#10;\newcommand{\ac}{\ensuremath{\text{\color{brown}c}}}&#10;&#10;&#10;\begin{document}&#10;&#10;\newcommand{\rlt}[1]{\textbf{\color{green!50!black}#1}}&#10;\newcommand{\sch}[1]{\ensuremath{\textbf{\color{blue}#1}}}&#10;\newcommand{\schk}[1]{\ensuremath{\textbf{\uline{\color{blue}#1}}}}&#10;\sf&#10;\footnotesize&#10;$\rA \rightarrow \{\ab\}$&#10;\end{document}"/>
  <p:tag name="IGUANATEXSIZE" val="20"/>
  <p:tag name="IGUANATEXCURSOR" val="6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2289,31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{cuenta\_destino}\} $\rightarrow$ $\{\sch{rut\_destino},\sch{nombre\_destino}\}$&#10;\end{document}"/>
  <p:tag name="IGUANATEXSIZE" val="20"/>
  <p:tag name="IGUANATEXCURSOR" val="3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2980,91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 l r}&#10;\rlt{Transferencia}\\&#10;\hline&#10;... &amp; \sch{cuenta\_destino} &amp; ... &amp; \sch{nombre\_destino} &amp; \sch{monto}\\[0.5ex]&#10;\hline &#10;... &amp; {\color{red}1849123812} &amp; ... &amp; {\color{red}Rankine} &amp; 41920 \\&#10;... &amp; ... &amp; ... &amp; ... &amp; ... \\&#10;... &amp; {\color{red}1849123812} &amp; ... &amp; {\color{red}Kelvin} &amp; 10000 \\\hline&#10;\end{tabular}&#10;&#10;&#10;&#10;&#10;&#10;\end{document}"/>
  <p:tag name="IGUANATEXSIZE" val="16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4,3525"/>
  <p:tag name="ORIGINALWIDTH" val="3992,0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r l l r}&#10;\rlt{Transferencia}\\&#10;\hline&#10;\schk{cuenta\_origen} &amp; \schk{número} &amp; \sch{cuenta\_destino} &amp; \sch{rut\_destino} &amp; \sch{nombre\_destino} &amp; \sch{monto}\\[0.5ex]&#10;\hline &#10;7873698669 &amp; 0000047 &amp; 1849123812 &amp; 12.491.671-K  &amp; Rankine &amp; 41920 \\&#10;7873698669 &amp; 0000048 &amp; 1849123812 &amp; 12.491.671-K  &amp; Rankine &amp; 10000 \\&#10;8273697679 &amp; 0000047 &amp; 7873698669 &amp; 32.000.273-K &amp; Kelvin &amp; 10000 \\\&#10;8273697679 &amp; 0000048 &amp; 1849123812 &amp; 12.491.671-K  &amp; Rankine &amp; 41920 \\&#10;\hline&#10;\end{tabular}&#10;&#10;&#10;&#10;&#10;&#10;\end{document}"/>
  <p:tag name="IGUANATEXSIZE" val="16"/>
  <p:tag name="IGUANATEXCURSOR" val="6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5304"/>
  <p:tag name="ORIGINALWIDTH" val="1744,74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cuenta\_destino}\} $\rightarrow$ &amp; $\{\sch{rut\_destino}\}$\\&#10;\{\sch{rut\_destino}\} $\rightarrow$ &amp; $\{\sch{nombre\_destino}\}$&#10;\end{tabular}&#10;\end{document}"/>
  <p:tag name="IGUANATEXSIZE" val="18"/>
  <p:tag name="IGUANATEXCURSOR" val="5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4,3525"/>
  <p:tag name="ORIGINALWIDTH" val="3992,0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r l l r}&#10;\rlt{Transferencia}\\&#10;\hline&#10;\schk{cuenta\_origen} &amp; \schk{número} &amp; \sch{cuenta\_destino} &amp; \sch{rut\_destino} &amp; \sch{nombre\_destino} &amp; \sch{monto}\\[0.5ex]&#10;\hline &#10;7873698669 &amp; 0000047 &amp; 1849123812 &amp; 12.491.671-K  &amp; Rankine &amp; 41920 \\&#10;7873698669 &amp; 0000048 &amp; 1849123812 &amp; 12.491.671-K  &amp; Rankine &amp; 10000 \\&#10;8273697679 &amp; 0000047 &amp; 7873698669 &amp; 32.000.273-K &amp; Kelvin &amp; 10000 \\\&#10;8273697679 &amp; 0000048 &amp; 1849123812 &amp; 12.491.671-K  &amp; Rankine &amp; 41920 \\&#10;\hline&#10;\end{tabular}&#10;&#10;&#10;&#10;&#10;&#10;\end{document}"/>
  <p:tag name="IGUANATEXSIZE" val="16"/>
  <p:tag name="IGUANATEXCURSOR" val="6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5304"/>
  <p:tag name="ORIGINALWIDTH" val="1744,74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cuenta\_destino}\} $\rightarrow$ &amp; $\{\sch{rut\_destino}\}$\\&#10;\{\sch{rut\_destino}\} $\rightarrow$ &amp; $\{\sch{nombre\_destino}\}$&#10;\end{tabular}&#10;\end{document}"/>
  <p:tag name="IGUANATEXSIZE" val="18"/>
  <p:tag name="IGUANATEXCURSOR" val="5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2,0687"/>
  <p:tag name="ORIGINALWIDTH" val="4352,1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CREATE TABLE Aterrizaje ( ... );&#10;INSERT INTO Aterrizaje VALUES ('Messenger','Mercurio','EEUU',2015);&#10;INSERT INTO Aterrizaje VALUES ('Venera 3','Venus','URRS',1966);&#10;\end{lstlisting}&#10;\end{document}&#10;"/>
  <p:tag name="IGUANATEXSIZE" val="14"/>
  <p:tag name="IGUANATEXCURSOR" val="4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06,1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$\{\schk{cuenta\_origen},\schk{número}\} \rightarrow \{\sch{cuenta\_destino}\} \rightarrow \{ \sch{rut\_destino} \}$&#10;\end{document}"/>
  <p:tag name="IGUANATEXSIZE" val="20"/>
  <p:tag name="IGUANATEXCURSOR" val="4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8.170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A}&#10; $\rightarrow$ {\color{violet}B}&#10;$\rightarrow$ {\{\color{brown} c}\}&#10;\end{document}"/>
  <p:tag name="IGUANATEXSIZE" val="20"/>
  <p:tag name="IGUANATEXCURSOR" val="4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304.46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B}&#10; $\not\rightarrow$ {\color{green!40!black}A}&#10;\end{document}"/>
  <p:tag name="IGUANATEXSIZE" val="20"/>
  <p:tag name="IGUANATEXCURSOR" val="4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250.4687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c}&#10; $\not\in$ {\color{violet}B}&#10;\end{document}"/>
  <p:tag name="IGUANATEXSIZE" val="20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4,3525"/>
  <p:tag name="ORIGINALWIDTH" val="3992,0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r l l r}&#10;\rlt{Transferencia}\\&#10;\hline&#10;\schk{cuenta\_origen} &amp; \schk{número} &amp; \sch{cuenta\_destino} &amp; \sch{rut\_destino} &amp; \sch{nombre\_destino} &amp; \sch{monto}\\[0.5ex]&#10;\hline &#10;7873698669 &amp; 0000047 &amp; 1849123812 &amp; 12.491.671-K  &amp; Rankine &amp; 41920 \\&#10;7873698669 &amp; 0000048 &amp; 1849123812 &amp; 12.491.671-K  &amp; Rankine &amp; 10000 \\&#10;8273697679 &amp; 0000047 &amp; 7873698669 &amp; 32.000.273-K &amp; Kelvin &amp; 10000 \\\&#10;8273697679 &amp; 0000048 &amp; 1849123812 &amp; 12.491.671-K  &amp; Rankine &amp; 41920 \\&#10;\hline&#10;\end{tabular}&#10;&#10;&#10;&#10;&#10;&#10;\end{document}"/>
  <p:tag name="IGUANATEXSIZE" val="16"/>
  <p:tag name="IGUANATEXCURSOR" val="6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5304"/>
  <p:tag name="ORIGINALWIDTH" val="1744,74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cuenta\_destino}\} $\rightarrow$ &amp; $\{\sch{rut\_destino}\}$\\&#10;\{\sch{rut\_destino}\} $\rightarrow$ &amp; $\{\sch{nombre\_destino}\}$&#10;\end{tabular}&#10;\end{document}"/>
  <p:tag name="IGUANATEXSIZE" val="18"/>
  <p:tag name="IGUANATEXCURSOR" val="5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8.170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A}&#10; $\rightarrow$ {\color{violet}B}&#10;$\rightarrow$ {\{\color{brown} c}\}&#10;\end{document}"/>
  <p:tag name="IGUANATEXSIZE" val="20"/>
  <p:tag name="IGUANATEXCURSOR" val="4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304.46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B}&#10; $\not\rightarrow$ {\color{green!40!black}A}&#10;\end{document}"/>
  <p:tag name="IGUANATEXSIZE" val="20"/>
  <p:tag name="IGUANATEXCURSOR" val="4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250.4687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c}&#10; $\not\in$ {\color{violet}B}&#10;\end{document}"/>
  <p:tag name="IGUANATEXSIZE" val="20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4,3525"/>
  <p:tag name="ORIGINALWIDTH" val="2449,0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r r}&#10;\rlt{Transferencia}\\&#10;\hline&#10;\schk{cuenta\_origen} &amp; \schk{número} &amp; \sch{cuenta\_destino} &amp; \sch{monto}\\[0.5ex]&#10;\hline &#10;7873698669 &amp; 0000047 &amp; 1849123812 &amp; 41920 \\&#10;7873698669 &amp; 0000048 &amp; 1849123812 &amp; 10000 \\&#10;8273697679 &amp; 0000047 &amp; 7873698669 &amp; 10000 \\\&#10;8273697679 &amp; 0000048 &amp; 1849123812 &amp; 41920 \\&#10;\hline&#10;\end{tabular}&#10;&#10;&#10;&#10;&#10;&#10;\end{document}"/>
  <p:tag name="IGUANATEXSIZE" val="16"/>
  <p:tag name="IGUANATEXCURSOR" val="5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832,5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\hline&#10;\end{tabular}&#10;&#10;&#10;&#10;&#10;&#10;\end{document}"/>
  <p:tag name="IGUANATEXSIZE" val="15"/>
  <p:tag name="IGUANATEXCURSOR" val="4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1846,758"/>
  <p:tag name="OUTPUTDPI" val="1200"/>
  <p:tag name="LATEXADDIN" val="\documentclass{article}&#10;\usepackage[utf8]{inputenc}&#10;\usepackage{amsmath}&#10;\usepackage{multirow}&#10;\usepackage{xcolor}&#10;\usepackage[normalem]{ulem}&#10;\usepackage{C:/Users/ahogan/Documents/Teaching/Databases/macros/bdd}&#10;\pagestyle{empty}&#10;&#10;\begin{document}&#10;\tpre&#10;\begin{tabular}{r l l }&#10;\multicolumn{1}{l}{\rlt{Cuenta}}\\&#10;\hline&#10;\multicolumn{1}{l}{\schk{cuenta}} &amp; \sch{rut} &amp; \sch{nombre} \\[0.5ex]&#10;\hline &#10;1849123812 &amp; 12.491.671-K &amp; Rankine \\&#10;7873698669 &amp; 32.000.273-K &amp; Kelvin \\&#10;8273697679 &amp; 32.000.273-K &amp; Kelvin \\&#10;\hline&#10;\end{tabular}&#10;&#10;&#10;&#10;&#10;&#10;\end{document}"/>
  <p:tag name="IGUANATEXSIZE" val="16"/>
  <p:tag name="IGUANATEXCURSOR" val="4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8.170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A}&#10; $\rightarrow$ {\color{violet}B}&#10;$\rightarrow$ {\{\color{brown} c}\}&#10;\end{document}"/>
  <p:tag name="IGUANATEXSIZE" val="20"/>
  <p:tag name="IGUANATEXCURSOR" val="4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304.46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B}&#10; $\not\rightarrow$ {\color{green!40!black}A}&#10;\end{document}"/>
  <p:tag name="IGUANATEXSIZE" val="20"/>
  <p:tag name="IGUANATEXCURSOR" val="4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250.4687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c}&#10; $\not\in$ {\color{violet}B}&#10;\end{document}"/>
  <p:tag name="IGUANATEXSIZE" val="20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4,3525"/>
  <p:tag name="ORIGINALWIDTH" val="2449,0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r r}&#10;\rlt{Transferencia}\\&#10;\hline&#10;\schk{cuenta\_origen} &amp; \schk{número} &amp; \sch{cuenta\_destino} &amp; \sch{monto}\\[0.5ex]&#10;\hline &#10;7873698669 &amp; 0000047 &amp; 1849123812 &amp; 41920 \\&#10;7873698669 &amp; 0000048 &amp; 1849123812 &amp; 10000 \\&#10;8273697679 &amp; 0000047 &amp; 7873698669 &amp; 10000 \\\&#10;8273697679 &amp; 0000048 &amp; 1849123812 &amp; 41920 \\&#10;\hline&#10;\end{tabular}&#10;&#10;&#10;&#10;&#10;&#10;\end{document}"/>
  <p:tag name="IGUANATEXSIZE" val="16"/>
  <p:tag name="IGUANATEXCURSOR" val="5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1846,758"/>
  <p:tag name="OUTPUTDPI" val="1200"/>
  <p:tag name="LATEXADDIN" val="\documentclass{article}&#10;\usepackage[utf8]{inputenc}&#10;\usepackage{amsmath}&#10;\usepackage{multirow}&#10;\usepackage{xcolor}&#10;\usepackage[normalem]{ulem}&#10;\usepackage{C:/Users/ahogan/Documents/Teaching/Databases/macros/bdd}&#10;\pagestyle{empty}&#10;&#10;\begin{document}&#10;\tpre&#10;\begin{tabular}{r l l }&#10;\multicolumn{1}{l}{\rlt{Cuenta}}\\&#10;\hline&#10;\multicolumn{1}{l}{\schk{cuenta}} &amp; \sch{rut} &amp; \sch{nombre} \\[0.5ex]&#10;\hline &#10;1849123812 &amp; 12.491.671-K &amp; Rankine \\&#10;7873698669 &amp; 32.000.273-K &amp; Kelvin \\&#10;8273697679 &amp; 32.000.273-K &amp; Kelvin \\&#10;\hline&#10;\end{tabular}&#10;&#10;&#10;&#10;&#10;&#10;\end{document}"/>
  <p:tag name="IGUANATEXSIZE" val="16"/>
  <p:tag name="IGUANATEXCURSOR" val="4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407,196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$\{\schk{cuenta}\} \rightarrow \{\sch{rut}\} \rightarrow \{ \sch{nombre} \}$&#10;\end{document}"/>
  <p:tag name="IGUANATEXSIZE" val="20"/>
  <p:tag name="IGUANATEXCURSOR" val="4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844,617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rut}\} $\rightarrow$ &amp; $\{\sch{nombre}\}$&#10;\end{tabular}&#10;\end{document}"/>
  <p:tag name="IGUANATEXSIZE" val="18"/>
  <p:tag name="IGUANATEXCURSOR" val="4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8.170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A}&#10; $\rightarrow$ {\color{violet}B}&#10;$\rightarrow$ {\{\color{brown} c}\}&#10;\end{document}"/>
  <p:tag name="IGUANATEXSIZE" val="20"/>
  <p:tag name="IGUANATEXCURSOR" val="4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304.46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B}&#10; $\not\rightarrow$ {\color{green!40!black}A}&#10;\end{document}"/>
  <p:tag name="IGUANATEXSIZE" val="20"/>
  <p:tag name="IGUANATEXCURSOR" val="4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250.4687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c}&#10; $\not\in$ {\color{violet}B}&#10;\end{document}"/>
  <p:tag name="IGUANATEXSIZE" val="20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4,3525"/>
  <p:tag name="ORIGINALWIDTH" val="2449,0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r r}&#10;\rlt{Transferencia}\\&#10;\hline&#10;\schk{cuenta\_origen} &amp; \schk{número} &amp; \sch{cuenta\_destino} &amp; \sch{monto}\\[0.5ex]&#10;\hline &#10;7873698669 &amp; 0000047 &amp; 1849123812 &amp; 41920 \\&#10;7873698669 &amp; 0000048 &amp; 1849123812 &amp; 10000 \\&#10;8273697679 &amp; 0000047 &amp; 7873698669 &amp; 10000 \\\&#10;8273697679 &amp; 0000048 &amp; 1849123812 &amp; 41920 \\&#10;\hline&#10;\end{tabular}&#10;&#10;&#10;&#10;&#10;&#10;\end{document}"/>
  <p:tag name="IGUANATEXSIZE" val="16"/>
  <p:tag name="IGUANATEXCURSOR" val="5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0695"/>
  <p:tag name="ORIGINALWIDTH" val="1846,758"/>
  <p:tag name="OUTPUTDPI" val="1200"/>
  <p:tag name="LATEXADDIN" val="\documentclass{article}&#10;\usepackage[utf8]{inputenc}&#10;\usepackage{amsmath}&#10;\usepackage{multirow}&#10;\usepackage{xcolor}&#10;\usepackage[normalem]{ulem}&#10;\usepackage{C:/Users/ahogan/Documents/Teaching/Databases/macros/bdd}&#10;\pagestyle{empty}&#10;&#10;\begin{document}&#10;\tpre&#10;\begin{tabular}{r l l }&#10;\multicolumn{1}{l}{\rlt{Cuenta}}\\&#10;\hline&#10;\multicolumn{1}{l}{\schk{cuenta}} &amp; \sch{rut} &amp; \sch{nombre} \\[0.5ex]&#10;\hline &#10;1849123812 &amp; 12.491.671-K &amp; Rankine \\&#10;7873698669 &amp; 32.000.273-K &amp; Kelvin \\&#10;\hline&#10;\end{tabular}&#10;&#10;&#10;&#10;&#10;&#10;\end{document}"/>
  <p:tag name="IGUANATEXSIZE" val="16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1196.1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{rut}\} $\rightarrow$ &amp; $\{\sch{nombre}, \schk{cuenta}\}$&#10;\end{tabular}&#10;\end{document}"/>
  <p:tag name="IGUANATEXSIZE" val="18"/>
  <p:tag name="IGUANATEXCURSOR" val="4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8.170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A}&#10; $\rightarrow$ {\color{violet}B}&#10;$\rightarrow$ {\{\color{brown} c}\}&#10;\end{document}"/>
  <p:tag name="IGUANATEXSIZE" val="20"/>
  <p:tag name="IGUANATEXCURSOR" val="4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304.46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B}&#10; $\not\rightarrow$ {\color{green!40!black}A}&#10;\end{document}"/>
  <p:tag name="IGUANATEXSIZE" val="20"/>
  <p:tag name="IGUANATEXCURSOR" val="4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250.4687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c}&#10; $\not\in$ {\color{violet}B}&#10;\end{document}"/>
  <p:tag name="IGUANATEXSIZE" val="20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407,196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$\{\schk{cuenta}\} \rightarrow \{\sch{rut}\} \rightarrow \{ \sch{nombre} \}$&#10;\end{document}"/>
  <p:tag name="IGUANATEXSIZE" val="20"/>
  <p:tag name="IGUANATEXCURSOR" val="4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799.4001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$\{\sch{rut}\} \rightarrow \{ \schk{cuenta} \}$&#10;\end{document}"/>
  <p:tag name="IGUANATEXSIZE" val="20"/>
  <p:tag name="IGUANATEXCURSOR" val="3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2641,8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l r}&#10;\multicolumn{2}{l}{\rlt{TransferenciaTotal}}\\&#10;\hline&#10;\schk{cuenta\_origen} &amp; \schk{cuenta\_destino} &amp; \sch{rut\_destino} &amp; \sch{total}\\[0.5ex]&#10;\hline &#10;7873698669 &amp; 1849123812 &amp; 12.491.671-K  &amp; 10000 \\&#10;8273697679 &amp; 7873698669 &amp; 32.000.273-K  &amp; 10000 \\&#10;8273697679 &amp; 1849123812 &amp; 12.491.671-K  &amp; 51920 \\&#10;\hline&#10;\end{tabular}&#10;&#10;&#10;&#10;&#10;&#10;\end{document}"/>
  <p:tag name="IGUANATEXSIZE" val="16"/>
  <p:tag name="IGUANATEXCURSOR" val="4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42,0896"/>
  <p:tag name="ORIGINALWIDTH" val="4352,1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CREATE TABLE Aterrizaje ( ... );&#10;INSERT INTO Aterrizaje VALUES ('Messenger','Mercurio','EEUU',2015);&#10;INSERT INTO Aterrizaje VALUES ('Venera 3','Venus','URRS',1966);&#10;INSERT INTO Aterrizaje VALUES ('Pioneer','Venus','EEUU',1978);&#10;\end{lstlisting}&#10;\end{document}&#10;"/>
  <p:tag name="IGUANATEXSIZE" val="14"/>
  <p:tag name="IGUANATEXCURSOR" val="5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3210,44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cuenta\_origen},\schk{cuenta\_destino}\}&#10; $\rightarrow$ \{\schk{cuenta\_destino}\}&#10;  $\rightarrow$ \{ \sch{rut\_destino} \}&#10;\end{document}"/>
  <p:tag name="IGUANATEXSIZE" val="17"/>
  <p:tag name="IGUANATEXCURSOR" val="4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539,965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k{cuenta\_destino}\} $\rightarrow$ &amp; $\{\sch{rut\_destino}\}$ \\&#10;\end{tabular}&#10;\end{document}"/>
  <p:tag name="IGUANATEXSIZE" val="18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8.170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A}&#10; $\rightarrow$ {\color{violet}B}&#10;$\rightarrow$ {\{\color{brown} c}\}&#10;\end{document}"/>
  <p:tag name="IGUANATEXSIZE" val="20"/>
  <p:tag name="IGUANATEXCURSOR" val="4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304.46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B}&#10; $\not\rightarrow$ {\color{green!40!black}A}&#10;\end{document}"/>
  <p:tag name="IGUANATEXSIZE" val="20"/>
  <p:tag name="IGUANATEXCURSOR" val="4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250.4687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c}&#10; $\not\in$ {\color{violet}B}&#10;\end{document}"/>
  <p:tag name="IGUANATEXSIZE" val="20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10,98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k{cuenta\_destino}\} $\rightarrow$ &amp; $\{\sch{rut\_destino}\}$ \\&#10;$\{\sch{rut\_destino}\}$  $\rightarrow$ &amp; \{\schk{cuenta\_destino}\}  \\&#10;\end{tabular}&#10;\end{document}"/>
  <p:tag name="IGUANATEXSIZE" val="18"/>
  <p:tag name="IGUANATEXCURSOR" val="4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2641,8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l r}&#10;\multicolumn{2}{l}{\rlt{TransferenciaTotal}}\\&#10;\hline&#10;\schk{cuenta\_origen} &amp; \schk{cuenta\_destino} &amp; \sch{rut\_destino} &amp; \sch{total}\\[0.5ex]&#10;\hline &#10;7873698669 &amp; 1849123812 &amp; 12.491.671-K  &amp; 10000 \\&#10;8273697679 &amp; 7873698669 &amp; 32.000.273-K  &amp; 10000 \\&#10;8273697679 &amp; 1849123812 &amp; 12.491.671-K  &amp; 51920 \\&#10;\hline&#10;\end{tabular}&#10;&#10;&#10;&#10;&#10;&#10;\end{document}"/>
  <p:tag name="IGUANATEXSIZE" val="16"/>
  <p:tag name="IGUANATEXCURSOR" val="4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8.170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A}&#10; $\rightarrow$ {\color{violet}B}&#10;$\rightarrow$ {\{\color{brown} c}\}&#10;\end{document}"/>
  <p:tag name="IGUANATEXSIZE" val="20"/>
  <p:tag name="IGUANATEXCURSOR" val="4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304.46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B}&#10; $\not\rightarrow$ {\color{green!40!black}A}&#10;\end{document}"/>
  <p:tag name="IGUANATEXSIZE" val="20"/>
  <p:tag name="IGUANATEXCURSOR" val="4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250.4687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c}&#10; $\not\in$ {\color{violet}B}&#10;\end{document}"/>
  <p:tag name="IGUANATEXSIZE" val="20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1832,5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\hline&#10;\end{tabular}&#10;&#10;&#10;&#10;&#10;&#10;\end{document}"/>
  <p:tag name="IGUANATEXSIZE" val="15"/>
  <p:tag name="IGUANATEXCURSOR" val="4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2641,8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l r}&#10;\multicolumn{2}{l}{\rlt{TransferenciaTotal}}\\&#10;\hline&#10;\schk{cuenta\_origen} &amp; \schk{cuenta\_destino} &amp; \sch{rut\_destino} &amp; \sch{total}\\[0.5ex]&#10;\hline &#10;7873698669 &amp; {\color{red}1849123812} &amp; {\color{red}12.491.671-K}  &amp; 51920 \\&#10;... &amp; ... &amp; ... &amp; ... \\&#10;8273697679 &amp; {\color{red}1849123812} &amp; {\color{red}24.482.054-9}  &amp; 51920 \\&#10;\hline&#10;\end{tabular}&#10;&#10;&#10;&#10;&#10;&#10;\end{document}"/>
  <p:tag name="IGUANATEXSIZE" val="16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2641,8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l r}&#10;\multicolumn{2}{l}{\rlt{TransferenciaTotal}}\\&#10;\hline&#10;\schk{cuenta\_origen} &amp; \schk{cuenta\_destino} &amp; \sch{rut\_destino} &amp; \sch{total}\\[0.5ex]&#10;\hline &#10;7873698669 &amp; 1849123812 &amp; 12.491.671-K  &amp; 10000 \\&#10;8273697679 &amp; 7873698669 &amp; 32.000.273-K  &amp; 10000 \\&#10;8273697679 &amp; 1849123812 &amp; 12.491.671-K  &amp; 51920 \\&#10;\hline&#10;\end{tabular}&#10;&#10;&#10;&#10;&#10;&#10;\end{document}"/>
  <p:tag name="IGUANATEXSIZE" val="16"/>
  <p:tag name="IGUANATEXCURSOR" val="4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10,98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k{cuenta\_destino}\} $\rightarrow$ &amp; $\{\sch{rut\_destino}\}$ \\&#10;$\{\sch{rut\_destino}\}$  $\rightarrow$ &amp; \{\schk{cuenta\_destino}\}  \\&#10;\end{tabular}&#10;\end{document}"/>
  <p:tag name="IGUANATEXSIZE" val="18"/>
  <p:tag name="IGUANATEXCURSOR" val="4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610,475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 \sch{rut\_destino} \}&#10; $\rightarrow$ \{\schk{cuenta\_destino}\}\end{document}"/>
  <p:tag name="IGUANATEXSIZE" val="17"/>
  <p:tag name="IGUANATEXCURSOR" val="4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2641,8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l r}&#10;\multicolumn{2}{l}{\rlt{TransferenciaTotal}}\\&#10;\hline&#10;\schk{cuenta\_origen} &amp; \schk{cuenta\_destino} &amp; \sch{rut\_destino} &amp; \sch{total}\\[0.5ex]&#10;\hline &#10;7873698669 &amp; 1849123812 &amp; 12.491.671-K  &amp; 10000 \\&#10;8273697679 &amp; 7873698669 &amp; 32.000.273-K  &amp; 10000 \\&#10;8273697679 &amp; 1849123812 &amp; 12.491.671-K  &amp; 51920 \\&#10;\hline&#10;\end{tabular}&#10;&#10;&#10;&#10;&#10;&#10;\end{document}"/>
  <p:tag name="IGUANATEXSIZE" val="16"/>
  <p:tag name="IGUANATEXCURSOR" val="4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10,98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k{cuenta\_destino}\} $\rightarrow$ &amp; $\{\sch{rut\_destino}\}$ \\&#10;$\{\sch{rut\_destino}\}$  $\rightarrow$ &amp; \{\schk{cuenta\_destino}\}  \\&#10;\end{tabular}&#10;\end{document}"/>
  <p:tag name="IGUANATEXSIZE" val="18"/>
  <p:tag name="IGUANATEXCURSOR" val="4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2641,8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l r}&#10;\multicolumn{2}{l}{\rlt{TransferenciaTotal}}\\&#10;\hline&#10;\schk{cuenta\_origen} &amp; \schk{cuenta\_destino} &amp; \sch{rut\_destino} &amp; \sch{total}\\[0.5ex]&#10;\hline &#10;7873698669 &amp; 1849123812 &amp; 12.491.671-K  &amp; 10000 \\&#10;8273697679 &amp; 7873698669 &amp; 32.000.273-K  &amp; 10000 \\&#10;8273697679 &amp; 1849123812 &amp; 12.491.671-K  &amp; 51920 \\&#10;\hline&#10;\end{tabular}&#10;&#10;&#10;&#10;&#10;&#10;\end{document}"/>
  <p:tag name="IGUANATEXSIZE" val="16"/>
  <p:tag name="IGUANATEXCURSOR" val="4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10,98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\{\schk{cuenta\_destino}\} $\rightarrow$ &amp; $\{\sch{rut\_destino}\}$ \\&#10;$\{\sch{rut\_destino}\}$  $\rightarrow$ &amp; \{\schk{cuenta\_destino}\}  \\&#10;\end{tabular}&#10;\end{document}"/>
  <p:tag name="IGUANATEXSIZE" val="18"/>
  <p:tag name="IGUANATEXCURSOR" val="4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1926,2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l r}&#10;\multicolumn{2}{l}{\rlt{TransferenciaTotal}}\\&#10;\hline&#10;\schk{cuenta\_origen} &amp; \schk{cuenta\_destino} &amp; \sch{total}\\[0.5ex]&#10;\hline &#10;7873698669 &amp; 1849123812 &amp; 10000 \\&#10;8273697679 &amp; 7873698669 &amp; 10000 \\&#10;8273697679 &amp; 1849123812 &amp; 51920 \\&#10;\hline&#10;\end{tabular}&#10;&#10;&#10;&#10;&#10;&#10;\end{document}"/>
  <p:tag name="IGUANATEXSIZE" val="16"/>
  <p:tag name="IGUANATEXCURSOR" val="4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0695"/>
  <p:tag name="ORIGINALWIDTH" val="1369,6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}&#10;\multicolumn{2}{l}{\rlt{Cuenta}}\\&#10;\hline&#10;\schk{cuenta} &amp; \sch{rut}\\[0.5ex]&#10;\hline &#10;1849123812 &amp; 12.491.671-K  \\&#10;7873698669 &amp; 32.000.273-K  \\\hline&#10;\end{tabular}&#10;&#10;&#10;&#10;&#10;&#10;\end{document}"/>
  <p:tag name="IGUANATEXSIZE" val="16"/>
  <p:tag name="IGUANATEXCURSOR" val="28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810,11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$\{\sch{rut}\}$  ${\rightarrow}$ &amp; \{\schk{cuenta}\}  \\&#10;\end{tabular}&#10;\end{document}"/>
  <p:tag name="IGUANATEXSIZE" val="18"/>
  <p:tag name="IGUANATEXCURSOR" val="4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,25827"/>
  <p:tag name="ORIGINALWIDTH" val="124,5174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sch{rut}&#10;\end{document}"/>
  <p:tag name="IGUANATEXSIZE" val="18"/>
  <p:tag name="IGUANATEXCURSOR" val="3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8691"/>
  <p:tag name="ORIGINALWIDTH" val="2211,3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jecutivoDeCliente}}\\&#10;\hline&#10;\schk{cliente\_rut} &amp; \schk{banco} &amp; \sch{ejecutivo\_rut}\\[0.5ex]&#10;\hline &#10;17.123.031-K &amp; Santander &amp; 10.213.412-7 \\&#10;17.123.031-K &amp; Banco de Chile &amp; 14.123.521-9 \\&#10;17.123.031-K &amp; BICE &amp; 15.823.914-6 \\&#10;19.423.923-9 &amp; Santander  &amp; 10.213.412-7 \\&#10;19.423.923-9 &amp; Itaú  &amp; 16.124.123-8 \\&#10;\hline&#10;\end{tabular}&#10;&#10;&#10;&#10;&#10;&#10;\end{document}"/>
  <p:tag name="IGUANATEXSIZE" val="16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35,7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$\{\sch{ejecutivo\_rut}\}$  $\rightarrow$ &amp; \{\schk{banco}\}  \\&#10;$\{\schk{cliente\_rut}, \schk{banco}\}$  $\rightarrow$ &amp; $\{\sch{ejecutivo\_rut}\}$   \\&#10;\end{tabular}&#10;\end{document}"/>
  <p:tag name="IGUANATEXSIZE" val="18"/>
  <p:tag name="IGUANATEXCURSOR" val="5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1,3605"/>
  <p:tag name="ORIGINALWIDTH" val="5167,4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CREATE TABLE Aterrizaje ( ... );&#10;INSERT INTO Aterrizaje VALUES ('Messenger','Mercurio','EEUU',2015);&#10;INSERT INTO Aterrizaje VALUES ('Venera 3','Venus','URRS',1966);&#10;INSERT INTO Aterrizaje VALUES ('Pioneer','Venus','EEUU',1978);&#10;INSERT INTO Aterrizaje VALUES ('Mars 2 lander','Marte','URRS','1971'); -- error&#10;\end{lstlisting}&#10;\end{document}&#10;"/>
  <p:tag name="IGUANATEXSIZE" val="14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8691"/>
  <p:tag name="ORIGINALWIDTH" val="2211,3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jecutivoDeCliente}}\\&#10;\hline&#10;\schk{cliente\_rut} &amp; \schk{banco} &amp; \sch{ejecutivo\_rut}\\[0.5ex]&#10;\hline &#10;17.123.031-K &amp; Santander &amp; 10.213.412-7 \\&#10;17.123.031-K &amp; Banco de Chile &amp; 14.123.521-9 \\&#10;17.123.031-K &amp; BICE &amp; 15.823.914-6 \\&#10;19.423.923-9 &amp; Santander  &amp; 10.213.412-7 \\&#10;19.423.923-9 &amp; Itaú  &amp; 16.124.123-8 \\&#10;\hline&#10;\end{tabular}&#10;&#10;&#10;&#10;&#10;&#10;\end{document}"/>
  <p:tag name="IGUANATEXSIZE" val="16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35,7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$\{\sch{ejecutivo\_rut}\}$  $\rightarrow$ &amp; \{\schk{banco}\}  \\&#10;$\{\schk{cliente\_rut}, \schk{banco}\}$  $\rightarrow$ &amp; $\{\sch{ejecutivo\_rut}\}$   \\&#10;\end{tabular}&#10;\end{document}"/>
  <p:tag name="IGUANATEXSIZE" val="18"/>
  <p:tag name="IGUANATEXCURSOR" val="5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18,9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$\{\sch{ejecutivo\_rut}\}$  $\rightarrow$ &amp; \{\schk{banco}\}  \\&#10;\end{tabular}&#10;\end{document}"/>
  <p:tag name="IGUANATEXSIZE" val="18"/>
  <p:tag name="IGUANATEXCURSOR" val="41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8691"/>
  <p:tag name="ORIGINALWIDTH" val="2211,3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jecutivoDeCliente}}\\&#10;\hline&#10;\schk{cliente\_rut} &amp; \schk{banco} &amp; \sch{ejecutivo\_rut}\\[0.5ex]&#10;\hline &#10;17.123.031-K &amp; Santander &amp; 10.213.412-7 \\&#10;17.123.031-K &amp; Banco de Chile &amp; 14.123.521-9 \\&#10;17.123.031-K &amp; BICE &amp; 15.823.914-6 \\&#10;19.423.923-9 &amp; Santander  &amp; 10.213.412-7 \\&#10;19.423.923-9 &amp; Itaú  &amp; 16.124.123-8 \\&#10;\hline&#10;\end{tabular}&#10;&#10;&#10;&#10;&#10;&#10;\end{document}"/>
  <p:tag name="IGUANATEXSIZE" val="16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1832,5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\hline&#10;\end{tabular}&#10;&#10;&#10;&#10;&#10;&#10;\end{document}"/>
  <p:tag name="IGUANATEXSIZE" val="15"/>
  <p:tag name="IGUANATEXCURSOR" val="4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1988,5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jecutivoDeCliente}}\\&#10;\hline&#10;\schk{cliente\_rut} &amp; \schk{banco} &amp; \sch{ejecutivo\_rut}\\[0.5ex]&#10;\hline &#10;17.123.031-K &amp; {\color{red}Santander} &amp; {\color{red}10.213.412-7} \\&#10;... &amp; ... &amp; ... \\&#10;19.423.923-9 &amp; {\color{red}BICE}  &amp; {\color{red}10.213.412-7} \\&#10;\hline&#10;\end{tabular}&#10;&#10;&#10;&#10;&#10;&#10;\end{document}"/>
  <p:tag name="IGUANATEXSIZE" val="16"/>
  <p:tag name="IGUANATEXCURSOR" val="5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35,7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$\{\sch{ejecutivo\_rut}\}$  $\rightarrow$ &amp; \{\schk{banco}\}  \\&#10;$\{\schk{cliente\_rut}, \schk{banco}\}$  $\rightarrow$ &amp; $\{\sch{ejecutivo\_rut}\}$   \\&#10;\end{tabular}&#10;\end{document}"/>
  <p:tag name="IGUANATEXSIZE" val="18"/>
  <p:tag name="IGUANATEXCURSOR" val="5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8691"/>
  <p:tag name="ORIGINALWIDTH" val="2211,3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jecutivoDeCliente}}\\&#10;\hline&#10;\schk{cliente\_rut} &amp; \schk{banco} &amp; \sch{ejecutivo\_rut}\\[0.5ex]&#10;\hline &#10;17.123.031-K &amp; Santander &amp; 10.213.412-7 \\&#10;17.123.031-K &amp; Banco de Chile &amp; 14.123.521-9 \\&#10;17.123.031-K &amp; BICE &amp; 15.823.914-6 \\&#10;19.423.923-9 &amp; Santander  &amp; 10.213.412-7 \\&#10;19.423.923-9 &amp; Itaú  &amp; 16.124.123-8 \\&#10;\hline&#10;\end{tabular}&#10;&#10;&#10;&#10;&#10;&#10;\end{document}"/>
  <p:tag name="IGUANATEXSIZE" val="16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35,7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$\{\sch{ejecutivo\_rut}\}$  $\rightarrow$ &amp; \{\schk{banco}\}  \\&#10;$\{\schk{cliente\_rut}, \schk{banco}\}$  $\rightarrow$ &amp; $\{\sch{ejecutivo\_rut}\}$   \\&#10;\end{tabular}&#10;\end{document}"/>
  <p:tag name="IGUANATEXSIZE" val="18"/>
  <p:tag name="IGUANATEXCURSOR" val="5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8691"/>
  <p:tag name="ORIGINALWIDTH" val="1418,4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jecutivoDeCliente}}\\&#10;\hline&#10;\schk{cliente\_rut} &amp; \schk{ejecutivo\_rut}\\[0.5ex]&#10;\hline &#10;17.123.031-K &amp; 10.213.412-7 \\&#10;17.123.031-K &amp; 14.123.521-9 \\&#10;17.123.031-K &amp; 15.823.914-6 \\&#10;19.423.923-9 &amp; 10.213.412-7 \\&#10;19.423.923-9 &amp; 16.124.123-8 \\&#10;\hline&#10;\end{tabular}&#10;&#10;&#10;&#10;&#10;&#10;\end{document}"/>
  <p:tag name="IGUANATEXSIZE" val="16"/>
  <p:tag name="IGUANATEXCURSOR" val="5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495,7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}&#10;\multicolumn{2}{l}{\rlt{BancoDeEjecutivo}}\\&#10;\hline&#10;\schk{ejecutivo\_rut} &amp; \sch{banco} \\[0.5ex]&#10;\hline &#10;10.213.412-7 &amp; Santander \\&#10;14.123.521-9 &amp; Banco de Chile \\&#10;15.823.914-6 &amp; BICE \\&#10;11.435.213-4 &amp; Santander \\&#10;16.124.123-8 &amp; Itaú \\&#10;\hline&#10;\end{tabular}&#10;&#10;&#10;&#10;&#10;&#10;\end{document}"/>
  <p:tag name="IGUANATEXSIZE" val="16"/>
  <p:tag name="IGUANATEXCURSOR" val="3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8691"/>
  <p:tag name="ORIGINALWIDTH" val="1418,4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jecutivoDeCliente}}\\&#10;\hline&#10;\schk{cliente\_rut} &amp; \schk{ejecutivo\_rut}\\[0.5ex]&#10;\hline &#10;17.123.031-K &amp; {\color{red}10.213.412-7} \\&#10;17.123.031-K &amp; {\color{red}14.123.521-9} \\&#10;17.123.031-K &amp; 15.823.914-6 \\&#10;19.423.923-9 &amp; 10.213.412-7 \\&#10;19.423.923-9 &amp; 16.124.123-8 \\&#10;\hline&#10;\end{tabular}&#10;&#10;&#10;&#10;&#10;&#10;\end{document}"/>
  <p:tag name="IGUANATEXSIZE" val="16"/>
  <p:tag name="IGUANATEXCURSOR" val="4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272,9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}&#10;\multicolumn{2}{l}{\rlt{BancoDeEjecutivo}}\\&#10;\hline&#10;\schk{ejecutivo\_rut} &amp; \sch{banco} \\[0.5ex]&#10;\hline &#10;{\color{red}10.213.412-7} &amp; {\color{red}Santander} \\&#10;{\color{red}14.123.521-9} &amp; {\color{red}Santander}\\&#10;15.823.914-6 &amp; BICE \\&#10;11.435.213-4 &amp; Santander \\&#10;16.124.123-8 &amp; Itaú \\&#10;\hline&#10;\end{tabular}&#10;&#10;&#10;&#10;&#10;&#10;\end{document}"/>
  <p:tag name="IGUANATEXSIZE" val="16"/>
  <p:tag name="IGUANATEXCURSOR" val="3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35,7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$\{\sch{ejecutivo\_rut}\}$  $\rightarrow$ &amp; \{\schk{banco}\}  \\&#10;$\{\schk{cliente\_rut}, \schk{banco}\}$  $\rightarrow$ &amp; $\{\sch{ejecutivo\_rut}\}$   \\&#10;\end{tabular}&#10;\end{document}"/>
  <p:tag name="IGUANATEXSIZE" val="18"/>
  <p:tag name="IGUANATEXCURSOR" val="5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8691"/>
  <p:tag name="ORIGINALWIDTH" val="2138,5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jecutivoDeCliente}}\\&#10;\hline&#10;\schk{cliente\_rut} &amp; \schk{\rlt{B}.banco} &amp; \sch{\rlt{B}.ejecutivo\_rut}\\[0.5ex]&#10;\hline &#10;17.123.031-K &amp; Santander &amp; 10.213.412-7 \\&#10;17.123.031-K &amp; B. de Chile &amp; 14.123.521-9 \\&#10;17.123.031-K &amp; BICE &amp; 15.823.914-6 \\&#10;19.423.923-9 &amp; Santander  &amp; 10.213.412-7 \\&#10;19.423.923-9 &amp; Itaú  &amp; 16.124.123-8 \\&#10;\hline&#10;\end{tabular}&#10;&#10;&#10;&#10;&#10;&#10;\end{document}"/>
  <p:tag name="IGUANATEXSIZE" val="16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319,43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}&#10;\multicolumn{2}{l}{\rlt{BancoDeEjecutivo}}\\&#10;\hline&#10;\schk{ejecutivo\_rut} &amp; \sch{banco} \\[0.5ex]&#10;\hline &#10;10.213.412-7 &amp; Santander \\&#10;14.123.521-9 &amp; B. de Chile \\&#10;15.823.914-6 &amp; BICE \\&#10;11.435.213-4 &amp; Santander \\&#10;16.124.123-8 &amp; Itaú \\&#10;\hline&#10;\end{tabular}&#10;&#10;&#10;&#10;&#10;&#10;\end{document}"/>
  <p:tag name="IGUANATEXSIZE" val="16"/>
  <p:tag name="IGUANATEXCURSOR" val="4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1735,7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begin{tabular}{r@{ }l}&#10;$\{\sch{ejecutivo\_rut}\}$  $\rightarrow$ &amp; \{\schk{banco}\}  \\&#10;$\{\schk{cliente\_rut}, \schk{banco}\}$  $\rightarrow$ &amp; $\{\sch{ejecutivo\_rut}\}$   \\&#10;\end{tabular}&#10;\end{document}"/>
  <p:tag name="IGUANATEXSIZE" val="18"/>
  <p:tag name="IGUANATEXCURSOR" val="5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8691"/>
  <p:tag name="ORIGINALWIDTH" val="1418,4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jecutivoDeCliente}}\\&#10;\hline&#10;\schk{cliente\_rut} &amp; \schk{ejecutivo\_rut}\\[0.5ex]&#10;\hline &#10;17.123.031-K &amp; 10.213.412-7 \\&#10;17.123.031-K &amp; 14.123.521-9 \\&#10;17.123.031-K &amp; 15.823.914-6 \\&#10;19.423.923-9 &amp; 10.213.412-7 \\&#10;19.423.923-9 &amp; 16.124.123-8 \\&#10;\hline&#10;\end{tabular}&#10;&#10;&#10;&#10;&#10;&#10;\end{document}"/>
  <p:tag name="IGUANATEXSIZE" val="16"/>
  <p:tag name="IGUANATEXCURSOR" val="5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495,7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}&#10;\multicolumn{2}{l}{\rlt{BancoDeEjecutivo}}\\&#10;\hline&#10;\schk{ejecutivo\_rut} &amp; \sch{banco} \\[0.5ex]&#10;\hline &#10;10.213.412-7 &amp; Santander \\&#10;14.123.521-9 &amp; Banco de Chile \\&#10;15.823.914-6 &amp; BICE \\&#10;11.435.213-4 &amp; Santander \\&#10;16.124.123-8 &amp; Itaú \\&#10;\hline&#10;\end{tabular}&#10;&#10;&#10;&#10;&#10;&#10;\end{document}"/>
  <p:tag name="IGUANATEXSIZE" val="16"/>
  <p:tag name="IGUANATEXCURSOR" val="3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386.2017"/>
  <p:tag name="LATEXADDIN" val="\documentclass{article}&#10;\usepackage[utf8]{inputenc}&#10;\usepackage{amsmath}&#10;\usepackage{xcolor}&#10;\usepackage[normalem]{ulem}&#10;\pagestyle{empty}&#10;&#10;\newcommand{\rA}{\ensuremath{\text{\color{violet}A}}}&#10;\newcommand{\rB}{\ensuremath{\text{\color{violet}B}}}&#10;\newcommand{\ab}{\ensuremath{\text{\color{brown}b}}}&#10;\newcommand{\ac}{\ensuremath{\text{\color{brown}c}}}&#10;&#10;&#10;\begin{document}&#10;&#10;\newcommand{\rlt}[1]{\textbf{\color{green!50!black}#1}}&#10;\newcommand{\sch}[1]{\ensuremath{\textbf{\color{blue}#1}}}&#10;\newcommand{\schk}[1]{\ensuremath{\textbf{\uline{\color{blue}#1}}}}&#10;\sf&#10;\footnotesize&#10;$\rA \rightarrow \{\ab\}$&#10;\end{document}"/>
  <p:tag name="IGUANATEXSIZE" val="20"/>
  <p:tag name="IGUANATEXCURSOR" val="6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8.170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A}&#10; $\rightarrow$ {\color{violet}B}&#10;$\rightarrow$ {\{\color{brown} c}\}&#10;\end{document}"/>
  <p:tag name="IGUANATEXSIZE" val="20"/>
  <p:tag name="IGUANATEXCURSOR" val="4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304.46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B}&#10; $\not\rightarrow$ {\color{green!40!black}A}&#10;\end{document}"/>
  <p:tag name="IGUANATEXSIZE" val="20"/>
  <p:tag name="IGUANATEXCURSOR" val="4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250.4687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c}&#10; $\not\in$ {\color{violet}B}&#10;\end{document}"/>
  <p:tag name="IGUANATEXSIZE" val="20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708,098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$\rightarrow$ {\{ \color{green!40!black}z} \}&#10;\end{document}"/>
  <p:tag name="IGUANATEXSIZE" val="25"/>
  <p:tag name="IGUANATEXCURSOR" val="4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2,26292"/>
  <p:tag name="ORIGINALWIDTH" val="315,043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 $\not\rightarrow$ {\color{violet}X}&#10;\end{document}"/>
  <p:tag name="IGUANATEXSIZE" val="25"/>
  <p:tag name="IGUANATEXCURSOR" val="41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40,6313"/>
  <p:tag name="ORIGINALWIDTH" val="5397,7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CREATE TABLE Aterrizaje ( ... );&#10;INSERT INTO Aterrizaje VALUES ('Messenger','Mercurio','EEUU',2015);&#10;INSERT INTO Aterrizaje VALUES ('Venera 3','Venus','URRS',1966);&#10;INSERT INTO Aterrizaje VALUES ('Pioneer','Venus','EEUU',1978);&#10;INSERT INTO Aterrizaje VALUES ('Mars 2 lander','Marte','URRS','1971'); -- error&#10;INSERT INTO Aterrizaje (país,nave,planeta) VALUES ('EEUU','Mars 2 lander','Marte'); &#10;\end{lstlisting}&#10;\end{document}&#10;"/>
  <p:tag name="IGUANATEXSIZE" val="14"/>
  <p:tag name="IGUANATEXCURSOR" val="5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2,26292"/>
  <p:tag name="ORIGINALWIDTH" val="255,0356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z}&#10; $\not\in$ {\color{brown}Y}&#10;\end{document}"/>
  <p:tag name="IGUANATEXSIZE" val="25"/>
  <p:tag name="IGUANATEXCURSOR" val="3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9.5001"/>
  <p:tag name="ORIGINALWIDTH" val="720.0347"/>
  <p:tag name="LATEXADDIN" val="\documentclass{article}&#10;\usepackage{amsmath}&#10;\pagestyle{empty}&#10;&#10;\usepackage{xcolor}&#10;\usepackage{amsmath}&#10;&#10;\begin{document}&#10;&#10;\sf&#10;&#10;\noindent&#10;\textbf{Conyectura}: Si una tabla satisface la BNCF, satisface la 2NF.&#10;\medskip&#10;&#10;\newcommand{\rA}{\ensuremath{\text{\color{violet}A}}}&#10;\newcommand{\rB}{\ensuremath{\text{\color{violet}B}}}&#10;\newcommand{\ab}{\ensuremath{\text{\color{brown}b}}}&#10;\newcommand{\ac}{\ensuremath{\text{\color{brown}c}}}&#10;&#10;\noindent&#10;\textbf{Argumento}: Cualquier contraejemplo $\rA \rightarrow \{\ab\}$ para la 2NF es un contraejemplo para la BCNF: dado que $\rA$ es un subconjunto propio de una llave candidata no puede ser una s\'uper llave, y dado que $\ab$ no es primo, $\{\ab\}$ no puede estar contenido en $\rA$ (porque $\rA$ es un subconjunto de una llave candidata). &#10;&#10;\smallskip&#10;\noindent&#10;Así que si una tabla no satisface la 2NF, no puede satisfacer la BCNF.\\Equivalentemente (por contraposici\'on), si satisface la BCNF, satisface la 2NF.&#10;\end{document}"/>
  <p:tag name="IGUANATEXSIZE" val="18"/>
  <p:tag name="IGUANATEXCURSOR" val="22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386.2017"/>
  <p:tag name="LATEXADDIN" val="\documentclass{article}&#10;\usepackage[utf8]{inputenc}&#10;\usepackage{amsmath}&#10;\usepackage{xcolor}&#10;\usepackage[normalem]{ulem}&#10;\pagestyle{empty}&#10;&#10;\newcommand{\rA}{\ensuremath{\text{\color{violet}A}}}&#10;\newcommand{\rB}{\ensuremath{\text{\color{violet}B}}}&#10;\newcommand{\ab}{\ensuremath{\text{\color{brown}b}}}&#10;\newcommand{\ac}{\ensuremath{\text{\color{brown}c}}}&#10;&#10;&#10;\begin{document}&#10;&#10;\newcommand{\rlt}[1]{\textbf{\color{green!50!black}#1}}&#10;\newcommand{\sch}[1]{\ensuremath{\textbf{\color{blue}#1}}}&#10;\newcommand{\schk}[1]{\ensuremath{\textbf{\uline{\color{blue}#1}}}}&#10;\sf&#10;\footnotesize&#10;$\rA \rightarrow \{\ab\}$&#10;\end{document}"/>
  <p:tag name="IGUANATEXSIZE" val="20"/>
  <p:tag name="IGUANATEXCURSOR" val="6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638.170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green!40!black}A}&#10; $\rightarrow$ {\color{violet}B}&#10;$\rightarrow$ {\{\color{brown} c}\}&#10;\end{document}"/>
  <p:tag name="IGUANATEXSIZE" val="20"/>
  <p:tag name="IGUANATEXCURSOR" val="4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304.462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B}&#10; $\not\rightarrow$ {\color{green!40!black}A}&#10;\end{document}"/>
  <p:tag name="IGUANATEXSIZE" val="20"/>
  <p:tag name="IGUANATEXCURSOR" val="4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98835"/>
  <p:tag name="ORIGINALWIDTH" val="250.4687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c}&#10; $\not\in$ {\color{violet}B}&#10;\end{document}"/>
  <p:tag name="IGUANATEXSIZE" val="20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2,8523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Mars 2 lander &amp; Marte &amp; EEUU &amp; $\bot$\\\hline&#10;\end{tabular}&#10;&#10;&#10;&#10;&#10;&#10;\end{document}"/>
  <p:tag name="IGUANATEXSIZE" val="15"/>
  <p:tag name="IGUANATEXCURSOR" val="5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9.1728"/>
  <p:tag name="ORIGINALWIDTH" val="720.6893"/>
  <p:tag name="LATEXADDIN" val="\documentclass{article}&#10;\usepackage{amsmath}&#10;\pagestyle{empty}&#10;&#10;\usepackage{xcolor}&#10;\usepackage{amsmath}&#10;&#10;\begin{document}&#10;&#10;\sf&#10;&#10;\noindent&#10;\textbf{Conyectura}: Si una tabla está en la BNCF, está en la 3NF.&#10;\medskip&#10;&#10;\newcommand{\rA}{\ensuremath{\text{\color{green!40!black}A}}}&#10;\newcommand{\rB}{\ensuremath{\text{\color{violet}B}}}&#10;\newcommand{\ac}{\ensuremath{\text{\color{brown}c}}}&#10;&#10;\noindent&#10;\textbf{Argumento}: Si la tabla no está en la 2NF, no está en la BCNF (demonstrado anteriormente). Cualquier contraejemplo $\rA \rightarrow \rB \rightarrow \{\ac\}$ para la 3NF da el contraejemplo $\rB \rightarrow \{\ac\}$ para la BCNF: $\rB \not\rightarrow \rA$ implica que $\rB$ no puede ser una s\'uper llave, y $\ac \not\in \rB$ implica que $\{ \ac \} \not\subseteq \rB$.&#10;&#10;\smallskip&#10;\noindent&#10;Así que si una tabla no satisface la 3NF, no puede satisfacer la BCNF.\\Equivalentemente (por contraposici\'on), si satisface la BCNF, satisface la 3NF.&#10;\end{document}"/>
  <p:tag name="IGUANATEXSIZE" val="18"/>
  <p:tag name="IGUANATEXCURSOR" val="58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9,173"/>
  <p:tag name="ORIGINALWIDTH" val="5397,7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CREATE TABLE Aterrizaje ( ... );&#10;INSERT INTO Aterrizaje VALUES ('Messenger','Mercurio','EEUU',2015);&#10;INSERT INTO Aterrizaje VALUES ('Venera 3','Venus','URRS',1966);&#10;INSERT INTO Aterrizaje VALUES ('Pioneer','Venus','EEUU',1978);&#10;INSERT INTO Aterrizaje VALUES ('Mars 2 lander','Marte','URRS','1971'); -- error&#10;INSERT INTO Aterrizaje (país,nave,planeta) VALUES ('EEUU','Mars 2 lander','Marte'); &#10;CREATE TABLE AterrizajeEEUU ( ... ); -- misma definición que Aterrizaje &#10;INSERT INTO AterrizajeEEUU ( SELECT * FROM Aterrizaje WHERE país='EEUU' );&#10;\end{lstlisting}&#10;\end{document}&#10;"/>
  <p:tag name="IGUANATEXSIZE" val="14"/>
  <p:tag name="IGUANATEXCURSOR" val="7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1983,277"/>
  <p:tag name="OUTPUTDPI" val="1200"/>
  <p:tag name="LATEXADDIN" val="\documentclass{article}&#10;\usepackage[utf8]{inputenc}&#10;\usepackage{amsmath}&#10;\usepackage{xcolor}&#10;\usepackage{multirow}&#10;\usepackage[normalem]{ulem}&#10;\usepackage{C:/Users/ahogan/Documents/Teaching/Databases/macros/bdd}&#10;\pagestyle{empty}&#10;&#10;\begin{document}&#10;\tpre&#10;\begin{tabular}{l l l r}&#10;\multicolumn{2}{l}{\rlt{AterrizajeEEUU}}\\&#10;\hline&#10;\sch{nave} &amp; \sch{planeta} &amp; \sch{país} &amp; \sch{año}\\[0.5ex]&#10;\hline &#10;Messenger &amp; Mercurio &amp; EEUU &amp; 2015\\&#10;Pioneer &amp; Venus  &amp; EEUU  &amp; 1978 \\&#10;Mars 2 lander &amp; Marte &amp; EEUU &amp; $\bot$\\\hline&#10;\end{tabular}&#10;&#10;&#10;&#10;&#10;&#10;\end{document}"/>
  <p:tag name="IGUANATEXSIZE" val="15"/>
  <p:tag name="IGUANATEXCURSOR" val="5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2,8523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Mars 2 lander &amp; Marte &amp; EEUU &amp; $\bot$\\\hline&#10;\end{tabular}&#10;&#10;&#10;&#10;&#10;&#10;\end{document}"/>
  <p:tag name="IGUANATEXSIZE" val="15"/>
  <p:tag name="IGUANATEXCURSOR" val="5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2,8523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Mars 2 lander &amp; Marte &amp; {\color{orange}URRS} &amp; {\color{orange}1971}\\\hline&#10;\end{tabular}&#10;&#10;&#10;&#10;&#10;&#10;\end{document}"/>
  <p:tag name="IGUANATEXSIZE" val="15"/>
  <p:tag name="IGUANATEXCURSOR" val="5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1983,277"/>
  <p:tag name="OUTPUTDPI" val="1200"/>
  <p:tag name="LATEXADDIN" val="\documentclass{article}&#10;\usepackage[utf8]{inputenc}&#10;\usepackage{amsmath}&#10;\usepackage{xcolor}&#10;\usepackage{multirow}&#10;\usepackage[normalem]{ulem}&#10;\usepackage{C:/Users/ahogan/Documents/Teaching/Databases/macros/bdd}&#10;\pagestyle{empty}&#10;&#10;\begin{document}&#10;\tpre&#10;\begin{tabular}{l l l r}&#10;\multicolumn{2}{l}{\rlt{AterrizajeEEUU}}\\&#10;\hline&#10;\sch{nave} &amp; \sch{planeta} &amp; \sch{país} &amp; \sch{año}\\[0.5ex]&#10;\hline &#10;Messenger &amp; Mercurio &amp; EEUU &amp; 2015\\&#10;Pioneer &amp; Venus  &amp; EEUU  &amp; 1978 \\&#10;Mars 2 lander &amp; Marte &amp; EEUU &amp; $\bot$\\\hline&#10;\end{tabular}&#10;&#10;&#10;&#10;&#10;&#10;\end{document}"/>
  <p:tag name="IGUANATEXSIZE" val="15"/>
  <p:tag name="IGUANATEXCURSOR" val="5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1.4398"/>
  <p:tag name="ORIGINALWIDTH" val="1871.01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UPDATE Aterrizaje &#10;  SET año=1971,país='URRS'&#10;  WHERE nave='Mars 2 lander';&#10;\end{lstlisting}&#10;\end{document}&#10;"/>
  <p:tag name="IGUANATEXSIZE" val="20"/>
  <p:tag name="IGUANATEXCURSOR" val="32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41,3395"/>
  <p:tag name="ORIGINALWIDTH" val="3115,18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UPDATE Aterrizaje A &#10;  SET país=AE.país &#10;  FROM AterrizajeEEUU AE &#10;  WHERE A.nave=AE.nave AND A.planeta=AE.planeta;&#10;\end{lstlisting}&#10;\end{document}&#10;"/>
  <p:tag name="IGUANATEXSIZE" val="14"/>
  <p:tag name="IGUANATEXCURSOR" val="3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,7647"/>
  <p:tag name="ORIGINALWIDTH" val="3981,5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SCHEMA SistemaSolar; -- crear una agrupación de tablas&#10;\end{lstlisting}&#10;\end{document}&#10;"/>
  <p:tag name="IGUANATEXSIZE" val="14"/>
  <p:tag name="IGUANATEXCURSOR" val="1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2,8523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Mars 2 lander &amp; Marte &amp; {\color{orange}EEUU} &amp; 1971\\\hline&#10;\end{tabular}&#10;&#10;&#10;&#10;&#10;&#10;\end{document}"/>
  <p:tag name="IGUANATEXSIZE" val="15"/>
  <p:tag name="IGUANATEXCURSOR" val="5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1983,277"/>
  <p:tag name="OUTPUTDPI" val="1200"/>
  <p:tag name="LATEXADDIN" val="\documentclass{article}&#10;\usepackage[utf8]{inputenc}&#10;\usepackage{amsmath}&#10;\usepackage{xcolor}&#10;\usepackage{multirow}&#10;\usepackage[normalem]{ulem}&#10;\usepackage{C:/Users/ahogan/Documents/Teaching/Databases/macros/bdd}&#10;\pagestyle{empty}&#10;&#10;\begin{document}&#10;\tpre&#10;\begin{tabular}{l l l r}&#10;\multicolumn{2}{l}{\rlt{AterrizajeEEUU}}\\&#10;\hline&#10;\sch{nave} &amp; \sch{planeta} &amp; \sch{país} &amp; \sch{año}\\[0.5ex]&#10;\hline &#10;Messenger &amp; Mercurio &amp; EEUU &amp; 2015\\&#10;Pioneer &amp; Venus  &amp; EEUU  &amp; 1978 \\&#10;Mars 2 lander &amp; Marte &amp; EEUU &amp; $\bot$\\\hline&#10;\end{tabular}&#10;&#10;&#10;&#10;&#10;&#10;\end{document}"/>
  <p:tag name="IGUANATEXSIZE" val="15"/>
  <p:tag name="IGUANATEXCURSOR" val="5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3,527"/>
  <p:tag name="ORIGINALWIDTH" val="2917,1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DELETE FROM AterrizajeEEUU WHERE año is NULL;&#10;\end{lstlisting}&#10;\end{document}&#10;"/>
  <p:tag name="IGUANATEXSIZE" val="14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2,8523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Mars 2 lander &amp; Marte &amp; EEUU &amp; 1971\\\hline&#10;\end{tabular}&#10;&#10;&#10;&#10;&#10;&#10;\end{document}"/>
  <p:tag name="IGUANATEXSIZE" val="15"/>
  <p:tag name="IGUANATEXCURSOR" val="5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832,506"/>
  <p:tag name="OUTPUTDPI" val="1200"/>
  <p:tag name="LATEXADDIN" val="\documentclass{article}&#10;\usepackage[utf8]{inputenc}&#10;\usepackage{amsmath}&#10;\usepackage{xcolor}&#10;\usepackage{multirow}&#10;\usepackage[normalem]{ulem}&#10;\usepackage{C:/Users/ahogan/Documents/Teaching/Databases/macros/bdd}&#10;\pagestyle{empty}&#10;&#10;\begin{document}&#10;\tpre&#10;\begin{tabular}{l l l r}&#10;\multicolumn{2}{l}{\rlt{AterrizajeEEUU}}\\&#10;\hline&#10;\sch{nave} &amp; \sch{planeta} &amp; \sch{país} &amp; \sch{año}\\[0.5ex]&#10;\hline &#10;Messenger &amp; Mercurio &amp; EEUU &amp; 2015\\&#10;Pioneer &amp; Venus  &amp; EEUU  &amp; 1978 \\\hline&#10;\end{tabular}&#10;&#10;&#10;&#10;&#10;&#10;\end{document}"/>
  <p:tag name="IGUANATEXSIZE" val="15"/>
  <p:tag name="IGUANATEXCURSOR" val="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3,527"/>
  <p:tag name="ORIGINALWIDTH" val="2849,6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ALTER TABLE AterrizajeEEUU DROP COLUMN país;&#10;\end{lstlisting}&#10;\end{document}&#10;"/>
  <p:tag name="IGUANATEXSIZE" val="14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435,7"/>
  <p:tag name="OUTPUTDPI" val="1200"/>
  <p:tag name="LATEXADDIN" val="\documentclass{article}&#10;\usepackage[utf8]{inputenc}&#10;\usepackage{amsmath}&#10;\usepackage{xcolor}&#10;\usepackage{multirow}&#10;\usepackage[normalem]{ulem}&#10;\usepackage{C:/Users/ahogan/Documents/Teaching/Databases/macros/bdd}&#10;\pagestyle{empty}&#10;&#10;\begin{document}&#10;\tpre&#10;\begin{tabular}{l l r}&#10;\multicolumn{2}{l}{\rlt{AterrizajeEEUU}}\\&#10;\hline&#10;\sch{nave} &amp; \sch{planeta}&amp; \sch{año}\\[0.5ex]&#10;\hline &#10;Messenger &amp; Mercurio &amp; 2015\\&#10;Pioneer &amp; Venus &amp; 1978 \\\hline&#10;\end{tabular}&#10;&#10;&#10;&#10;&#10;&#10;\end{document}"/>
  <p:tag name="IGUANATEXSIZE" val="15"/>
  <p:tag name="IGUANATEXCURSOR" val="2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2,8523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Mars 2 lander &amp; Marte &amp; EEUU &amp; 1971\\\hline&#10;\end{tabular}&#10;&#10;&#10;&#10;&#10;&#10;\end{document}"/>
  <p:tag name="IGUANATEXSIZE" val="15"/>
  <p:tag name="IGUANATEXCURSOR" val="5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3,527"/>
  <p:tag name="ORIGINALWIDTH" val="3372,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ALTER TABLE AterrizajeEEUU ADD COLUMN despegue date;&#10;\end{lstlisting}&#10;\end{document}&#10;"/>
  <p:tag name="IGUANATEXSIZE" val="14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980,276"/>
  <p:tag name="OUTPUTDPI" val="1200"/>
  <p:tag name="LATEXADDIN" val="\documentclass{article}&#10;\usepackage[utf8]{inputenc}&#10;\usepackage{amsmath}&#10;\usepackage{xcolor}&#10;\usepackage{multirow}&#10;\usepackage[normalem]{ulem}&#10;\usepackage{C:/Users/ahogan/Documents/Teaching/Databases/macros/bdd}&#10;\pagestyle{empty}&#10;&#10;\begin{document}&#10;\tpre&#10;\begin{tabular}{l l r l}&#10;\multicolumn{2}{l}{\rlt{AterrizajeEEUU}}\\&#10;\hline&#10;\sch{nave} &amp; \sch{planeta}&amp; \sch{año} &amp; \sch{despegue}\\[0.5ex]&#10;\hline &#10;Messenger &amp; Mercurio &amp; 2015 &amp; $\bot$\\&#10;Pioneer &amp; Venus &amp; 1978 &amp; $\bot$ \\ \hline&#10;\end{tabular}&#10;&#10;&#10;&#10;&#10;&#10;\end{document}"/>
  <p:tag name="IGUANATEXSIZE" val="15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2,8523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Mars 2 lander &amp; Marte &amp; EEUU &amp; 1971\\\hline&#10;\end{tabular}&#10;&#10;&#10;&#10;&#10;&#10;\end{document}"/>
  <p:tag name="IGUANATEXSIZE" val="15"/>
  <p:tag name="IGUANATEXCURSOR" val="5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3,527"/>
  <p:tag name="ORIGINALWIDTH" val="4026,56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ALTER TABLE AterrizajeEEUU ALTER COLUMN despegue varchar(255);&#10;\end{lstlisting}&#10;\end{document}&#10;"/>
  <p:tag name="IGUANATEXSIZE" val="14"/>
  <p:tag name="IGUANATEXCURSOR" val="3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980,276"/>
  <p:tag name="OUTPUTDPI" val="1200"/>
  <p:tag name="LATEXADDIN" val="\documentclass{article}&#10;\usepackage[utf8]{inputenc}&#10;\usepackage{amsmath}&#10;\usepackage{xcolor}&#10;\usepackage{multirow}&#10;\usepackage[normalem]{ulem}&#10;\usepackage{C:/Users/ahogan/Documents/Teaching/Databases/macros/bdd}&#10;\pagestyle{empty}&#10;&#10;\begin{document}&#10;\tpre&#10;\begin{tabular}{l l r l}&#10;\multicolumn{2}{l}{\rlt{AterrizajeEEUU}}\\&#10;\hline&#10;\sch{nave} &amp; \sch{planeta}&amp; \sch{año} &amp; \sch{despegue}\\[0.5ex]&#10;\hline &#10;Messenger &amp; Mercurio &amp; 2015 &amp; $\bot$\\&#10;Pioneer &amp; Venus &amp; 1978 &amp; $\bot$ \\ \hline&#10;\end{tabular}&#10;&#10;&#10;&#10;&#10;&#10;\end{document}"/>
  <p:tag name="IGUANATEXSIZE" val="15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2,8523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Mars 2 lander &amp; Marte &amp; EEUU &amp; 1971\\\hline&#10;\end{tabular}&#10;&#10;&#10;&#10;&#10;&#10;\end{document}"/>
  <p:tag name="IGUANATEXSIZE" val="15"/>
  <p:tag name="IGUANATEXCURSOR" val="5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3,527"/>
  <p:tag name="ORIGINALWIDTH" val="4352,1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...&#10;COPY Aterrizaje FROM '/home/csagan/aterrizaje.tsv' DELIMITER E'\t';&#10;\end{lstlisting}&#10;\end{document}&#10;"/>
  <p:tag name="IGUANATEXSIZE" val="14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4,3065"/>
  <p:tag name="ORIGINALWIDTH" val="4247,0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SCHEMA SistemaSolar; -- crear una agrupación de tablas&#10;GRANT USAGE ON SCHEMA SistemaSolar TO narmstrong; -- sólo lectura&#10;GRANT ALL PRIVILEGES ON SCHEMA SistemaSolar TO csagan; -- todo&#10;\end{lstlisting}&#10;\end{document}&#10;"/>
  <p:tag name="IGUANATEXSIZE" val="14"/>
  <p:tag name="IGUANATEXCURSOR" val="4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EEUU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7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980,276"/>
  <p:tag name="OUTPUTDPI" val="1200"/>
  <p:tag name="LATEXADDIN" val="\documentclass{article}&#10;\usepackage[utf8]{inputenc}&#10;\usepackage{amsmath}&#10;\usepackage{xcolor}&#10;\usepackage{multirow}&#10;\usepackage[normalem]{ulem}&#10;\usepackage{C:/Users/ahogan/Documents/Teaching/Databases/macros/bdd}&#10;\pagestyle{empty}&#10;&#10;\begin{document}&#10;\tpre&#10;\begin{tabular}{l l r l}&#10;\multicolumn{2}{l}{\rlt{AterrizajeEEUU}}\\&#10;\hline&#10;\sch{nave} &amp; \sch{planeta}&amp; \sch{año} &amp; \sch{despegue}\\[0.5ex]&#10;\hline &#10;Messenger &amp; Mercurio &amp; 2015 &amp; $\bot$\\&#10;Pioneer &amp; Venus &amp; 1978 &amp; $\bot$ \\ \hline&#10;\end{tabular}&#10;&#10;&#10;&#10;&#10;&#10;\end{document}"/>
  <p:tag name="IGUANATEXSIZE" val="15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414,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01533 \\&#10;USD &amp; CLP &amp; 652,2750000 \\&#10;\hline&#10;\end{tabular}&#10;&#10;&#10;&#10;&#10;&#10;\end{document}"/>
  <p:tag name="IGUANATEXSIZE" val="16"/>
  <p:tag name="IGUANATEXCURSOR" val="3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21-0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3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2,409"/>
  <p:tag name="ORIGINALWIDTH" val="1869,2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número bigint PRIMARY KEY,&#10;  rut varchar (12) NOT NULL,&#10;  tipo varchar (12) NOT NULL, &#10;  saldo_clp bigint NOT NULL,&#10;  saldo_usd DOUBLE PRECISION &#10;     NOT NULL&#10;)\end{lstlisting}&#10;\end{document}&#10;"/>
  <p:tag name="IGUANATEXSIZE" val="15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3,784"/>
  <p:tag name="ORIGINALWIDTH" val="3564,49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Cuenta VALUES &#10; (7873698669, '28.923.123-7', 'Estacional', 1000, 1.53)&#10;\end{lstlisting}&#10;\end{document}&#10;"/>
  <p:tag name="IGUANATEXSIZE" val="15"/>
  <p:tag name="IGUANATEXCURSOR" val="3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,7647"/>
  <p:tag name="ORIGINALWIDTH" val="3328,96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Cuenta SET tipo=null WHERE número=7873698669&#10;\end{lstlisting}&#10;\end{document}&#10;"/>
  <p:tag name="IGUANATEXSIZE" val="15"/>
  <p:tag name="IGUANATEXCURSOR" val="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3,784"/>
  <p:tag name="ORIGINALWIDTH" val="3629,7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Cuenta VALUES &#10; (7273697679, '28.923.0123-7', 'Estacional', 1000, 1.53)&#10;\end{lstlisting}&#10;\end{document}&#10;"/>
  <p:tag name="IGUANATEXSIZE" val="15"/>
  <p:tag name="IGUANATEXCURSOR" val="2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3181,1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Cuenta (número, rut, tipo)&#10;VALUES (7273697679, '28.923.123-7', 'Estacional')&#10;\end{lstlisting}&#10;\end{document}&#10;"/>
  <p:tag name="IGUANATEXSIZE" val="15"/>
  <p:tag name="IGUANATEXCURSOR" val="3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0695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color{green!80!black}7273697679 &amp; \color{green!80!black}28.923.123-7 &amp; \color{green!80!black}Estacional &amp; \color{green!80!black}0 &amp; \color{green!80!black}0,00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1,68"/>
  <p:tag name="ORIGINALWIDTH" val="1869,2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número bigint PRIMARY KEY,&#10;  rut varchar (12) NOT NULL,&#10;  tipo varchar (12) NOT NULL, &#10;  saldo_clp bigint NOT NULL&#10;    DEFAULT 0,&#10;  saldo_usd double precision &#10;    NOT NULL DEFAULT 0&#10;)\end{lstlisting}&#10;\end{document}&#10;"/>
  <p:tag name="IGUANATEXSIZE" val="15"/>
  <p:tag name="IGUANATEXCURSOR" val="4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7853"/>
  <p:tag name="ORIGINALWIDTH" val="3181,1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Cuenta (número, rut, tipo)&#10;VALUES (8079766582, '28.923.123-7', 'Estacional')&#10;\end{lstlisting}&#10;\end{document}&#10;"/>
  <p:tag name="IGUANATEXSIZE" val="15"/>
  <p:tag name="IGUANATEXCURSOR" val="3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1,701"/>
  <p:tag name="ORIGINALWIDTH" val="1869,2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número INTEGER PRIMARY KEY,&#10;  rut varchar (12) NOT NULL,&#10;  tipo varchar (12) NOT NULL, &#10;  saldo_clp bigint NOT NULL&#10;    DEFAULT 0,&#10;  saldo_usd float NOT NULL&#10;    DEFAULT 0,&#10;  UNIQUE (rut,tipo)&#10;)\end{lstlisting}&#10;\end{document}&#10;"/>
  <p:tag name="IGUANATEXSIZE" val="15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0695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7273697679 &amp; 28.923.123-7 &amp; Estacional &amp; 0 &amp; 0,00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58,954"/>
  <p:tag name="ORIGINALWIDTH" val="2916,4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número INTEGER,&#10;  rut varchar (12) NOT NULL,&#10;  tipo varchar (12) NOT NULL, &#10;  saldo_clp bigint NOT NULL&#10;    DEFAULT 0,&#10;  saldo_usd float NOT NULL&#10;    DEFAULT 0,&#10;  CONSTRAINT Cuenta_uni_rt UNIQUE (rut,tipo),&#10;  CONSTRAINT Cuenta_pk PRIMARY KEY (número) )&#10;\end{lstlisting}&#10;\end{document}&#10;"/>
  <p:tag name="IGUANATEXSIZE" val="15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0695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7273697679 &amp; 28.923.123-7 &amp; Estacional &amp; 0 &amp; 0,00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773,3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tt{\color{black!50!blue}SistemaSolar}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8,5333"/>
  <p:tag name="ORIGINALWIDTH" val="1885,7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ALTER TABLE Cuenta&#10;DROP CONSTRAINT Cuenta_uni_rt&#10;\end{lstlisting}&#10;\end{document}&#10;"/>
  <p:tag name="IGUANATEXSIZE" val="15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3,784"/>
  <p:tag name="ORIGINALWIDTH" val="1683,23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Ingreso VALUES &#10; (7273697679, ... , ...)&#10;\end{lstlisting}&#10;\end{document}&#10;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1,68"/>
  <p:tag name="ORIGINALWIDTH" val="2653,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Ingreso (&#10; cuenta BIGINT REFERENCES Cuenta(número),&#10; comentario VARCHAR (255),&#10; fecha DATE NOT NULL,&#10; hora TIME NOT NULL,&#10; monto BIGINT NOT NULL,&#10; saldo int NOT NULL,&#10; id VARCHAR (12) PRIMARY KEY&#10;)\end{lstlisting}&#10;\end{document}&#10;"/>
  <p:tag name="IGUANATEXSIZE" val="15"/>
  <p:tag name="IGUANATEXCURSOR" val="3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2385,333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l l l r }&#10;\rlt{Cambio}\\&#10;\hline&#10;\schk{id} &amp; \schk{\rlt{D}.venta} &amp; \schk{\rlt{D}.compa} &amp; \sch{monto} \\[0.5ex]&#10;\hline &#10;CA0121312393 &amp; CLP &amp; USD &amp; 100000,00 \\&#10;CA0121312393 &amp; CLP &amp; EUR &amp; 20000,00 \\&#10;CA2134812341 &amp; EUR &amp; CLP &amp; 4815,16 \\&#10;\hline&#10;\end{tabular}&#10;&#10;&#10;&#10;&#10;&#10;\end{document}"/>
  <p:tag name="IGUANATEXSIZE" val="16"/>
  <p:tag name="IGUANATEXCURSOR" val="3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3,8678"/>
  <p:tag name="ORIGINALWIDTH" val="1542,21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Divisa (&#10; d1 VARCHAR (3),&#10; d2 VARCHAR (3),&#10; valor DOUBLE PRECISION,&#10; PRIMARY KEY (d1, d2)&#10;)\end{lstlisting}&#10;\end{document}&#10;"/>
  <p:tag name="IGUANATEXSIZE" val="15"/>
  <p:tag name="IGUANATEXCURSOR" val="3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2,8523"/>
  <p:tag name="ORIGINALWIDTH" val="1414,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01533 \\&#10;USD &amp; CLP &amp; 652,2750000 \\&#10;CLP &amp; EUR &amp;   0,0001498 \\&#10;EUR &amp; CLP &amp; 735,9700000 \\&#10;&#10;\hline&#10;\end{tabular}&#10;&#10;&#10;&#10;&#10;&#10;\end{document}"/>
  <p:tag name="IGUANATEXSIZE" val="16"/>
  <p:tag name="IGUANATEXCURSOR" val="4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2,409"/>
  <p:tag name="ORIGINALWIDTH" val="3634,2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ambio (&#10; id VARCHAR (12),&#10; venta VARCHAR (3),&#10; compra VARCHAR (3),&#10; monto DOUBLE PRECISION,&#10; FOREIGN KEY (venta, compra) REFERENCES Divisa (d1, d2),&#10; PRIMARY KEY (id, venta, compra)&#10;)\end{lstlisting}&#10;\end{document}&#10;"/>
  <p:tag name="IGUANATEXSIZE" val="15"/>
  <p:tag name="IGUANATEXCURSOR" val="4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2,409"/>
  <p:tag name="ORIGINALWIDTH" val="4550,88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número bigint PRIMARY KEY,&#10;  rut varchar (12) NOT NULL,&#10;  tipo varchar (12) NOT NULL, &#10;  saldo_clp bigint NOT NULL,&#10;  saldo_usd double precision NOT NULL,&#10;  CHECK ( ROUND ( (saldo_clp/saldo_usd)::numeric - 652.275 , 1 ) = 0 ) &#10;)\end{lstlisting}&#10;\end{document}&#10;"/>
  <p:tag name="IGUANATEXSIZE" val="15"/>
  <p:tag name="IGUANATEXCURSOR" val="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1,6384"/>
  <p:tag name="ORIGINALWIDTH" val="3981,5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SCHEMA SistemaSolar; -- crear una agrupación de tablas&#10;CREATE TABLE SistemaSolar.Aterrizaje ( &#10;  nave varchar (255), &#10;  planeta varchar (255), &#10;  país varchar (255), &#10;  año smallint&#10;);&#10;\end{lstlisting}&#10;\end{document}&#10;"/>
  <p:tag name="IGUANATEXSIZE" val="14"/>
  <p:tag name="IGUANATEXCURSOR" val="4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805"/>
  <p:tag name="ORIGINALWIDTH" val="1864,0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Cuenta VALUES &#10; (7273697679, '28.923.123-7', &#10;   'Estacional', 100, 0.99)&#10;\end{lstlisting}&#10;\end{document}&#10;"/>
  <p:tag name="IGUANATEXSIZE" val="15"/>
  <p:tag name="IGUANATEXCURSOR" val="3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0,972"/>
  <p:tag name="ORIGINALWIDTH" val="3126,4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número BIGINT PRIMARY KEY,&#10;  rut varchar (12) NOT NULL,&#10;  tipo varchar (12) NOT NULL, &#10;  saldo_clp bigint NOT NULL,&#10;  saldo_usd double precision NOT NULL,&#10;  CHECK ( ROUND((saldo_clp/saldo_usd)::numeric -&#10;    ( SELECT valor FROM Divisa &#10;      WHERE d1='USD' AND d2='CLP' ) , 1 ) = 0 &#10;  )&#10;)\end{lstlisting}&#10;\end{document}&#10;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805"/>
  <p:tag name="ORIGINALWIDTH" val="1864,0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Cuenta VALUES &#10; (7273697679, '28.923.123-7', &#10;   'Estacional', 100, 0.99)&#10;\end{lstlisting}&#10;\end{document}&#10;"/>
  <p:tag name="IGUANATEXSIZE" val="15"/>
  <p:tag name="IGUANATEXCURSOR" val="3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414,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01533 \\&#10;USD &amp; CLP &amp; 652,2750000 \\&#10;\hline&#10;\end{tabular}&#10;&#10;&#10;&#10;&#10;&#10;\end{document}"/>
  <p:tag name="IGUANATEXSIZE" val="16"/>
  <p:tag name="IGUANATEXCURSOR" val="3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1,701"/>
  <p:tag name="ORIGINALWIDTH" val="3388,97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Ingreso (&#10; cuenta INTEGER,&#10; ...,&#10; CHECK(&#10;  ( SELECT COUNT(*) FROM Ingreso I &#10;    WHERE I.fecha=fecha AND I.cuenta=cuenta ) +&#10;  ( SELECT COUNT(*) FROM Gasto G &#10;    WHERE G.fecha=fecha AND G.cuenta=cuenta ) &lt; 1000&#10; )&#10;)\end{lstlisting}&#10;\end{document}&#10;"/>
  <p:tag name="IGUANATEXSIZE" val="15"/>
  <p:tag name="IGUANATEXCURSOR" val="5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33912</TotalTime>
  <Words>2339</Words>
  <Application>Microsoft Office PowerPoint</Application>
  <PresentationFormat>On-screen Show (4:3)</PresentationFormat>
  <Paragraphs>456</Paragraphs>
  <Slides>98</Slides>
  <Notes>3</Notes>
  <HiddenSlides>21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99" baseType="lpstr">
      <vt:lpstr>Office Theme</vt:lpstr>
      <vt:lpstr>CC3201-1 Bases de Datos Otoño 2023  Clase 7: Actualizaciones, Restricciones,                          Formas Normales</vt:lpstr>
      <vt:lpstr>Las preguntas de hoy</vt:lpstr>
      <vt:lpstr>SQL: Gestionar y crear tablas</vt:lpstr>
      <vt:lpstr>SQL: Esquema</vt:lpstr>
      <vt:lpstr>SQL: Privilegios de Esquema</vt:lpstr>
      <vt:lpstr>SQL: Crear tablas</vt:lpstr>
      <vt:lpstr>SQL: Borrar tablas</vt:lpstr>
      <vt:lpstr>SQL: Camino de esquema</vt:lpstr>
      <vt:lpstr>SQL: Actualizar tablas</vt:lpstr>
      <vt:lpstr>SQL: Insertar tuplas</vt:lpstr>
      <vt:lpstr>SQL: Insertar tuplas</vt:lpstr>
      <vt:lpstr>SQL: Insertar tuplas</vt:lpstr>
      <vt:lpstr>SQL: Insertar tuplas</vt:lpstr>
      <vt:lpstr>SQL: Insertar tuplas</vt:lpstr>
      <vt:lpstr>SQL: Insertar tuplas</vt:lpstr>
      <vt:lpstr>SQL: Editar tuplas</vt:lpstr>
      <vt:lpstr>SQL: Actualizar tuplas de otra tabla</vt:lpstr>
      <vt:lpstr>SQL: Borrar tuplas</vt:lpstr>
      <vt:lpstr>SQL: Borrar columnas</vt:lpstr>
      <vt:lpstr>SQL: Crear columnas</vt:lpstr>
      <vt:lpstr>SQL: Modificar columnas</vt:lpstr>
      <vt:lpstr>Postgres: Cargar datos</vt:lpstr>
      <vt:lpstr>SQL: Restricciones</vt:lpstr>
      <vt:lpstr>Abre una cuenta</vt:lpstr>
      <vt:lpstr>Y (por supuesto) hay una base de datos</vt:lpstr>
      <vt:lpstr>Modelo Relacional: Restricciones</vt:lpstr>
      <vt:lpstr>Restricciones básicas: llaves, nulos, domino</vt:lpstr>
      <vt:lpstr>Restricciones básicas: valores por defecto</vt:lpstr>
      <vt:lpstr>Restricciones de unicidad</vt:lpstr>
      <vt:lpstr>Nombrar (y borrar) restricciones</vt:lpstr>
      <vt:lpstr>Restricciones de llaves foráneas</vt:lpstr>
      <vt:lpstr>Restricciones de llaves compuestas</vt:lpstr>
      <vt:lpstr>Restricciones sobre varias columnas</vt:lpstr>
      <vt:lpstr>Restricciones sobre varias tablas</vt:lpstr>
      <vt:lpstr>Restricciones sobre varias tablas (!)</vt:lpstr>
      <vt:lpstr>Asertos: Restricciones independientes</vt:lpstr>
      <vt:lpstr>¡Garantizar integridad con restricciones!</vt:lpstr>
      <vt:lpstr>PowerPoint Presentation</vt:lpstr>
      <vt:lpstr>Definir dominios y tipos</vt:lpstr>
      <vt:lpstr>Crear dominios: VARCHAR</vt:lpstr>
      <vt:lpstr>Crear dominios: INTEGER</vt:lpstr>
      <vt:lpstr>Dominios: compatibles con el tipo base </vt:lpstr>
      <vt:lpstr>Tipos: son distintos a otros tipos</vt:lpstr>
      <vt:lpstr>Tipos: son distintos a otros tipos</vt:lpstr>
      <vt:lpstr>PowerPoint Presentation</vt:lpstr>
      <vt:lpstr>Tipos: un tipo compuesto</vt:lpstr>
      <vt:lpstr>Tipos: un tipo compuesto</vt:lpstr>
      <vt:lpstr>Formas normales</vt:lpstr>
      <vt:lpstr>Todo bien</vt:lpstr>
      <vt:lpstr>UNF: Forma No Normalizada (UnNormalised Form)</vt:lpstr>
      <vt:lpstr>UNF: Forma No Normalizada (UnNormalised Form)</vt:lpstr>
      <vt:lpstr>1NF: Primera Forma Normal (First Normal Form)</vt:lpstr>
      <vt:lpstr>1NF: Primera Forma Normal (First Normal Form)</vt:lpstr>
      <vt:lpstr>1NF: Primera Forma Normal (First Normal Form)</vt:lpstr>
      <vt:lpstr>1NF: Primera Forma Normal (First Normal Form)</vt:lpstr>
      <vt:lpstr>PowerPoint Presentation</vt:lpstr>
      <vt:lpstr>Modelo Relacional: Restricciones (Llaves)</vt:lpstr>
      <vt:lpstr>Modelo Relacional: Restricciones (Llaves)</vt:lpstr>
      <vt:lpstr>Modelo Relacional: Restricciones (Llaves)</vt:lpstr>
      <vt:lpstr>Modelo Relacional:  Restricciones (Dependencias funcionales)</vt:lpstr>
      <vt:lpstr>Modelo Relacional: Restricciones (Dependencias funcionales)</vt:lpstr>
      <vt:lpstr>PowerPoint Presentation</vt:lpstr>
      <vt:lpstr>1NF: Primera Forma Normal</vt:lpstr>
      <vt:lpstr>2NF: Segunda Forma Normal</vt:lpstr>
      <vt:lpstr>2NF: Segunda Forma Normal</vt:lpstr>
      <vt:lpstr>2NF: Segunda Forma Normal</vt:lpstr>
      <vt:lpstr>2NF: Segunda Forma Normal</vt:lpstr>
      <vt:lpstr>2NF: Segunda Forma Normal</vt:lpstr>
      <vt:lpstr>2NF: Segunda Forma Normal</vt:lpstr>
      <vt:lpstr>2NF: Segunda Forma Normal</vt:lpstr>
      <vt:lpstr>3NF: Tercera Forma Normal</vt:lpstr>
      <vt:lpstr>3NF: Tercera Forma Normal</vt:lpstr>
      <vt:lpstr>3NF: Tercera Forma Normal</vt:lpstr>
      <vt:lpstr>3NF: Tercera Forma Normal</vt:lpstr>
      <vt:lpstr>3NF: Tercera Forma Normal</vt:lpstr>
      <vt:lpstr>3NF: Tercera Forma Normal</vt:lpstr>
      <vt:lpstr>3NF: Tercera Forma Normal</vt:lpstr>
      <vt:lpstr>3NF: Tercera Forma Normal</vt:lpstr>
      <vt:lpstr>BCNF: Boyce–Codd</vt:lpstr>
      <vt:lpstr>BCNF: Boyce–Codd</vt:lpstr>
      <vt:lpstr>BCNF: Boyce–Codd</vt:lpstr>
      <vt:lpstr>BCNF: Boyce–Codd</vt:lpstr>
      <vt:lpstr>BCNF: Boyce–Codd</vt:lpstr>
      <vt:lpstr>BCNF: Boyce–Codd</vt:lpstr>
      <vt:lpstr>BCNF: Boyce–Codd</vt:lpstr>
      <vt:lpstr>BCNF: Boyce–Codd</vt:lpstr>
      <vt:lpstr>BCNF: Boyce–Codd</vt:lpstr>
      <vt:lpstr>UNF ⊇ 1NF ⊇ 2NF ⊇ 3NF ⊇ BCNF</vt:lpstr>
      <vt:lpstr>UNF ⊇ 1NF ⊇ 2NF ⊇ 3NF ⊇ BCNF</vt:lpstr>
      <vt:lpstr>1NF ⊇ 2NF</vt:lpstr>
      <vt:lpstr>2NF ⊇ 3NF</vt:lpstr>
      <vt:lpstr>2NF ⊇ BCNF</vt:lpstr>
      <vt:lpstr>3NF ⊇ BCNF</vt:lpstr>
      <vt:lpstr>UNF ⊇ 1NF ⊇ 2NF ⊇ 3NF ⊇ BCNF</vt:lpstr>
      <vt:lpstr>UNF ⊇ 1NF ⊇ 2NF ⊇ 3NF ⊇ BCNF ⊇ …</vt:lpstr>
      <vt:lpstr>Formas Normales</vt:lpstr>
      <vt:lpstr>¿Los nulos pueden ser una solución?</vt:lpstr>
      <vt:lpstr>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aidhog</cp:lastModifiedBy>
  <cp:revision>1406</cp:revision>
  <cp:lastPrinted>2016-09-12T03:42:43Z</cp:lastPrinted>
  <dcterms:created xsi:type="dcterms:W3CDTF">2006-08-16T00:00:00Z</dcterms:created>
  <dcterms:modified xsi:type="dcterms:W3CDTF">2023-04-17T05:48:08Z</dcterms:modified>
</cp:coreProperties>
</file>