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1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4"/>
  </p:notesMasterIdLst>
  <p:handoutMasterIdLst>
    <p:handoutMasterId r:id="rId95"/>
  </p:handoutMasterIdLst>
  <p:sldIdLst>
    <p:sldId id="528" r:id="rId3"/>
    <p:sldId id="776" r:id="rId4"/>
    <p:sldId id="805" r:id="rId5"/>
    <p:sldId id="804" r:id="rId6"/>
    <p:sldId id="806" r:id="rId7"/>
    <p:sldId id="807" r:id="rId8"/>
    <p:sldId id="808" r:id="rId9"/>
    <p:sldId id="809" r:id="rId10"/>
    <p:sldId id="810" r:id="rId11"/>
    <p:sldId id="849" r:id="rId12"/>
    <p:sldId id="811" r:id="rId13"/>
    <p:sldId id="812" r:id="rId14"/>
    <p:sldId id="851" r:id="rId15"/>
    <p:sldId id="852" r:id="rId16"/>
    <p:sldId id="813" r:id="rId17"/>
    <p:sldId id="814" r:id="rId18"/>
    <p:sldId id="853" r:id="rId19"/>
    <p:sldId id="816" r:id="rId20"/>
    <p:sldId id="855" r:id="rId21"/>
    <p:sldId id="856" r:id="rId22"/>
    <p:sldId id="857" r:id="rId23"/>
    <p:sldId id="854" r:id="rId24"/>
    <p:sldId id="817" r:id="rId25"/>
    <p:sldId id="818" r:id="rId26"/>
    <p:sldId id="815" r:id="rId27"/>
    <p:sldId id="858" r:id="rId28"/>
    <p:sldId id="862" r:id="rId29"/>
    <p:sldId id="863" r:id="rId30"/>
    <p:sldId id="864" r:id="rId31"/>
    <p:sldId id="865" r:id="rId32"/>
    <p:sldId id="866" r:id="rId33"/>
    <p:sldId id="867" r:id="rId34"/>
    <p:sldId id="868" r:id="rId35"/>
    <p:sldId id="873" r:id="rId36"/>
    <p:sldId id="874" r:id="rId37"/>
    <p:sldId id="875" r:id="rId38"/>
    <p:sldId id="876" r:id="rId39"/>
    <p:sldId id="877" r:id="rId40"/>
    <p:sldId id="878" r:id="rId41"/>
    <p:sldId id="879" r:id="rId42"/>
    <p:sldId id="880" r:id="rId43"/>
    <p:sldId id="882" r:id="rId44"/>
    <p:sldId id="883" r:id="rId45"/>
    <p:sldId id="887" r:id="rId46"/>
    <p:sldId id="894" r:id="rId47"/>
    <p:sldId id="885" r:id="rId48"/>
    <p:sldId id="888" r:id="rId49"/>
    <p:sldId id="884" r:id="rId50"/>
    <p:sldId id="889" r:id="rId51"/>
    <p:sldId id="890" r:id="rId52"/>
    <p:sldId id="891" r:id="rId53"/>
    <p:sldId id="922" r:id="rId54"/>
    <p:sldId id="923" r:id="rId55"/>
    <p:sldId id="924" r:id="rId56"/>
    <p:sldId id="834" r:id="rId57"/>
    <p:sldId id="835" r:id="rId58"/>
    <p:sldId id="831" r:id="rId59"/>
    <p:sldId id="832" r:id="rId60"/>
    <p:sldId id="833" r:id="rId61"/>
    <p:sldId id="928" r:id="rId62"/>
    <p:sldId id="929" r:id="rId63"/>
    <p:sldId id="930" r:id="rId64"/>
    <p:sldId id="931" r:id="rId65"/>
    <p:sldId id="932" r:id="rId66"/>
    <p:sldId id="925" r:id="rId67"/>
    <p:sldId id="909" r:id="rId68"/>
    <p:sldId id="898" r:id="rId69"/>
    <p:sldId id="899" r:id="rId70"/>
    <p:sldId id="900" r:id="rId71"/>
    <p:sldId id="901" r:id="rId72"/>
    <p:sldId id="902" r:id="rId73"/>
    <p:sldId id="903" r:id="rId74"/>
    <p:sldId id="904" r:id="rId75"/>
    <p:sldId id="905" r:id="rId76"/>
    <p:sldId id="927" r:id="rId77"/>
    <p:sldId id="911" r:id="rId78"/>
    <p:sldId id="933" r:id="rId79"/>
    <p:sldId id="912" r:id="rId80"/>
    <p:sldId id="913" r:id="rId81"/>
    <p:sldId id="914" r:id="rId82"/>
    <p:sldId id="915" r:id="rId83"/>
    <p:sldId id="916" r:id="rId84"/>
    <p:sldId id="917" r:id="rId85"/>
    <p:sldId id="918" r:id="rId86"/>
    <p:sldId id="919" r:id="rId87"/>
    <p:sldId id="920" r:id="rId88"/>
    <p:sldId id="921" r:id="rId89"/>
    <p:sldId id="906" r:id="rId90"/>
    <p:sldId id="907" r:id="rId91"/>
    <p:sldId id="837" r:id="rId92"/>
    <p:sldId id="838" r:id="rId9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DCDB"/>
    <a:srgbClr val="F0F4F3"/>
    <a:srgbClr val="2B2B45"/>
    <a:srgbClr val="010101"/>
    <a:srgbClr val="192243"/>
    <a:srgbClr val="437C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162" autoAdjust="0"/>
    <p:restoredTop sz="95501" autoAdjust="0"/>
  </p:normalViewPr>
  <p:slideViewPr>
    <p:cSldViewPr>
      <p:cViewPr varScale="1">
        <p:scale>
          <a:sx n="85" d="100"/>
          <a:sy n="85" d="100"/>
        </p:scale>
        <p:origin x="-688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31-03-2023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31-03-2023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30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19016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>
                <a:solidFill>
                  <a:prstClr val="black"/>
                </a:solidFill>
              </a:rPr>
              <a:pPr/>
              <a:t>90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86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31-03-2023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31-03-2023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31-03-2023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31-03-2023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6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31-03-2023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07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31-03-2023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18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31-03-2023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18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31-03-2023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599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31-03-2023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91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31-03-2023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01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31-03-2023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84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31-03-2023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31-03-2023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68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31-03-2023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1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31-03-2023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518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31-03-2023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31-03-2023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31-03-2023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31-03-2023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31-03-2023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31-03-2023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31-03-2023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31-03-2023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31-03-2023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13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4.xml"/><Relationship Id="rId7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tags" Target="../tags/tag6.xml"/><Relationship Id="rId16" Type="http://schemas.openxmlformats.org/officeDocument/2006/relationships/image" Target="../media/image19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14.png"/><Relationship Id="rId5" Type="http://schemas.openxmlformats.org/officeDocument/2006/relationships/tags" Target="../tags/tag9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2.png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tags" Target="../tags/tag15.xml"/><Relationship Id="rId16" Type="http://schemas.openxmlformats.org/officeDocument/2006/relationships/image" Target="../media/image19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14.png"/><Relationship Id="rId5" Type="http://schemas.openxmlformats.org/officeDocument/2006/relationships/tags" Target="../tags/tag18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2.png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26.xml"/><Relationship Id="rId7" Type="http://schemas.openxmlformats.org/officeDocument/2006/relationships/image" Target="../media/image24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tags" Target="../tags/tag28.xml"/><Relationship Id="rId16" Type="http://schemas.openxmlformats.org/officeDocument/2006/relationships/image" Target="../media/image19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14.png"/><Relationship Id="rId5" Type="http://schemas.openxmlformats.org/officeDocument/2006/relationships/tags" Target="../tags/tag31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2.pn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38.xml"/><Relationship Id="rId7" Type="http://schemas.openxmlformats.org/officeDocument/2006/relationships/image" Target="../media/image26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41.xml"/><Relationship Id="rId7" Type="http://schemas.openxmlformats.org/officeDocument/2006/relationships/image" Target="../media/image29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28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44.xml"/><Relationship Id="rId7" Type="http://schemas.openxmlformats.org/officeDocument/2006/relationships/image" Target="../media/image32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31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tags" Target="../tags/tag46.xml"/><Relationship Id="rId16" Type="http://schemas.openxmlformats.org/officeDocument/2006/relationships/image" Target="../media/image19.png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image" Target="../media/image14.png"/><Relationship Id="rId5" Type="http://schemas.openxmlformats.org/officeDocument/2006/relationships/tags" Target="../tags/tag49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2.png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56.xml"/><Relationship Id="rId7" Type="http://schemas.openxmlformats.org/officeDocument/2006/relationships/image" Target="../media/image33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59.xml"/><Relationship Id="rId7" Type="http://schemas.openxmlformats.org/officeDocument/2006/relationships/image" Target="../media/image35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tags" Target="../tags/tag62.xml"/><Relationship Id="rId16" Type="http://schemas.openxmlformats.org/officeDocument/2006/relationships/image" Target="../media/image19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image" Target="../media/image14.png"/><Relationship Id="rId5" Type="http://schemas.openxmlformats.org/officeDocument/2006/relationships/tags" Target="../tags/tag65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2.png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72.xml"/><Relationship Id="rId7" Type="http://schemas.openxmlformats.org/officeDocument/2006/relationships/image" Target="../media/image38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tags" Target="../tags/tag74.xml"/><Relationship Id="rId16" Type="http://schemas.openxmlformats.org/officeDocument/2006/relationships/image" Target="../media/image19.png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14.png"/><Relationship Id="rId5" Type="http://schemas.openxmlformats.org/officeDocument/2006/relationships/tags" Target="../tags/tag77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2.png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84.xml"/><Relationship Id="rId7" Type="http://schemas.openxmlformats.org/officeDocument/2006/relationships/image" Target="../media/image40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8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tags" Target="../tags/tag85.xml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88.xml"/><Relationship Id="rId7" Type="http://schemas.openxmlformats.org/officeDocument/2006/relationships/image" Target="../media/image8.gif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tags" Target="../tags/tag89.xml"/><Relationship Id="rId9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92.xml"/><Relationship Id="rId7" Type="http://schemas.openxmlformats.org/officeDocument/2006/relationships/image" Target="../media/image44.pn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8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tags" Target="../tags/tag93.xml"/><Relationship Id="rId9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tags" Target="../tags/tag95.xml"/><Relationship Id="rId16" Type="http://schemas.openxmlformats.org/officeDocument/2006/relationships/image" Target="../media/image19.png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4.png"/><Relationship Id="rId5" Type="http://schemas.openxmlformats.org/officeDocument/2006/relationships/tags" Target="../tags/tag98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2.png"/><Relationship Id="rId4" Type="http://schemas.openxmlformats.org/officeDocument/2006/relationships/tags" Target="../tags/tag97.xml"/><Relationship Id="rId9" Type="http://schemas.openxmlformats.org/officeDocument/2006/relationships/tags" Target="../tags/tag102.xml"/><Relationship Id="rId1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105.xml"/><Relationship Id="rId7" Type="http://schemas.openxmlformats.org/officeDocument/2006/relationships/image" Target="../media/image46.pn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8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.png"/><Relationship Id="rId4" Type="http://schemas.openxmlformats.org/officeDocument/2006/relationships/tags" Target="../tags/tag106.xml"/><Relationship Id="rId9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109.xml"/><Relationship Id="rId7" Type="http://schemas.openxmlformats.org/officeDocument/2006/relationships/image" Target="../media/image46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8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1.png"/><Relationship Id="rId4" Type="http://schemas.openxmlformats.org/officeDocument/2006/relationships/tags" Target="../tags/tag110.xml"/><Relationship Id="rId9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113.xml"/><Relationship Id="rId7" Type="http://schemas.openxmlformats.org/officeDocument/2006/relationships/image" Target="../media/image8.gif"/><Relationship Id="rId12" Type="http://schemas.openxmlformats.org/officeDocument/2006/relationships/image" Target="../media/image51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5" Type="http://schemas.openxmlformats.org/officeDocument/2006/relationships/tags" Target="../tags/tag115.xml"/><Relationship Id="rId10" Type="http://schemas.openxmlformats.org/officeDocument/2006/relationships/image" Target="../media/image47.png"/><Relationship Id="rId4" Type="http://schemas.openxmlformats.org/officeDocument/2006/relationships/tags" Target="../tags/tag114.xml"/><Relationship Id="rId9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tags" Target="../tags/tag118.xml"/><Relationship Id="rId7" Type="http://schemas.openxmlformats.org/officeDocument/2006/relationships/tags" Target="../tags/tag122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tags" Target="../tags/tag117.xml"/><Relationship Id="rId16" Type="http://schemas.openxmlformats.org/officeDocument/2006/relationships/image" Target="../media/image19.png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image" Target="../media/image14.png"/><Relationship Id="rId5" Type="http://schemas.openxmlformats.org/officeDocument/2006/relationships/tags" Target="../tags/tag120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2.png"/><Relationship Id="rId4" Type="http://schemas.openxmlformats.org/officeDocument/2006/relationships/tags" Target="../tags/tag119.xml"/><Relationship Id="rId9" Type="http://schemas.openxmlformats.org/officeDocument/2006/relationships/tags" Target="../tags/tag124.xml"/><Relationship Id="rId1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27.xml"/><Relationship Id="rId7" Type="http://schemas.openxmlformats.org/officeDocument/2006/relationships/image" Target="../media/image53.pn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8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tags" Target="../tags/tag128.xml"/><Relationship Id="rId9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31.xml"/><Relationship Id="rId7" Type="http://schemas.openxmlformats.org/officeDocument/2006/relationships/image" Target="../media/image55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8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tags" Target="../tags/tag132.xml"/><Relationship Id="rId9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35.xml"/><Relationship Id="rId7" Type="http://schemas.openxmlformats.org/officeDocument/2006/relationships/image" Target="../media/image57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8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tags" Target="../tags/tag136.xml"/><Relationship Id="rId9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tags" Target="../tags/tag139.xml"/><Relationship Id="rId7" Type="http://schemas.openxmlformats.org/officeDocument/2006/relationships/tags" Target="../tags/tag143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tags" Target="../tags/tag138.xml"/><Relationship Id="rId16" Type="http://schemas.openxmlformats.org/officeDocument/2006/relationships/image" Target="../media/image19.png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image" Target="../media/image14.png"/><Relationship Id="rId5" Type="http://schemas.openxmlformats.org/officeDocument/2006/relationships/tags" Target="../tags/tag141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2.png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148.xml"/><Relationship Id="rId7" Type="http://schemas.openxmlformats.org/officeDocument/2006/relationships/image" Target="../media/image59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8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png"/><Relationship Id="rId4" Type="http://schemas.openxmlformats.org/officeDocument/2006/relationships/tags" Target="../tags/tag149.xml"/><Relationship Id="rId9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152.xml"/><Relationship Id="rId7" Type="http://schemas.openxmlformats.org/officeDocument/2006/relationships/image" Target="../media/image61.pn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8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png"/><Relationship Id="rId4" Type="http://schemas.openxmlformats.org/officeDocument/2006/relationships/tags" Target="../tags/tag153.xml"/><Relationship Id="rId9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161.xml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tags" Target="../tags/tag156.xml"/><Relationship Id="rId7" Type="http://schemas.openxmlformats.org/officeDocument/2006/relationships/tags" Target="../tags/tag160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tags" Target="../tags/tag155.xml"/><Relationship Id="rId16" Type="http://schemas.openxmlformats.org/officeDocument/2006/relationships/image" Target="../media/image19.png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image" Target="../media/image14.png"/><Relationship Id="rId5" Type="http://schemas.openxmlformats.org/officeDocument/2006/relationships/tags" Target="../tags/tag158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2.png"/><Relationship Id="rId4" Type="http://schemas.openxmlformats.org/officeDocument/2006/relationships/tags" Target="../tags/tag157.xml"/><Relationship Id="rId9" Type="http://schemas.openxmlformats.org/officeDocument/2006/relationships/tags" Target="../tags/tag162.xml"/><Relationship Id="rId1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65.xml"/><Relationship Id="rId7" Type="http://schemas.openxmlformats.org/officeDocument/2006/relationships/image" Target="../media/image64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image" Target="../media/image8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6.png"/><Relationship Id="rId4" Type="http://schemas.openxmlformats.org/officeDocument/2006/relationships/tags" Target="../tags/tag166.xml"/><Relationship Id="rId9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169.xml"/><Relationship Id="rId7" Type="http://schemas.openxmlformats.org/officeDocument/2006/relationships/image" Target="../media/image8.gif"/><Relationship Id="rId12" Type="http://schemas.openxmlformats.org/officeDocument/2006/relationships/image" Target="../media/image46.png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6.png"/><Relationship Id="rId5" Type="http://schemas.openxmlformats.org/officeDocument/2006/relationships/tags" Target="../tags/tag171.xml"/><Relationship Id="rId10" Type="http://schemas.openxmlformats.org/officeDocument/2006/relationships/image" Target="../media/image65.png"/><Relationship Id="rId4" Type="http://schemas.openxmlformats.org/officeDocument/2006/relationships/tags" Target="../tags/tag170.xml"/><Relationship Id="rId9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74.xml"/><Relationship Id="rId7" Type="http://schemas.openxmlformats.org/officeDocument/2006/relationships/image" Target="../media/image67.png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8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8.png"/><Relationship Id="rId4" Type="http://schemas.openxmlformats.org/officeDocument/2006/relationships/tags" Target="../tags/tag175.xml"/><Relationship Id="rId9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78.xml"/><Relationship Id="rId7" Type="http://schemas.openxmlformats.org/officeDocument/2006/relationships/image" Target="../media/image67.pn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8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6.png"/><Relationship Id="rId4" Type="http://schemas.openxmlformats.org/officeDocument/2006/relationships/tags" Target="../tags/tag179.xml"/><Relationship Id="rId9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82.xml"/><Relationship Id="rId7" Type="http://schemas.openxmlformats.org/officeDocument/2006/relationships/image" Target="../media/image69.png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image" Target="../media/image8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tags" Target="../tags/tag183.xml"/><Relationship Id="rId9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86.xml"/><Relationship Id="rId7" Type="http://schemas.openxmlformats.org/officeDocument/2006/relationships/image" Target="../media/image71.pn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8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6.png"/><Relationship Id="rId4" Type="http://schemas.openxmlformats.org/officeDocument/2006/relationships/tags" Target="../tags/tag187.xml"/><Relationship Id="rId9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190.xml"/><Relationship Id="rId7" Type="http://schemas.openxmlformats.org/officeDocument/2006/relationships/image" Target="../media/image8.gif"/><Relationship Id="rId12" Type="http://schemas.openxmlformats.org/officeDocument/2006/relationships/image" Target="../media/image46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5.png"/><Relationship Id="rId5" Type="http://schemas.openxmlformats.org/officeDocument/2006/relationships/tags" Target="../tags/tag192.xml"/><Relationship Id="rId10" Type="http://schemas.openxmlformats.org/officeDocument/2006/relationships/image" Target="../media/image74.png"/><Relationship Id="rId4" Type="http://schemas.openxmlformats.org/officeDocument/2006/relationships/tags" Target="../tags/tag191.xml"/><Relationship Id="rId9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195.xml"/><Relationship Id="rId7" Type="http://schemas.openxmlformats.org/officeDocument/2006/relationships/image" Target="../media/image77.png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image" Target="../media/image76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1.png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1.png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02.xml"/><Relationship Id="rId7" Type="http://schemas.openxmlformats.org/officeDocument/2006/relationships/image" Target="../media/image83.png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image" Target="../media/image82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05.xml"/><Relationship Id="rId7" Type="http://schemas.openxmlformats.org/officeDocument/2006/relationships/image" Target="../media/image85.png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image" Target="../media/image84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08.xml"/><Relationship Id="rId7" Type="http://schemas.openxmlformats.org/officeDocument/2006/relationships/image" Target="../media/image87.png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image" Target="../media/image86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11.xml"/><Relationship Id="rId7" Type="http://schemas.openxmlformats.org/officeDocument/2006/relationships/image" Target="../media/image89.png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image" Target="../media/image88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1.png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219.xml"/><Relationship Id="rId7" Type="http://schemas.openxmlformats.org/officeDocument/2006/relationships/image" Target="../media/image93.png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1.png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4.xml"/><Relationship Id="rId4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5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28.xml"/><Relationship Id="rId7" Type="http://schemas.openxmlformats.org/officeDocument/2006/relationships/image" Target="../media/image99.png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image" Target="../media/image98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31.xml"/><Relationship Id="rId7" Type="http://schemas.openxmlformats.org/officeDocument/2006/relationships/image" Target="../media/image101.png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6" Type="http://schemas.openxmlformats.org/officeDocument/2006/relationships/image" Target="../media/image100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34.xml"/><Relationship Id="rId7" Type="http://schemas.openxmlformats.org/officeDocument/2006/relationships/image" Target="../media/image103.png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image" Target="../media/image102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37.xml"/><Relationship Id="rId7" Type="http://schemas.openxmlformats.org/officeDocument/2006/relationships/image" Target="../media/image105.png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image" Target="../media/image104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9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42.xml"/><Relationship Id="rId7" Type="http://schemas.openxmlformats.org/officeDocument/2006/relationships/image" Target="../media/image108.pn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image" Target="../media/image107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1.png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tags" Target="../tags/tag247.xml"/><Relationship Id="rId7" Type="http://schemas.openxmlformats.org/officeDocument/2006/relationships/image" Target="../media/image10.png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6" Type="http://schemas.openxmlformats.org/officeDocument/2006/relationships/image" Target="../media/image109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db-engines.com/en/ranking/relational+dbms" TargetMode="Externa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250.xml"/><Relationship Id="rId7" Type="http://schemas.openxmlformats.org/officeDocument/2006/relationships/image" Target="../media/image112.png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image" Target="../media/image111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253.xml"/><Relationship Id="rId7" Type="http://schemas.openxmlformats.org/officeDocument/2006/relationships/image" Target="../media/image112.png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image" Target="../media/image114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db-engines.com/en/ranking/relational+dbms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256.xml"/><Relationship Id="rId7" Type="http://schemas.openxmlformats.org/officeDocument/2006/relationships/image" Target="../media/image112.png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6" Type="http://schemas.openxmlformats.org/officeDocument/2006/relationships/image" Target="../media/image115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tags" Target="../tags/tag259.xml"/><Relationship Id="rId7" Type="http://schemas.openxmlformats.org/officeDocument/2006/relationships/image" Target="../media/image112.png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image" Target="../media/image116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tags" Target="../tags/tag262.xml"/><Relationship Id="rId7" Type="http://schemas.openxmlformats.org/officeDocument/2006/relationships/image" Target="../media/image112.png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6" Type="http://schemas.openxmlformats.org/officeDocument/2006/relationships/image" Target="../media/image118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tags" Target="../tags/tag265.xml"/><Relationship Id="rId7" Type="http://schemas.openxmlformats.org/officeDocument/2006/relationships/image" Target="../media/image112.png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image" Target="../media/image120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image" Target="../media/image122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tags" Target="../tags/tag270.xml"/><Relationship Id="rId7" Type="http://schemas.openxmlformats.org/officeDocument/2006/relationships/image" Target="../media/image122.png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image" Target="../media/image124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tags" Target="../tags/tag275.xml"/><Relationship Id="rId7" Type="http://schemas.openxmlformats.org/officeDocument/2006/relationships/image" Target="../media/image124.png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78.xml"/><Relationship Id="rId7" Type="http://schemas.openxmlformats.org/officeDocument/2006/relationships/image" Target="../media/image11.png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6" Type="http://schemas.openxmlformats.org/officeDocument/2006/relationships/image" Target="../media/image126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tags" Target="../tags/tag281.xml"/><Relationship Id="rId7" Type="http://schemas.openxmlformats.org/officeDocument/2006/relationships/image" Target="../media/image127.png"/><Relationship Id="rId2" Type="http://schemas.openxmlformats.org/officeDocument/2006/relationships/tags" Target="../tags/tag280.xml"/><Relationship Id="rId1" Type="http://schemas.openxmlformats.org/officeDocument/2006/relationships/tags" Target="../tags/tag279.xml"/><Relationship Id="rId6" Type="http://schemas.openxmlformats.org/officeDocument/2006/relationships/image" Target="../media/image8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tags" Target="../tags/tag282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2023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5: SQL (I)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Álgebra Relacional en </a:t>
            </a:r>
            <a:r>
              <a:rPr lang="es-CL" dirty="0" smtClean="0"/>
              <a:t>SQL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681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371600"/>
            <a:ext cx="9144000" cy="44196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Los planetas</a:t>
            </a:r>
            <a:endParaRPr lang="es-CL" dirty="0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775618"/>
            <a:ext cx="5015844" cy="1865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78" y="3933588"/>
            <a:ext cx="3041846" cy="168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2" y="3922638"/>
            <a:ext cx="3706797" cy="1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7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64" y="1600200"/>
            <a:ext cx="4084271" cy="4084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chemeClr val="bg1">
                    <a:lumMod val="85000"/>
                  </a:schemeClr>
                </a:solidFill>
              </a:rPr>
              <a:t>Mientras tanto en Plutón …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438400"/>
            <a:ext cx="1371600" cy="90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</a:t>
            </a:r>
            <a:r>
              <a:rPr lang="es-CL" dirty="0" smtClean="0"/>
              <a:t>Relacional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2893156" cy="55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458509"/>
            <a:ext cx="2631648" cy="51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3" y="5388705"/>
            <a:ext cx="1733841" cy="431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40499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938169"/>
            <a:ext cx="1794128" cy="437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3935064"/>
            <a:ext cx="1796927" cy="439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0" y="5375110"/>
            <a:ext cx="3503385" cy="458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2453638"/>
            <a:ext cx="2252728" cy="661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09" y="1371600"/>
            <a:ext cx="288509" cy="3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7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Relacional: Relación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2893156" cy="55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458509"/>
            <a:ext cx="2631648" cy="51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3" y="5388705"/>
            <a:ext cx="1733841" cy="431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40499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938169"/>
            <a:ext cx="1794128" cy="437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3935064"/>
            <a:ext cx="1796927" cy="439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0" y="5375110"/>
            <a:ext cx="3503385" cy="458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2453638"/>
            <a:ext cx="2252728" cy="661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09" y="1371600"/>
            <a:ext cx="288509" cy="3561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2400" y="2209800"/>
            <a:ext cx="8915399" cy="376982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1219200"/>
            <a:ext cx="858624" cy="685800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5123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Forma básica de una consulta de SQL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590800"/>
            <a:ext cx="3959528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Relación en 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SELECT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* FROM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sz="2800" i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R</a:t>
            </a:r>
            <a:endParaRPr lang="es-CL" sz="2800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5607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88" y="4119233"/>
            <a:ext cx="5018012" cy="1671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29"/>
            <a:ext cx="1590036" cy="46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5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Relacional: Proyección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2893156" cy="55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458509"/>
            <a:ext cx="2631648" cy="51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3" y="5388705"/>
            <a:ext cx="1733841" cy="431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40499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938169"/>
            <a:ext cx="1794128" cy="437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3935064"/>
            <a:ext cx="1796927" cy="439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0" y="5375110"/>
            <a:ext cx="3503385" cy="458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2453638"/>
            <a:ext cx="2252728" cy="661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09" y="1371600"/>
            <a:ext cx="288509" cy="3561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2400" y="3276600"/>
            <a:ext cx="8915399" cy="270302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52800" y="1981201"/>
            <a:ext cx="5714998" cy="12192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9728" y="2362200"/>
            <a:ext cx="3076872" cy="685800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9697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Proyección en SQL: 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SELECT</a:t>
            </a:r>
            <a:r>
              <a:rPr lang="es-CL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[v</a:t>
            </a:r>
            <a:r>
              <a:rPr lang="es-CL" sz="2800" baseline="-25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1</a:t>
            </a:r>
            <a:r>
              <a:rPr lang="es-CL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…</a:t>
            </a:r>
            <a:r>
              <a:rPr lang="es-CL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sz="28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v</a:t>
            </a:r>
            <a:r>
              <a:rPr lang="es-CL" sz="2800" baseline="-250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]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28"/>
            <a:ext cx="2503251" cy="4639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81" y="4120979"/>
            <a:ext cx="1355401" cy="167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0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Proyección en SQL: 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SELECT</a:t>
            </a:r>
            <a:r>
              <a:rPr lang="es-CL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[v</a:t>
            </a:r>
            <a:r>
              <a:rPr lang="es-CL" sz="2800" baseline="-25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</a:t>
            </a:r>
            <a:r>
              <a:rPr lang="es-CL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…, </a:t>
            </a:r>
            <a:r>
              <a:rPr lang="es-CL" sz="28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</a:t>
            </a:r>
            <a:r>
              <a:rPr lang="es-CL" sz="2800" baseline="-250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</a:t>
            </a:r>
            <a:r>
              <a:rPr lang="es-CL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]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0"/>
            <a:ext cx="1980358" cy="5213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0"/>
            <a:ext cx="794986" cy="1494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210222"/>
            <a:ext cx="3041846" cy="1686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03680" y="4766102"/>
            <a:ext cx="3352801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¿Algún problema aquí?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90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última vez ...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0391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ouston tenemos un proble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8610600" cy="254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1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Proyección en 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SELECT DISTINCT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0"/>
            <a:ext cx="3064322" cy="52145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4"/>
            <a:ext cx="795097" cy="943731"/>
          </a:xfrm>
          <a:prstGeom prst="rect">
            <a:avLst/>
          </a:prstGeom>
        </p:spPr>
      </p:pic>
      <p:sp>
        <p:nvSpPr>
          <p:cNvPr id="15" name="Content Placeholder 6 2"/>
          <p:cNvSpPr txBox="1">
            <a:spLocks/>
          </p:cNvSpPr>
          <p:nvPr/>
        </p:nvSpPr>
        <p:spPr>
          <a:xfrm>
            <a:off x="304800" y="5035551"/>
            <a:ext cx="4876800" cy="106044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SQL puede cambiar las reglas del álgebra relacional; por ejemplo, permite duplicados, considera orden entre las filas, etcétera.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1" y="6096000"/>
            <a:ext cx="4876800" cy="73866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2400" i="1" dirty="0">
                <a:latin typeface="Calibri Light" panose="020F0302020204030204" pitchFamily="34" charset="0"/>
              </a:rPr>
              <a:t>¿</a:t>
            </a:r>
            <a:r>
              <a:rPr lang="es-CL" sz="2400" i="1" dirty="0" smtClean="0">
                <a:latin typeface="Calibri Light" panose="020F0302020204030204" pitchFamily="34" charset="0"/>
              </a:rPr>
              <a:t>Qué piensan ustedes?</a:t>
            </a:r>
          </a:p>
          <a:p>
            <a:pPr algn="ctr"/>
            <a:r>
              <a:rPr lang="es-CL" i="1" dirty="0" smtClean="0">
                <a:latin typeface="Calibri Light" panose="020F0302020204030204" pitchFamily="34" charset="0"/>
              </a:rPr>
              <a:t>¿Duplicados en tablas/resultados son </a:t>
            </a:r>
            <a:r>
              <a:rPr lang="es-CL" i="1" dirty="0">
                <a:latin typeface="Calibri Light" panose="020F0302020204030204" pitchFamily="34" charset="0"/>
              </a:rPr>
              <a:t>ú</a:t>
            </a:r>
            <a:r>
              <a:rPr lang="es-CL" i="1" dirty="0" smtClean="0">
                <a:latin typeface="Calibri Light" panose="020F0302020204030204" pitchFamily="34" charset="0"/>
              </a:rPr>
              <a:t>tiles?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210222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0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Relacional: Selección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2893156" cy="55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458509"/>
            <a:ext cx="2631648" cy="51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3" y="5388705"/>
            <a:ext cx="1733841" cy="431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40499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938169"/>
            <a:ext cx="1794128" cy="437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3935064"/>
            <a:ext cx="1796927" cy="439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0" y="5375110"/>
            <a:ext cx="3503385" cy="458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2453638"/>
            <a:ext cx="2252728" cy="661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09" y="1371600"/>
            <a:ext cx="288509" cy="3561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2400" y="3276600"/>
            <a:ext cx="8915399" cy="270302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29400" y="1981201"/>
            <a:ext cx="2438398" cy="12192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29000" y="2362200"/>
            <a:ext cx="2848272" cy="838200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4776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5607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Selección en 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=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|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&lt;&gt;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|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&lt;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|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&lt;=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|etc.)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29"/>
            <a:ext cx="2878940" cy="7734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0"/>
            <a:ext cx="1043180" cy="39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cs typeface="Courier New" panose="02070309020205020404" pitchFamily="49" charset="0"/>
              </a:rPr>
              <a:t>Selección en </a:t>
            </a:r>
            <a:r>
              <a:rPr lang="es-CL" dirty="0" smtClean="0">
                <a:cs typeface="Courier New" panose="02070309020205020404" pitchFamily="49" charset="0"/>
              </a:rPr>
              <a:t>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…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AND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… (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|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NOT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1"/>
            <a:ext cx="2794223" cy="107870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1"/>
            <a:ext cx="1157566" cy="23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8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590800"/>
            <a:ext cx="6033580" cy="965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¡Cuidado!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5631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Relacional: Renombramiento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2893156" cy="55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458509"/>
            <a:ext cx="2631648" cy="51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3" y="5388705"/>
            <a:ext cx="1733841" cy="431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40499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938169"/>
            <a:ext cx="1794128" cy="437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3935064"/>
            <a:ext cx="1796927" cy="439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0" y="5375110"/>
            <a:ext cx="3503385" cy="458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2453638"/>
            <a:ext cx="2252728" cy="661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09" y="1371600"/>
            <a:ext cx="288509" cy="3561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2400" y="3276600"/>
            <a:ext cx="8915399" cy="270302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24328" y="2362200"/>
            <a:ext cx="2467272" cy="838200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0965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1" y="762000"/>
            <a:ext cx="9145607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cs typeface="Courier New" panose="02070309020205020404" pitchFamily="49" charset="0"/>
              </a:rPr>
              <a:t>Renombramiento en SQL: 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AS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" y="3340100"/>
            <a:ext cx="9145607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29"/>
            <a:ext cx="3185655" cy="82952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79"/>
            <a:ext cx="1257084" cy="57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3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Relacional: Unión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2893156" cy="55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458509"/>
            <a:ext cx="2631648" cy="51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3" y="5388705"/>
            <a:ext cx="1733841" cy="431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40499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938169"/>
            <a:ext cx="1794128" cy="437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3935064"/>
            <a:ext cx="1796927" cy="439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0" y="5375110"/>
            <a:ext cx="3503385" cy="458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2453638"/>
            <a:ext cx="2252728" cy="661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09" y="1371600"/>
            <a:ext cx="288509" cy="3561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8600" y="5029200"/>
            <a:ext cx="8839199" cy="95042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" y="3810000"/>
            <a:ext cx="2057400" cy="685800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2895600" y="3682464"/>
            <a:ext cx="6095999" cy="95042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67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Unión en 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UNION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3788899"/>
            <a:ext cx="1723079" cy="1392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5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2"/>
            <a:ext cx="797738" cy="13391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1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4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</a:t>
            </a:r>
            <a:r>
              <a:rPr lang="es-CL" dirty="0"/>
              <a:t>R</a:t>
            </a:r>
            <a:r>
              <a:rPr lang="es-CL" dirty="0" smtClean="0"/>
              <a:t>elacional</a:t>
            </a:r>
            <a:endParaRPr lang="es-CL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89896" y="5638800"/>
            <a:ext cx="8229600" cy="1160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atin typeface="Calibri Light" panose="020F0302020204030204" pitchFamily="34" charset="0"/>
              </a:rPr>
              <a:t>… ¿cómo se puede expresar este lenguaje matemático en un lenguaje computacional?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501" y="1600200"/>
            <a:ext cx="4186239" cy="314492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881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Unión y renombrar en 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UNION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+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AS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3785221"/>
            <a:ext cx="3211422" cy="1396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5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4"/>
            <a:ext cx="797960" cy="16939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1" y="1166018"/>
            <a:ext cx="5015844" cy="18652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1600" y="5715000"/>
            <a:ext cx="4114801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¿Cuántos resultados?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Content Placeholder 6 2"/>
          <p:cNvSpPr txBox="1">
            <a:spLocks/>
          </p:cNvSpPr>
          <p:nvPr/>
        </p:nvSpPr>
        <p:spPr>
          <a:xfrm>
            <a:off x="1371600" y="6179667"/>
            <a:ext cx="4129791" cy="46766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(No </a:t>
            </a:r>
            <a:r>
              <a:rPr lang="es-CL" sz="2400" i="1" dirty="0">
                <a:latin typeface="Calibri Light" panose="020F0302020204030204" pitchFamily="34" charset="0"/>
              </a:rPr>
              <a:t>hay resultados </a:t>
            </a:r>
            <a:r>
              <a:rPr lang="es-CL" sz="2400" i="1" dirty="0" smtClean="0">
                <a:latin typeface="Calibri Light" panose="020F0302020204030204" pitchFamily="34" charset="0"/>
              </a:rPr>
              <a:t>duplicados)</a:t>
            </a:r>
            <a:endParaRPr lang="es-CL" sz="24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58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Unión (bruta</a:t>
            </a:r>
            <a:r>
              <a:rPr lang="es-CL" dirty="0" smtClean="0">
                <a:cs typeface="Courier New" panose="02070309020205020404" pitchFamily="49" charset="0"/>
              </a:rPr>
              <a:t>) en 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UNION ALL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3786448"/>
            <a:ext cx="3209440" cy="1395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5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5"/>
            <a:ext cx="798182" cy="15097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1" y="1166018"/>
            <a:ext cx="5015844" cy="1865239"/>
          </a:xfrm>
          <a:prstGeom prst="rect">
            <a:avLst/>
          </a:prstGeom>
        </p:spPr>
      </p:pic>
      <p:sp>
        <p:nvSpPr>
          <p:cNvPr id="14" name="Content Placeholder 6 2"/>
          <p:cNvSpPr txBox="1">
            <a:spLocks/>
          </p:cNvSpPr>
          <p:nvPr/>
        </p:nvSpPr>
        <p:spPr>
          <a:xfrm>
            <a:off x="397476" y="5410200"/>
            <a:ext cx="5103915" cy="13716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Con </a:t>
            </a:r>
            <a:r>
              <a:rPr lang="es-CL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ALL </a:t>
            </a:r>
            <a:r>
              <a:rPr lang="es-CL" sz="2400" i="1" dirty="0" smtClean="0">
                <a:latin typeface="Calibri Light" panose="020F0302020204030204" pitchFamily="34" charset="0"/>
              </a:rPr>
              <a:t>se permiten </a:t>
            </a:r>
            <a:r>
              <a:rPr lang="es-CL" sz="2400" i="1" dirty="0" smtClean="0">
                <a:latin typeface="Calibri Light" panose="020F0302020204030204" pitchFamily="34" charset="0"/>
              </a:rPr>
              <a:t>duplicados. </a:t>
            </a:r>
          </a:p>
          <a:p>
            <a:pPr marL="0" indent="0" algn="ctr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L</a:t>
            </a:r>
            <a:r>
              <a:rPr lang="es-CL" sz="1800" i="1" dirty="0" smtClean="0">
                <a:latin typeface="Calibri Light" panose="020F0302020204030204" pitchFamily="34" charset="0"/>
              </a:rPr>
              <a:t>a multiplicidad será la suma; por ejemplo, </a:t>
            </a:r>
            <a:r>
              <a:rPr lang="es-CL" sz="1800" b="1" dirty="0" smtClean="0">
                <a:latin typeface="Calibri Light" panose="020F0302020204030204" pitchFamily="34" charset="0"/>
              </a:rPr>
              <a:t>Júpiter</a:t>
            </a:r>
            <a:r>
              <a:rPr lang="es-CL" sz="1800" i="1" dirty="0" smtClean="0">
                <a:latin typeface="Calibri Light" panose="020F0302020204030204" pitchFamily="34" charset="0"/>
              </a:rPr>
              <a:t> tendrá 5 resultados, pues aparece 1 vez en </a:t>
            </a:r>
            <a:r>
              <a:rPr lang="es-CL" sz="1800" b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Planeta</a:t>
            </a:r>
            <a:r>
              <a:rPr lang="es-CL" sz="1800" i="1" dirty="0" smtClean="0">
                <a:latin typeface="Calibri Light" panose="020F0302020204030204" pitchFamily="34" charset="0"/>
              </a:rPr>
              <a:t> y 4 veces en </a:t>
            </a:r>
            <a:r>
              <a:rPr lang="es-CL" sz="1800" b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Satélite</a:t>
            </a:r>
            <a:r>
              <a:rPr lang="es-CL" sz="1800" i="1" dirty="0" smtClean="0"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</a:rPr>
              <a:t>(1 + 4 = 5)</a:t>
            </a:r>
            <a:r>
              <a:rPr lang="es-CL" sz="1800" i="1" dirty="0" smtClean="0">
                <a:latin typeface="Calibri Light" panose="020F0302020204030204" pitchFamily="34" charset="0"/>
              </a:rPr>
              <a:t>.</a:t>
            </a:r>
            <a:endParaRPr lang="es-CL" sz="24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64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Relacional: Producto Cartesiano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2893156" cy="55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458509"/>
            <a:ext cx="2631648" cy="51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3" y="5388705"/>
            <a:ext cx="1733841" cy="431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40499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938169"/>
            <a:ext cx="1794128" cy="437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3935064"/>
            <a:ext cx="1796927" cy="439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0" y="5375110"/>
            <a:ext cx="3503385" cy="458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2453638"/>
            <a:ext cx="2252728" cy="661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09" y="1371600"/>
            <a:ext cx="288509" cy="3561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8600" y="5029200"/>
            <a:ext cx="8839199" cy="95042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52800" y="3810000"/>
            <a:ext cx="2057400" cy="685800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6019800" y="3682464"/>
            <a:ext cx="2971799" cy="95042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14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Producto Cartesiano en 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FROM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1166018"/>
            <a:ext cx="3917329" cy="17128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50" y="4109286"/>
            <a:ext cx="2531423" cy="1502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038600"/>
            <a:ext cx="3716668" cy="5232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1600" y="5715000"/>
            <a:ext cx="4114801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¿Algún problem</a:t>
            </a:r>
            <a:r>
              <a:rPr lang="es-CL" sz="2400" i="1" dirty="0" smtClean="0">
                <a:latin typeface="Calibri Light" panose="020F0302020204030204" pitchFamily="34" charset="0"/>
              </a:rPr>
              <a:t>a aquí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Content Placeholder 6 2"/>
          <p:cNvSpPr txBox="1">
            <a:spLocks/>
          </p:cNvSpPr>
          <p:nvPr/>
        </p:nvSpPr>
        <p:spPr>
          <a:xfrm>
            <a:off x="1371600" y="6179667"/>
            <a:ext cx="4129791" cy="467668"/>
          </a:xfrm>
          <a:prstGeom prst="rect">
            <a:avLst/>
          </a:prstGeom>
          <a:solidFill>
            <a:srgbClr val="F2DCDB">
              <a:alpha val="20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¿Cuál planeta?</a:t>
            </a:r>
            <a:endParaRPr lang="es-CL" sz="2400" i="1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0" y="3972393"/>
            <a:ext cx="1134848" cy="327827"/>
          </a:xfrm>
          <a:prstGeom prst="rect">
            <a:avLst/>
          </a:prstGeom>
          <a:solidFill>
            <a:srgbClr val="F2DCDB">
              <a:alpha val="20000"/>
            </a:srgbClr>
          </a:solidFill>
          <a:ln w="444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/>
          <p:cNvSpPr/>
          <p:nvPr/>
        </p:nvSpPr>
        <p:spPr>
          <a:xfrm>
            <a:off x="1295400" y="1295400"/>
            <a:ext cx="601448" cy="251627"/>
          </a:xfrm>
          <a:prstGeom prst="rect">
            <a:avLst/>
          </a:prstGeom>
          <a:solidFill>
            <a:srgbClr val="F2DCDB">
              <a:alpha val="20000"/>
            </a:srgbClr>
          </a:solidFill>
          <a:ln w="444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6866152" y="1295399"/>
            <a:ext cx="601448" cy="251627"/>
          </a:xfrm>
          <a:prstGeom prst="rect">
            <a:avLst/>
          </a:prstGeom>
          <a:solidFill>
            <a:srgbClr val="F2DCDB">
              <a:alpha val="20000"/>
            </a:srgbClr>
          </a:solidFill>
          <a:ln w="444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6641882" y="4048593"/>
            <a:ext cx="601448" cy="1562709"/>
          </a:xfrm>
          <a:prstGeom prst="rect">
            <a:avLst/>
          </a:prstGeom>
          <a:solidFill>
            <a:srgbClr val="F2DCDB">
              <a:alpha val="20000"/>
            </a:srgbClr>
          </a:solidFill>
          <a:ln w="4445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3520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Producto Cartesiano en 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FROM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1166018"/>
            <a:ext cx="3917329" cy="17128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49" y="4109286"/>
            <a:ext cx="2669563" cy="1501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038600"/>
            <a:ext cx="3984725" cy="5231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01390" y="5925665"/>
            <a:ext cx="3629227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¿Cuántos resultados?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Content Placeholder 6 2"/>
          <p:cNvSpPr txBox="1">
            <a:spLocks/>
          </p:cNvSpPr>
          <p:nvPr/>
        </p:nvSpPr>
        <p:spPr>
          <a:xfrm>
            <a:off x="5501390" y="6390332"/>
            <a:ext cx="3644217" cy="46766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latin typeface="Calibri Light" panose="020F0302020204030204" pitchFamily="34" charset="0"/>
              </a:rPr>
              <a:t>7 x 7 = 49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15" name="Content Placeholder 6 2"/>
          <p:cNvSpPr txBox="1">
            <a:spLocks/>
          </p:cNvSpPr>
          <p:nvPr/>
        </p:nvSpPr>
        <p:spPr>
          <a:xfrm>
            <a:off x="298556" y="4860576"/>
            <a:ext cx="4876800" cy="117148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Las tablas pueden compartir atributos, pero al momento de referenciar un atributo así, hay que </a:t>
            </a:r>
            <a:r>
              <a:rPr lang="es-CL" sz="2400" b="1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desambiguarlo</a:t>
            </a:r>
            <a:r>
              <a:rPr lang="es-CL" sz="2400" i="1" dirty="0" smtClean="0">
                <a:latin typeface="Calibri Light" panose="020F0302020204030204" pitchFamily="34" charset="0"/>
              </a:rPr>
              <a:t>.</a:t>
            </a:r>
            <a:endParaRPr lang="es-CL" sz="2400" i="1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31126" y="3962400"/>
            <a:ext cx="282266" cy="269168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/>
          <p:cNvSpPr/>
          <p:nvPr/>
        </p:nvSpPr>
        <p:spPr>
          <a:xfrm>
            <a:off x="2173754" y="4285105"/>
            <a:ext cx="282266" cy="269168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5016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Producto Cartesiano en 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CROSS 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JOIN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953000"/>
            <a:ext cx="4919300" cy="5232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1166018"/>
            <a:ext cx="3917329" cy="17128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49" y="4109286"/>
            <a:ext cx="2669563" cy="1501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038600"/>
            <a:ext cx="3984725" cy="523168"/>
          </a:xfrm>
          <a:prstGeom prst="rect">
            <a:avLst/>
          </a:prstGeom>
        </p:spPr>
      </p:pic>
      <p:sp>
        <p:nvSpPr>
          <p:cNvPr id="13" name="Content Placeholder 6 2"/>
          <p:cNvSpPr txBox="1">
            <a:spLocks/>
          </p:cNvSpPr>
          <p:nvPr/>
        </p:nvSpPr>
        <p:spPr>
          <a:xfrm>
            <a:off x="1371600" y="6179667"/>
            <a:ext cx="4129791" cy="46766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latin typeface="Calibri Light" panose="020F0302020204030204" pitchFamily="34" charset="0"/>
              </a:rPr>
              <a:t>Son equivalentes.</a:t>
            </a:r>
            <a:endParaRPr lang="es-CL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95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Relacional: Diferencia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2893156" cy="55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458509"/>
            <a:ext cx="2631648" cy="51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3" y="5388705"/>
            <a:ext cx="1733841" cy="431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40499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938169"/>
            <a:ext cx="1794128" cy="437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3935064"/>
            <a:ext cx="1796927" cy="439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0" y="5375110"/>
            <a:ext cx="3503385" cy="458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2453638"/>
            <a:ext cx="2252728" cy="661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09" y="1371600"/>
            <a:ext cx="288509" cy="3561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8600" y="5029200"/>
            <a:ext cx="8839199" cy="95042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53200" y="3810000"/>
            <a:ext cx="2057400" cy="685800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3191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Diferencia en 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EXCEPT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3777161"/>
            <a:ext cx="3210719" cy="1709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5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5"/>
            <a:ext cx="709438" cy="582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1" y="1166018"/>
            <a:ext cx="5015844" cy="18652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01390" y="5925665"/>
            <a:ext cx="3629227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¿Cuántos resultados?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Content Placeholder 6 2"/>
          <p:cNvSpPr txBox="1">
            <a:spLocks/>
          </p:cNvSpPr>
          <p:nvPr/>
        </p:nvSpPr>
        <p:spPr>
          <a:xfrm>
            <a:off x="5501390" y="6390332"/>
            <a:ext cx="3644217" cy="46766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latin typeface="Calibri Light" panose="020F0302020204030204" pitchFamily="34" charset="0"/>
              </a:rPr>
              <a:t>2</a:t>
            </a:r>
            <a:endParaRPr lang="es-CL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330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Diferencia en 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EXCEPT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8" y="3777161"/>
            <a:ext cx="3210654" cy="1711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5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6"/>
            <a:ext cx="779016" cy="7711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1" y="1166018"/>
            <a:ext cx="5015844" cy="18652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01390" y="5925665"/>
            <a:ext cx="3629227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¿Cuántos resultados?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Content Placeholder 6 2"/>
          <p:cNvSpPr txBox="1">
            <a:spLocks/>
          </p:cNvSpPr>
          <p:nvPr/>
        </p:nvSpPr>
        <p:spPr>
          <a:xfrm>
            <a:off x="5501390" y="6390332"/>
            <a:ext cx="3644217" cy="46766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latin typeface="Calibri Light" panose="020F0302020204030204" pitchFamily="34" charset="0"/>
              </a:rPr>
              <a:t>3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17" name="Content Placeholder 6 2"/>
          <p:cNvSpPr txBox="1">
            <a:spLocks/>
          </p:cNvSpPr>
          <p:nvPr/>
        </p:nvSpPr>
        <p:spPr>
          <a:xfrm>
            <a:off x="387457" y="6156498"/>
            <a:ext cx="4586991" cy="46766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latin typeface="Calibri Light" panose="020F0302020204030204" pitchFamily="34" charset="0"/>
              </a:rPr>
              <a:t>Se aplica diferencia de conjuntos.</a:t>
            </a:r>
            <a:endParaRPr lang="es-CL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72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Diferencia en 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EXCEPT ALL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0" y="3777161"/>
            <a:ext cx="3207579" cy="1401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5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7"/>
            <a:ext cx="710314" cy="7711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1" y="1166018"/>
            <a:ext cx="5015844" cy="18652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01390" y="5925665"/>
            <a:ext cx="3629227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¿Cuántos resultados?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Content Placeholder 6 2 1"/>
          <p:cNvSpPr txBox="1">
            <a:spLocks/>
          </p:cNvSpPr>
          <p:nvPr/>
        </p:nvSpPr>
        <p:spPr>
          <a:xfrm>
            <a:off x="5501390" y="6390332"/>
            <a:ext cx="3644217" cy="46766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latin typeface="Calibri Light" panose="020F0302020204030204" pitchFamily="34" charset="0"/>
              </a:rPr>
              <a:t>3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16" name="Content Placeholder 6 2 2"/>
          <p:cNvSpPr txBox="1">
            <a:spLocks/>
          </p:cNvSpPr>
          <p:nvPr/>
        </p:nvSpPr>
        <p:spPr>
          <a:xfrm>
            <a:off x="387457" y="6156498"/>
            <a:ext cx="4586991" cy="46766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latin typeface="Calibri Light" panose="020F0302020204030204" pitchFamily="34" charset="0"/>
              </a:rPr>
              <a:t>Se restan las multiplicidades.</a:t>
            </a:r>
            <a:endParaRPr lang="es-CL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06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Structured</a:t>
            </a:r>
            <a:r>
              <a:rPr lang="es-CL" i="1" dirty="0" smtClean="0"/>
              <a:t> </a:t>
            </a:r>
            <a:r>
              <a:rPr lang="es-CL" i="1" dirty="0" err="1" smtClean="0"/>
              <a:t>Query</a:t>
            </a:r>
            <a:r>
              <a:rPr lang="es-CL" i="1" dirty="0" smtClean="0"/>
              <a:t> </a:t>
            </a:r>
            <a:r>
              <a:rPr lang="es-CL" i="1" dirty="0" err="1" smtClean="0"/>
              <a:t>Language</a:t>
            </a:r>
            <a:r>
              <a:rPr lang="es-CL" i="1" dirty="0" smtClean="0"/>
              <a:t/>
            </a:r>
            <a:br>
              <a:rPr lang="es-CL" i="1" dirty="0" smtClean="0"/>
            </a:br>
            <a:r>
              <a:rPr lang="es-CL" dirty="0" smtClean="0"/>
              <a:t>(SQL)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El lenguaje estructurado de consulta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5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Database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Management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Systems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,</a:t>
            </a:r>
          </a:p>
          <a:p>
            <a:pPr algn="r"/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(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Third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Edition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33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Relacional: Intersección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2893156" cy="55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458509"/>
            <a:ext cx="2631648" cy="51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3" y="5388705"/>
            <a:ext cx="1733841" cy="431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40499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938169"/>
            <a:ext cx="1794128" cy="437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3935064"/>
            <a:ext cx="1796927" cy="439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0" y="5375110"/>
            <a:ext cx="3503385" cy="458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2453638"/>
            <a:ext cx="2252728" cy="661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09" y="1371600"/>
            <a:ext cx="288509" cy="3561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258009" y="5029200"/>
            <a:ext cx="4809790" cy="95042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24423" y="5261635"/>
            <a:ext cx="2057400" cy="685800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087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Intersección en 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INTERSECT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8" y="3775368"/>
            <a:ext cx="1988167" cy="140324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2" y="4113394"/>
            <a:ext cx="709724" cy="396566"/>
          </a:xfrm>
          <a:prstGeom prst="rect">
            <a:avLst/>
          </a:prstGeom>
        </p:spPr>
      </p:pic>
      <p:sp>
        <p:nvSpPr>
          <p:cNvPr id="12" name="Content Placeholder 6 2 1"/>
          <p:cNvSpPr txBox="1">
            <a:spLocks/>
          </p:cNvSpPr>
          <p:nvPr/>
        </p:nvSpPr>
        <p:spPr>
          <a:xfrm>
            <a:off x="387457" y="6156498"/>
            <a:ext cx="4586991" cy="46766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latin typeface="Calibri Light" panose="020F0302020204030204" pitchFamily="34" charset="0"/>
              </a:rPr>
              <a:t>Se aplica intersección de conjuntos.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01390" y="5925665"/>
            <a:ext cx="3629227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¿Cuántos resultados?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Content Placeholder 6 2 2"/>
          <p:cNvSpPr txBox="1">
            <a:spLocks/>
          </p:cNvSpPr>
          <p:nvPr/>
        </p:nvSpPr>
        <p:spPr>
          <a:xfrm>
            <a:off x="5501390" y="6390332"/>
            <a:ext cx="3644217" cy="46766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>
                <a:latin typeface="Calibri Light" panose="020F0302020204030204" pitchFamily="34" charset="0"/>
              </a:rPr>
              <a:t>1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1166018"/>
            <a:ext cx="3917329" cy="171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4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Intersección en 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INTERSECT ALL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9" y="3775368"/>
            <a:ext cx="1988167" cy="140324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2" y="4113394"/>
            <a:ext cx="709724" cy="581866"/>
          </a:xfrm>
          <a:prstGeom prst="rect">
            <a:avLst/>
          </a:prstGeom>
        </p:spPr>
      </p:pic>
      <p:sp>
        <p:nvSpPr>
          <p:cNvPr id="12" name="Content Placeholder 6 2 1"/>
          <p:cNvSpPr txBox="1">
            <a:spLocks/>
          </p:cNvSpPr>
          <p:nvPr/>
        </p:nvSpPr>
        <p:spPr>
          <a:xfrm>
            <a:off x="387457" y="6156498"/>
            <a:ext cx="4586991" cy="46766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latin typeface="Calibri Light" panose="020F0302020204030204" pitchFamily="34" charset="0"/>
              </a:rPr>
              <a:t>Se toma la multiplicidad mínima.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01390" y="5925665"/>
            <a:ext cx="3629227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¿Cuántos resultados?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Content Placeholder 6 2 2"/>
          <p:cNvSpPr txBox="1">
            <a:spLocks/>
          </p:cNvSpPr>
          <p:nvPr/>
        </p:nvSpPr>
        <p:spPr>
          <a:xfrm>
            <a:off x="5501390" y="6390332"/>
            <a:ext cx="3644217" cy="46766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latin typeface="Calibri Light" panose="020F0302020204030204" pitchFamily="34" charset="0"/>
              </a:rPr>
              <a:t>2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2270" cy="16866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1166018"/>
            <a:ext cx="3917329" cy="17128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9400" y="29707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 A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modo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ejemplo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18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Relacional: </a:t>
            </a:r>
            <a:r>
              <a:rPr lang="es-CL" dirty="0" err="1" smtClean="0"/>
              <a:t>Join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2893156" cy="55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458509"/>
            <a:ext cx="2631648" cy="51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3" y="5388705"/>
            <a:ext cx="1733841" cy="431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40499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938169"/>
            <a:ext cx="1794128" cy="437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3935064"/>
            <a:ext cx="1796927" cy="439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0" y="5375110"/>
            <a:ext cx="3503385" cy="458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2453638"/>
            <a:ext cx="2252728" cy="661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09" y="1371600"/>
            <a:ext cx="288509" cy="3561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19600" y="5261635"/>
            <a:ext cx="3810000" cy="685800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8245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>
                <a:cs typeface="Courier New" panose="02070309020205020404" pitchFamily="49" charset="0"/>
              </a:rPr>
              <a:t>Joins</a:t>
            </a:r>
            <a:r>
              <a:rPr lang="es-CL" dirty="0" smtClean="0">
                <a:cs typeface="Courier New" panose="02070309020205020404" pitchFamily="49" charset="0"/>
              </a:rPr>
              <a:t> </a:t>
            </a:r>
            <a:r>
              <a:rPr lang="es-CL" dirty="0">
                <a:cs typeface="Courier New" panose="02070309020205020404" pitchFamily="49" charset="0"/>
              </a:rPr>
              <a:t>en SQL</a:t>
            </a:r>
            <a:r>
              <a:rPr lang="es-CL" dirty="0" smtClean="0">
                <a:cs typeface="Courier New" panose="02070309020205020404" pitchFamily="49" charset="0"/>
              </a:rPr>
              <a:t>:</a:t>
            </a:r>
            <a:r>
              <a:rPr lang="es-CL" dirty="0">
                <a:solidFill>
                  <a:prstClr val="white">
                    <a:lumMod val="50000"/>
                  </a:prstClr>
                </a:solidFill>
                <a:cs typeface="Courier New" panose="02070309020205020404" pitchFamily="49" charset="0"/>
              </a:rPr>
              <a:t> 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Segoe UI Semilight" panose="020B0402040204020203" pitchFamily="34" charset="0"/>
              </a:rPr>
              <a:t>FROM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  <a:cs typeface="Calibri Light" panose="020F0302020204030204" pitchFamily="34" charset="0"/>
              </a:rPr>
              <a:t> + 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Segoe UI Semilight" panose="020B0402040204020203" pitchFamily="34" charset="0"/>
              </a:rPr>
              <a:t>WHERE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1"/>
            <a:ext cx="3989053" cy="828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7" y="4115255"/>
            <a:ext cx="2928253" cy="1502397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243356" y="3519962"/>
            <a:ext cx="4876800" cy="44243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EQUI JOINS usan solo ‘=‘ en el JOIN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2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>
                <a:cs typeface="Courier New" panose="02070309020205020404" pitchFamily="49" charset="0"/>
              </a:rPr>
              <a:t>Joins</a:t>
            </a:r>
            <a:r>
              <a:rPr lang="es-CL" dirty="0" smtClean="0">
                <a:cs typeface="Courier New" panose="02070309020205020404" pitchFamily="49" charset="0"/>
              </a:rPr>
              <a:t> </a:t>
            </a:r>
            <a:r>
              <a:rPr lang="es-CL" dirty="0">
                <a:cs typeface="Courier New" panose="02070309020205020404" pitchFamily="49" charset="0"/>
              </a:rPr>
              <a:t>en SQL</a:t>
            </a:r>
            <a:r>
              <a:rPr lang="es-CL" dirty="0" smtClean="0">
                <a:cs typeface="Courier New" panose="02070309020205020404" pitchFamily="49" charset="0"/>
              </a:rPr>
              <a:t>:</a:t>
            </a:r>
            <a:r>
              <a:rPr lang="es-CL" dirty="0">
                <a:solidFill>
                  <a:prstClr val="white">
                    <a:lumMod val="50000"/>
                  </a:prstClr>
                </a:solidFill>
                <a:cs typeface="Courier New" panose="02070309020205020404" pitchFamily="49" charset="0"/>
              </a:rPr>
              <a:t> </a:t>
            </a:r>
            <a:r>
              <a:rPr lang="es-CL" sz="2800" dirty="0" smtClean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Segoe UI Semilight" panose="020B0402040204020203" pitchFamily="34" charset="0"/>
              </a:rPr>
              <a:t>JOIN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1"/>
            <a:ext cx="3989053" cy="828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7" y="4115255"/>
            <a:ext cx="2928253" cy="1502397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243356" y="3519962"/>
            <a:ext cx="4876800" cy="44243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EQUI JOINS usan solo ‘=‘ en el JOIN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5562600"/>
            <a:ext cx="3986546" cy="829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  <p:sp>
        <p:nvSpPr>
          <p:cNvPr id="14" name="Content Placeholder 6 2 1"/>
          <p:cNvSpPr txBox="1">
            <a:spLocks/>
          </p:cNvSpPr>
          <p:nvPr/>
        </p:nvSpPr>
        <p:spPr>
          <a:xfrm>
            <a:off x="3241796" y="6238407"/>
            <a:ext cx="2078848" cy="46766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latin typeface="Calibri Light" panose="020F0302020204030204" pitchFamily="34" charset="0"/>
              </a:rPr>
              <a:t>Equivalente.</a:t>
            </a:r>
            <a:endParaRPr lang="es-CL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80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>
                <a:cs typeface="Courier New" panose="02070309020205020404" pitchFamily="49" charset="0"/>
              </a:rPr>
              <a:t>Joins</a:t>
            </a:r>
            <a:r>
              <a:rPr lang="es-CL" dirty="0" smtClean="0">
                <a:cs typeface="Courier New" panose="02070309020205020404" pitchFamily="49" charset="0"/>
              </a:rPr>
              <a:t> </a:t>
            </a:r>
            <a:r>
              <a:rPr lang="es-CL" dirty="0">
                <a:cs typeface="Courier New" panose="02070309020205020404" pitchFamily="49" charset="0"/>
              </a:rPr>
              <a:t>en SQL: 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Segoe UI Semilight" panose="020B0402040204020203" pitchFamily="34" charset="0"/>
              </a:rPr>
              <a:t>FROM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  <a:cs typeface="Calibri Light" panose="020F0302020204030204" pitchFamily="34" charset="0"/>
              </a:rPr>
              <a:t> + 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Segoe UI Semilight" panose="020B0402040204020203" pitchFamily="34" charset="0"/>
              </a:rPr>
              <a:t>WHERE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1"/>
            <a:ext cx="3185043" cy="13870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5" y="4115254"/>
            <a:ext cx="2011464" cy="57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1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>
                <a:cs typeface="Courier New" panose="02070309020205020404" pitchFamily="49" charset="0"/>
              </a:rPr>
              <a:t>Joins</a:t>
            </a:r>
            <a:r>
              <a:rPr lang="es-CL" dirty="0">
                <a:cs typeface="Courier New" panose="02070309020205020404" pitchFamily="49" charset="0"/>
              </a:rPr>
              <a:t> </a:t>
            </a:r>
            <a:r>
              <a:rPr lang="es-CL" dirty="0" smtClean="0">
                <a:cs typeface="Courier New" panose="02070309020205020404" pitchFamily="49" charset="0"/>
              </a:rPr>
              <a:t>en SQL: 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Segoe UI Semilight" panose="020B0402040204020203" pitchFamily="34" charset="0"/>
              </a:rPr>
              <a:t>FROM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  <a:cs typeface="Calibri Light" panose="020F0302020204030204" pitchFamily="34" charset="0"/>
              </a:rPr>
              <a:t> + 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Segoe UI Semilight" panose="020B0402040204020203" pitchFamily="34" charset="0"/>
              </a:rPr>
              <a:t>WHERE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1"/>
            <a:ext cx="3185043" cy="1387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5" y="4115254"/>
            <a:ext cx="2011464" cy="5758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3581400"/>
            <a:ext cx="548479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¿Esta consulta es un EQUI JOIN?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1" y="5867400"/>
            <a:ext cx="548479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¡Sí! Sólo la condición del</a:t>
            </a:r>
            <a:r>
              <a:rPr lang="es-CL" dirty="0">
                <a:solidFill>
                  <a:srgbClr val="008000"/>
                </a:solidFill>
                <a:latin typeface="Calibri Light" panose="020F0302020204030204" pitchFamily="34" charset="0"/>
              </a:rPr>
              <a:t> </a:t>
            </a:r>
            <a:r>
              <a:rPr lang="es-CL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join</a:t>
            </a:r>
            <a:r>
              <a:rPr lang="es-CL" dirty="0">
                <a:solidFill>
                  <a:srgbClr val="008000"/>
                </a:solidFill>
                <a:latin typeface="Calibri Light" panose="020F0302020204030204" pitchFamily="34" charset="0"/>
              </a:rPr>
              <a:t> 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cuenta.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1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>
                <a:cs typeface="Courier New" panose="02070309020205020404" pitchFamily="49" charset="0"/>
              </a:rPr>
              <a:t>Joins</a:t>
            </a:r>
            <a:r>
              <a:rPr lang="es-CL" dirty="0">
                <a:cs typeface="Courier New" panose="02070309020205020404" pitchFamily="49" charset="0"/>
              </a:rPr>
              <a:t> </a:t>
            </a:r>
            <a:r>
              <a:rPr lang="es-CL" dirty="0" smtClean="0">
                <a:cs typeface="Courier New" panose="02070309020205020404" pitchFamily="49" charset="0"/>
              </a:rPr>
              <a:t>en SQL: 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Segoe UI Semilight" panose="020B0402040204020203" pitchFamily="34" charset="0"/>
              </a:rPr>
              <a:t>FROM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  <a:cs typeface="Calibri Light" panose="020F0302020204030204" pitchFamily="34" charset="0"/>
              </a:rPr>
              <a:t> + </a:t>
            </a:r>
            <a:r>
              <a:rPr lang="es-CL" sz="2800" dirty="0">
                <a:solidFill>
                  <a:prstClr val="white">
                    <a:lumMod val="50000"/>
                  </a:prstClr>
                </a:solidFill>
                <a:latin typeface="Inconsolata" panose="00000509000000000000" pitchFamily="49" charset="0"/>
                <a:cs typeface="Segoe UI Semilight" panose="020B0402040204020203" pitchFamily="34" charset="0"/>
              </a:rPr>
              <a:t>WHERE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3"/>
            <a:ext cx="3872477" cy="8359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2"/>
            <a:ext cx="927501" cy="9701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  <p:sp>
        <p:nvSpPr>
          <p:cNvPr id="13" name="Content Placeholder 6 2 1"/>
          <p:cNvSpPr txBox="1">
            <a:spLocks/>
          </p:cNvSpPr>
          <p:nvPr/>
        </p:nvSpPr>
        <p:spPr>
          <a:xfrm>
            <a:off x="387457" y="6156498"/>
            <a:ext cx="4586991" cy="46766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latin typeface="Calibri Light" panose="020F0302020204030204" pitchFamily="34" charset="0"/>
              </a:rPr>
              <a:t>Importa la desambiguación.</a:t>
            </a:r>
            <a:endParaRPr lang="es-CL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1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>
                <a:cs typeface="Courier New" panose="02070309020205020404" pitchFamily="49" charset="0"/>
              </a:rPr>
              <a:t>Joins</a:t>
            </a:r>
            <a:r>
              <a:rPr lang="es-CL" dirty="0">
                <a:cs typeface="Courier New" panose="02070309020205020404" pitchFamily="49" charset="0"/>
              </a:rPr>
              <a:t> </a:t>
            </a:r>
            <a:r>
              <a:rPr lang="es-CL" dirty="0" smtClean="0">
                <a:cs typeface="Courier New" panose="02070309020205020404" pitchFamily="49" charset="0"/>
              </a:rPr>
              <a:t>en 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JOIN USING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3"/>
            <a:ext cx="4090432" cy="829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1166017"/>
            <a:ext cx="3707852" cy="17142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48" y="4109286"/>
            <a:ext cx="1629051" cy="964643"/>
          </a:xfrm>
          <a:prstGeom prst="rect">
            <a:avLst/>
          </a:prstGeom>
        </p:spPr>
      </p:pic>
      <p:sp>
        <p:nvSpPr>
          <p:cNvPr id="14" name="Content Placeholder 6 2"/>
          <p:cNvSpPr txBox="1">
            <a:spLocks/>
          </p:cNvSpPr>
          <p:nvPr/>
        </p:nvSpPr>
        <p:spPr>
          <a:xfrm>
            <a:off x="304800" y="5575508"/>
            <a:ext cx="4876800" cy="59669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Se puede usar </a:t>
            </a:r>
            <a:r>
              <a:rPr lang="es-CL" sz="2100" dirty="0" smtClean="0">
                <a:solidFill>
                  <a:srgbClr val="CB3165"/>
                </a:solidFill>
                <a:latin typeface="Inconsolata" panose="00000509000000000000" pitchFamily="49" charset="0"/>
              </a:rPr>
              <a:t>JOIN USING</a:t>
            </a:r>
            <a:r>
              <a:rPr lang="es-CL" sz="2100" i="1" dirty="0" smtClean="0">
                <a:latin typeface="Calibri Light" panose="020F0302020204030204" pitchFamily="34" charset="0"/>
              </a:rPr>
              <a:t> cuando todos </a:t>
            </a:r>
          </a:p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los atributos del </a:t>
            </a:r>
            <a:r>
              <a:rPr lang="es-CL" sz="2100" dirty="0" smtClean="0">
                <a:solidFill>
                  <a:srgbClr val="CB3165"/>
                </a:solidFill>
                <a:latin typeface="Inconsolata" panose="00000509000000000000" pitchFamily="49" charset="0"/>
              </a:rPr>
              <a:t>JOIN</a:t>
            </a:r>
            <a:r>
              <a:rPr lang="es-CL" sz="2100" i="1" dirty="0" smtClean="0">
                <a:latin typeface="Calibri Light" panose="020F0302020204030204" pitchFamily="34" charset="0"/>
              </a:rPr>
              <a:t> tengan el mismo nombre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4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Los inicios de SQL …</a:t>
            </a:r>
            <a:endParaRPr lang="es-CL" dirty="0"/>
          </a:p>
        </p:txBody>
      </p:sp>
      <p:pic>
        <p:nvPicPr>
          <p:cNvPr id="3074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190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aymond F. Boyce wwwcsumdeduhcilmembersbshneidermanPhotos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76400"/>
            <a:ext cx="2088816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457200" y="4267200"/>
            <a:ext cx="7956216" cy="1858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Conceptualizado por</a:t>
            </a:r>
            <a:r>
              <a:rPr lang="es-CL" sz="2400" dirty="0"/>
              <a:t> </a:t>
            </a:r>
            <a:r>
              <a:rPr lang="es-CL" sz="2400" dirty="0" smtClean="0"/>
              <a:t>               </a:t>
            </a:r>
          </a:p>
          <a:p>
            <a:pPr marL="0" indent="0">
              <a:buNone/>
            </a:pPr>
            <a:r>
              <a:rPr lang="es-CL" sz="2400" dirty="0" smtClean="0"/>
              <a:t>       </a:t>
            </a:r>
            <a:r>
              <a:rPr lang="es-CL" dirty="0"/>
              <a:t>Donald </a:t>
            </a:r>
            <a:r>
              <a:rPr lang="es-CL" dirty="0" err="1" smtClean="0"/>
              <a:t>Chamberlin</a:t>
            </a:r>
            <a:r>
              <a:rPr lang="es-CL" dirty="0" smtClean="0"/>
              <a:t> </a:t>
            </a:r>
            <a:r>
              <a:rPr lang="es-CL" sz="2400" dirty="0" smtClean="0"/>
              <a:t>(IBM)      y     </a:t>
            </a:r>
            <a:r>
              <a:rPr lang="es-CL" dirty="0" smtClean="0"/>
              <a:t>Raymond </a:t>
            </a:r>
            <a:r>
              <a:rPr lang="es-CL" dirty="0"/>
              <a:t>F. </a:t>
            </a:r>
            <a:r>
              <a:rPr lang="es-CL" dirty="0" err="1" smtClean="0"/>
              <a:t>Boyce</a:t>
            </a:r>
            <a:r>
              <a:rPr lang="es-CL" dirty="0" smtClean="0"/>
              <a:t> </a:t>
            </a:r>
            <a:r>
              <a:rPr lang="es-CL" sz="2500" dirty="0" smtClean="0"/>
              <a:t>(IBM)</a:t>
            </a:r>
            <a:endParaRPr lang="es-CL" sz="2500" dirty="0"/>
          </a:p>
          <a:p>
            <a:pPr marL="0" indent="0">
              <a:buNone/>
            </a:pPr>
            <a:r>
              <a:rPr lang="es-CL" dirty="0" smtClean="0"/>
              <a:t>	 </a:t>
            </a:r>
            <a:r>
              <a:rPr lang="es-CL" sz="2400" dirty="0" smtClean="0"/>
              <a:t>en </a:t>
            </a:r>
            <a:r>
              <a:rPr lang="es-CL" dirty="0" smtClean="0"/>
              <a:t>1974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1378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>
                <a:cs typeface="Courier New" panose="02070309020205020404" pitchFamily="49" charset="0"/>
              </a:rPr>
              <a:t>Join</a:t>
            </a:r>
            <a:r>
              <a:rPr lang="es-CL" dirty="0" smtClean="0">
                <a:cs typeface="Courier New" panose="02070309020205020404" pitchFamily="49" charset="0"/>
              </a:rPr>
              <a:t> en 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NATURAL JOIN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4"/>
            <a:ext cx="3051820" cy="8312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1166017"/>
            <a:ext cx="3707852" cy="17142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49" y="4109286"/>
            <a:ext cx="1419833" cy="238853"/>
          </a:xfrm>
          <a:prstGeom prst="rect">
            <a:avLst/>
          </a:prstGeom>
        </p:spPr>
      </p:pic>
      <p:sp>
        <p:nvSpPr>
          <p:cNvPr id="15" name="Content Placeholder 6 2"/>
          <p:cNvSpPr txBox="1">
            <a:spLocks/>
          </p:cNvSpPr>
          <p:nvPr/>
        </p:nvSpPr>
        <p:spPr>
          <a:xfrm>
            <a:off x="0" y="3396661"/>
            <a:ext cx="9144000" cy="44350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Un EQUI-JOIN sobre los atributos que las tablas </a:t>
            </a:r>
            <a:r>
              <a:rPr lang="es-CL" sz="2100" i="1" dirty="0" smtClean="0">
                <a:latin typeface="Calibri Light" panose="020F0302020204030204" pitchFamily="34" charset="0"/>
              </a:rPr>
              <a:t>comparten </a:t>
            </a:r>
            <a:r>
              <a:rPr lang="es-CL" sz="2100" i="1" dirty="0" smtClean="0">
                <a:latin typeface="Calibri Light" panose="020F0302020204030204" pitchFamily="34" charset="0"/>
              </a:rPr>
              <a:t>(por pareja con AND).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6" y="5628981"/>
            <a:ext cx="3022275" cy="11349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>
                <a:cs typeface="Courier New" panose="02070309020205020404" pitchFamily="49" charset="0"/>
              </a:rPr>
              <a:t>Self</a:t>
            </a:r>
            <a:r>
              <a:rPr lang="es-CL" dirty="0" smtClean="0">
                <a:cs typeface="Courier New" panose="02070309020205020404" pitchFamily="49" charset="0"/>
              </a:rPr>
              <a:t> </a:t>
            </a:r>
            <a:r>
              <a:rPr lang="es-CL" dirty="0" err="1" smtClean="0">
                <a:cs typeface="Courier New" panose="02070309020205020404" pitchFamily="49" charset="0"/>
              </a:rPr>
              <a:t>Joins</a:t>
            </a:r>
            <a:r>
              <a:rPr lang="es-CL" dirty="0" smtClean="0">
                <a:cs typeface="Courier New" panose="02070309020205020404" pitchFamily="49" charset="0"/>
              </a:rPr>
              <a:t> en SQL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3"/>
            <a:ext cx="4535977" cy="144527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49" y="4109285"/>
            <a:ext cx="1898004" cy="577886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0" y="3396661"/>
            <a:ext cx="9144000" cy="44350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Un JOIN sobre la tabla misma</a:t>
            </a: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28571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Más allá del Álgebra Relacional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en </a:t>
            </a:r>
            <a:r>
              <a:rPr lang="es-CL" dirty="0" smtClean="0"/>
              <a:t>SQL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5442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Más allá del Álgebra Relacional</a:t>
            </a:r>
            <a:endParaRPr lang="es-CL" dirty="0"/>
          </a:p>
        </p:txBody>
      </p:sp>
      <p:pic>
        <p:nvPicPr>
          <p:cNvPr id="17" name="Picture 6 1" descr="Checkbox - Free interface ic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38780"/>
            <a:ext cx="1349133" cy="13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34" y="4495800"/>
            <a:ext cx="861824" cy="861076"/>
          </a:xfrm>
          <a:prstGeom prst="rect">
            <a:avLst/>
          </a:prstGeom>
        </p:spPr>
      </p:pic>
      <p:pic>
        <p:nvPicPr>
          <p:cNvPr id="21" name="Picture 2 2" descr="Sort down - Free arrows ico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58" y="4430309"/>
            <a:ext cx="106680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59" y="2240906"/>
            <a:ext cx="1330574" cy="95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2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Más allá: Condiciones avanzadas</a:t>
            </a:r>
            <a:endParaRPr lang="es-CL" dirty="0"/>
          </a:p>
        </p:txBody>
      </p:sp>
      <p:pic>
        <p:nvPicPr>
          <p:cNvPr id="14" name="Picture 6 1" descr="Checkbox - Free interface ic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38780"/>
            <a:ext cx="1349133" cy="13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34" y="4495800"/>
            <a:ext cx="861824" cy="861076"/>
          </a:xfrm>
          <a:prstGeom prst="rect">
            <a:avLst/>
          </a:prstGeom>
        </p:spPr>
      </p:pic>
      <p:pic>
        <p:nvPicPr>
          <p:cNvPr id="16" name="Picture 2 2" descr="Sort down - Free arrows ico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58" y="4430309"/>
            <a:ext cx="106680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59" y="2240906"/>
            <a:ext cx="1330574" cy="9594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4853" y="3886200"/>
            <a:ext cx="8915399" cy="194102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4666" y="1773228"/>
            <a:ext cx="2057400" cy="1680235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5105400" y="1642834"/>
            <a:ext cx="4038600" cy="194102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Condiciones abreviadas en 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8" y="3777161"/>
            <a:ext cx="3707269" cy="838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5"/>
            <a:ext cx="799167" cy="1139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78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0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>
                <a:cs typeface="Courier New" panose="02070309020205020404" pitchFamily="49" charset="0"/>
              </a:rPr>
              <a:t>Condiciones abreviadas en 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BETWEEN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3777161"/>
            <a:ext cx="4143182" cy="78448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5"/>
            <a:ext cx="708663" cy="7684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78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4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Condiciones avanzadas en 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LIKE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3769133"/>
            <a:ext cx="2892591" cy="80286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2" y="4113394"/>
            <a:ext cx="800475" cy="581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6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>
                <a:cs typeface="Courier New" panose="02070309020205020404" pitchFamily="49" charset="0"/>
              </a:rPr>
              <a:t>Condiciones avanzadas en 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NOT LIKE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3769133"/>
            <a:ext cx="3564421" cy="109644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2" y="4113395"/>
            <a:ext cx="719234" cy="5837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7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cs typeface="Courier New" panose="02070309020205020404" pitchFamily="49" charset="0"/>
              </a:rPr>
              <a:t>Condiciones avanzadas en SQL: 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LIKE</a:t>
            </a:r>
            <a:endParaRPr lang="es-CL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</p:txBody>
      </p:sp>
      <p:sp>
        <p:nvSpPr>
          <p:cNvPr id="12" name="Content Placeholder 6 2"/>
          <p:cNvSpPr txBox="1">
            <a:spLocks/>
          </p:cNvSpPr>
          <p:nvPr/>
        </p:nvSpPr>
        <p:spPr>
          <a:xfrm>
            <a:off x="1866900" y="4081598"/>
            <a:ext cx="5410200" cy="178580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¡Distinción de mayúsculas depende de 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</a:t>
            </a:r>
            <a:r>
              <a:rPr lang="es-CL" sz="2000" i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configuración de un sistema en particular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!</a:t>
            </a:r>
          </a:p>
          <a:p>
            <a:pPr marL="0" indent="0" algn="ctr">
              <a:buNone/>
            </a:pPr>
            <a:endParaRPr lang="es-CL" sz="2000" i="1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[</a:t>
            </a:r>
            <a:r>
              <a:rPr lang="es-CL" sz="2000" dirty="0" err="1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charlist</a:t>
            </a:r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  <a:latin typeface="Inconsolata" panose="00000509000000000000" pitchFamily="49" charset="0"/>
              </a:rPr>
              <a:t>]</a:t>
            </a:r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está solo en algunos motores, </a:t>
            </a:r>
            <a:r>
              <a:rPr lang="es-CL" sz="2000" i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omo SQL Server.</a:t>
            </a:r>
            <a:endParaRPr lang="es-CL" sz="2000" i="1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04791"/>
            <a:ext cx="8439288" cy="99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2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1974 …</a:t>
            </a:r>
            <a:endParaRPr lang="es-CL" dirty="0"/>
          </a:p>
        </p:txBody>
      </p:sp>
      <p:pic>
        <p:nvPicPr>
          <p:cNvPr id="1026" name="Picture 2" descr="http://personal.garrettfuller.org/blog/wp-content/uploads/2017/10/Untitl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" y="1752600"/>
            <a:ext cx="828501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46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Más allá: Funciones</a:t>
            </a:r>
            <a:endParaRPr lang="es-CL" dirty="0"/>
          </a:p>
        </p:txBody>
      </p:sp>
      <p:pic>
        <p:nvPicPr>
          <p:cNvPr id="9" name="Picture 6 1" descr="Checkbox - Free interface ic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38780"/>
            <a:ext cx="1349133" cy="13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34" y="4495800"/>
            <a:ext cx="861824" cy="861076"/>
          </a:xfrm>
          <a:prstGeom prst="rect">
            <a:avLst/>
          </a:prstGeom>
        </p:spPr>
      </p:pic>
      <p:pic>
        <p:nvPicPr>
          <p:cNvPr id="11" name="Picture 2 2" descr="Sort down - Free arrows ico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58" y="4430309"/>
            <a:ext cx="106680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59" y="2240906"/>
            <a:ext cx="1330574" cy="9594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4853" y="3886200"/>
            <a:ext cx="8915399" cy="194102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4000" y="1773228"/>
            <a:ext cx="2057400" cy="1680235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6964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Funciones en SQL: Aritmético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092" y="1371600"/>
            <a:ext cx="3623816" cy="6325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113" y="2667000"/>
            <a:ext cx="5279317" cy="399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6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Funciones en SQL: Aritmético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31180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1"/>
            <a:ext cx="3300480" cy="8608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4" y="4120983"/>
            <a:ext cx="1880966" cy="16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4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Funciones en SQL: </a:t>
            </a:r>
            <a:r>
              <a:rPr lang="es-CL" dirty="0" err="1"/>
              <a:t>Strings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77" y="2057400"/>
            <a:ext cx="8549046" cy="339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8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Funciones en SQL: Condicionales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9" y="2590799"/>
            <a:ext cx="7870813" cy="117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6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Más allá: Nulos</a:t>
            </a:r>
            <a:endParaRPr lang="es-CL" dirty="0"/>
          </a:p>
        </p:txBody>
      </p:sp>
      <p:pic>
        <p:nvPicPr>
          <p:cNvPr id="10" name="Picture 6 1" descr="Checkbox - Free interface ic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38780"/>
            <a:ext cx="1349133" cy="13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34" y="4495800"/>
            <a:ext cx="861824" cy="861076"/>
          </a:xfrm>
          <a:prstGeom prst="rect">
            <a:avLst/>
          </a:prstGeom>
        </p:spPr>
      </p:pic>
      <p:pic>
        <p:nvPicPr>
          <p:cNvPr id="12" name="Picture 2 2" descr="Sort down - Free arrows ico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58" y="4430309"/>
            <a:ext cx="106680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59" y="2240906"/>
            <a:ext cx="1330574" cy="9594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876800" y="3886200"/>
            <a:ext cx="4263452" cy="194102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74666" y="4146988"/>
            <a:ext cx="2057400" cy="1680235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3023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Nulos en SQL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1200" y="4424711"/>
            <a:ext cx="5562600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¿Quién descubrió la Luna?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1200" y="4886376"/>
            <a:ext cx="5562600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¿Existe forma de evitar el nulo?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1200" y="5348041"/>
            <a:ext cx="5562600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¿Vale la pena evitar el nulo?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07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Nulos en SQL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90" y="2819400"/>
            <a:ext cx="6151819" cy="853678"/>
          </a:xfrm>
          <a:prstGeom prst="rect">
            <a:avLst/>
          </a:prstGeom>
        </p:spPr>
      </p:pic>
      <p:sp>
        <p:nvSpPr>
          <p:cNvPr id="11" name="Content Placeholder 6 2"/>
          <p:cNvSpPr txBox="1">
            <a:spLocks/>
          </p:cNvSpPr>
          <p:nvPr/>
        </p:nvSpPr>
        <p:spPr>
          <a:xfrm>
            <a:off x="2133599" y="4678400"/>
            <a:ext cx="4876800" cy="88419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b="1" dirty="0" smtClean="0">
                <a:latin typeface="Calibri Light" panose="020F0302020204030204" pitchFamily="34" charset="0"/>
              </a:rPr>
              <a:t>DESCONOCIDO </a:t>
            </a:r>
            <a:r>
              <a:rPr lang="es-CL" sz="1800" dirty="0" smtClean="0">
                <a:latin typeface="Calibri Light" panose="020F0302020204030204" pitchFamily="34" charset="0"/>
              </a:rPr>
              <a:t>o</a:t>
            </a:r>
            <a:r>
              <a:rPr lang="es-CL" sz="1800" b="1" dirty="0" smtClean="0">
                <a:latin typeface="Calibri Light" panose="020F0302020204030204" pitchFamily="34" charset="0"/>
              </a:rPr>
              <a:t> INAPLICABLE</a:t>
            </a:r>
          </a:p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(No significa FALSO)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75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Nulos en 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IS NULL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3"/>
            <a:ext cx="715674" cy="394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4" y="4178132"/>
            <a:ext cx="2982410" cy="694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Nulos en 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IS NOT NULL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3"/>
            <a:ext cx="928414" cy="1343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5" y="4178132"/>
            <a:ext cx="3462332" cy="694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4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 1" descr="http://3.bp.blogspot.com/-tTXEI5IiQh4/VQqaJz4LtSI/AAAAAAAAEL8/n5AwTVNI-Us/s1600/Introduction%2Bto%2BSQ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69016"/>
            <a:ext cx="3670300" cy="124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evolución de SQL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9" y="2133600"/>
            <a:ext cx="8024732" cy="362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>
                <a:cs typeface="Courier New" panose="02070309020205020404" pitchFamily="49" charset="0"/>
              </a:rPr>
              <a:t>Nulos en SQL: Comparación </a:t>
            </a:r>
            <a:r>
              <a:rPr lang="es-CL" dirty="0" smtClean="0">
                <a:cs typeface="Courier New" panose="02070309020205020404" pitchFamily="49" charset="0"/>
              </a:rPr>
              <a:t>con nulos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4"/>
            <a:ext cx="717335" cy="395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5" y="4178131"/>
            <a:ext cx="1903440" cy="6960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1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>
                <a:cs typeface="Courier New" panose="02070309020205020404" pitchFamily="49" charset="0"/>
              </a:rPr>
              <a:t>Nulos en SQL: Comparación </a:t>
            </a:r>
            <a:r>
              <a:rPr lang="es-CL" dirty="0" smtClean="0">
                <a:cs typeface="Courier New" panose="02070309020205020404" pitchFamily="49" charset="0"/>
              </a:rPr>
              <a:t>con nulos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5"/>
            <a:ext cx="719867" cy="241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5" y="4178131"/>
            <a:ext cx="1907832" cy="6966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sp>
        <p:nvSpPr>
          <p:cNvPr id="14" name="Content Placeholder 6 2"/>
          <p:cNvSpPr txBox="1">
            <a:spLocks/>
          </p:cNvSpPr>
          <p:nvPr/>
        </p:nvSpPr>
        <p:spPr>
          <a:xfrm>
            <a:off x="516066" y="3456183"/>
            <a:ext cx="8170734" cy="50621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200" dirty="0">
                <a:latin typeface="Calibri Light" panose="020F0302020204030204" pitchFamily="34" charset="0"/>
              </a:rPr>
              <a:t>¡</a:t>
            </a:r>
            <a:r>
              <a:rPr lang="es-CL" sz="2200" dirty="0" smtClean="0">
                <a:latin typeface="Calibri Light" panose="020F0302020204030204" pitchFamily="34" charset="0"/>
              </a:rPr>
              <a:t>El nulo en la consulta y el nulo en los datos son distintos!</a:t>
            </a:r>
          </a:p>
        </p:txBody>
      </p:sp>
    </p:spTree>
    <p:extLst>
      <p:ext uri="{BB962C8B-B14F-4D97-AF65-F5344CB8AC3E}">
        <p14:creationId xmlns:p14="http://schemas.microsoft.com/office/powerpoint/2010/main" val="194542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cs typeface="Courier New" panose="02070309020205020404" pitchFamily="49" charset="0"/>
              </a:rPr>
              <a:t>Nulos en SQL: </a:t>
            </a:r>
            <a:r>
              <a:rPr lang="es-CL" dirty="0" smtClean="0"/>
              <a:t>Comparación </a:t>
            </a:r>
            <a:r>
              <a:rPr lang="es-CL" dirty="0" smtClean="0"/>
              <a:t>con nulos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6" y="2209800"/>
            <a:ext cx="8135147" cy="26413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3802" y="3600271"/>
            <a:ext cx="4894832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i="1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???</a:t>
            </a:r>
          </a:p>
          <a:p>
            <a:pPr algn="ctr"/>
            <a:endParaRPr lang="es-CL" i="1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algn="ctr"/>
            <a:endParaRPr lang="es-CL" i="1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Content Placeholder 6 2"/>
          <p:cNvSpPr txBox="1">
            <a:spLocks/>
          </p:cNvSpPr>
          <p:nvPr/>
        </p:nvSpPr>
        <p:spPr>
          <a:xfrm>
            <a:off x="457201" y="5334001"/>
            <a:ext cx="8170734" cy="73638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dirty="0" smtClean="0">
                <a:latin typeface="Calibri Light" panose="020F0302020204030204" pitchFamily="34" charset="0"/>
              </a:rPr>
              <a:t>Cuando no importa el valor del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desconocido</a:t>
            </a:r>
            <a:r>
              <a:rPr lang="es-CL" sz="2800" dirty="0" smtClean="0">
                <a:latin typeface="Calibri Light" panose="020F0302020204030204" pitchFamily="34" charset="0"/>
              </a:rPr>
              <a:t>, el resultado se mantiene. </a:t>
            </a:r>
          </a:p>
          <a:p>
            <a:pPr marL="0" indent="0" algn="ctr">
              <a:buNone/>
            </a:pPr>
            <a:r>
              <a:rPr lang="es-CL" sz="2800" dirty="0">
                <a:latin typeface="Calibri Light" panose="020F0302020204030204" pitchFamily="34" charset="0"/>
              </a:rPr>
              <a:t>Cuando </a:t>
            </a:r>
            <a:r>
              <a:rPr lang="es-CL" sz="2800" dirty="0" smtClean="0">
                <a:latin typeface="Calibri Light" panose="020F0302020204030204" pitchFamily="34" charset="0"/>
              </a:rPr>
              <a:t>importa </a:t>
            </a:r>
            <a:r>
              <a:rPr lang="es-CL" sz="2800" dirty="0">
                <a:latin typeface="Calibri Light" panose="020F0302020204030204" pitchFamily="34" charset="0"/>
              </a:rPr>
              <a:t>el valor del </a:t>
            </a:r>
            <a:r>
              <a:rPr lang="es-CL" sz="28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desconocido</a:t>
            </a:r>
            <a:r>
              <a:rPr lang="es-CL" sz="2800" dirty="0" smtClean="0">
                <a:latin typeface="Calibri Light" panose="020F0302020204030204" pitchFamily="34" charset="0"/>
              </a:rPr>
              <a:t>, el resultado es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desconocido</a:t>
            </a:r>
            <a:r>
              <a:rPr lang="es-CL" sz="2800" dirty="0" smtClean="0">
                <a:latin typeface="Calibri Light" panose="020F03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426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cs typeface="Courier New" panose="02070309020205020404" pitchFamily="49" charset="0"/>
              </a:rPr>
              <a:t>Nulos en SQL: </a:t>
            </a:r>
            <a:r>
              <a:rPr lang="es-CL" dirty="0" smtClean="0"/>
              <a:t>Comparación </a:t>
            </a:r>
            <a:r>
              <a:rPr lang="es-CL" dirty="0" smtClean="0"/>
              <a:t>con nulos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6" y="2209800"/>
            <a:ext cx="8135147" cy="2641380"/>
          </a:xfrm>
          <a:prstGeom prst="rect">
            <a:avLst/>
          </a:prstGeom>
        </p:spPr>
      </p:pic>
      <p:sp>
        <p:nvSpPr>
          <p:cNvPr id="7" name="Content Placeholder 6 2"/>
          <p:cNvSpPr txBox="1">
            <a:spLocks/>
          </p:cNvSpPr>
          <p:nvPr/>
        </p:nvSpPr>
        <p:spPr>
          <a:xfrm>
            <a:off x="457201" y="5334001"/>
            <a:ext cx="8170734" cy="73638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dirty="0" smtClean="0">
                <a:latin typeface="Calibri Light" panose="020F0302020204030204" pitchFamily="34" charset="0"/>
              </a:rPr>
              <a:t>Cuando no importa el valor del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desconocido</a:t>
            </a:r>
            <a:r>
              <a:rPr lang="es-CL" sz="2800" dirty="0" smtClean="0">
                <a:latin typeface="Calibri Light" panose="020F0302020204030204" pitchFamily="34" charset="0"/>
              </a:rPr>
              <a:t>, el resultado se mantiene. </a:t>
            </a:r>
          </a:p>
          <a:p>
            <a:pPr marL="0" indent="0" algn="ctr">
              <a:buNone/>
            </a:pPr>
            <a:r>
              <a:rPr lang="es-CL" sz="2800" dirty="0">
                <a:latin typeface="Calibri Light" panose="020F0302020204030204" pitchFamily="34" charset="0"/>
              </a:rPr>
              <a:t>Cuando </a:t>
            </a:r>
            <a:r>
              <a:rPr lang="es-CL" sz="2800" dirty="0" smtClean="0">
                <a:latin typeface="Calibri Light" panose="020F0302020204030204" pitchFamily="34" charset="0"/>
              </a:rPr>
              <a:t>importa </a:t>
            </a:r>
            <a:r>
              <a:rPr lang="es-CL" sz="2800" dirty="0">
                <a:latin typeface="Calibri Light" panose="020F0302020204030204" pitchFamily="34" charset="0"/>
              </a:rPr>
              <a:t>el valor del </a:t>
            </a:r>
            <a:r>
              <a:rPr lang="es-CL" sz="28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desconocido</a:t>
            </a:r>
            <a:r>
              <a:rPr lang="es-CL" sz="2800" dirty="0" smtClean="0">
                <a:latin typeface="Calibri Light" panose="020F0302020204030204" pitchFamily="34" charset="0"/>
              </a:rPr>
              <a:t>, el resultado es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desconocido</a:t>
            </a:r>
            <a:r>
              <a:rPr lang="es-CL" sz="2800" dirty="0" smtClean="0">
                <a:latin typeface="Calibri Light" panose="020F03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146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>
                <a:cs typeface="Courier New" panose="02070309020205020404" pitchFamily="49" charset="0"/>
              </a:rPr>
              <a:t>Nulos en </a:t>
            </a:r>
            <a:r>
              <a:rPr lang="es-CL" dirty="0" smtClean="0">
                <a:cs typeface="Courier New" panose="02070309020205020404" pitchFamily="49" charset="0"/>
              </a:rPr>
              <a:t>SQL: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COALESCE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3"/>
            <a:ext cx="1451497" cy="1534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6" y="4178132"/>
            <a:ext cx="4535743" cy="731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sp>
        <p:nvSpPr>
          <p:cNvPr id="14" name="Content Placeholder 6 2"/>
          <p:cNvSpPr txBox="1">
            <a:spLocks/>
          </p:cNvSpPr>
          <p:nvPr/>
        </p:nvSpPr>
        <p:spPr>
          <a:xfrm>
            <a:off x="516066" y="3456183"/>
            <a:ext cx="8170734" cy="50621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dirty="0" smtClean="0">
                <a:latin typeface="Calibri Light" panose="020F0302020204030204" pitchFamily="34" charset="0"/>
              </a:rPr>
              <a:t>Elegir el primer valor que no sea </a:t>
            </a:r>
            <a:r>
              <a:rPr lang="es-CL" sz="28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NULL</a:t>
            </a:r>
          </a:p>
        </p:txBody>
      </p:sp>
    </p:spTree>
    <p:extLst>
      <p:ext uri="{BB962C8B-B14F-4D97-AF65-F5344CB8AC3E}">
        <p14:creationId xmlns:p14="http://schemas.microsoft.com/office/powerpoint/2010/main" val="342824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Más allá: Orden, </a:t>
            </a:r>
            <a:r>
              <a:rPr lang="es-CL" i="1" dirty="0" err="1" smtClean="0"/>
              <a:t>rank</a:t>
            </a:r>
            <a:r>
              <a:rPr lang="es-CL" dirty="0" smtClean="0"/>
              <a:t> y limites</a:t>
            </a:r>
            <a:endParaRPr lang="es-CL" dirty="0"/>
          </a:p>
        </p:txBody>
      </p:sp>
      <p:pic>
        <p:nvPicPr>
          <p:cNvPr id="8" name="Picture 6 1" descr="Checkbox - Free interface ic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38780"/>
            <a:ext cx="1349133" cy="13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34" y="4495800"/>
            <a:ext cx="861824" cy="861076"/>
          </a:xfrm>
          <a:prstGeom prst="rect">
            <a:avLst/>
          </a:prstGeom>
        </p:spPr>
      </p:pic>
      <p:pic>
        <p:nvPicPr>
          <p:cNvPr id="10" name="Picture 2 2" descr="Sort down - Free arrows ico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58" y="4430309"/>
            <a:ext cx="106680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59" y="2240906"/>
            <a:ext cx="1330574" cy="9594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62758" y="4086220"/>
            <a:ext cx="2057400" cy="1680235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595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Ordenar resultados: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[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DESC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|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ASC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]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4178130"/>
            <a:ext cx="3052253" cy="80599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210222"/>
            <a:ext cx="3041846" cy="16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5"/>
            <a:ext cx="3072214" cy="148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0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Sistemas de bases de datos (con SQL)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6446837"/>
            <a:ext cx="4953000" cy="487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1800" dirty="0">
                <a:hlinkClick r:id="rId2"/>
              </a:rPr>
              <a:t>http://</a:t>
            </a:r>
            <a:r>
              <a:rPr lang="es-CL" sz="1800" dirty="0" smtClean="0">
                <a:hlinkClick r:id="rId2"/>
              </a:rPr>
              <a:t>db-engines.com/en/ranking/relational+dbms</a:t>
            </a:r>
            <a:endParaRPr lang="es-CL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862888" cy="52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6 2"/>
          <p:cNvSpPr txBox="1">
            <a:spLocks/>
          </p:cNvSpPr>
          <p:nvPr/>
        </p:nvSpPr>
        <p:spPr>
          <a:xfrm>
            <a:off x="3642511" y="4724400"/>
            <a:ext cx="4876800" cy="13716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¡Varios sistemas pueden tener varias interpretaciones del estándar de SQL!</a:t>
            </a:r>
          </a:p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Pero el “</a:t>
            </a:r>
            <a:r>
              <a:rPr lang="es-CL" sz="2100" i="1" dirty="0" err="1" smtClean="0">
                <a:latin typeface="Calibri Light" panose="020F0302020204030204" pitchFamily="34" charset="0"/>
              </a:rPr>
              <a:t>core</a:t>
            </a:r>
            <a:r>
              <a:rPr lang="es-CL" sz="2100" i="1" dirty="0" smtClean="0">
                <a:latin typeface="Calibri Light" panose="020F0302020204030204" pitchFamily="34" charset="0"/>
              </a:rPr>
              <a:t>” de SQL es compatible entre los sistemas más populares.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9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Devolver </a:t>
            </a:r>
            <a:r>
              <a:rPr lang="es-CL" i="1" dirty="0" smtClean="0">
                <a:cs typeface="Courier New" panose="02070309020205020404" pitchFamily="49" charset="0"/>
              </a:rPr>
              <a:t>n </a:t>
            </a:r>
            <a:r>
              <a:rPr lang="es-CL" dirty="0" smtClean="0">
                <a:cs typeface="Courier New" panose="02070309020205020404" pitchFamily="49" charset="0"/>
              </a:rPr>
              <a:t>resultados: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FETCH FIRST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9" y="4178130"/>
            <a:ext cx="3067767" cy="10834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360762"/>
            <a:ext cx="3041422" cy="168537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4"/>
            <a:ext cx="2810993" cy="756933"/>
          </a:xfrm>
          <a:prstGeom prst="rect">
            <a:avLst/>
          </a:prstGeom>
        </p:spPr>
      </p:pic>
      <p:sp>
        <p:nvSpPr>
          <p:cNvPr id="13" name="Content Placeholder 6 2"/>
          <p:cNvSpPr txBox="1">
            <a:spLocks/>
          </p:cNvSpPr>
          <p:nvPr/>
        </p:nvSpPr>
        <p:spPr>
          <a:xfrm>
            <a:off x="0" y="3455042"/>
            <a:ext cx="9144000" cy="41642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Una versión estándar (desde SQL:2008) que se usa en </a:t>
            </a:r>
            <a:r>
              <a:rPr lang="es-CL" sz="2100" i="1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Postgres</a:t>
            </a:r>
            <a:r>
              <a:rPr lang="es-CL" sz="2100" i="1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DB2.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210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21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Devolver </a:t>
            </a:r>
            <a:r>
              <a:rPr lang="es-CL" i="1" dirty="0" smtClean="0">
                <a:cs typeface="Courier New" panose="02070309020205020404" pitchFamily="49" charset="0"/>
              </a:rPr>
              <a:t>n </a:t>
            </a:r>
            <a:r>
              <a:rPr lang="es-CL" dirty="0" smtClean="0">
                <a:cs typeface="Courier New" panose="02070309020205020404" pitchFamily="49" charset="0"/>
              </a:rPr>
              <a:t>resultados: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LIMIT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4178130"/>
            <a:ext cx="3053190" cy="10799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360762"/>
            <a:ext cx="3041422" cy="168537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4"/>
            <a:ext cx="2810993" cy="756933"/>
          </a:xfrm>
          <a:prstGeom prst="rect">
            <a:avLst/>
          </a:prstGeom>
        </p:spPr>
      </p:pic>
      <p:sp>
        <p:nvSpPr>
          <p:cNvPr id="14" name="Content Placeholder 6 2"/>
          <p:cNvSpPr txBox="1">
            <a:spLocks/>
          </p:cNvSpPr>
          <p:nvPr/>
        </p:nvSpPr>
        <p:spPr>
          <a:xfrm>
            <a:off x="0" y="3455042"/>
            <a:ext cx="9144000" cy="41642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Una versión no estándar que se </a:t>
            </a:r>
            <a:r>
              <a:rPr lang="es-CL" sz="2100" i="1" dirty="0">
                <a:solidFill>
                  <a:prstClr val="black"/>
                </a:solidFill>
                <a:latin typeface="Calibri Light" panose="020F0302020204030204" pitchFamily="34" charset="0"/>
              </a:rPr>
              <a:t>usa </a:t>
            </a:r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en </a:t>
            </a:r>
            <a:r>
              <a:rPr lang="es-CL" sz="2100" i="1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Postgres</a:t>
            </a:r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, </a:t>
            </a:r>
            <a:r>
              <a:rPr lang="es-CL" sz="2100" i="1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SQLite</a:t>
            </a:r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sz="2100" i="1" dirty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sz="2100" i="1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MySQL</a:t>
            </a:r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.</a:t>
            </a:r>
            <a:endParaRPr lang="es-CL" sz="2100" i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31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Sistemas de bases de datos (con SQL)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6446837"/>
            <a:ext cx="4953000" cy="487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1800" dirty="0">
                <a:hlinkClick r:id="rId2"/>
              </a:rPr>
              <a:t>http://</a:t>
            </a:r>
            <a:r>
              <a:rPr lang="es-CL" sz="1800" dirty="0" smtClean="0">
                <a:hlinkClick r:id="rId2"/>
              </a:rPr>
              <a:t>db-engines.com/en/ranking/relational+dbms</a:t>
            </a:r>
            <a:endParaRPr lang="es-CL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862888" cy="524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6 2"/>
          <p:cNvSpPr txBox="1">
            <a:spLocks/>
          </p:cNvSpPr>
          <p:nvPr/>
        </p:nvSpPr>
        <p:spPr>
          <a:xfrm>
            <a:off x="3642511" y="4724400"/>
            <a:ext cx="4876800" cy="13716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¡Varios sistemas pueden tener varias interpretaciones del estándar de SQL!</a:t>
            </a:r>
          </a:p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Pero el “</a:t>
            </a:r>
            <a:r>
              <a:rPr lang="es-CL" sz="2100" i="1" dirty="0" err="1" smtClean="0">
                <a:latin typeface="Calibri Light" panose="020F0302020204030204" pitchFamily="34" charset="0"/>
              </a:rPr>
              <a:t>core</a:t>
            </a:r>
            <a:r>
              <a:rPr lang="es-CL" sz="2100" i="1" dirty="0" smtClean="0">
                <a:latin typeface="Calibri Light" panose="020F0302020204030204" pitchFamily="34" charset="0"/>
              </a:rPr>
              <a:t>” de SQL es compatible entre los sistemas más populares.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5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Devolver </a:t>
            </a:r>
            <a:r>
              <a:rPr lang="es-CL" i="1" dirty="0" smtClean="0">
                <a:cs typeface="Courier New" panose="02070309020205020404" pitchFamily="49" charset="0"/>
              </a:rPr>
              <a:t>n </a:t>
            </a:r>
            <a:r>
              <a:rPr lang="es-CL" dirty="0" smtClean="0">
                <a:cs typeface="Courier New" panose="02070309020205020404" pitchFamily="49" charset="0"/>
              </a:rPr>
              <a:t>resultados: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TOP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0" y="4178130"/>
            <a:ext cx="3056003" cy="8072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360762"/>
            <a:ext cx="3041422" cy="168537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4"/>
            <a:ext cx="2810993" cy="756933"/>
          </a:xfrm>
          <a:prstGeom prst="rect">
            <a:avLst/>
          </a:prstGeom>
        </p:spPr>
      </p:pic>
      <p:sp>
        <p:nvSpPr>
          <p:cNvPr id="14" name="Content Placeholder 6 2"/>
          <p:cNvSpPr txBox="1">
            <a:spLocks/>
          </p:cNvSpPr>
          <p:nvPr/>
        </p:nvSpPr>
        <p:spPr>
          <a:xfrm>
            <a:off x="0" y="3455042"/>
            <a:ext cx="9144000" cy="41642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Una versión no estándar que se </a:t>
            </a:r>
            <a:r>
              <a:rPr lang="es-CL" sz="2100" i="1" dirty="0">
                <a:solidFill>
                  <a:prstClr val="black"/>
                </a:solidFill>
                <a:latin typeface="Calibri Light" panose="020F0302020204030204" pitchFamily="34" charset="0"/>
              </a:rPr>
              <a:t>usa </a:t>
            </a:r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en SQL Server </a:t>
            </a:r>
            <a:r>
              <a:rPr lang="es-CL" sz="2100" i="1" dirty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MS Access.</a:t>
            </a:r>
            <a:endParaRPr lang="es-CL" sz="2100" i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1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Devolver </a:t>
            </a:r>
            <a:r>
              <a:rPr lang="es-CL" i="1" dirty="0" smtClean="0">
                <a:cs typeface="Courier New" panose="02070309020205020404" pitchFamily="49" charset="0"/>
              </a:rPr>
              <a:t>n </a:t>
            </a:r>
            <a:r>
              <a:rPr lang="es-CL" dirty="0" smtClean="0">
                <a:cs typeface="Courier New" panose="02070309020205020404" pitchFamily="49" charset="0"/>
              </a:rPr>
              <a:t>resultados: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ROW_NUMBER()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0" y="4178134"/>
            <a:ext cx="4640184" cy="20322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360762"/>
            <a:ext cx="3041422" cy="168537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3"/>
            <a:ext cx="3253697" cy="757920"/>
          </a:xfrm>
          <a:prstGeom prst="rect">
            <a:avLst/>
          </a:prstGeom>
        </p:spPr>
      </p:pic>
      <p:sp>
        <p:nvSpPr>
          <p:cNvPr id="13" name="Content Placeholder 6 2"/>
          <p:cNvSpPr txBox="1">
            <a:spLocks/>
          </p:cNvSpPr>
          <p:nvPr/>
        </p:nvSpPr>
        <p:spPr>
          <a:xfrm>
            <a:off x="0" y="3455042"/>
            <a:ext cx="9144000" cy="41642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Una versión estándar (desde SQL:2003) que se usa en </a:t>
            </a:r>
            <a:r>
              <a:rPr lang="es-CL" sz="2100" i="1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Postgres</a:t>
            </a:r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, DB2, MS Access, Oracle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210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32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Devolver empates: 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RANK()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0" y="4178132"/>
            <a:ext cx="3846125" cy="20336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360762"/>
            <a:ext cx="3041422" cy="168537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3" y="4115253"/>
            <a:ext cx="3226186" cy="757920"/>
          </a:xfrm>
          <a:prstGeom prst="rect">
            <a:avLst/>
          </a:prstGeom>
        </p:spPr>
      </p:pic>
      <p:sp>
        <p:nvSpPr>
          <p:cNvPr id="13" name="Content Placeholder 6 2 1"/>
          <p:cNvSpPr txBox="1">
            <a:spLocks/>
          </p:cNvSpPr>
          <p:nvPr/>
        </p:nvSpPr>
        <p:spPr>
          <a:xfrm>
            <a:off x="0" y="3455042"/>
            <a:ext cx="9144000" cy="41642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Una versión estándar (desde SQL:2003) que devuelva </a:t>
            </a:r>
            <a:r>
              <a:rPr lang="es-CL" sz="21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empates</a:t>
            </a:r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en el orden.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210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7772400" y="4477532"/>
            <a:ext cx="574689" cy="394656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210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44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Saltar </a:t>
            </a:r>
            <a:r>
              <a:rPr lang="es-CL" i="1" dirty="0" smtClean="0">
                <a:cs typeface="Courier New" panose="02070309020205020404" pitchFamily="49" charset="0"/>
              </a:rPr>
              <a:t>n</a:t>
            </a:r>
            <a:r>
              <a:rPr lang="es-CL" dirty="0" smtClean="0">
                <a:cs typeface="Courier New" panose="02070309020205020404" pitchFamily="49" charset="0"/>
              </a:rPr>
              <a:t> resultados: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LIMIT + OFFSET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9" y="4178130"/>
            <a:ext cx="3055065" cy="10822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360762"/>
            <a:ext cx="3041422" cy="168537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3"/>
            <a:ext cx="2604598" cy="757426"/>
          </a:xfrm>
          <a:prstGeom prst="rect">
            <a:avLst/>
          </a:prstGeom>
        </p:spPr>
      </p:pic>
      <p:sp>
        <p:nvSpPr>
          <p:cNvPr id="14" name="Content Placeholder 6 2"/>
          <p:cNvSpPr txBox="1">
            <a:spLocks/>
          </p:cNvSpPr>
          <p:nvPr/>
        </p:nvSpPr>
        <p:spPr>
          <a:xfrm>
            <a:off x="0" y="3455042"/>
            <a:ext cx="9144000" cy="41642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Una versión no estándar que se </a:t>
            </a:r>
            <a:r>
              <a:rPr lang="es-CL" sz="2100" i="1" dirty="0">
                <a:solidFill>
                  <a:prstClr val="black"/>
                </a:solidFill>
                <a:latin typeface="Calibri Light" panose="020F0302020204030204" pitchFamily="34" charset="0"/>
              </a:rPr>
              <a:t>usa </a:t>
            </a:r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en </a:t>
            </a:r>
            <a:r>
              <a:rPr lang="es-CL" sz="2100" i="1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Postgres</a:t>
            </a:r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, </a:t>
            </a:r>
            <a:r>
              <a:rPr lang="es-CL" sz="2100" i="1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SQLite</a:t>
            </a:r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sz="2100" i="1" dirty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sz="2100" i="1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MySQL</a:t>
            </a:r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.</a:t>
            </a:r>
            <a:endParaRPr lang="es-CL" sz="2100" i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8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1"/>
            <a:ext cx="774520" cy="759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nombres de los tres planetas con los años más largos 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que estén más lejos del Sol que la Tierra?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09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1"/>
            <a:ext cx="774520" cy="759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nombres de los tres planetas con los años más largos 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que estén más lejos del Sol que la Tierra?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8" y="4189358"/>
            <a:ext cx="2388386" cy="138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7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1"/>
            <a:ext cx="728243" cy="3912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nombre del planeta con el tercer año más largo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que esté más lejos del Sol que la Tierra?</a:t>
            </a:r>
          </a:p>
        </p:txBody>
      </p:sp>
    </p:spTree>
    <p:extLst>
      <p:ext uri="{BB962C8B-B14F-4D97-AF65-F5344CB8AC3E}">
        <p14:creationId xmlns:p14="http://schemas.microsoft.com/office/powerpoint/2010/main" val="387968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1"/>
            <a:ext cx="728243" cy="3912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nombre del planeta con el tercer año más largo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que esté más lejos del Sol que la Tierra?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0" y="4189358"/>
            <a:ext cx="2392117" cy="138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6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78396" y="3962400"/>
            <a:ext cx="4065603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352800"/>
            <a:ext cx="914399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¿Cuáles resultados devolverá la consulta?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62401"/>
            <a:ext cx="5078397" cy="2895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1" y="4189358"/>
            <a:ext cx="4680345" cy="2017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69" y="1323812"/>
            <a:ext cx="3706797" cy="1711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" y="1225010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3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78396" y="3962400"/>
            <a:ext cx="4065603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25" y="4110941"/>
            <a:ext cx="776328" cy="9461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¿Cuáles resultados devolverá la consulta?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62401"/>
            <a:ext cx="5078397" cy="2895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1" y="4189358"/>
            <a:ext cx="4680345" cy="2017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69" y="1323812"/>
            <a:ext cx="3706797" cy="1711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" y="1225010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9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 en alto nivel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dirty="0" smtClean="0">
                <a:solidFill>
                  <a:srgbClr val="0070C0"/>
                </a:solidFill>
              </a:rPr>
              <a:t>Lenguaje de Manipulación de Datos </a:t>
            </a:r>
            <a:r>
              <a:rPr lang="es-CL" dirty="0" smtClean="0"/>
              <a:t>(</a:t>
            </a:r>
            <a:r>
              <a:rPr lang="es-CL" dirty="0" smtClean="0">
                <a:solidFill>
                  <a:srgbClr val="0070C0"/>
                </a:solidFill>
              </a:rPr>
              <a:t>LMD</a:t>
            </a:r>
            <a:r>
              <a:rPr lang="es-CL" dirty="0" smtClean="0"/>
              <a:t>)</a:t>
            </a:r>
          </a:p>
          <a:p>
            <a:pPr lvl="1"/>
            <a:r>
              <a:rPr lang="es-CL" dirty="0" smtClean="0"/>
              <a:t>o </a:t>
            </a:r>
            <a:r>
              <a:rPr lang="es-CL" i="1" dirty="0" smtClean="0"/>
              <a:t>DML: Data </a:t>
            </a:r>
            <a:r>
              <a:rPr lang="es-CL" i="1" dirty="0" err="1" smtClean="0"/>
              <a:t>Manipulation</a:t>
            </a:r>
            <a:r>
              <a:rPr lang="es-CL" i="1" dirty="0" smtClean="0"/>
              <a:t> </a:t>
            </a:r>
            <a:r>
              <a:rPr lang="es-CL" i="1" dirty="0" err="1" smtClean="0"/>
              <a:t>Language</a:t>
            </a:r>
            <a:r>
              <a:rPr lang="es-CL" i="1" dirty="0" smtClean="0"/>
              <a:t> </a:t>
            </a:r>
            <a:r>
              <a:rPr lang="es-CL" dirty="0" smtClean="0"/>
              <a:t>en inglés</a:t>
            </a:r>
          </a:p>
          <a:p>
            <a:pPr lvl="1"/>
            <a:r>
              <a:rPr lang="es-CL" dirty="0" smtClean="0"/>
              <a:t>Actualizar filas, consultar tablas, etc.</a:t>
            </a:r>
          </a:p>
          <a:p>
            <a:endParaRPr lang="es-CL" dirty="0"/>
          </a:p>
          <a:p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Lenguaje de Definición de Datos </a:t>
            </a:r>
            <a:r>
              <a:rPr lang="es-CL" dirty="0" smtClean="0"/>
              <a:t>(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LDD</a:t>
            </a:r>
            <a:r>
              <a:rPr lang="es-CL" dirty="0" smtClean="0"/>
              <a:t>)</a:t>
            </a:r>
          </a:p>
          <a:p>
            <a:pPr lvl="1"/>
            <a:r>
              <a:rPr lang="es-CL" dirty="0" smtClean="0"/>
              <a:t>o </a:t>
            </a:r>
            <a:r>
              <a:rPr lang="es-CL" i="1" dirty="0" smtClean="0"/>
              <a:t>DDL: Data </a:t>
            </a:r>
            <a:r>
              <a:rPr lang="es-CL" i="1" dirty="0" err="1" smtClean="0"/>
              <a:t>Definition</a:t>
            </a:r>
            <a:r>
              <a:rPr lang="es-CL" i="1" dirty="0" smtClean="0"/>
              <a:t> </a:t>
            </a:r>
            <a:r>
              <a:rPr lang="es-CL" i="1" dirty="0" err="1" smtClean="0"/>
              <a:t>Language</a:t>
            </a:r>
            <a:r>
              <a:rPr lang="es-CL" i="1" dirty="0" smtClean="0"/>
              <a:t> </a:t>
            </a:r>
            <a:r>
              <a:rPr lang="es-CL" dirty="0" smtClean="0"/>
              <a:t>en inglés</a:t>
            </a:r>
          </a:p>
          <a:p>
            <a:pPr lvl="1"/>
            <a:r>
              <a:rPr lang="es-CL" dirty="0" smtClean="0"/>
              <a:t>Crear y definir tablas</a:t>
            </a:r>
          </a:p>
          <a:p>
            <a:pPr lvl="1"/>
            <a:endParaRPr lang="es-CL" dirty="0"/>
          </a:p>
          <a:p>
            <a:r>
              <a:rPr lang="es-CL" dirty="0" smtClean="0">
                <a:solidFill>
                  <a:schemeClr val="bg1">
                    <a:lumMod val="50000"/>
                  </a:schemeClr>
                </a:solidFill>
              </a:rPr>
              <a:t>Disparadores (</a:t>
            </a:r>
            <a:r>
              <a:rPr lang="es-CL" i="1" dirty="0" err="1" smtClean="0">
                <a:solidFill>
                  <a:schemeClr val="bg1">
                    <a:lumMod val="50000"/>
                  </a:schemeClr>
                </a:solidFill>
              </a:rPr>
              <a:t>triggers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</a:rPr>
              <a:t>), transacciones, seguridad, SQL dinámico, etcétera</a:t>
            </a:r>
          </a:p>
        </p:txBody>
      </p:sp>
    </p:spTree>
    <p:extLst>
      <p:ext uri="{BB962C8B-B14F-4D97-AF65-F5344CB8AC3E}">
        <p14:creationId xmlns:p14="http://schemas.microsoft.com/office/powerpoint/2010/main" val="119097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2" y="3962400"/>
            <a:ext cx="8116887" cy="1806575"/>
          </a:xfrm>
        </p:spPr>
        <p:txBody>
          <a:bodyPr>
            <a:normAutofit/>
          </a:bodyPr>
          <a:lstStyle/>
          <a:p>
            <a:r>
              <a:rPr lang="es-CL" sz="2700" i="1" dirty="0" smtClean="0"/>
              <a:t>La Próxima Vez, Continuaremos con más del: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i="1" dirty="0" err="1" smtClean="0"/>
              <a:t>Structured</a:t>
            </a:r>
            <a:r>
              <a:rPr lang="es-CL" i="1" dirty="0" smtClean="0"/>
              <a:t> </a:t>
            </a:r>
            <a:r>
              <a:rPr lang="es-CL" i="1" dirty="0" err="1" smtClean="0"/>
              <a:t>Query</a:t>
            </a:r>
            <a:r>
              <a:rPr lang="es-CL" i="1" dirty="0" smtClean="0"/>
              <a:t> </a:t>
            </a:r>
            <a:r>
              <a:rPr lang="es-CL" i="1" dirty="0" err="1" smtClean="0"/>
              <a:t>Language</a:t>
            </a:r>
            <a:r>
              <a:rPr lang="es-CL" dirty="0" smtClean="0"/>
              <a:t> (SQL)</a:t>
            </a:r>
            <a:br>
              <a:rPr lang="es-CL" dirty="0" smtClean="0"/>
            </a:br>
            <a:endParaRPr lang="es-CL" dirty="0"/>
          </a:p>
        </p:txBody>
      </p:sp>
      <p:sp>
        <p:nvSpPr>
          <p:cNvPr id="13" name="TextBox 12"/>
          <p:cNvSpPr txBox="1"/>
          <p:nvPr/>
        </p:nvSpPr>
        <p:spPr>
          <a:xfrm>
            <a:off x="4343400" y="6019800"/>
            <a:ext cx="476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4</a:t>
            </a:r>
            <a:r>
              <a:rPr lang="es-CL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&amp; 5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94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Preguntas?</a:t>
            </a:r>
            <a:endParaRPr lang="es-CL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54" name="Picture 6" descr="https://images.mentalfloss.com/sites/default/files/styles/mf_image_16x9/public/the-little-prince-best-quotes-cover-800x469.jpg?itok=6Dk7MFP2&amp;resize=1100x1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96290"/>
            <a:ext cx="9144000" cy="536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72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67.761"/>
  <p:tag name="ORIGINALWIDTH" val="4177.333"/>
  <p:tag name="LATEXADDIN" val="\documentclass{article}&#10;\usepackage{chronology}&#10;\usepackage[utf8]{inputenc}&#10;\pagestyle{empty}&#10;\begin{document}&#10;\begin{center}&#10;\sf&#10;\begin{chronology}[5]{1969}{2023}{\textwidth}&#10;\event{1969}{\color{orange}El álgebra relacional}&#10;\event{1974}{\color{blue}\textbf{SEQUEL} (Chamberlin y Boyce)}&#10;\event{1979}{\color{green!50!black}SQL (Oracle v2 y IBM System R)}&#10;\event{1986}{\color{green!50!black}\textbf{SQL-86} (Primer estánder)}&#10;\event{1989}{\color{green!50!black}SQL-89 (Revisión menor de SQL-86)}&#10;\event{1992}{\color{green!50!black}\textbf{SQL-92} (Revisión sustancial de SQL-89)}&#10;\event{1999}{\color{green!50!black}\textbf{SQL:1999} (Recursión, expresiones regulares, etc.)}&#10;\event{2003}{\color{green!50!black}SQL:2003 (Apoyo básico para XML, etc.)}&#10;\event{2006}{\color{green!50!black}SQL:2006 (Apoyo avanzado para XML, etc.)}&#10;\event{2008}{\color{green!50!black}SQL:2008 (Revisión menor)}&#10;\event{2011}{\color{green!50!black}SQL:2011 (Datos temporales, etc.)}&#10;\event{2016}{\color{green!50!black}SQL:2016 (Documentos de JSON, etc.)}&#10;\event[1980]{2023}{}&#10;\end{chronology}&#10;&#10;(\color{gray!50!black}Sistemas de bases de datos comerciales)&#10;\end{center}&#10;\end{document}"/>
  <p:tag name="IGUANATEXSIZE" val="20"/>
  <p:tag name="IGUANATEXCURSOR" val="100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687,0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bowtie_{\text{condición}} \rlt{R$_2$}$\\&#10;\end{document}&#10;"/>
  <p:tag name="IGUANATEXSIZE" val="20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.00961"/>
  <p:tag name="ORIGINALWIDTH" val="57.00795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}$&#10;\end{document}&#10;"/>
  <p:tag name="IGUANATEXSIZE" val="20"/>
  <p:tag name="IGUANATEXCURSOR" val="2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551,1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-des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1.6342"/>
  <p:tag name="ORIGINALWIDTH" val="1640.479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}&#10;\hline&#10;\sch{nombre} &amp; \sch{planeta} &amp; \sch{nave}\\&#10;\hline&#10;Luna &amp; ??? &amp; Messenger\\&#10;\ldots &amp; \ldots &amp; \ldots\\&#10;Luna &amp; ??? &amp; Galileo\\&#10;Ganímedes &amp; ??? &amp; Messenger\\&#10;\ldots &amp; \ldots &amp; \ldots\\&#10;Ganímedes &amp; ??? &amp; Galileo\\&#10;\ldots &amp; \ldots &amp; \ldots\\\hline&#10;\end{tabular}&#10;&#10;&#10;&#10;&#10;&#10;\end{document}"/>
  <p:tag name="IGUANATEXSIZE" val="15"/>
  <p:tag name="IGUANATEXCURSOR" val="46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.0356"/>
  <p:tag name="ORIGINALWIDTH" val="1819.75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planeta, nave&#10;FROM Satélite, Aterrizaje&#10;\end{lstlisting}&#10;\end{document}"/>
  <p:tag name="IGUANATEXSIZE" val="20"/>
  <p:tag name="IGUANATEXCURSOR" val="32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551,1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-des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1730,4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}&#10;\hline&#10;\sch{nombre} &amp; \rlt{S}.\sch{planeta} &amp; \sch{nave}\\&#10;\hline&#10;Luna &amp; Tierra &amp; Messenger\\&#10;\ldots &amp; \ldots &amp; \ldots\\&#10;Luna &amp; Tierra &amp; Galileo\\&#10;Ganímedes &amp; Júpiter &amp; Messenger\\&#10;\ldots &amp; \ldots &amp; \ldots\\&#10;Ganímedes &amp; Júpiter &amp; Galileo\\&#10;\ldots &amp; \ldots &amp; \ldots\\\hline&#10;\end{tabular}&#10;&#10;&#10;&#10;&#10;&#10;\end{document}"/>
  <p:tag name="IGUANATEXSIZE" val="15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687,0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bowtie_{\text{condición}} \rlt{R$_2$}$\\&#10;\end{document}&#10;"/>
  <p:tag name="IGUANATEXSIZE" val="20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5,0356"/>
  <p:tag name="ORIGINALWIDTH" val="1951,02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S.planeta, nave&#10;FROM Satélite S, Aterrizaje&#10;\end{lstlisting}&#10;\end{document}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5,0356"/>
  <p:tag name="ORIGINALWIDTH" val="2408,5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S.planeta, nave&#10;FROM Satélite S CROSS JOIN Aterrizaje&#10;\end{lstlisting}&#10;\end{document}"/>
  <p:tag name="IGUANATEXSIZE" val="20"/>
  <p:tag name="IGUANATEXCURSOR" val="3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551,1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-des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1730,4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}&#10;\hline&#10;\sch{nombre} &amp; \rlt{S}.\sch{planeta} &amp; \sch{nave}\\&#10;\hline&#10;Luna &amp; Tierra &amp; Messenger\\&#10;\ldots &amp; \ldots &amp; \ldots\\&#10;Luna &amp; Tierra &amp; Galileo\\&#10;Ganímedes &amp; Júpiter &amp; Messenger\\&#10;\ldots &amp; \ldots &amp; \ldots\\&#10;Ganímedes &amp; Júpiter &amp; Galileo\\&#10;\ldots &amp; \ldots &amp; \ldots\\\hline&#10;\end{tabular}&#10;&#10;&#10;&#10;&#10;&#10;\end{document}"/>
  <p:tag name="IGUANATEXSIZE" val="15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5,0356"/>
  <p:tag name="ORIGINALWIDTH" val="1951,02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S.planeta, nave&#10;FROM Satélite S, Aterrizaje&#10;\end{lstlisting}&#10;\end{document}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a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687,0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bowtie_{\text{condición}} \rlt{R$_2$}$\\&#10;\end{document}&#10;"/>
  <p:tag name="IGUANATEXSIZE" val="20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.00961"/>
  <p:tag name="ORIGINALWIDTH" val="57.00795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}$&#10;\end{document}&#10;"/>
  <p:tag name="IGUANATEXSIZE" val="20"/>
  <p:tag name="IGUANATEXCURSOR" val="2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5,8653"/>
  <p:tag name="ORIGINALWIDTH" val="1567,71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 AS planeta&#10;FROM Planeta&#10;WHERE dist &gt; 1.00&#10;EXCEPT&#10;SELECT planeta &#10;FROM Satélite&#10;\end{lstlisting}&#10;\end{document}"/>
  <p:tag name="IGUANATEXSIZE" val="20"/>
  <p:tag name="IGUANATEXCURSOR" val="3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457,56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Marte\\&#10;Urano \\&#10;\hline&#10;\end{tabular}&#10;&#10;&#10;&#10;&#10;&#10;\end{document}"/>
  <p:tag name="IGUANATEXSIZE" val="15"/>
  <p:tag name="IGUANATEXCURSOR" val="2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5.8653"/>
  <p:tag name="ORIGINALWIDTH" val="1566.969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 &#10;FROM Satélite&#10;EXCEPT&#10;SELECT nombre AS planeta&#10;FROM Planeta&#10;WHERE dist &lt;= 1.00&#10;\end{lstlisting}&#10;\end{document}"/>
  <p:tag name="IGUANATEXSIZE" val="20"/>
  <p:tag name="IGUANATEXCURSOR" val="36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.00961"/>
  <p:tag name="ORIGINALWIDTH" val="57.00795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}$&#10;\end{document}&#10;"/>
  <p:tag name="IGUANATEXSIZE" val="20"/>
  <p:tag name="IGUANATEXCURSOR" val="2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8.3181"/>
  <p:tag name="ORIGINALWIDTH" val="501.8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Júpiter\\&#10;Saturno \\&#10;Neptuno \\&#10;\hline&#10;\end{tabular}&#10;&#10;&#10;&#10;&#10;&#10;\end{document}"/>
  <p:tag name="IGUANATEXSIZE" val="15"/>
  <p:tag name="IGUANATEXCURSOR" val="31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76.5944"/>
  <p:tag name="ORIGINALWIDTH" val="1565.469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 &#10;FROM Satélite&#10;EXCEPT ALL&#10;SELECT nombre AS planeta&#10;FROM Planeta&#10;\end{lstlisting}&#10;\end{document}"/>
  <p:tag name="IGUANATEXSIZE" val="20"/>
  <p:tag name="IGUANATEXCURSOR" val="35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8.3181"/>
  <p:tag name="ORIGINALWIDTH" val="457.5639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Júpiter\\&#10;Júpiter\\&#10;Júpiter\\&#10;\hline&#10;\end{tabular}&#10;&#10;&#10;&#10;&#10;&#10;\end{document}"/>
  <p:tag name="IGUANATEXSIZE" val="15"/>
  <p:tag name="IGUANATEXCURSOR" val="31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a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687,0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bowtie_{\text{condición}} \rlt{R$_2$}$\\&#10;\end{document}&#10;"/>
  <p:tag name="IGUANATEXSIZE" val="20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.00961"/>
  <p:tag name="ORIGINALWIDTH" val="57.00795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}$&#10;\end{document}&#10;"/>
  <p:tag name="IGUANATEXSIZE" val="20"/>
  <p:tag name="IGUANATEXCURSOR" val="2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76.5944"/>
  <p:tag name="ORIGINALWIDTH" val="969.885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&#10;FROM Aterrizaje&#10;INTERSECT&#10;SELECT planeta &#10;FROM Satélite&#10;\end{lstlisting}&#10;\end{document}"/>
  <p:tag name="IGUANATEXSIZE" val="20"/>
  <p:tag name="IGUANATEXCURSOR" val="34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0352"/>
  <p:tag name="ORIGINALWIDTH" val="457.5639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Júpiter \\&#10;\hline&#10;\end{tabular}&#10;&#10;&#10;&#10;&#10;&#10;\end{document}"/>
  <p:tag name="IGUANATEXSIZE" val="15"/>
  <p:tag name="IGUANATEXCURSOR" val="29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551,1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-des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76.5944"/>
  <p:tag name="ORIGINALWIDTH" val="969.885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&#10;FROM Aterrizaje&#10;INTERSECT ALL&#10;SELECT planeta &#10;FROM Satélite&#10;\end{lstlisting}&#10;\end{document}"/>
  <p:tag name="IGUANATEXSIZE" val="20"/>
  <p:tag name="IGUANATEXCURSOR" val="32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9.8016"/>
  <p:tag name="ORIGINALWIDTH" val="457.5639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Júpiter \\&#10;Júpiter \\&#10;\hline&#10;\end{tabular}&#10;&#10;&#10;&#10;&#10;&#10;\end{document}"/>
  <p:tag name="IGUANATEXSIZE" val="15"/>
  <p:tag name="IGUANATEXCURSOR" val="30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8.402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\textcolor{orange}{Júpiter} &amp; ESA &amp; 2003\\&#10;Galileo &amp; Júpiter &amp; EEUU &amp; 2003 \\\hline&#10;\end{tabular}&#10;&#10;&#10;&#10;&#10;&#10;\end{document}"/>
  <p:tag name="IGUANATEXSIZE" val="15"/>
  <p:tag name="IGUANATEXCURSOR" val="64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551,1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-des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a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a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687,0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bowtie_{\text{condición}} \rlt{R$_2$}$\\&#10;\end{document}&#10;"/>
  <p:tag name="IGUANATEXSIZE" val="20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.00961"/>
  <p:tag name="ORIGINALWIDTH" val="57.00795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}$&#10;\end{document}&#10;"/>
  <p:tag name="IGUANATEXSIZE" val="20"/>
  <p:tag name="IGUANATEXCURSOR" val="2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1953,27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a, Aterrizaje&#10;WHERE nombre = planeta&#10;\end{lstlisting}&#10;\end{document}"/>
  <p:tag name="IGUANATEXSIZE" val="20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1899,26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hline&#10;\sch{nave} &amp; \sch{nombre} &amp; \sch{dist} &amp; \sch{año}\\&#10;\hline&#10;Messenger &amp; Mercurio &amp; 0,39 &amp; 2015\\&#10;Venera 3 &amp; Venus  &amp; 0,72  &amp; 1966 \\&#10;%Venera 4 &amp; Venus  &amp; 0,72  &amp; 1967 \\&#10;Pioneer &amp; Venus  &amp; 0,72  &amp; 1978 \\&#10;%Pioneer &amp; Venus  &amp; EEUU  &amp; 1978 \\&#10;Mars 2 lander &amp; Marte &amp; 1,52 &amp; 1971\\&#10;Viking 1 &amp; Marte &amp; 1,52 &amp; 1976 \\&#10;Beagle 2 &amp; Marte &amp; 1,52 &amp; 2003\\&#10;Galileo &amp; Júpiter &amp; 5,20 &amp; 2003 \\&#10;\hline&#10;\end{tabular}&#10;&#10;&#10;&#10;&#10;&#10;\end{document}"/>
  <p:tag name="IGUANATEXSIZE" val="15"/>
  <p:tag name="IGUANATEXCURSOR" val="6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1953,27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a, Aterrizaje&#10;WHERE nombre = planeta&#10;\end{lstlisting}&#10;\end{document}"/>
  <p:tag name="IGUANATEXSIZE" val="20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1899,26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hline&#10;\sch{nave} &amp; \sch{nombre} &amp; \sch{dist} &amp; \sch{año}\\&#10;\hline&#10;Messenger &amp; Mercurio &amp; 0,39 &amp; 2015\\&#10;Venera 3 &amp; Venus  &amp; 0,72  &amp; 1966 \\&#10;%Venera 4 &amp; Venus  &amp; 0,72  &amp; 1967 \\&#10;Pioneer &amp; Venus  &amp; 0,72  &amp; 1978 \\&#10;%Pioneer &amp; Venus  &amp; EEUU  &amp; 1978 \\&#10;Mars 2 lander &amp; Marte &amp; 1,52 &amp; 1971\\&#10;Viking 1 &amp; Marte &amp; 1,52 &amp; 1976 \\&#10;Beagle 2 &amp; Marte &amp; 1,52 &amp; 2003\\&#10;Galileo &amp; Júpiter &amp; 5,20 &amp; 2003 \\&#10;\hline&#10;\end{tabular}&#10;&#10;&#10;&#10;&#10;&#10;\end{document}"/>
  <p:tag name="IGUANATEXSIZE" val="15"/>
  <p:tag name="IGUANATEXCURSOR" val="6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1951,7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a JOIN Aterrizaje&#10;ON nombre = planeta&#10;\end{lstlisting}&#10;\end{document}"/>
  <p:tag name="IGUANATEXSIZE" val="20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76.5944"/>
  <p:tag name="ORIGINALWIDTH" val="1560.21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año, nave &#10;FROM Planeta, Aterrizaje&#10;WHERE nombre = planeta&#10;  AND dist &gt; 1.00&#10;  AND año &gt;= 2000 &#10;\end{lstlisting}&#10;\end{document}"/>
  <p:tag name="IGUANATEXSIZE" val="20"/>
  <p:tag name="IGUANATEXCURSOR" val="37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305,1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 &amp; \sch{año} &amp; \sch{nave}\\&#10;\hline&#10;%Marte &amp; 1976 &amp; Viking 1\\ &#10;%Marte &amp; 1971 &amp; Mars 2 lander\\ &#10;Marte &amp; 2003 &amp; Beagle 2\\&#10;Júpiter &amp; 2003 &amp; Galileo\\&#10;\hline&#10;\end{tabular}&#10;&#10;&#10;&#10;&#10;&#10;\end{document}"/>
  <p:tag name="IGUANATEXSIZE" val="15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76.5944"/>
  <p:tag name="ORIGINALWIDTH" val="1560.21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año, nave &#10;FROM Planeta, Aterrizaje&#10;WHERE nombre = planeta&#10;  AND dist &gt; 1.00&#10;  AND año &gt;= 2000 &#10;\end{lstlisting}&#10;\end{document}"/>
  <p:tag name="IGUANATEXSIZE" val="20"/>
  <p:tag name="IGUANATEXCURSOR" val="37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305,1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 &amp; \sch{año} &amp; \sch{nave}\\&#10;\hline&#10;%Marte &amp; 1976 &amp; Viking 1\\ &#10;%Marte &amp; 1971 &amp; Mars 2 lander\\ &#10;Marte &amp; 2003 &amp; Beagle 2\\&#10;Júpiter &amp; 2003 &amp; Galileo\\&#10;\hline&#10;\end{tabular}&#10;&#10;&#10;&#10;&#10;&#10;\end{document}"/>
  <p:tag name="IGUANATEXSIZE" val="15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03.5563"/>
  <p:tag name="ORIGINALWIDTH" val="1891.01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Satélite S, Aterrizaje A&#10;WHERE S.planeta = A.planeta&#10;\end{lstlisting}&#10;\end{document}"/>
  <p:tag name="IGUANATEXSIZE" val="20"/>
  <p:tag name="IGUANATEXCURSOR" val="29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18.0862"/>
  <p:tag name="ORIGINALWIDTH" val="599.333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\\&#10;\hline&#10;Ganímedes \\&#10;Calisto \\&#10;Europa \\&#10;Ío \\&#10;\hline&#10;\end{tabular}&#10;&#10;&#10;&#10;&#10;&#10;\end{document}"/>
  <p:tag name="IGUANATEXSIZE" val="15"/>
  <p:tag name="IGUANATEXCURSOR" val="32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4,3065"/>
  <p:tag name="ORIGINALWIDTH" val="2002,7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planeta&#10;FROM Satélite&#10;JOIN Aterrizaje USING (planeta)&#10;\end{lstlisting}&#10;\end{document}"/>
  <p:tag name="IGUANATEXSIZE" val="20"/>
  <p:tag name="IGUANATEXCURSOR" val="3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8,0862"/>
  <p:tag name="ORIGINALWIDTH" val="1056,8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 &amp; \sch{planeta}\\&#10;\hline&#10;Ganímedes &amp; Júpiter \\&#10;Calisto &amp; Júpiter \\&#10;Europa &amp; Júpiter \\&#10;Ío &amp; Júpiter \\&#10;\hline&#10;\end{tabular}&#10;&#10;&#10;&#10;&#10;&#10;\end{document}"/>
  <p:tag name="IGUANATEXSIZE" val="15"/>
  <p:tag name="IGUANATEXCURSOR" val="3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4,3065"/>
  <p:tag name="ORIGINALWIDTH" val="1493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planeta&#10;FROM Satélite&#10;NATURAL JOIN Aterrizaje &#10;\end{lstlisting}&#10;\end{document}"/>
  <p:tag name="IGUANATEXSIZE" val="20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,0213"/>
  <p:tag name="ORIGINALWIDTH" val="920,37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 &amp; \sch{planeta}\\&#10;\hline&#10;\hline&#10;\end{tabular}&#10;&#10;&#10;&#10;&#10;&#10;\end{document}"/>
  <p:tag name="IGUANATEXSIZE" val="15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2,8271"/>
  <p:tag name="ORIGINALWIDTH" val="1479,2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planeta&#10;FROM Satélite&#10;JOIN Aterrizaje &#10;   USING (planeta, año)&#10;\end{lstlisting}&#10;\end{document}"/>
  <p:tag name="IGUANATEXSIZE" val="20"/>
  <p:tag name="IGUANATEXCURSOR" val="3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2,8481"/>
  <p:tag name="ORIGINALWIDTH" val="2220,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A1.planeta, A2.planeta&#10;FROM Aterrizaje A1 &#10;  JOIN Aterrizaje A2&#10;    ON A1.año = A2.año&#10;      AND A1.planeta &lt;&gt; A2.planeta&#10;\end{lstlisting}&#10;\end{document}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230,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rlt{A1}.\sch{planeta} &amp; \rlt{A2}.\sch{planeta}\\&#10;\hline&#10;Marte &amp; Júpiter \\&#10;Júpiter &amp; Marte \\&#10;\hline&#10;\end{tabular}&#10;&#10;&#10;&#10;&#10;&#10;\end{document}"/>
  <p:tag name="IGUANATEXSIZE" val="15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5115"/>
  <p:tag name="ORIGINALWIDTH" val="82.5115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mathbf{\bot}$&#10;\end{document}&#10;"/>
  <p:tag name="IGUANATEXSIZE" val="70"/>
  <p:tag name="IGUANATEXCURSOR" val="26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72.5241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mathbf{f(\cdot)}$&#10;\end{document}&#10;"/>
  <p:tag name="IGUANATEXSIZE" val="70"/>
  <p:tag name="IGUANATEXCURSOR" val="26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5115"/>
  <p:tag name="ORIGINALWIDTH" val="82.5115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mathbf{\bot}$&#10;\end{document}&#10;"/>
  <p:tag name="IGUANATEXSIZE" val="70"/>
  <p:tag name="IGUANATEXCURSOR" val="26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72.5241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mathbf{f(\cdot)}$&#10;\end{document}&#10;"/>
  <p:tag name="IGUANATEXSIZE" val="70"/>
  <p:tag name="IGUANATEXCURSOR" val="26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687,0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bowtie_{\text{condición}} \rlt{R$_2$}$\\&#10;\end{document}&#10;"/>
  <p:tag name="IGUANATEXSIZE" val="20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1807,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&#10;FROM Aterrizaje&#10;WHERE país IN ('EEUU','ESA')&#10;\end{lstlisting}&#10;\end{document}"/>
  <p:tag name="IGUANATEXSIZE" val="20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24,6011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Mercurio \\&#10;Venus \\&#10;Marte \\&#10;Marte \\&#10;Júpiter \\&#10;\hline&#10;\end{tabular}&#10;&#10;&#10;&#10;&#10;&#10;\end{document}"/>
  <p:tag name="IGUANATEXSIZE" val="15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020,0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&#10;FROM Aterrizaje&#10;WHERE año BETWEEN 1971 and 1978&#10;\end{lstlisting}&#10;\end{document}"/>
  <p:tag name="IGUANATEXSIZE" val="20"/>
  <p:tag name="IGUANATEXCURSOR" val="3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457,56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Marte \\&#10;Marte \\&#10;Venus \\&#10;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6,3039"/>
  <p:tag name="ORIGINALWIDTH" val="1410,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&#10;WHERE nombre LIKE 'M%'&#10;\end{lstlisting}&#10;\end{document}"/>
  <p:tag name="IGUANATEXSIZE" val="20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\\&#10;\hline&#10;Mercurio \\&#10;Marte \\&#10;\hline&#10;\end{tabular}&#10;&#10;&#10;&#10;&#10;&#10;\end{document}"/>
  <p:tag name="IGUANATEXSIZE" val="15"/>
  <p:tag name="IGUANATEXCURSOR" val="3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26.5735"/>
  <p:tag name="ORIGINALWIDTH" val="1737.24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&#10;WHERE nombre NOT LIKE '%no'&#10;  AND dist &gt; 1.00&#10;\end{lstlisting}&#10;\end{document}"/>
  <p:tag name="IGUANATEXSIZE" val="20"/>
  <p:tag name="IGUANATEXCURSOR" val="33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462,81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\\&#10;\hline&#10;Júpiter \\&#10;Marte \\&#10;\hline&#10;\end{tabular}&#10;&#10;&#10;&#10;&#10;&#10;\end{document}"/>
  <p:tag name="IGUANATEXSIZE" val="15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6772"/>
  <p:tag name="ORIGINALWIDTH" val="719.380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ewcommand{\spa}[1]{{\color{green!80!black}#1}}&#10;\newcommand{\sfa}[1]{{\color{red}#1}}&#10;\tpre&#10;\begin{tabular}{l l l l l}&#10;\hline&#10;\textbf{Patrón} &amp; \textbf{Semántica} &amp; \textbf{Ejemplo} &amp; \textbf{Positivo} &amp; \textbf{Negativo} \\&#10;\hline&#10;\texttt{\%} &amp; 0 o más carácteres &amp; \texttt{sat\%} &amp; \spa{Saturno}, \spa{SAT} &amp; \sfa{asat}\\&#10;\texttt{\_} &amp; un carácter &amp; \texttt{\%sat\_} &amp; \spa{Satu}, \spa{SATu}, \spa{asatu} &amp; \sfa{sat}, \sfa{Saturno}\\&#10;\texttt{[charlist]} &amp; uno de los carácteres &amp; sat[uv][r-t]\% &amp; \spa{SatUrno}, \spa{SatvSno} &amp; \sfa{satrno}, \sfa{satuurno}\\&#10;\hline&#10;\end{tabular}&#10;&#10;\end{document}"/>
  <p:tag name="IGUANATEXSIZE" val="20"/>
  <p:tag name="IGUANATEXCURSOR" val="7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5115"/>
  <p:tag name="ORIGINALWIDTH" val="82.5115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mathbf{\bot}$&#10;\end{document}&#10;"/>
  <p:tag name="IGUANATEXSIZE" val="70"/>
  <p:tag name="IGUANATEXCURSOR" val="26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72.5241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mathbf{f(\cdot)}$&#10;\end{document}&#10;"/>
  <p:tag name="IGUANATEXSIZE" val="70"/>
  <p:tag name="IGUANATEXCURSOR" val="26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713,34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$+$, $-$, $/$, $*$, $\%$&#10;\end{document}&#10;"/>
  <p:tag name="IGUANATEXSIZE" val="50"/>
  <p:tag name="IGUANATEXCURSOR" val="2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2,6371"/>
  <p:tag name="ORIGINALWIDTH" val="1297,6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\texttt{{\ckw ABS}(a)}\\&#10;\texttt{{\ckw CEIL}(a)} o \texttt{{\ckw CEILING}(a)}\\&#10;\texttt{{\ckw FLOOR}(a)}\\&#10;\texttt{{\ckw EXP}(a,b)} o \texttt{{\ckw POWER}(a,b)}\\&#10;\texttt{{\ckw ROUND}(a)} o \texttt{{\ckw ROUND}(a,b)}\\&#10;\texttt{{\ckw SQRT}(a)}\\&#10;\ldots&#10;\end{tabular}&#10;\end{document}&#10;"/>
  <p:tag name="IGUANATEXSIZE" val="40"/>
  <p:tag name="IGUANATEXCURSOR" val="4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23,7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&#10;  ABS(dist-1.0) AS distDeTierra&#10;FROM Planeta&#10;ORDER BY distDeTierra&#10;\end{lstlisting}&#10;\end{document}&#10;"/>
  <p:tag name="IGUANATEXSIZE" val="16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0,151"/>
  <p:tag name="ORIGINALWIDTH" val="1210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hline&#10;\sch{nombre} &amp; \sch{distDeTierra}\\&#10;\hline &#10;Tierra  &amp; 0,00\\&#10;Venus &amp; 0,28\\&#10;Martes &amp; 0,52\\&#10;Mercurio &amp; 0,61\\&#10;Júpiter &amp; 4,20\\&#10;Saturno &amp; 8,54\\&#10;Urano &amp; 18,19\\&#10;Neptuno &amp; 29,07\\&#10;\hline&#10;\end{tabular}&#10;&#10;&#10;&#10;&#10;&#10;\end{document}"/>
  <p:tag name="IGUANATEXSIZE" val="15"/>
  <p:tag name="IGUANATEXCURSOR" val="4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.00961"/>
  <p:tag name="ORIGINALWIDTH" val="57.00795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}$&#10;\end{document}&#10;"/>
  <p:tag name="IGUANATEXSIZE" val="20"/>
  <p:tag name="IGUANATEXCURSOR" val="2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3,3663"/>
  <p:tag name="ORIGINALWIDTH" val="2100,2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\texttt{{\ckw LOWER}(a)} o \texttt{{\ckw LOWERCASE}(a)} o \texttt{{\ckw LCASE}(a)}\\&#10;\texttt{{\ckw UPPER}(a)} o \texttt{{\ckw UPPERCASE}(a)} o \texttt{{\ckw UCASE}(a)}\\&#10;\texttt{{\ckw TRIM}(a)}\\&#10;\texttt{{\ckw SUBSTRING}(a,b)} o \texttt{{\ckw SUBSTRING}(a,b,c)}\\&#10;\texttt{{\ckw STARTSWITH}(a,b)}\\&#10;\ldots&#10;\end{tabular}&#10;\end{document}&#10;"/>
  <p:tag name="IGUANATEXSIZE" val="40"/>
  <p:tag name="IGUANATEXCURSOR" val="5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6.2017"/>
  <p:tag name="ORIGINALWIDTH" val="2581.92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\texttt{{\ckw IF} \ldots\ {\ckw THEN} \ldots\ [ {\ckw ELSE IF} \ldots]*\ [{\ckw ELSE}]}\\&#10;\texttt{{\ckw CASE} \ldots\ [{\ckw WHEN} \ldots\ {\ckw THEN} \ldots]* [{\ckw ELSE} \ldots]}\\&#10;\ldots&#10;\end{tabular}&#10;\end{document}&#10;"/>
  <p:tag name="IGUANATEXSIZE" val="30"/>
  <p:tag name="IGUANATEXCURSOR" val="3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5115"/>
  <p:tag name="ORIGINALWIDTH" val="82.5115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mathbf{\bot}$&#10;\end{document}&#10;"/>
  <p:tag name="IGUANATEXSIZE" val="70"/>
  <p:tag name="IGUANATEXCURSOR" val="26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72.5241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mathbf{f(\cdot)}$&#10;\end{document}&#10;"/>
  <p:tag name="IGUANATEXSIZE" val="70"/>
  <p:tag name="IGUANATEXCURSOR" val="26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,0168"/>
  <p:tag name="ORIGINALWIDTH" val="864,8707"/>
  <p:tag name="OUTPUTDPI" val="1200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bot$, $\emptyset$, $\textvisiblespace$, $\varnothing$, \ckw{\texttt{NULL}}&#10;\end{document}&#10;"/>
  <p:tag name="IGUANATEXSIZE" val="70"/>
  <p:tag name="IGUANATEXCURSOR" val="2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62,81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}&#10;\hline&#10;\sch{nombre}\\\hline&#10;Luna \\&#10;\hline&#10;\end{tabular}&#10;&#10;&#10;&#10;&#10;&#10;\end{document}"/>
  <p:tag name="IGUANATEXSIZE" val="15"/>
  <p:tag name="IGUANATEXCURSOR" val="2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1628,4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Satélite&#10;WHERE descubridor IS NULL&#10;\end{lstlisting}&#10;\end{document}"/>
  <p:tag name="IGUANATEXSIZE" val="18"/>
  <p:tag name="IGUANATEXCURSOR" val="3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4,3692"/>
  <p:tag name="ORIGINALWIDTH" val="599,33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}&#10;\hline&#10;\sch{nombre}\\\hline&#10;Ganímedes \\&#10;Calisto \\&#10;Europa \\&#10;Ío \\&#10;Titán \\&#10;Tritón \\&#10;\hline&#10;\end{tabular}&#10;&#10;&#10;&#10;&#10;&#10;\end{document}"/>
  <p:tag name="IGUANATEXSIZE" val="15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5,3052"/>
  <p:tag name="ORIGINALWIDTH" val="1148,4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[atributos]&#10;FROM [tablas]&#10;WHERE [condición]&#10;\end{lstlisting}&#10;\end{document}&#10;"/>
  <p:tag name="IGUANATEXSIZE" val="15"/>
  <p:tag name="IGUANATEXCURSOR" val="3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1890,26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Satélite&#10;WHERE descubridor IS NOT NULL&#10;\end{lstlisting}&#10;\end{document}"/>
  <p:tag name="IGUANATEXSIZE" val="18"/>
  <p:tag name="IGUANATEXCURSOR" val="3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62,81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}&#10;\hline&#10;\sch{nombre}\\\hline&#10;Tritón \\&#10;\hline&#10;\end{tabular}&#10;&#10;&#10;&#10;&#10;&#10;\end{document}"/>
  <p:tag name="IGUANATEXSIZE" val="15"/>
  <p:tag name="IGUANATEXCURSOR" val="2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1038,8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Satélite&#10;WHERE año &gt; 1800&#10;\end{lstlisting}&#10;\end{document}"/>
  <p:tag name="IGUANATEXSIZE" val="18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,0213"/>
  <p:tag name="ORIGINALWIDTH" val="462,81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}&#10;\hline&#10;\sch{nombre}\\\hline&#10;\hline&#10;\end{tabular}&#10;&#10;&#10;&#10;&#10;&#10;\end{document}"/>
  <p:tag name="IGUANATEXSIZE" val="15"/>
  <p:tag name="IGUANATEXCURSOR" val="2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1040,3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Satélite&#10;WHERE año = NULL&#10;\end{lstlisting}&#10;\end{document}"/>
  <p:tag name="IGUANATEXSIZE" val="18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09,211"/>
  <p:tag name="ORIGINALWIDTH" val="4651,39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c&#10;\begin{tabular}{c c c c c}&#10;\hline&#10;$p$ &amp; $q$ &amp; $p$ \texttt{\ckw{OR}} $q$ &amp; $p$ \texttt{\ckw{AND}} $q$ &amp; $p = q$\\&#10;\hline&#10;{\color{green!50!black}verdadero} &amp; {\color{green!50!black}verdadero} &amp; {\color{green!50!black}verdadero} &amp; {\color{green!50!black}verdadero} &amp; {\color{green!50!black}verdadero}\\&#10;{\color{green!50!black}verdadero} &amp; {\color{red}falso} &amp; {\color{green!50!black}verdadero} &amp; {\color{red}falso} &amp; {\color{red}falso}\\&#10;{\color{red}falso} &amp; {\color{green!50!black}verdadero} &amp; {\color{green!50!black}verdadero} &amp; {\color{red}falso} &amp; {\color{red}falso}\\&#10;{\color{red}falso} &amp; {\color{red}falso} &amp; {\color{red}falso} &amp; {\color{red}falso} &amp; {\color{green!50!black}verdadero}\\&#10;{\color{green!50!black}verdadero} &amp; {\color{gray}desconocido} &amp; {\color{green!50!black}verdadero} &amp; {\color{gray}desconocido} &amp; {\color{gray}desconocido}\\&#10;{\color{red}falso} &amp; {\color{gray}desconocido} &amp; {\color{gray}desconocido} &amp; {\color{red}falso} &amp; {\color{gray}desconocido}\\&#10;{\color{gray}desconocido} &amp; {\color{green!50!black}verdadero} &amp; {\color{green!50!black}verdadero} &amp; {\color{gray}desconocido} &amp; {\color{gray}desconocido}\\&#10;{\color{gray}desconocido} &amp; {\color{red}falso} &amp; {\color{gray}desconocido} &amp; {\color{red}falso} &amp; {\color{gray}desconocido}\\&#10;{\color{gray}desconocido} &amp; {\color{gray}desconocido} &amp; {\color{gray}desconocido} &amp; {\color{gray}desconocido} &amp; {\color{gray}desconocido}\\&#10;\hline&#10;\end{tabular}&#10;\end{document}&#10;"/>
  <p:tag name="IGUANATEXSIZE" val="20"/>
  <p:tag name="IGUANATEXCURSOR" val="9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09,211"/>
  <p:tag name="ORIGINALWIDTH" val="4651,39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c&#10;\begin{tabular}{c c c c c}&#10;\hline&#10;$p$ &amp; $q$ &amp; $p$ \texttt{\ckw{OR}} $q$ &amp; $p$ \texttt{\ckw{AND}} $q$ &amp; $p = q$\\&#10;\hline&#10;{\color{green!50!black}verdadero} &amp; {\color{green!50!black}verdadero} &amp; {\color{green!50!black}verdadero} &amp; {\color{green!50!black}verdadero} &amp; {\color{green!50!black}verdadero}\\&#10;{\color{green!50!black}verdadero} &amp; {\color{red}falso} &amp; {\color{green!50!black}verdadero} &amp; {\color{red}falso} &amp; {\color{red}falso}\\&#10;{\color{red}falso} &amp; {\color{green!50!black}verdadero} &amp; {\color{green!50!black}verdadero} &amp; {\color{red}falso} &amp; {\color{red}falso}\\&#10;{\color{red}falso} &amp; {\color{red}falso} &amp; {\color{red}falso} &amp; {\color{red}falso} &amp; {\color{green!50!black}verdadero}\\&#10;{\color{green!50!black}verdadero} &amp; {\color{gray}desconocido} &amp; {\color{green!50!black}verdadero} &amp; {\color{gray}desconocido} &amp; {\color{gray}desconocido}\\&#10;{\color{red}falso} &amp; {\color{gray}desconocido} &amp; {\color{gray}desconocido} &amp; {\color{red}falso} &amp; {\color{gray}desconocido}\\&#10;{\color{gray}desconocido} &amp; {\color{green!50!black}verdadero} &amp; {\color{green!50!black}verdadero} &amp; {\color{gray}desconocido} &amp; {\color{gray}desconocido}\\&#10;{\color{gray}desconocido} &amp; {\color{red}falso} &amp; {\color{gray}desconocido} &amp; {\color{red}falso} &amp; {\color{gray}desconocido}\\&#10;{\color{gray}desconocido} &amp; {\color{gray}desconocido} &amp; {\color{gray}desconocido} &amp; {\color{gray}desconocido} &amp; {\color{gray}desconocido}\\&#10;\hline&#10;\end{tabular}&#10;\end{document}&#10;"/>
  <p:tag name="IGUANATEXSIZE" val="20"/>
  <p:tag name="IGUANATEXCURSOR" val="9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2,8857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hline&#10;\sch{nombre} &amp; \sch{\_año}\\\hline&#10;Luna &amp; 0\\&#10;Ganímedes &amp; 1610\\&#10;Calisto &amp; 1610 \\&#10;Europa &amp; 1610 \\&#10;Ío &amp; 1610 \\&#10;Titán &amp; 1655 \\&#10;Tritón &amp; 1846 \\&#10;\hline&#10;\end{tabular}&#10;&#10;&#10;&#10;&#10;&#10;\end{document}"/>
  <p:tag name="IGUANATEXSIZE" val="15"/>
  <p:tag name="IGUANATEXCURSOR" val="2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6,8054"/>
  <p:tag name="ORIGINALWIDTH" val="2474,5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COALESCE(año,0) AS _año&#10;FROM Satélite&#10;ORDER BY _año&#10;\end{lstlisting}&#10;\end{document}"/>
  <p:tag name="IGUANATEXSIZE" val="18"/>
  <p:tag name="IGUANATEXCURSOR" val="3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5115"/>
  <p:tag name="ORIGINALWIDTH" val="82.5115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mathbf{\bot}$&#10;\end{document}&#10;"/>
  <p:tag name="IGUANATEXSIZE" val="70"/>
  <p:tag name="IGUANATEXCURSOR" val="26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72.5241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mathbf{f(\cdot)}$&#10;\end{document}&#10;"/>
  <p:tag name="IGUANATEXSIZE" val="70"/>
  <p:tag name="IGUANATEXCURSOR" val="26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0549"/>
  <p:tag name="ORIGINALWIDTH" val="1493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&#10;ORDER BY año DESC, nave &#10;\end{lstlisting}&#10;\end{document}&#10;"/>
  <p:tag name="IGUANATEXSIZE" val="20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1.3798"/>
  <p:tag name="ORIGINALWIDTH" val="1982.75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ís} &amp; \sch{año}\\&#10;\hline &#10;Messenger &amp; Mercurio &amp; EEUU &amp; 2015\\&#10;Beagle 2 &amp; Marte &amp; ESA &amp; 2003\\&#10;Galileo &amp; Júpiter &amp; EEUU &amp; 2003 \\&#10;Pioneer &amp; Venus  &amp; EEUU  &amp; 1978 \\&#10;%Pioneer &amp; Venus  &amp; EEUU  &amp; 1978 \\&#10;Viking 1 &amp; Marte &amp; EEUU &amp; 1976 \\&#10;Mars 2 lander &amp; Marte &amp; URRS &amp; 1971\\&#10;%Venera 4 &amp; Venus  &amp; URRS  &amp; 1967 \\&#10;Venera 3 &amp; Venus  &amp; URRS  &amp; 1966 \\&#10;\hline&#10;\end{tabular}&#10;&#10;&#10;&#10;&#10;&#10;\end{document}"/>
  <p:tag name="IGUANATEXSIZE" val="20"/>
  <p:tag name="IGUANATEXCURSOR" val="3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1498,7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&#10;ORDER BY año DESC, nave&#10;FETCH FIRST 3 ROWS ONLY&#10;\end{lstlisting}&#10;\end{document}&#10;"/>
  <p:tag name="IGUANATEXSIZE" val="20"/>
  <p:tag name="IGUANATEXCURSOR" val="3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0,151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&amp; \sch{radio} &amp; \sch{grav} &amp; \sch{días} &amp; \sch{años} &amp; \sch{temp}  &amp; \sch{anillo} \\&#10;\hline &#10;Saturno &amp; 9,54 &amp; 9,14  &amp; 9,1 &amp; 0,444  &amp; 29,447 &amp; 134 &amp; true\\&#10;Urano &amp; 19,19 &amp; 3,98  &amp; 7,8 &amp; -0,719 &amp; 84,017 &amp; 76 &amp; true\\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Neptuno &amp; 30,07 &amp; 3,86  &amp; 11,0 &amp; 0,671  &amp; 164,791 &amp; 53 &amp; true\\ \hline&#10;\end{tabular}&#10;&#10;&#10;&#10;&#10;&#10;\end{document}"/>
  <p:tag name="IGUANATEXSIZE" val="15"/>
  <p:tag name="IGUANATEXCURSOR" val="5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832,5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\\&#10;\hline &#10;Messenger &amp; Mercurio &amp; EEUU &amp; 2015\\&#10;Beagle 2 &amp; Marte &amp; ESA &amp; 2003\\&#10;Galileo &amp; Júpiter &amp; EEUU &amp; 2003 \\\hline&#10;\end{tabular}&#10;&#10;&#10;&#10;&#10;&#10;\end{document}"/>
  <p:tag name="IGUANATEXSIZE" val="15"/>
  <p:tag name="IGUANATEXCURSOR" val="4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1493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&#10;ORDER BY año DESC, nave&#10;LIMIT 3&#10;\end{lstlisting}&#10;\end{document}&#10;"/>
  <p:tag name="IGUANATEXSIZE" val="20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832,5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\\&#10;\hline &#10;Messenger &amp; Mercurio &amp; EEUU &amp; 2015\\&#10;Beagle 2 &amp; Marte &amp; ESA &amp; 2003\\&#10;Galileo &amp; Júpiter &amp; EEUU &amp; 2003 \\\hline&#10;\end{tabular}&#10;&#10;&#10;&#10;&#10;&#10;\end{document}"/>
  <p:tag name="IGUANATEXSIZE" val="15"/>
  <p:tag name="IGUANATEXCURSOR" val="4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0549"/>
  <p:tag name="ORIGINALWIDTH" val="1493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TOP 3 *&#10;FROM Aterrizaje&#10;ORDER BY año DESC, nave&#10;\end{lstlisting}&#10;\end{document}&#10;"/>
  <p:tag name="IGUANATEXSIZE" val="20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832,5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\\&#10;\hline &#10;Messenger &amp; Mercurio &amp; EEUU &amp; 2015\\&#10;Beagle 2 &amp; Marte &amp; ESA &amp; 2003\\&#10;Galileo &amp; Júpiter &amp; EEUU &amp; 2003 \\\hline&#10;\end{tabular}&#10;&#10;&#10;&#10;&#10;&#10;\end{document}"/>
  <p:tag name="IGUANATEXSIZE" val="15"/>
  <p:tag name="IGUANATEXCURSOR" val="4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4,1373"/>
  <p:tag name="ORIGINALWIDTH" val="2266,0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 FROM (&#10;  SELECT ROW_NUMBER() &#10;     OVER (ORDER BY año DESC, nave) &#10;     AS row, *&#10;  FROM Aterrizaje &#10;) AS Ans&#10;WHERE row &lt;= 3\end{lstlisting}&#10;\end{document}&#10;"/>
  <p:tag name="IGUANATEXSIZE" val="20"/>
  <p:tag name="IGUANATEXCURSOR" val="3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2119,7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l l l r}&#10;\hline&#10;\sch{row} &amp; \sch{nave} &amp; \sch{planeta} &amp; \sch{pais} &amp; \sch{año}\\&#10;\hline &#10;1 &amp; Messenger &amp; Mercurio &amp; EEUU &amp; 2015\\&#10;2 &amp; Beagle 2 &amp; Marte &amp; ESA &amp; 2003\\&#10;3 &amp; Galileo &amp; Júpiter &amp; EEUU &amp; 2003 \\\hline&#10;\end{tabular}&#10;&#10;&#10;&#10;&#10;&#10;\end{document}"/>
  <p:tag name="IGUANATEXSIZE" val="15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8,0318"/>
  <p:tag name="ORIGINALWIDTH" val="781,60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Planeta&#10;\end{lstlisting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4,1373"/>
  <p:tag name="ORIGINALWIDTH" val="1873,76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 FROM (&#10;  SELECT RANK() &#10;     OVER (ORDER BY año DESC) &#10;     AS rnk, *&#10;  FROM Aterrizaje &#10;) AS Ans&#10;WHERE rnk &lt;= 2\end{lstlisting}&#10;\end{document}&#10;"/>
  <p:tag name="IGUANATEXSIZE" val="20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2102,5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l l l r}&#10;\hline&#10;\sch{rnk} &amp;  \sch{nave} &amp; \sch{planeta} &amp; \sch{pais} &amp; \sch{año}\\&#10;\hline &#10;1 &amp; Messenger &amp; Mercurio &amp; EEUU &amp; 2015\\&#10;2 &amp; Beagle 2 &amp; Marte &amp; ESA &amp; 2003\\&#10;2 &amp; Galileo &amp; Júpiter &amp; EEUU &amp; 2003 \\\hline&#10;\end{tabular}&#10;&#10;&#10;&#10;&#10;&#10;\end{document}"/>
  <p:tag name="IGUANATEXSIZE" val="15"/>
  <p:tag name="IGUANATEXCURSOR" val="2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1493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&#10;ORDER BY año DESC, nave&#10;OFFSET 1 LIMIT 3&#10;\end{lstlisting}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697,4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\\&#10;\hline &#10;Beagle 2 &amp; Marte &amp; ESA &amp; 2003\\&#10;Galileo &amp; Júpiter &amp; EEUU &amp; 2003 \\&#10;Pioneer &amp; Venus &amp; EEUU &amp; 1978\\&#10;\hline&#10;\end{tabular}&#10;&#10;&#10;&#10;&#10;&#10;\end{document}"/>
  <p:tag name="IGUANATEXSIZE" val="15"/>
  <p:tag name="IGUANATEXCURSOR" val="4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\\%&amp; \sch{radio} &amp; \sch{grav} &amp; \sch{días} &amp; \sch{años} &amp; \sch{temp}  &amp; \sch{anillo} \\&#10;\hline &#10;Neptuno\\&#10;Urano\\&#10;Saturno\\&#10;\hline&#10;\end{tabular}&#10;&#10;&#10;&#10;&#10;&#10;\end{document}"/>
  <p:tag name="IGUANATEXSIZE" val="1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\\%&amp; \sch{radio} &amp; \sch{grav} &amp; \sch{días} &amp; \sch{años} &amp; \sch{temp}  &amp; \sch{anillo} \\&#10;\hline &#10;Neptuno\\&#10;Urano\\&#10;Saturno\\&#10;\hline&#10;\end{tabular}&#10;&#10;&#10;&#10;&#10;&#10;\end{document}"/>
  <p:tag name="IGUANATEXSIZE" val="1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170,9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&#10;WHERE radio &gt; 1.0&#10;ORDER BY años DESC&#10;LIMIT 3&#10;\end{lstlisting}&#10;\end{document}&#10;"/>
  <p:tag name="IGUANATEXSIZE" val="20"/>
  <p:tag name="IGUANATEXCURSOR" val="3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71,06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\\%&amp; \sch{radio} &amp; \sch{grav} &amp; \sch{días} &amp; \sch{años} &amp; \sch{temp}  &amp; \sch{anillo} \\&#10;\hline &#10;Saturno\\&#10;\hline&#10;\end{tabular}&#10;&#10;&#10;&#10;&#10;&#10;\end{document}"/>
  <p:tag name="IGUANATEXSIZE" val="15"/>
  <p:tag name="IGUANATEXCURSOR" val="3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71,06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\\%&amp; \sch{radio} &amp; \sch{grav} &amp; \sch{días} &amp; \sch{años} &amp; \sch{temp}  &amp; \sch{anillo} \\&#10;\hline &#10;Saturno\\&#10;\hline&#10;\end{tabular}&#10;&#10;&#10;&#10;&#10;&#10;\end{document}"/>
  <p:tag name="IGUANATEXSIZE" val="15"/>
  <p:tag name="IGUANATEXCURSOR" val="3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170,9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&#10;WHERE radio &gt; 1.0&#10;ORDER BY años DESC&#10;LIMIT 1 OFFSET 2&#10;\end{lstlisting}&#10;\end{document}&#10;"/>
  <p:tag name="IGUANATEXSIZE" val="20"/>
  <p:tag name="IGUANATEXCURSOR" val="3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4,1373"/>
  <p:tag name="ORIGINALWIDTH" val="2287,0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 &#10;FROM Planeta&#10;WHERE EXISTS &#10;  (  SELECT descubridor&#10;     FROM Satélite&#10;     WHERE Planeta.nombre = planeta&#10;  )  &#10;\end{lstlisting}&#10;\end{document}&#10;"/>
  <p:tag name="IGUANATEXSIZE" val="20"/>
  <p:tag name="IGUANATEXCURSOR" val="3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06,8347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\\%&amp; \sch{radio} &amp; \sch{grav} &amp; \sch{días} &amp; \sch{años} &amp; \sch{temp}  &amp; \sch{anillo} \\&#10;\hline &#10;Tierra\\&#10;Júpiter\\&#10;Saturno\\&#10;Neptuno\\&#10;\hline&#10;\end{tabular}&#10;&#10;&#10;&#10;&#10;&#10;\end{document}"/>
  <p:tag name="IGUANATEXSIZE" val="15"/>
  <p:tag name="IGUANATEXCURSOR" val="4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4,1373"/>
  <p:tag name="ORIGINALWIDTH" val="2287,0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 &#10;FROM Planeta&#10;WHERE EXISTS &#10;  (  SELECT descubridor&#10;     FROM Satélite&#10;     WHERE Planeta.nombre = planeta&#10;  )  &#10;\end{lstlisting}&#10;\end{document}&#10;"/>
  <p:tag name="IGUANATEXSIZE" val="20"/>
  <p:tag name="IGUANATEXCURSOR" val="3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a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687,0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bowtie_{\text{condición}} \rlt{R$_2$}$\\&#10;\end{document}&#10;"/>
  <p:tag name="IGUANATEXSIZE" val="20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.00961"/>
  <p:tag name="ORIGINALWIDTH" val="57.00795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}$&#10;\end{document}&#10;"/>
  <p:tag name="IGUANATEXSIZE" val="20"/>
  <p:tag name="IGUANATEXCURSOR" val="2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8,0318"/>
  <p:tag name="ORIGINALWIDTH" val="1230,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dist&#10;FROM Planeta&#10;\end{lstlisting}&#10;\end{document}&#10;"/>
  <p:tag name="IGUANATEXSIZE" val="20"/>
  <p:tag name="IGUANATEXCURSOR" val="3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0,151"/>
  <p:tag name="ORIGINALWIDTH" val="882,12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 \\%&amp; \sch{radio} &amp; \sch{grav} &amp; \sch{días} &amp; \sch{años} &amp; \sch{temp}  &amp; \sch{anillo} \\&#10;\hline &#10;Saturno &amp; 9,54 \\% &amp; 9,14  &amp; 9,1 &amp; 0,444  &amp; 29,447 &amp; 134 &amp; true\\&#10;Urano &amp; 19,19 \\% &amp; 3,98  &amp; 7,8 &amp; -0,719 &amp; 84,017 &amp; 76 &amp; true\\&#10;Mercurio &amp; 0,39 \\% &amp; 0,38 &amp; 2,8 &amp; 58,646 &amp; 0,241 &amp; 440 &amp; false \\&#10;Venus &amp; 0,72 \\% &amp; 0,95 &amp; 8,9 &amp; -243,019 &amp; 0,615  &amp; 730 &amp; false\\&#10;Tierra &amp; 1,00 \\%  &amp; 1,00   &amp; 9,8 &amp; 0,997  &amp; 1,000  &amp; 288 &amp; false \\&#10;Marte &amp; 1,52 \\% &amp; 0,53  &amp; 3,7 &amp; 1,026  &amp; 1,880  &amp; 186 &amp; false \\&#10;Júpiter &amp; 5,20 \\% &amp; 10,97  &amp; 22,9 &amp; 0,414  &amp; 11,862 &amp; 152 &amp; true \\&#10;Neptuno &amp; 30,07 \\\hline% &amp; 3,86  &amp; 11,0 &amp; 0,671  &amp; 164,791 &amp; 53 &amp; true\\ \hline&#10;\end{tabular}&#10;&#10;&#10;&#10;&#10;&#10;\end{document}"/>
  <p:tag name="IGUANATEXSIZE" val="15"/>
  <p:tag name="IGUANATEXCURSOR" val="2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5,0356"/>
  <p:tag name="ORIGINALWIDTH" val="970,635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 &#10;FROM Aterrizaje&#10;\end{lstlisting}&#10;\end{document}&#10;"/>
  <p:tag name="IGUANATEXSIZE" val="20"/>
  <p:tag name="IGUANATEXCURSOR" val="3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planeta} \\%&amp; \sch{radio} &amp; \sch{grav} &amp; \sch{días} &amp; \sch{años} &amp; \sch{temp}  &amp; \sch{anillo} \\&#10;\hline&#10;Marte\\ &#10;Marte\\&#10;Marte\\&#10;Venus\\&#10;Venus\\&#10;Mercurio\\&#10;Júpiter\\&#10;\hline&#10;\end{tabular}&#10;&#10;&#10;&#10;&#10;&#10;\end{document}"/>
  <p:tag name="IGUANATEXSIZE" val="15"/>
  <p:tag name="IGUANATEXCURSOR" val="4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5,0356"/>
  <p:tag name="ORIGINALWIDTH" val="1500,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planeta&#10;FROM Aterrizaje&#10;\end{lstlisting}&#10;\end{document}&#10;"/>
  <p:tag name="IGUANATEXSIZE" val="20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06,8347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planeta} \\%&amp; \sch{radio} &amp; \sch{grav} &amp; \sch{días} &amp; \sch{años} &amp; \sch{temp}  &amp; \sch{anillo} \\&#10;\hline&#10;Venus\\&#10;Marte\\ &#10;Mercurio\\&#10;Júpiter\\&#10;\hline&#10;\end{tabular}&#10;&#10;&#10;&#10;&#10;&#10;\end{document}"/>
  <p:tag name="IGUANATEXSIZE" val="15"/>
  <p:tag name="IGUANATEXCURSOR" val="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a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687,0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bowtie_{\text{condición}} \rlt{R$_2$}$\\&#10;\end{document}&#10;"/>
  <p:tag name="IGUANATEXSIZE" val="20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.00961"/>
  <p:tag name="ORIGINALWIDTH" val="57.00795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}$&#10;\end{document}&#10;"/>
  <p:tag name="IGUANATEXSIZE" val="20"/>
  <p:tag name="IGUANATEXCURSOR" val="2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1410,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grav, temp&#10;FROM Planeta&#10;WHERE nombre = 'Venus'&#10;\end{lstlisting}&#10;\end{document}&#10;"/>
  <p:tag name="IGUANATEXSIZE" val="20"/>
  <p:tag name="IGUANATEXCURSOR" val="3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676,59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}&#10;\hline&#10;\sch{grav} &amp; \sch{temp}  \\\hline %&amp; \sch{radio} &amp; \sch{grav} &amp; \sch{días} &amp; \sch{años} &amp; \sch{temp}  &amp; \sch{anillo} \\&#10;8,9 &amp; 730\\&#10;\hline&#10;\end{tabular}&#10;&#10;&#10;&#10;&#10;&#10;\end{document}"/>
  <p:tag name="IGUANATEXSIZE" val="15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26.5735"/>
  <p:tag name="ORIGINALWIDTH" val="1368.94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dist&#10;FROM Planeta&#10;WHERE radio &gt; 1.0&#10;  AND anillo IS FALSE&#10;\end{lstlisting}&#10;\end{document}&#10;"/>
  <p:tag name="IGUANATEXSIZE" val="20"/>
  <p:tag name="IGUANATEXCURSOR" val="33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,0213"/>
  <p:tag name="ORIGINALWIDTH" val="750,85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 \\%&amp; \sch{radio} &amp; \sch{grav} &amp; \sch{días} &amp; \sch{años} &amp; \sch{temp}  &amp; \sch{anillo} \\&#10;\hline &#10;%Marte &amp; 1,52\\&#10;\hline&#10;\end{tabular}&#10;&#10;&#10;&#10;&#10;&#10;\end{document}"/>
  <p:tag name="IGUANATEXSIZE" val="15"/>
  <p:tag name="IGUANATEXCURSOR" val="3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.9659"/>
  <p:tag name="ORIGINALWIDTH" val="1705.28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l@{~~}l}&#10;{\color{purple}\texttt{SELECT}} &amp; indica \textbf{proyección} ($\pi$)\\&#10;{\color{purple}\texttt{WHERE}} &amp; indica \textbf{selección} ($\sigma$)\\&#10;\end{tabular}&#10;\end{document}&#10;"/>
  <p:tag name="IGUANATEXSIZE" val="20"/>
  <p:tag name="IGUANATEXCURSOR" val="3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a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687,0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bowtie_{\text{condición}} \rlt{R$_2$}$\\&#10;\end{document}&#10;"/>
  <p:tag name="IGUANATEXSIZE" val="20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.00961"/>
  <p:tag name="ORIGINALWIDTH" val="57.00795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}$&#10;\end{document}&#10;"/>
  <p:tag name="IGUANATEXSIZE" val="20"/>
  <p:tag name="IGUANATEXCURSOR" val="2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a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04.3065"/>
  <p:tag name="ORIGINALWIDTH" val="1560.21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grav AS g, nombre&#10;FROM Planeta&#10;WHERE grav &gt; 9.8&#10;\end{lstlisting}&#10;\end{document}&#10;"/>
  <p:tag name="IGUANATEXSIZE" val="20"/>
  <p:tag name="IGUANATEXCURSOR" val="3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9.8016"/>
  <p:tag name="ORIGINALWIDTH" val="814.613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hline&#10;\sch{g} &amp; \sch{nombre}  \\&#10;\hline&#10;22,9 &amp; Jupiter\\&#10;11,0 &amp; Neptuno\\&#10;\hline&#10;\end{tabular}&#10;&#10;&#10;&#10;&#10;&#10;\end{document}"/>
  <p:tag name="IGUANATEXSIZE" val="15"/>
  <p:tag name="IGUANATEXCURSOR" val="24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a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687,0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bowtie_{\text{condición}} \rlt{R$_2$}$\\&#10;\end{document}&#10;"/>
  <p:tag name="IGUANATEXSIZE" val="20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.00961"/>
  <p:tag name="ORIGINALWIDTH" val="57.00795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}$&#10;\end{document}&#10;"/>
  <p:tag name="IGUANATEXSIZE" val="20"/>
  <p:tag name="IGUANATEXCURSOR" val="2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843,11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&#10;UNION&#10;SELECT nombre&#10;FROM Satélite&#10;\end{lstlisting}&#10;\end{document}"/>
  <p:tag name="IGUANATEXSIZE" val="20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4,3692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\\&#10;\hline&#10;Urano \\&#10;Venus \\&#10;Mercurio \\&#10;Ío \\&#10;Júpiter \\&#10;\ldots\\&#10;\hline&#10;\end{tabular}&#10;&#10;&#10;&#10;&#10;&#10;\end{document}"/>
  <p:tag name="IGUANATEXSIZE" val="15"/>
  <p:tag name="IGUANATEXCURSOR" val="3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569,9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 AS planeta&#10;FROM Planeta&#10;UNION&#10;SELECT planeta &#10;FROM Satélite&#10;\end{lstlisting}&#10;\end{document}"/>
  <p:tag name="IGUANATEXSIZE" val="20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0,151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Urano \\&#10;Venus \\&#10;Mercurio \\&#10;Tierra \\&#10;Saturno \\&#10;Neptuno\\&#10;Júpiter\\&#10;Marte\\&#10;\hline&#10;\end{tabular}&#10;&#10;&#10;&#10;&#10;&#10;\end{document}"/>
  <p:tag name="IGUANATEXSIZE" val="15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569,9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 AS planeta&#10;FROM Planeta&#10;UNION ALL&#10;SELECT planeta &#10;FROM Satélite&#10;\end{lstlisting}&#10;\end{document}"/>
  <p:tag name="IGUANATEXSIZE" val="20"/>
  <p:tag name="IGUANATEXCURSOR" val="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Urano \\&#10;Neptuno\\&#10;Neptuno\\&#10;Mercurio \\&#10;Saturno \\&#10;Saturno \\&#10;\ldots\\&#10;\hline&#10;\end{tabular}&#10;&#10;&#10;&#10;&#10;&#10;\end{document}"/>
  <p:tag name="IGUANATEXSIZE" val="15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a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33985</TotalTime>
  <Words>1222</Words>
  <Application>Microsoft Office PowerPoint</Application>
  <PresentationFormat>On-screen Show (4:3)</PresentationFormat>
  <Paragraphs>192</Paragraphs>
  <Slides>91</Slides>
  <Notes>2</Notes>
  <HiddenSlides>9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91</vt:i4>
      </vt:variant>
    </vt:vector>
  </HeadingPairs>
  <TitlesOfParts>
    <vt:vector size="93" baseType="lpstr">
      <vt:lpstr>Office Theme</vt:lpstr>
      <vt:lpstr>1_Office Theme</vt:lpstr>
      <vt:lpstr>CC3201-1 Bases de Datos Otoño 2023  Clase 5: SQL (I)</vt:lpstr>
      <vt:lpstr>La última vez ...</vt:lpstr>
      <vt:lpstr>El Álgebra Relacional</vt:lpstr>
      <vt:lpstr>Structured Query Language (SQL)</vt:lpstr>
      <vt:lpstr>Los inicios de SQL …</vt:lpstr>
      <vt:lpstr>1974 …</vt:lpstr>
      <vt:lpstr>La evolución de SQL</vt:lpstr>
      <vt:lpstr>Sistemas de bases de datos (con SQL)</vt:lpstr>
      <vt:lpstr>SQL en alto nivel</vt:lpstr>
      <vt:lpstr>Álgebra Relacional en SQL</vt:lpstr>
      <vt:lpstr>Los planetas</vt:lpstr>
      <vt:lpstr>Mientras tanto en Plutón …</vt:lpstr>
      <vt:lpstr>El Álgebra Relacional</vt:lpstr>
      <vt:lpstr>El Álgebra Relacional: Relación</vt:lpstr>
      <vt:lpstr>Forma básica de una consulta de SQL</vt:lpstr>
      <vt:lpstr>Relación en SQL: SELECT * FROM R</vt:lpstr>
      <vt:lpstr>El Álgebra Relacional: Proyección</vt:lpstr>
      <vt:lpstr>Proyección en SQL: SELECT [v1, …, vn]</vt:lpstr>
      <vt:lpstr>Proyección en SQL: SELECT [v1, …, vn]</vt:lpstr>
      <vt:lpstr>PowerPoint Presentation</vt:lpstr>
      <vt:lpstr>Proyección en SQL: SELECT DISTINCT</vt:lpstr>
      <vt:lpstr>El Álgebra Relacional: Selección</vt:lpstr>
      <vt:lpstr>Selección en SQL: WHERE (=|&lt;&gt;|&lt;|&lt;=|etc.)</vt:lpstr>
      <vt:lpstr>Selección en SQL: WHERE … AND … (OR|NOT)</vt:lpstr>
      <vt:lpstr>¡Cuidado!</vt:lpstr>
      <vt:lpstr>El Álgebra Relacional: Renombramiento</vt:lpstr>
      <vt:lpstr>Renombramiento en SQL: AS</vt:lpstr>
      <vt:lpstr>El Álgebra Relacional: Unión</vt:lpstr>
      <vt:lpstr>Unión en SQL: UNION</vt:lpstr>
      <vt:lpstr>Unión y renombrar en SQL: UNION + AS</vt:lpstr>
      <vt:lpstr>Unión (bruta) en SQL: UNION ALL</vt:lpstr>
      <vt:lpstr>El Álgebra Relacional: Producto Cartesiano</vt:lpstr>
      <vt:lpstr>Producto Cartesiano en SQL: FROM</vt:lpstr>
      <vt:lpstr>Producto Cartesiano en SQL: FROM</vt:lpstr>
      <vt:lpstr>Producto Cartesiano en SQL: CROSS JOIN</vt:lpstr>
      <vt:lpstr>El Álgebra Relacional: Diferencia</vt:lpstr>
      <vt:lpstr>Diferencia en SQL: EXCEPT</vt:lpstr>
      <vt:lpstr>Diferencia en SQL: EXCEPT</vt:lpstr>
      <vt:lpstr>Diferencia en SQL: EXCEPT ALL</vt:lpstr>
      <vt:lpstr>El Álgebra Relacional: Intersección</vt:lpstr>
      <vt:lpstr>Intersección en SQL: INTERSECT</vt:lpstr>
      <vt:lpstr>Intersección en SQL: INTERSECT ALL</vt:lpstr>
      <vt:lpstr>El Álgebra Relacional: Join</vt:lpstr>
      <vt:lpstr>Joins en SQL: FROM + WHERE</vt:lpstr>
      <vt:lpstr>Joins en SQL: JOIN</vt:lpstr>
      <vt:lpstr>Joins en SQL: FROM + WHERE</vt:lpstr>
      <vt:lpstr>Joins en SQL: FROM + WHERE</vt:lpstr>
      <vt:lpstr>Joins en SQL: FROM + WHERE</vt:lpstr>
      <vt:lpstr>Joins en SQL: JOIN USING</vt:lpstr>
      <vt:lpstr>Join en SQL: NATURAL JOIN</vt:lpstr>
      <vt:lpstr>Self Joins en SQL</vt:lpstr>
      <vt:lpstr>Más allá del Álgebra Relacional  en SQL</vt:lpstr>
      <vt:lpstr>Más allá del Álgebra Relacional</vt:lpstr>
      <vt:lpstr>Más allá: Condiciones avanzadas</vt:lpstr>
      <vt:lpstr>Condiciones abreviadas en SQL: IN</vt:lpstr>
      <vt:lpstr>Condiciones abreviadas en SQL: BETWEEN</vt:lpstr>
      <vt:lpstr>Condiciones avanzadas en SQL: LIKE</vt:lpstr>
      <vt:lpstr>Condiciones avanzadas en SQL: NOT LIKE</vt:lpstr>
      <vt:lpstr>Condiciones avanzadas en SQL: LIKE</vt:lpstr>
      <vt:lpstr>Más allá: Funciones</vt:lpstr>
      <vt:lpstr>Funciones en SQL: Aritmético</vt:lpstr>
      <vt:lpstr>Funciones en SQL: Aritmético</vt:lpstr>
      <vt:lpstr>Funciones en SQL: Strings</vt:lpstr>
      <vt:lpstr>Funciones en SQL: Condicionales</vt:lpstr>
      <vt:lpstr>Más allá: Nulos</vt:lpstr>
      <vt:lpstr>Nulos en SQL</vt:lpstr>
      <vt:lpstr>Nulos en SQL</vt:lpstr>
      <vt:lpstr>Nulos en SQL: IS NULL</vt:lpstr>
      <vt:lpstr>Nulos en SQL: IS NOT NULL</vt:lpstr>
      <vt:lpstr>Nulos en SQL: Comparación con nulos</vt:lpstr>
      <vt:lpstr>Nulos en SQL: Comparación con nulos</vt:lpstr>
      <vt:lpstr>Nulos en SQL: Comparación con nulos</vt:lpstr>
      <vt:lpstr>Nulos en SQL: Comparación con nulos</vt:lpstr>
      <vt:lpstr>Nulos en SQL: COALESCE</vt:lpstr>
      <vt:lpstr>Más allá: Orden, rank y limites</vt:lpstr>
      <vt:lpstr>Ordenar resultados: ORDER BY [DESC|ASC]</vt:lpstr>
      <vt:lpstr>Sistemas de bases de datos (con SQL)</vt:lpstr>
      <vt:lpstr>Devolver n resultados: FETCH FIRST</vt:lpstr>
      <vt:lpstr>Devolver n resultados: LIMIT</vt:lpstr>
      <vt:lpstr>Devolver n resultados: TOP</vt:lpstr>
      <vt:lpstr>Devolver n resultados: ROW_NUMBER()</vt:lpstr>
      <vt:lpstr>Devolver empates: RANK()</vt:lpstr>
      <vt:lpstr>Saltar n resultados: LIMIT + OFFSET</vt:lpstr>
      <vt:lpstr>Ejercicio interactivo</vt:lpstr>
      <vt:lpstr>Ejercicio interactivo</vt:lpstr>
      <vt:lpstr>Ejercicio interactivo</vt:lpstr>
      <vt:lpstr>Ejercicio interactivo</vt:lpstr>
      <vt:lpstr>Ejercicio interactivo</vt:lpstr>
      <vt:lpstr>Ejercicio interactivo</vt:lpstr>
      <vt:lpstr>La Próxima Vez, Continuaremos con más del: Structured Query Language (SQL) </vt:lpstr>
      <vt:lpstr>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aidhog</cp:lastModifiedBy>
  <cp:revision>1329</cp:revision>
  <cp:lastPrinted>2016-09-12T03:42:43Z</cp:lastPrinted>
  <dcterms:created xsi:type="dcterms:W3CDTF">2006-08-16T00:00:00Z</dcterms:created>
  <dcterms:modified xsi:type="dcterms:W3CDTF">2023-04-02T00:47:11Z</dcterms:modified>
</cp:coreProperties>
</file>