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5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625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1" r:id="rId96"/>
    <p:sldId id="623" r:id="rId97"/>
    <p:sldId id="624" r:id="rId98"/>
    <p:sldId id="626" r:id="rId99"/>
    <p:sldId id="627" r:id="rId100"/>
    <p:sldId id="628" r:id="rId101"/>
    <p:sldId id="629" r:id="rId102"/>
    <p:sldId id="631" r:id="rId103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478291"/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85490" autoAdjust="0"/>
  </p:normalViewPr>
  <p:slideViewPr>
    <p:cSldViewPr>
      <p:cViewPr>
        <p:scale>
          <a:sx n="50" d="100"/>
          <a:sy n="50" d="100"/>
        </p:scale>
        <p:origin x="-2268" y="-6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26-03-2023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57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9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25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pPr/>
              <a:t>100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524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26-03-2023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10.png"/><Relationship Id="rId3" Type="http://schemas.openxmlformats.org/officeDocument/2006/relationships/tags" Target="../tags/tag3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9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image" Target="../media/image108.png"/><Relationship Id="rId5" Type="http://schemas.openxmlformats.org/officeDocument/2006/relationships/tags" Target="../tags/tag343.xml"/><Relationship Id="rId10" Type="http://schemas.openxmlformats.org/officeDocument/2006/relationships/image" Target="../media/image18.png"/><Relationship Id="rId4" Type="http://schemas.openxmlformats.org/officeDocument/2006/relationships/tags" Target="../tags/tag342.xml"/><Relationship Id="rId9" Type="http://schemas.openxmlformats.org/officeDocument/2006/relationships/image" Target="../media/image1.png"/><Relationship Id="rId14" Type="http://schemas.openxmlformats.org/officeDocument/2006/relationships/image" Target="../media/image11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7.xml"/><Relationship Id="rId7" Type="http://schemas.openxmlformats.org/officeDocument/2006/relationships/image" Target="../media/image2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2.png"/><Relationship Id="rId4" Type="http://schemas.openxmlformats.org/officeDocument/2006/relationships/tags" Target="../tags/tag348.xml"/><Relationship Id="rId9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351.xml"/><Relationship Id="rId7" Type="http://schemas.openxmlformats.org/officeDocument/2006/relationships/image" Target="../media/image114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image" Target="../media/image1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7.png"/><Relationship Id="rId4" Type="http://schemas.openxmlformats.org/officeDocument/2006/relationships/tags" Target="../tags/tag352.xml"/><Relationship Id="rId9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0.xml"/><Relationship Id="rId7" Type="http://schemas.openxmlformats.org/officeDocument/2006/relationships/image" Target="../media/image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2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3" Type="http://schemas.openxmlformats.org/officeDocument/2006/relationships/tags" Target="../tags/tag62.xml"/><Relationship Id="rId21" Type="http://schemas.openxmlformats.org/officeDocument/2006/relationships/image" Target="../media/image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.png"/><Relationship Id="rId33" Type="http://schemas.openxmlformats.org/officeDocument/2006/relationships/image" Target="../media/image22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8.png"/><Relationship Id="rId29" Type="http://schemas.openxmlformats.org/officeDocument/2006/relationships/image" Target="../media/image1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5.png"/><Relationship Id="rId32" Type="http://schemas.openxmlformats.org/officeDocument/2006/relationships/image" Target="../media/image2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69.xml"/><Relationship Id="rId19" Type="http://schemas.openxmlformats.org/officeDocument/2006/relationships/image" Target="../media/image7.png"/><Relationship Id="rId31" Type="http://schemas.openxmlformats.org/officeDocument/2006/relationships/image" Target="../media/image20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7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83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tags" Target="../tags/tag88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92.xml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95.xml"/><Relationship Id="rId7" Type="http://schemas.openxmlformats.org/officeDocument/2006/relationships/image" Target="../media/image3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00.xm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108.xml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1.xml"/><Relationship Id="rId7" Type="http://schemas.openxmlformats.org/officeDocument/2006/relationships/image" Target="../media/image5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1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116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9.xml"/><Relationship Id="rId7" Type="http://schemas.openxmlformats.org/officeDocument/2006/relationships/image" Target="../media/image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20.xml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5.xml"/><Relationship Id="rId7" Type="http://schemas.openxmlformats.org/officeDocument/2006/relationships/image" Target="../media/image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126.xml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9.xml"/><Relationship Id="rId7" Type="http://schemas.openxmlformats.org/officeDocument/2006/relationships/image" Target="../media/image1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30.xml"/><Relationship Id="rId9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3.xml"/><Relationship Id="rId7" Type="http://schemas.openxmlformats.org/officeDocument/2006/relationships/image" Target="../media/image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134.xml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0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" Type="http://schemas.openxmlformats.org/officeDocument/2006/relationships/tags" Target="../tags/tag136.xml"/><Relationship Id="rId16" Type="http://schemas.openxmlformats.org/officeDocument/2006/relationships/image" Target="../media/image39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.png"/><Relationship Id="rId5" Type="http://schemas.openxmlformats.org/officeDocument/2006/relationships/tags" Target="../tags/tag139.xml"/><Relationship Id="rId15" Type="http://schemas.openxmlformats.org/officeDocument/2006/relationships/image" Target="../media/image42.png"/><Relationship Id="rId10" Type="http://schemas.openxmlformats.org/officeDocument/2006/relationships/image" Target="../media/image5.png"/><Relationship Id="rId4" Type="http://schemas.openxmlformats.org/officeDocument/2006/relationships/tags" Target="../tags/tag13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3.png"/><Relationship Id="rId3" Type="http://schemas.openxmlformats.org/officeDocument/2006/relationships/tags" Target="../tags/tag14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146.xml"/><Relationship Id="rId10" Type="http://schemas.openxmlformats.org/officeDocument/2006/relationships/image" Target="../media/image2.png"/><Relationship Id="rId4" Type="http://schemas.openxmlformats.org/officeDocument/2006/relationships/tags" Target="../tags/tag145.xml"/><Relationship Id="rId9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9.xml"/><Relationship Id="rId7" Type="http://schemas.openxmlformats.org/officeDocument/2006/relationships/image" Target="../media/image4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50.xml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3.xml"/><Relationship Id="rId7" Type="http://schemas.openxmlformats.org/officeDocument/2006/relationships/image" Target="../media/image1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154.xml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7.xml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159.xml"/><Relationship Id="rId10" Type="http://schemas.openxmlformats.org/officeDocument/2006/relationships/image" Target="../media/image46.png"/><Relationship Id="rId4" Type="http://schemas.openxmlformats.org/officeDocument/2006/relationships/tags" Target="../tags/tag158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2.xml"/><Relationship Id="rId7" Type="http://schemas.openxmlformats.org/officeDocument/2006/relationships/image" Target="../media/image2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163.xml"/><Relationship Id="rId9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8.xml"/><Relationship Id="rId7" Type="http://schemas.openxmlformats.org/officeDocument/2006/relationships/image" Target="../media/image2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tags" Target="../tags/tag169.xml"/><Relationship Id="rId9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5.png"/><Relationship Id="rId18" Type="http://schemas.openxmlformats.org/officeDocument/2006/relationships/image" Target="../media/image49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.png"/><Relationship Id="rId17" Type="http://schemas.openxmlformats.org/officeDocument/2006/relationships/image" Target="../media/image52.png"/><Relationship Id="rId2" Type="http://schemas.openxmlformats.org/officeDocument/2006/relationships/tags" Target="../tags/tag171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1.png"/><Relationship Id="rId5" Type="http://schemas.openxmlformats.org/officeDocument/2006/relationships/tags" Target="../tags/tag174.xm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3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1.xml"/><Relationship Id="rId7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png"/><Relationship Id="rId4" Type="http://schemas.openxmlformats.org/officeDocument/2006/relationships/tags" Target="../tags/tag182.xml"/><Relationship Id="rId9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85.xml"/><Relationship Id="rId7" Type="http://schemas.openxmlformats.org/officeDocument/2006/relationships/image" Target="../media/image2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86.xml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58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2.xml"/><Relationship Id="rId7" Type="http://schemas.openxmlformats.org/officeDocument/2006/relationships/image" Target="../media/image2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193.xml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5.png"/><Relationship Id="rId18" Type="http://schemas.openxmlformats.org/officeDocument/2006/relationships/image" Target="../media/image60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2.png"/><Relationship Id="rId17" Type="http://schemas.openxmlformats.org/officeDocument/2006/relationships/image" Target="../media/image53.png"/><Relationship Id="rId2" Type="http://schemas.openxmlformats.org/officeDocument/2006/relationships/tags" Target="../tags/tag195.xml"/><Relationship Id="rId16" Type="http://schemas.openxmlformats.org/officeDocument/2006/relationships/image" Target="../media/image52.png"/><Relationship Id="rId20" Type="http://schemas.openxmlformats.org/officeDocument/2006/relationships/image" Target="../media/image14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.png"/><Relationship Id="rId5" Type="http://schemas.openxmlformats.org/officeDocument/2006/relationships/tags" Target="../tags/tag198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9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5.xml"/><Relationship Id="rId7" Type="http://schemas.openxmlformats.org/officeDocument/2006/relationships/image" Target="../media/image2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06.xml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9.xml"/><Relationship Id="rId7" Type="http://schemas.openxmlformats.org/officeDocument/2006/relationships/image" Target="../media/image2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10.xml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3.xml"/><Relationship Id="rId7" Type="http://schemas.openxmlformats.org/officeDocument/2006/relationships/image" Target="../media/image2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.png"/><Relationship Id="rId11" Type="http://schemas.openxmlformats.org/officeDocument/2006/relationships/image" Target="../media/image6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14.xml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7.xml"/><Relationship Id="rId7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218.xml"/><Relationship Id="rId9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1.xml"/><Relationship Id="rId7" Type="http://schemas.openxmlformats.org/officeDocument/2006/relationships/image" Target="../media/image2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22.xml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7.xml"/><Relationship Id="rId7" Type="http://schemas.openxmlformats.org/officeDocument/2006/relationships/image" Target="../media/image2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228.xml"/><Relationship Id="rId9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1.xml"/><Relationship Id="rId7" Type="http://schemas.openxmlformats.org/officeDocument/2006/relationships/image" Target="../media/image2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232.xml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35.xml"/><Relationship Id="rId7" Type="http://schemas.openxmlformats.org/officeDocument/2006/relationships/image" Target="../media/image2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4" Type="http://schemas.openxmlformats.org/officeDocument/2006/relationships/tags" Target="../tags/tag236.xml"/><Relationship Id="rId9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239.xml"/><Relationship Id="rId7" Type="http://schemas.openxmlformats.org/officeDocument/2006/relationships/image" Target="../media/image69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5.xml"/><Relationship Id="rId7" Type="http://schemas.openxmlformats.org/officeDocument/2006/relationships/image" Target="../media/image2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246.xml"/><Relationship Id="rId9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67.png"/><Relationship Id="rId2" Type="http://schemas.openxmlformats.org/officeDocument/2006/relationships/tags" Target="../tags/tag248.xml"/><Relationship Id="rId16" Type="http://schemas.openxmlformats.org/officeDocument/2006/relationships/image" Target="../media/image73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5.png"/><Relationship Id="rId5" Type="http://schemas.openxmlformats.org/officeDocument/2006/relationships/tags" Target="../tags/tag251.xml"/><Relationship Id="rId15" Type="http://schemas.openxmlformats.org/officeDocument/2006/relationships/image" Target="../media/image76.png"/><Relationship Id="rId10" Type="http://schemas.openxmlformats.org/officeDocument/2006/relationships/image" Target="../media/image2.png"/><Relationship Id="rId4" Type="http://schemas.openxmlformats.org/officeDocument/2006/relationships/tags" Target="../tags/tag250.xml"/><Relationship Id="rId9" Type="http://schemas.openxmlformats.org/officeDocument/2006/relationships/image" Target="../media/image1.png"/><Relationship Id="rId1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56.xml"/><Relationship Id="rId7" Type="http://schemas.openxmlformats.org/officeDocument/2006/relationships/image" Target="../media/image78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77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tags" Target="../tags/tag257.xml"/><Relationship Id="rId9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260.xml"/><Relationship Id="rId7" Type="http://schemas.openxmlformats.org/officeDocument/2006/relationships/image" Target="../media/image73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tags" Target="../tags/tag261.xml"/><Relationship Id="rId9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image" Target="../media/image73.png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66.xml"/><Relationship Id="rId7" Type="http://schemas.openxmlformats.org/officeDocument/2006/relationships/image" Target="../media/image2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267.xml"/><Relationship Id="rId9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0.xml"/><Relationship Id="rId7" Type="http://schemas.openxmlformats.org/officeDocument/2006/relationships/image" Target="../media/image2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4" Type="http://schemas.openxmlformats.org/officeDocument/2006/relationships/tags" Target="../tags/tag271.xml"/><Relationship Id="rId9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5.xml"/><Relationship Id="rId7" Type="http://schemas.openxmlformats.org/officeDocument/2006/relationships/image" Target="../media/image1.png"/><Relationship Id="rId12" Type="http://schemas.openxmlformats.org/officeDocument/2006/relationships/image" Target="../media/image85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5" Type="http://schemas.openxmlformats.org/officeDocument/2006/relationships/tags" Target="../tags/tag277.xml"/><Relationship Id="rId10" Type="http://schemas.openxmlformats.org/officeDocument/2006/relationships/image" Target="../media/image67.png"/><Relationship Id="rId4" Type="http://schemas.openxmlformats.org/officeDocument/2006/relationships/tags" Target="../tags/tag276.xml"/><Relationship Id="rId9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0.xml"/><Relationship Id="rId7" Type="http://schemas.openxmlformats.org/officeDocument/2006/relationships/image" Target="../media/image1.png"/><Relationship Id="rId12" Type="http://schemas.openxmlformats.org/officeDocument/2006/relationships/image" Target="../media/image88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5" Type="http://schemas.openxmlformats.org/officeDocument/2006/relationships/tags" Target="../tags/tag282.xml"/><Relationship Id="rId10" Type="http://schemas.openxmlformats.org/officeDocument/2006/relationships/image" Target="../media/image86.png"/><Relationship Id="rId4" Type="http://schemas.openxmlformats.org/officeDocument/2006/relationships/tags" Target="../tags/tag28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5.xml"/><Relationship Id="rId7" Type="http://schemas.openxmlformats.org/officeDocument/2006/relationships/image" Target="../media/image2.png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86.xml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../media/image89.png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47.png"/><Relationship Id="rId17" Type="http://schemas.openxmlformats.org/officeDocument/2006/relationships/image" Target="../media/image72.png"/><Relationship Id="rId2" Type="http://schemas.openxmlformats.org/officeDocument/2006/relationships/tags" Target="../tags/tag288.xml"/><Relationship Id="rId16" Type="http://schemas.openxmlformats.org/officeDocument/2006/relationships/image" Target="../media/image92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31.png"/><Relationship Id="rId5" Type="http://schemas.openxmlformats.org/officeDocument/2006/relationships/tags" Target="../tags/tag291.xml"/><Relationship Id="rId15" Type="http://schemas.openxmlformats.org/officeDocument/2006/relationships/image" Target="../media/image91.png"/><Relationship Id="rId10" Type="http://schemas.openxmlformats.org/officeDocument/2006/relationships/image" Target="../media/image37.png"/><Relationship Id="rId4" Type="http://schemas.openxmlformats.org/officeDocument/2006/relationships/tags" Target="../tags/tag2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97.xml"/><Relationship Id="rId7" Type="http://schemas.openxmlformats.org/officeDocument/2006/relationships/image" Target="../media/image93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299.xml"/><Relationship Id="rId10" Type="http://schemas.openxmlformats.org/officeDocument/2006/relationships/image" Target="../media/image96.png"/><Relationship Id="rId4" Type="http://schemas.openxmlformats.org/officeDocument/2006/relationships/tags" Target="../tags/tag298.xml"/><Relationship Id="rId9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image" Target="../media/image89.png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image" Target="../media/image47.png"/><Relationship Id="rId17" Type="http://schemas.openxmlformats.org/officeDocument/2006/relationships/image" Target="../media/image72.png"/><Relationship Id="rId2" Type="http://schemas.openxmlformats.org/officeDocument/2006/relationships/tags" Target="../tags/tag302.xml"/><Relationship Id="rId16" Type="http://schemas.openxmlformats.org/officeDocument/2006/relationships/image" Target="../media/image92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31.png"/><Relationship Id="rId5" Type="http://schemas.openxmlformats.org/officeDocument/2006/relationships/tags" Target="../tags/tag305.xml"/><Relationship Id="rId15" Type="http://schemas.openxmlformats.org/officeDocument/2006/relationships/image" Target="../media/image91.png"/><Relationship Id="rId10" Type="http://schemas.openxmlformats.org/officeDocument/2006/relationships/image" Target="../media/image37.png"/><Relationship Id="rId4" Type="http://schemas.openxmlformats.org/officeDocument/2006/relationships/tags" Target="../tags/tag30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1.xml"/><Relationship Id="rId7" Type="http://schemas.openxmlformats.org/officeDocument/2006/relationships/image" Target="../media/image5.png"/><Relationship Id="rId12" Type="http://schemas.openxmlformats.org/officeDocument/2006/relationships/image" Target="../media/image44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tags" Target="../tags/tag313.xml"/><Relationship Id="rId10" Type="http://schemas.openxmlformats.org/officeDocument/2006/relationships/image" Target="../media/image100.png"/><Relationship Id="rId4" Type="http://schemas.openxmlformats.org/officeDocument/2006/relationships/tags" Target="../tags/tag312.xml"/><Relationship Id="rId9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16.xml"/><Relationship Id="rId7" Type="http://schemas.openxmlformats.org/officeDocument/2006/relationships/image" Target="../media/image5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19.xml"/><Relationship Id="rId7" Type="http://schemas.openxmlformats.org/officeDocument/2006/relationships/image" Target="../media/image5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322.xml"/><Relationship Id="rId7" Type="http://schemas.openxmlformats.org/officeDocument/2006/relationships/image" Target="../media/image5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25.xml"/><Relationship Id="rId7" Type="http://schemas.openxmlformats.org/officeDocument/2006/relationships/image" Target="../media/image5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328.xml"/><Relationship Id="rId7" Type="http://schemas.openxmlformats.org/officeDocument/2006/relationships/image" Target="../media/image5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331.xml"/><Relationship Id="rId7" Type="http://schemas.openxmlformats.org/officeDocument/2006/relationships/image" Target="../media/image5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4.xml"/><Relationship Id="rId7" Type="http://schemas.openxmlformats.org/officeDocument/2006/relationships/image" Target="../media/image2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335.xml"/><Relationship Id="rId9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107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2023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4: El Álgebra Relacional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228600" y="4339626"/>
            <a:ext cx="8658265" cy="960022"/>
          </a:xfrm>
          <a:prstGeom prst="downArrow">
            <a:avLst>
              <a:gd name="adj1" fmla="val 87719"/>
              <a:gd name="adj2" fmla="val 3663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8" y="1078277"/>
            <a:ext cx="6248401" cy="114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solución completa …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68" y="1152642"/>
            <a:ext cx="6026863" cy="948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798" y="5791200"/>
            <a:ext cx="6248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6138929"/>
            <a:ext cx="1189549" cy="3943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28600" y="2391739"/>
            <a:ext cx="8658265" cy="1820992"/>
          </a:xfrm>
          <a:prstGeom prst="downArrow">
            <a:avLst>
              <a:gd name="adj1" fmla="val 87719"/>
              <a:gd name="adj2" fmla="val 2558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65" y="2666427"/>
            <a:ext cx="2136045" cy="9287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4544770"/>
            <a:ext cx="1756738" cy="5497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1" y="2573604"/>
            <a:ext cx="2556039" cy="1113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5963497"/>
            <a:ext cx="1896925" cy="5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División (una abreviatura)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¿</a:t>
            </a:r>
            <a:r>
              <a:rPr lang="es-CL" sz="2000" b="1" i="1" dirty="0">
                <a:latin typeface="Bodoni MT Condensed" panose="02070606080606020203" pitchFamily="18" charset="0"/>
              </a:rPr>
              <a:t>Q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ué marcas de vino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05" y="3733088"/>
            <a:ext cx="3183590" cy="2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División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CL" dirty="0" smtClean="0"/>
                  <a:t>Sean </a:t>
                </a:r>
                <a:r>
                  <a:rPr lang="es-CL" b="1" dirty="0" smtClean="0">
                    <a:solidFill>
                      <a:srgbClr val="008000"/>
                    </a:solidFill>
                  </a:rPr>
                  <a:t>R</a:t>
                </a:r>
                <a:r>
                  <a:rPr lang="es-CL" baseline="-25000" dirty="0" smtClean="0">
                    <a:solidFill>
                      <a:srgbClr val="008000"/>
                    </a:solidFill>
                  </a:rPr>
                  <a:t>1</a:t>
                </a:r>
                <a:r>
                  <a:rPr lang="es-CL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dirty="0" smtClean="0"/>
                  <a:t>una relación </a:t>
                </a:r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con atributos </a:t>
                </a:r>
                <a:r>
                  <a:rPr lang="es-CL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s-CL" baseline="-25000" dirty="0" smtClean="0">
                    <a:solidFill>
                      <a:srgbClr val="0033CC"/>
                    </a:solidFill>
                  </a:rPr>
                  <a:t>1 </a:t>
                </a:r>
                <a:r>
                  <a:rPr lang="es-CL" dirty="0"/>
                  <a:t>, … , </a:t>
                </a:r>
                <a:r>
                  <a:rPr lang="es-CL" b="1" dirty="0" err="1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err="1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n</a:t>
                </a:r>
                <a:endParaRPr lang="es-CL" i="1" baseline="-25000" dirty="0" smtClean="0">
                  <a:solidFill>
                    <a:srgbClr val="0033CC"/>
                  </a:solidFill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s-CL" i="1" baseline="-25000" dirty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i="1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 </a:t>
                </a:r>
                <a:r>
                  <a:rPr lang="es-CL" i="1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dirty="0" smtClean="0"/>
                  <a:t>y</a:t>
                </a:r>
                <a:r>
                  <a:rPr lang="es-CL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b="1" dirty="0" smtClean="0">
                    <a:solidFill>
                      <a:srgbClr val="008000"/>
                    </a:solidFill>
                  </a:rPr>
                  <a:t>R</a:t>
                </a:r>
                <a:r>
                  <a:rPr lang="es-CL" baseline="-25000" dirty="0" smtClean="0">
                    <a:solidFill>
                      <a:srgbClr val="008000"/>
                    </a:solidFill>
                  </a:rPr>
                  <a:t>2 </a:t>
                </a:r>
                <a:r>
                  <a:rPr lang="es-CL" dirty="0" smtClean="0"/>
                  <a:t>una relación </a:t>
                </a:r>
              </a:p>
              <a:p>
                <a:pPr marL="0" indent="0">
                  <a:buNone/>
                </a:pPr>
                <a:r>
                  <a:rPr lang="es-CL" dirty="0" smtClean="0"/>
                  <a:t>	con atributos </a:t>
                </a:r>
                <a:r>
                  <a:rPr lang="es-CL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k</a:t>
                </a:r>
                <a:r>
                  <a:rPr lang="es-CL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+1</a:t>
                </a:r>
                <a:r>
                  <a:rPr lang="es-CL" baseline="-25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s-CL" dirty="0"/>
                  <a:t>, … , </a:t>
                </a:r>
                <a:r>
                  <a:rPr lang="es-CL" b="1" dirty="0" err="1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err="1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n</a:t>
                </a:r>
                <a:r>
                  <a:rPr lang="es-CL" i="1" baseline="-25000" dirty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i="1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sz="2000" dirty="0" smtClean="0"/>
                  <a:t>(</a:t>
                </a:r>
                <a:r>
                  <a:rPr lang="es-CL" sz="2000" i="1" dirty="0" smtClean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≥</m:t>
                    </m:r>
                  </m:oMath>
                </a14:m>
                <a:r>
                  <a:rPr lang="es-CL" sz="2000" dirty="0" smtClean="0"/>
                  <a:t> 1)</a:t>
                </a:r>
              </a:p>
              <a:p>
                <a:pPr marL="0" indent="0">
                  <a:buNone/>
                </a:pPr>
                <a:r>
                  <a:rPr lang="es-CL" sz="3500" b="1" dirty="0" smtClean="0">
                    <a:solidFill>
                      <a:srgbClr val="008000"/>
                    </a:solidFill>
                  </a:rPr>
                  <a:t>R</a:t>
                </a:r>
                <a:r>
                  <a:rPr lang="es-CL" sz="3500" baseline="-25000" dirty="0" smtClean="0">
                    <a:solidFill>
                      <a:srgbClr val="008000"/>
                    </a:solidFill>
                  </a:rPr>
                  <a:t>1</a:t>
                </a:r>
                <a:r>
                  <a:rPr lang="es-CL" sz="3500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sz="3500" dirty="0" smtClean="0"/>
                  <a:t>%</a:t>
                </a:r>
                <a:r>
                  <a:rPr lang="es-CL" sz="3500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sz="3500" b="1" dirty="0">
                    <a:solidFill>
                      <a:srgbClr val="008000"/>
                    </a:solidFill>
                  </a:rPr>
                  <a:t>R</a:t>
                </a:r>
                <a:r>
                  <a:rPr lang="es-CL" sz="3500" baseline="-25000" dirty="0">
                    <a:solidFill>
                      <a:srgbClr val="008000"/>
                    </a:solidFill>
                  </a:rPr>
                  <a:t>2 </a:t>
                </a:r>
                <a:r>
                  <a:rPr lang="es-CL" sz="3500" dirty="0" smtClean="0"/>
                  <a:t>devuelve una nueva relación, </a:t>
                </a:r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con atributos </a:t>
                </a:r>
                <a:r>
                  <a:rPr lang="es-CL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s-CL" baseline="-25000" dirty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1</a:t>
                </a:r>
                <a:r>
                  <a:rPr lang="es-CL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dirty="0" smtClean="0"/>
                  <a:t>, … , </a:t>
                </a:r>
                <a:r>
                  <a:rPr lang="es-CL" b="1" dirty="0" err="1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err="1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k</a:t>
                </a:r>
                <a:endParaRPr lang="es-CL" dirty="0" smtClean="0"/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y con todas las </a:t>
                </a:r>
                <a:r>
                  <a:rPr lang="es-CL" dirty="0" err="1" smtClean="0"/>
                  <a:t>tuplas</a:t>
                </a:r>
                <a:r>
                  <a:rPr lang="es-CL" dirty="0" smtClean="0"/>
                  <a:t>  </a:t>
                </a:r>
              </a:p>
              <a:p>
                <a:pPr marL="0" indent="0">
                  <a:buNone/>
                </a:pPr>
                <a:r>
                  <a:rPr lang="es-CL" dirty="0"/>
                  <a:t> </a:t>
                </a:r>
                <a:r>
                  <a:rPr lang="es-CL" dirty="0" smtClean="0"/>
                  <a:t>            tal que para toda  </a:t>
                </a:r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existe                        . </a:t>
                </a:r>
              </a:p>
            </p:txBody>
          </p:sp>
        </mc:Choice>
        <mc:Fallback xmlns="">
          <p:sp>
            <p:nvSpPr>
              <p:cNvPr id="7" name="Content Placeholder 6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6"/>
                <a:stretch>
                  <a:fillRect l="-2148" t="-2545" b="-8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75" y="838200"/>
            <a:ext cx="1760050" cy="4629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89" y="4800600"/>
            <a:ext cx="3117902" cy="4235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9" y="5369190"/>
            <a:ext cx="1220899" cy="3147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789"/>
            <a:ext cx="2000375" cy="3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12241"/>
            <a:ext cx="2451780" cy="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1"/>
            <a:ext cx="5617943" cy="5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8045" cy="5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3"/>
            <a:ext cx="1188379" cy="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</a:t>
            </a:r>
            <a:br>
              <a:rPr lang="es-CL" dirty="0" smtClean="0"/>
            </a:br>
            <a:r>
              <a:rPr lang="es-CL" dirty="0" smtClean="0"/>
              <a:t>	El Álgebra Relacional?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62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9212" cy="7611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es la bebida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09687"/>
            <a:ext cx="2815823" cy="4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con respecto </a:t>
            </a:r>
            <a:r>
              <a:rPr lang="es-CL" sz="3200" b="1" dirty="0">
                <a:latin typeface="Bodoni MT Condensed" panose="02070606080606020203" pitchFamily="18" charset="0"/>
              </a:rPr>
              <a:t>a</a:t>
            </a:r>
            <a:r>
              <a:rPr lang="es-CL" sz="3200" b="1" dirty="0" smtClean="0">
                <a:latin typeface="Bodoni MT Condensed" panose="02070606080606020203" pitchFamily="18" charset="0"/>
              </a:rPr>
              <a:t>l modelo 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458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¿Cómo se pueden generalizar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estas preguntas?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958892"/>
            <a:ext cx="4743213" cy="56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900285"/>
            <a:ext cx="4643608" cy="56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43" y="5638278"/>
            <a:ext cx="4645342" cy="38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3" y="1443286"/>
            <a:ext cx="566982" cy="573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2672930"/>
            <a:ext cx="2451780" cy="758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3579471"/>
            <a:ext cx="5617943" cy="57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38" y="2154992"/>
            <a:ext cx="435547" cy="389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30" y="4772727"/>
            <a:ext cx="1187881" cy="761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5631445"/>
            <a:ext cx="676910" cy="39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5631000"/>
            <a:ext cx="611377" cy="392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9" y="4285754"/>
            <a:ext cx="5465936" cy="393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00" y="1976985"/>
            <a:ext cx="1189549" cy="394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312661"/>
            <a:ext cx="661816" cy="3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4" y="3572098"/>
            <a:ext cx="1230077" cy="581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2" y="2700188"/>
            <a:ext cx="4747783" cy="794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438088"/>
            <a:ext cx="5622809" cy="42700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30766" y="5943600"/>
            <a:ext cx="805603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(Las respuestas son tablas.)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>
                <a:latin typeface="Bodoni MT Condensed" panose="02070606080606020203" pitchFamily="18" charset="0"/>
              </a:rPr>
              <a:t>con respecto al modelo </a:t>
            </a:r>
            <a:r>
              <a:rPr lang="es-CL" sz="3200" b="1" dirty="0" smtClean="0">
                <a:latin typeface="Bodoni MT Condensed" panose="02070606080606020203" pitchFamily="18" charset="0"/>
              </a:rPr>
              <a:t>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-407194" y="3555437"/>
            <a:ext cx="6453188" cy="3187409"/>
          </a:xfrm>
          <a:prstGeom prst="cloudCallout">
            <a:avLst>
              <a:gd name="adj1" fmla="val 57823"/>
              <a:gd name="adj2" fmla="val -4700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Entonces ¿podríamos formalizar preguntas/consultas sobre tablas como una secuencia de operadores que transformen una tabla en otra?</a:t>
            </a:r>
            <a:endParaRPr lang="es-CL" sz="2800" b="1" dirty="0">
              <a:solidFill>
                <a:srgbClr val="0033CC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4.1, 4.2.1</a:t>
            </a:r>
            <a:r>
              <a:rPr lang="es-CL" dirty="0" smtClean="0">
                <a:latin typeface="Calibri Light" panose="020F0302020204030204" pitchFamily="34" charset="0"/>
              </a:rPr>
              <a:t>–4.2.3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s-CL" dirty="0" smtClean="0"/>
              <a:t>¿Para qué necesitamos tablas?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286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9" y="3505192"/>
            <a:ext cx="6026863" cy="94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6" y="2400672"/>
            <a:ext cx="4804676" cy="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Relaciones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523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es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</a:t>
            </a:r>
            <a:r>
              <a:rPr lang="es-CL" i="1" dirty="0" smtClean="0"/>
              <a:t>relación</a:t>
            </a:r>
            <a:r>
              <a:rPr lang="es-CL" dirty="0" smtClean="0"/>
              <a:t> (una referencia a una tabla).</a:t>
            </a:r>
          </a:p>
          <a:p>
            <a:pPr marL="0" indent="0">
              <a:buNone/>
            </a:pPr>
            <a:r>
              <a:rPr lang="es-CL" dirty="0" smtClean="0"/>
              <a:t>			Devuelve las filas de la tabla.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43" y="1650739"/>
            <a:ext cx="284713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Referencia a tablas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4198354"/>
            <a:ext cx="706168" cy="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preguntas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352283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Selección</a:t>
            </a:r>
            <a:r>
              <a:rPr lang="es-CL" dirty="0" smtClean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las </a:t>
            </a:r>
            <a:r>
              <a:rPr lang="es-CL" dirty="0" smtClean="0"/>
              <a:t>tuplas en </a:t>
            </a: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dirty="0" smtClean="0"/>
              <a:t> que</a:t>
            </a:r>
          </a:p>
          <a:p>
            <a:pPr marL="0" indent="0">
              <a:buNone/>
            </a:pPr>
            <a:r>
              <a:rPr lang="es-CL" dirty="0" smtClean="0"/>
              <a:t>			satisfagan </a:t>
            </a:r>
            <a:r>
              <a:rPr lang="es-CL" dirty="0"/>
              <a:t>la </a:t>
            </a:r>
            <a:r>
              <a:rPr lang="es-CL" dirty="0" smtClean="0"/>
              <a:t>condición.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631648" cy="510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60430"/>
            <a:ext cx="2438400" cy="473370"/>
          </a:xfrm>
          <a:prstGeom prst="rect">
            <a:avLst/>
          </a:prstGeom>
        </p:spPr>
      </p:pic>
      <p:sp>
        <p:nvSpPr>
          <p:cNvPr id="17" name="Content Placeholder 6 2"/>
          <p:cNvSpPr txBox="1">
            <a:spLocks/>
          </p:cNvSpPr>
          <p:nvPr/>
        </p:nvSpPr>
        <p:spPr>
          <a:xfrm>
            <a:off x="457200" y="5558274"/>
            <a:ext cx="8229600" cy="968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Las condiciones pueden utilizar </a:t>
            </a:r>
          </a:p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Se pueden combinar condiciones con  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19857"/>
            <a:ext cx="2191118" cy="28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5" y="6096000"/>
            <a:ext cx="2082475" cy="2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Selección</a:t>
            </a:r>
            <a:r>
              <a:rPr lang="es-CL" dirty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1" y="4108970"/>
            <a:ext cx="2566393" cy="2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4265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selección basta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4120034"/>
            <a:ext cx="2056578" cy="2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</a:t>
            </a:r>
            <a:r>
              <a:rPr lang="es-CL" dirty="0"/>
              <a:t>s</a:t>
            </a:r>
            <a:r>
              <a:rPr lang="es-CL" dirty="0" smtClean="0"/>
              <a:t>elección </a:t>
            </a:r>
            <a:r>
              <a:rPr lang="es-CL" dirty="0"/>
              <a:t>basta (con </a:t>
            </a:r>
            <a:r>
              <a:rPr lang="es-CL" dirty="0" smtClean="0">
                <a:solidFill>
                  <a:schemeClr val="tx1"/>
                </a:solidFill>
              </a:rPr>
              <a:t>&gt;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∧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8" y="4153212"/>
            <a:ext cx="3435652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colgarlas 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ellas?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66800" y="3662362"/>
            <a:ext cx="5753100" cy="1887538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personalmente yo definiría el atributo ‘</a:t>
            </a:r>
            <a:r>
              <a:rPr lang="es-CL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ml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’ como parte de la llave porque si hay el mismo tipo de bebida con distintos volúmenes, tendremos problemas.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Proyección</a:t>
            </a:r>
            <a:r>
              <a:rPr lang="es-CL" dirty="0" smtClean="0"/>
              <a:t> (de atributos/columnas)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   </a:t>
            </a:r>
            <a:r>
              <a:rPr lang="es-CL" dirty="0" smtClean="0"/>
              <a:t>d</a:t>
            </a:r>
            <a:r>
              <a:rPr lang="es-CL" dirty="0"/>
              <a:t>evuelve</a:t>
            </a:r>
            <a:r>
              <a:rPr lang="es-CL" dirty="0" smtClean="0"/>
              <a:t>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</a:t>
            </a:r>
            <a:r>
              <a:rPr lang="es-CL" dirty="0" smtClean="0"/>
              <a:t>los atributos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baseline="-25000" dirty="0" smtClean="0">
                <a:solidFill>
                  <a:srgbClr val="0033CC"/>
                </a:solidFill>
              </a:rPr>
              <a:t>1 </a:t>
            </a:r>
            <a:r>
              <a:rPr lang="es-CL" dirty="0" smtClean="0"/>
              <a:t>, … ,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Century Schoolbook" panose="02040604050505020304" pitchFamily="18" charset="0"/>
              </a:rPr>
              <a:t>n</a:t>
            </a:r>
            <a:endParaRPr lang="es-CL" i="1" baseline="-25000" dirty="0" smtClean="0">
              <a:solidFill>
                <a:srgbClr val="0033CC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s-CL" dirty="0" smtClean="0"/>
              <a:t>			de </a:t>
            </a:r>
            <a:r>
              <a:rPr lang="es-CL" b="1" dirty="0" smtClean="0">
                <a:solidFill>
                  <a:srgbClr val="008000"/>
                </a:solidFill>
              </a:rPr>
              <a:t>R.</a:t>
            </a:r>
            <a:endParaRPr lang="es-CL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893156" cy="551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58896"/>
            <a:ext cx="2590800" cy="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18" y="4255327"/>
            <a:ext cx="1611164" cy="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+ 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99821"/>
            <a:ext cx="6248400" cy="60077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" y="4288797"/>
            <a:ext cx="4641928" cy="42691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28535" y="4860156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9" y="4984727"/>
            <a:ext cx="777002" cy="28296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30160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49777"/>
            <a:ext cx="2326513" cy="282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47" y="6354442"/>
            <a:ext cx="3079305" cy="31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3190" y="4229100"/>
            <a:ext cx="3890162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4309799"/>
            <a:ext cx="3080372" cy="313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3352" y="4191000"/>
            <a:ext cx="377824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No! Así </a:t>
            </a:r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l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 proyección va a borrar el atributo </a:t>
            </a:r>
            <a:r>
              <a:rPr lang="es-CL" sz="2400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grados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antes de que la selección pueda usarlo. (</a:t>
            </a:r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¡Error!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</a:t>
            </a:r>
            <a:endParaRPr lang="es-CL" b="1" dirty="0" smtClean="0">
              <a:solidFill>
                <a:srgbClr val="0033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muchas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485" y="4471679"/>
            <a:ext cx="5919617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86965"/>
            <a:ext cx="24920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¡Sí, funciona igual!</a:t>
            </a:r>
            <a:endParaRPr lang="es-CL" b="1" i="1" dirty="0" smtClean="0">
              <a:solidFill>
                <a:srgbClr val="0099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1" y="4544927"/>
            <a:ext cx="5074659" cy="315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pero más probablemente queramos</a:t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contestar preguntas prácticas!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(Por ejemplo.)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</a:t>
            </a:r>
            <a:r>
              <a:rPr lang="es-CL" sz="2000" b="1" i="1" dirty="0">
                <a:latin typeface="Bodoni MT Condensed" panose="02070606080606020203" pitchFamily="18" charset="0"/>
              </a:rPr>
              <a:t> es la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forma más económica de emborracharme esta noche?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Intersección</a:t>
            </a:r>
            <a:r>
              <a:rPr lang="es-CL" dirty="0" smtClean="0"/>
              <a:t> (de relaciones)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y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6" y="1614309"/>
            <a:ext cx="173384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352801"/>
            <a:ext cx="173384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23653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Intersección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0"/>
            <a:ext cx="5585634" cy="2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13456"/>
            <a:ext cx="5585634" cy="26630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2" y="5174880"/>
            <a:ext cx="216395" cy="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77000" y="3907383"/>
            <a:ext cx="24920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(Resultado vacío)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186"/>
            <a:ext cx="5429502" cy="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¡Sí! Diferencia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que </a:t>
            </a:r>
            <a:r>
              <a:rPr lang="es-CL" i="1" dirty="0" smtClean="0"/>
              <a:t>no</a:t>
            </a:r>
            <a:r>
              <a:rPr lang="es-CL" dirty="0" smtClean="0"/>
              <a:t> estén en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7" y="1614309"/>
            <a:ext cx="1794202" cy="43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1792564" cy="434354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47527"/>
            <a:ext cx="1726933" cy="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Diferencia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1"/>
            <a:ext cx="5610030" cy="2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3" y="5318662"/>
            <a:ext cx="239379" cy="15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62499"/>
            <a:ext cx="5610030" cy="266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Y</a:t>
            </a:r>
            <a:r>
              <a:rPr lang="es-CL" sz="2000" b="1" i="1" dirty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marcas de cerveza tienen un ale pero no un lager?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8" y="3997281"/>
            <a:ext cx="5377552" cy="289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(Devolverá todos los ales)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1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-13140"/>
            <a:ext cx="9753600" cy="7239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s://www.acidodivertido.com/wp-content/uploads/2014/04/%C2%A1Es-una-trampa-%C2%A1Huyan-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10332"/>
            <a:ext cx="4343400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55" y="3722461"/>
            <a:ext cx="4315545" cy="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</a:t>
            </a:r>
            <a:r>
              <a:rPr lang="es-CL" dirty="0" smtClean="0"/>
              <a:t>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r>
              <a:rPr lang="es-CL" dirty="0" smtClean="0"/>
              <a:t> (de tablas)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o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b="1" dirty="0"/>
              <a:t> </a:t>
            </a:r>
            <a:r>
              <a:rPr lang="es-CL" sz="2000" dirty="0" smtClean="0"/>
              <a:t>(o ambas)</a:t>
            </a:r>
            <a:r>
              <a:rPr lang="es-CL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8"/>
            <a:ext cx="1732329" cy="428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1732329" cy="428985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33425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" y="3909577"/>
            <a:ext cx="5632651" cy="2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Unión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4" y="3909577"/>
            <a:ext cx="5083366" cy="259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 Los atributos no son los mismos en ambas relaciones.</a:t>
            </a:r>
          </a:p>
          <a:p>
            <a:pPr algn="ctr"/>
            <a:r>
              <a:rPr lang="es-CL" sz="20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(¡Error!)</a:t>
            </a:r>
          </a:p>
        </p:txBody>
      </p:sp>
    </p:spTree>
    <p:extLst>
      <p:ext uri="{BB962C8B-B14F-4D97-AF65-F5344CB8AC3E}">
        <p14:creationId xmlns:p14="http://schemas.microsoft.com/office/powerpoint/2010/main" val="22754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3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			tal que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9"/>
            <a:ext cx="179100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1"/>
            <a:ext cx="179100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625786"/>
            <a:ext cx="8229600" cy="47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y</a:t>
            </a:r>
            <a:r>
              <a:rPr lang="es-CL" sz="2400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no pueden tener atributos en común ...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964523"/>
            <a:ext cx="1143000" cy="3788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7" y="4572000"/>
            <a:ext cx="2786926" cy="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¡También! </a:t>
            </a:r>
            <a:r>
              <a:rPr lang="es-CL" dirty="0">
                <a:solidFill>
                  <a:schemeClr val="tx1"/>
                </a:solidFill>
              </a:rPr>
              <a:t>Renombramiento</a:t>
            </a: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904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 </a:t>
            </a:r>
            <a:r>
              <a:rPr lang="es-CL" dirty="0" smtClean="0"/>
              <a:t>una relación.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</a:t>
            </a:r>
            <a:r>
              <a:rPr lang="es-CL" sz="4000" dirty="0" smtClean="0"/>
              <a:t> </a:t>
            </a:r>
            <a:r>
              <a:rPr lang="es-CL" dirty="0" smtClean="0"/>
              <a:t>igual a </a:t>
            </a:r>
            <a:r>
              <a:rPr lang="es-CL" b="1" dirty="0" smtClean="0">
                <a:solidFill>
                  <a:srgbClr val="008000"/>
                </a:solidFill>
              </a:rPr>
              <a:t>R </a:t>
            </a:r>
            <a:r>
              <a:rPr lang="es-CL" dirty="0" smtClean="0"/>
              <a:t>pero con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s-CL" dirty="0" smtClean="0"/>
              <a:t> renombrado como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i="1" baseline="-25000" dirty="0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</a:t>
            </a:r>
            <a:endParaRPr lang="es-CL" i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021156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 smtClean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 smtClean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  <a:endParaRPr lang="es-CL" sz="2100" i="1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6" y="1392586"/>
            <a:ext cx="2252728" cy="661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2" y="3276600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</p:spTree>
    <p:extLst>
      <p:ext uri="{BB962C8B-B14F-4D97-AF65-F5344CB8AC3E}">
        <p14:creationId xmlns:p14="http://schemas.microsoft.com/office/powerpoint/2010/main" val="2564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95599" y="3352800"/>
            <a:ext cx="3886201" cy="609600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69" y="3511366"/>
            <a:ext cx="2061714" cy="202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898" y="3991047"/>
            <a:ext cx="6372491" cy="126675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0" y="4048439"/>
            <a:ext cx="6252180" cy="116180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743168" y="5214645"/>
            <a:ext cx="3886201" cy="609600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91" y="5257800"/>
            <a:ext cx="3235047" cy="303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71" y="649917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6922930" cy="654588"/>
          </a:xfrm>
          <a:prstGeom prst="rect">
            <a:avLst/>
          </a:prstGeom>
        </p:spPr>
      </p:pic>
      <p:sp>
        <p:nvSpPr>
          <p:cNvPr id="13" name="Content Placeholder 6 2"/>
          <p:cNvSpPr txBox="1">
            <a:spLocks/>
          </p:cNvSpPr>
          <p:nvPr/>
        </p:nvSpPr>
        <p:spPr>
          <a:xfrm>
            <a:off x="457200" y="5939454"/>
            <a:ext cx="8229600" cy="470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latin typeface="Calibri Light" panose="020F0302020204030204" pitchFamily="34" charset="0"/>
              </a:rPr>
              <a:t>x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pueden tener atributos en común ...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30" y="4335409"/>
            <a:ext cx="683365" cy="804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1026" name="Picture 2" descr="Image result for uh o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21805"/>
            <a:ext cx="2438400" cy="9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900" y="4509754"/>
            <a:ext cx="685800" cy="78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sp>
        <p:nvSpPr>
          <p:cNvPr id="6" name="Content Placeholder 6 2"/>
          <p:cNvSpPr txBox="1">
            <a:spLocks/>
          </p:cNvSpPr>
          <p:nvPr/>
        </p:nvSpPr>
        <p:spPr>
          <a:xfrm>
            <a:off x="609600" y="1676400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191000"/>
            <a:ext cx="8517362" cy="1143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34200" y="6111558"/>
            <a:ext cx="2133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chemeClr val="tx1"/>
                </a:solidFill>
              </a:rPr>
              <a:t>(De nada.)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Producto 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6"/>
            <a:ext cx="5468230" cy="39482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" y="3752895"/>
            <a:ext cx="2928189" cy="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(</a:t>
            </a:r>
            <a:r>
              <a:rPr lang="es-CL" i="1" dirty="0" smtClean="0"/>
              <a:t>Reuniones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31" y="1447800"/>
            <a:ext cx="4196337" cy="1740222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4406586"/>
            <a:ext cx="8229600" cy="775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latin typeface="Calibri Light" panose="020F0302020204030204" pitchFamily="34" charset="0"/>
              </a:rPr>
              <a:t>En </a:t>
            </a:r>
            <a:r>
              <a:rPr lang="es-CL" sz="2000" dirty="0" smtClean="0">
                <a:latin typeface="Calibri Light" panose="020F0302020204030204" pitchFamily="34" charset="0"/>
              </a:rPr>
              <a:t>rigor</a:t>
            </a:r>
            <a:r>
              <a:rPr lang="es-CL" sz="2000" dirty="0">
                <a:latin typeface="Calibri Light" panose="020F0302020204030204" pitchFamily="34" charset="0"/>
              </a:rPr>
              <a:t>, no es un </a:t>
            </a:r>
            <a:r>
              <a:rPr lang="es-CL" sz="2000" dirty="0" smtClean="0">
                <a:latin typeface="Calibri Light" panose="020F0302020204030204" pitchFamily="34" charset="0"/>
              </a:rPr>
              <a:t>operador porque está cubierto por los operadores de </a:t>
            </a:r>
            <a:r>
              <a:rPr lang="es-CL" sz="2000" dirty="0" smtClean="0">
                <a:latin typeface="Calibri Light" panose="020F0302020204030204" pitchFamily="34" charset="0"/>
              </a:rPr>
              <a:t>   </a:t>
            </a:r>
          </a:p>
          <a:p>
            <a:pPr marL="0" indent="0">
              <a:buNone/>
            </a:pPr>
            <a:r>
              <a:rPr lang="es-CL" sz="2000" dirty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                </a:t>
            </a:r>
            <a:r>
              <a:rPr lang="es-CL" sz="2000" dirty="0" smtClean="0">
                <a:latin typeface="Calibri Light" panose="020F0302020204030204" pitchFamily="34" charset="0"/>
              </a:rPr>
              <a:t>producto </a:t>
            </a:r>
            <a:r>
              <a:rPr lang="es-CL" sz="2000" dirty="0" smtClean="0">
                <a:latin typeface="Calibri Light" panose="020F0302020204030204" pitchFamily="34" charset="0"/>
              </a:rPr>
              <a:t>y selección, pero </a:t>
            </a:r>
            <a:r>
              <a:rPr lang="es-CL" sz="2000" i="1" dirty="0" err="1" smtClean="0">
                <a:latin typeface="Calibri Light" panose="020F0302020204030204" pitchFamily="34" charset="0"/>
              </a:rPr>
              <a:t>join</a:t>
            </a:r>
            <a:r>
              <a:rPr lang="es-CL" sz="2000" dirty="0" smtClean="0">
                <a:latin typeface="Calibri Light" panose="020F0302020204030204" pitchFamily="34" charset="0"/>
              </a:rPr>
              <a:t> es tan común que se abrevia así.</a:t>
            </a:r>
          </a:p>
        </p:txBody>
      </p:sp>
    </p:spTree>
    <p:extLst>
      <p:ext uri="{BB962C8B-B14F-4D97-AF65-F5344CB8AC3E}">
        <p14:creationId xmlns:p14="http://schemas.microsoft.com/office/powerpoint/2010/main" val="19231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/>
              <a:t> = Selección + </a:t>
            </a:r>
            <a:r>
              <a:rPr lang="es-CL" dirty="0" smtClean="0"/>
              <a:t>Producto 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3" y="3736036"/>
            <a:ext cx="5179448" cy="26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1" y="4143584"/>
            <a:ext cx="4913286" cy="4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= Selección </a:t>
            </a:r>
            <a:r>
              <a:rPr lang="es-CL" dirty="0"/>
              <a:t>+ Producto </a:t>
            </a:r>
            <a:r>
              <a:rPr lang="es-CL" dirty="0" smtClean="0"/>
              <a:t>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5"/>
            <a:ext cx="5471694" cy="394373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0" y="3733800"/>
            <a:ext cx="2928456" cy="23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23" y="4120348"/>
            <a:ext cx="2671690" cy="4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5935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origen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Una tarea.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Operadores unarios vs. binarios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Operadores unarios</a:t>
            </a:r>
            <a:r>
              <a:rPr lang="es-CL" dirty="0" smtClean="0">
                <a:solidFill>
                  <a:srgbClr val="7030A0"/>
                </a:solidFill>
              </a:rPr>
              <a:t>: 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solo una relación:</a:t>
            </a:r>
          </a:p>
          <a:p>
            <a:pPr lvl="1"/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 smtClean="0"/>
              <a:t>Operadores binarios: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dos relaciones: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52" y="2458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5418433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4737617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4754680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5410151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07" y="6325219"/>
            <a:ext cx="3503385" cy="458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1" y="6045851"/>
            <a:ext cx="4343400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888" y="3359872"/>
            <a:ext cx="3352801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necesitan todos estos operadores?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2" y="2453638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Modelando la </a:t>
            </a:r>
            <a:r>
              <a:rPr lang="es-CL" dirty="0" smtClean="0"/>
              <a:t>intersección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7" y="3377576"/>
            <a:ext cx="4054482" cy="413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8" y="3090292"/>
            <a:ext cx="3233050" cy="19373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92" y="3908895"/>
            <a:ext cx="1126808" cy="11203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8895"/>
            <a:ext cx="1122700" cy="11187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2" y="4425371"/>
            <a:ext cx="268438" cy="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la Intersección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" y="4381773"/>
            <a:ext cx="8645303" cy="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Álgebra Relacional (Mínimo / Clásico)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77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3" y="5388705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9499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7169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3554064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0" y="5375110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2072638"/>
            <a:ext cx="2252728" cy="6613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223" y="5167474"/>
            <a:ext cx="8200577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4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-180515"/>
            <a:ext cx="9753601" cy="7248145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colgarla </a:t>
            </a:r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57600" y="3662362"/>
            <a:ext cx="3162300" cy="931069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no entiendo nada.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está el álgebra?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Para definir preguntas de una forma general</a:t>
            </a:r>
          </a:p>
          <a:p>
            <a:r>
              <a:rPr lang="es-CL" dirty="0" smtClean="0"/>
              <a:t>Para definir preguntas sin ambigüedad</a:t>
            </a:r>
          </a:p>
          <a:p>
            <a:r>
              <a:rPr lang="es-CL" dirty="0" smtClean="0"/>
              <a:t>Provee las bases de los lenguajes de consulta</a:t>
            </a:r>
          </a:p>
          <a:p>
            <a:r>
              <a:rPr lang="es-CL" dirty="0" smtClean="0"/>
              <a:t>Expresar planes y optimizaciones de consultas</a:t>
            </a:r>
          </a:p>
        </p:txBody>
      </p:sp>
    </p:spTree>
    <p:extLst>
      <p:ext uri="{BB962C8B-B14F-4D97-AF65-F5344CB8AC3E}">
        <p14:creationId xmlns:p14="http://schemas.microsoft.com/office/powerpoint/2010/main" val="2828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Ejemplo de una optimización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2003322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3733800"/>
            <a:ext cx="4980131" cy="5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4247006"/>
            <a:ext cx="4108451" cy="796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No en </a:t>
            </a:r>
            <a:br>
              <a:rPr lang="es-CL" i="1" dirty="0" smtClean="0">
                <a:solidFill>
                  <a:srgbClr val="FF0000"/>
                </a:solidFill>
              </a:rPr>
            </a:br>
            <a:r>
              <a:rPr lang="es-CL" i="1" dirty="0" smtClean="0">
                <a:solidFill>
                  <a:srgbClr val="FF0000"/>
                </a:solidFill>
              </a:rPr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13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¿4,5?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9341"/>
            <a:ext cx="4747784" cy="7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es la bebida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3292336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 </a:t>
            </a:r>
            <a:r>
              <a:rPr lang="es-CL" sz="2000" b="1" i="1" dirty="0">
                <a:latin typeface="Bodoni MT Condensed" panose="02070606080606020203" pitchFamily="18" charset="0"/>
              </a:rPr>
              <a:t>es el significado de la vida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1650193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¿Una más?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8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empezaremos con el</a:t>
            </a:r>
            <a:r>
              <a:rPr lang="es-CL" sz="2700" dirty="0" smtClean="0"/>
              <a:t>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err="1" smtClean="0"/>
              <a:t>Structured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/>
              <a:t> </a:t>
            </a:r>
            <a:r>
              <a:rPr lang="es-CL" dirty="0" smtClean="0"/>
              <a:t>(SQL)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5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48200" y="1535865"/>
            <a:ext cx="4800600" cy="5517397"/>
            <a:chOff x="4648200" y="1535865"/>
            <a:chExt cx="4800600" cy="5517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3150" y="3328987"/>
              <a:ext cx="3295650" cy="3724275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4648200" y="1535865"/>
              <a:ext cx="4800600" cy="1295400"/>
            </a:xfrm>
            <a:prstGeom prst="cloudCallout">
              <a:avLst>
                <a:gd name="adj1" fmla="val 21562"/>
                <a:gd name="adj2" fmla="val 103927"/>
              </a:avLst>
            </a:prstGeom>
            <a:solidFill>
              <a:schemeClr val="lt1">
                <a:alpha val="67000"/>
              </a:schemeClr>
            </a:solidFill>
            <a:ln w="444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L" sz="2000" b="1" i="1" dirty="0" smtClean="0">
                  <a:solidFill>
                    <a:prstClr val="black"/>
                  </a:solidFill>
                  <a:latin typeface="Bodoni MT Condensed" panose="02070606080606020203" pitchFamily="18" charset="0"/>
                </a:rPr>
                <a:t>¿Preguntas?</a:t>
              </a:r>
              <a:endParaRPr lang="es-CL" sz="2000" b="1" i="1" dirty="0">
                <a:solidFill>
                  <a:prstClr val="black"/>
                </a:solidFill>
                <a:latin typeface="Bodoni MT Condensed" panose="02070606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tengan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Una tarea.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228600" y="4339626"/>
            <a:ext cx="8658265" cy="960022"/>
          </a:xfrm>
          <a:prstGeom prst="downArrow">
            <a:avLst>
              <a:gd name="adj1" fmla="val 87719"/>
              <a:gd name="adj2" fmla="val 36634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8" y="1078277"/>
            <a:ext cx="6248401" cy="114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intuición: los pares que no existen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68" y="1152642"/>
            <a:ext cx="6026863" cy="948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798" y="5791200"/>
            <a:ext cx="6248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6138929"/>
            <a:ext cx="1189549" cy="3943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28600" y="2391739"/>
            <a:ext cx="8658265" cy="1820992"/>
          </a:xfrm>
          <a:prstGeom prst="downArrow">
            <a:avLst>
              <a:gd name="adj1" fmla="val 87719"/>
              <a:gd name="adj2" fmla="val 25582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¿Cómo se pueden computar los pares que no existen?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4704278"/>
            <a:ext cx="1758136" cy="3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1010,3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marca}=\text{Austral}}(\rlt{Cerveza})$&#10;\end{document}&#10;"/>
  <p:tag name="IGUANATEXSIZE" val="25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809,36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}(\rlt{Cerveza})$&#10;\end{document}&#10;"/>
  <p:tag name="IGUANATEXSIZE" val="25"/>
  <p:tag name="IGUANATEXCURSOR" val="2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350,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\,\,\wedge\,\,\sch{grados}&gt;4,8}(\rlt{Cerveza})$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633,08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tipo}}(\rlt{Cerveza})$&#10;\end{document}&#10;"/>
  <p:tag name="IGUANATEXSIZE" val="25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,2888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[\ksg]&#10;\hline &#10;%Austral &amp; Lager &amp; Lager &amp; 4,6 &amp; Punta Arenas &amp; 330 &amp; 2000 \\ &#10;Austral &amp; Yagan &amp; Ale &amp; 5,0 &amp; Punta Arenas &amp; 330 &amp; 2400 \\&#10;%Raco &amp; Amber &amp; Ale &amp; 4,5 &amp; Maipo &amp; 500 &amp; 3000 \\&#10;\hline &#10;\end{tabular}&#10;&#10;\end{document}"/>
  <p:tag name="IGUANATEXSIZE" val="15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(\rlt{\ensuremath{\cdot}})$\\&#10;\end{tabular}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912,12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(\rlt{Cerveza})$\\&#10;\end{tabular}&#10;\end{document}&#10;"/>
  <p:tag name="IGUANATEXSIZE" val="2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\big(\rao{\pi}_{\sch{tipo}}(\rlt{Cerveza})\big)$\\&#10;\end{tabular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\,\,\vee\,\,\sch{tipo}=\text{Syrah}}\big(\rao{\pi}_{\sch{marca},\sch{tipo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0155"/>
  <p:tag name="ORIGINALWIDTH" val="99,76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\cap$\\&#10;\end{tabular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35,8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\,\cap\,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849,86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(o a veces $\rlt{R$_1$} \setminus \rlt{R$_2$}$)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50945"/>
  <p:tag name="ORIGINALWIDTH" val="109,5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-$\\&#10;\end{tabular}&#10;\end{document}&#10;"/>
  <p:tag name="IGUANATEXSIZE" val="25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12,5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-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690,73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\,\,\vee\,\,\sch{tipo}=\text{Lager}}(\rlt{Cerveza})\big)$\\&#10;\end{tabular}&#10;\end{document}&#10;"/>
  <p:tag name="IGUANATEXSIZE" val="25"/>
  <p:tag name="IGUANATEXCURSOR" val="3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725,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origen}=\text{Maipo}}(\rlt{Cerveza})\big) \,\cup\, \rao{\pi}_{\sch{marca}}\big(\rao{\sigma}_{\sch{origen}=\text{Maipo}}(\rlt{Vino})\big)$\\&#10;\end{tabular}&#10;\end{document}&#10;"/>
  <p:tag name="IGUANATEXSIZE" val="25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58,8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origen}=\text{Maipo}}(\rlt{Cerveza}) \,\cup\, \rao{\sigma}_{\sch{origen}=\text{Maipo}}(\rlt{Vino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309,04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r_1,r_2)$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752,3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r_1 \in \rlt{R$_1$}$, $r_2 \in \rlt{R$_2$}$&#10;\end{document}&#10;"/>
  <p:tag name="IGUANATEXSIZE" val="20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1014.623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(\rlt{Cerveza$_1$} \times \rlt{Cerveza$_2$}$)\\&#10;\end{tabular}&#10;\end{document}&#10;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861"/>
  <p:tag name="ORIGINALWIDTH" val="720.3619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l l l r l r r l}&#10;\hline&#10;\schk{marca}$_1$ &amp; \schk{nombre}$_1$ &amp; \sch{tipo}$_1$ &amp; \sch{grados}$_1$ &amp; \sch{origen}$_1$ &amp; \sch{ml}$_1$ &amp; \sch{precio}$_1$ &amp; \schk{marca}$_2$ &amp; \schk{nombre}$_2$ &amp; \sch{tipo}$_2$ &amp; \sch{grados}$_2$ &amp; \sch{origen}$_2$ &amp; \sch{ml}$_2$ &amp; \sch{precio}$_2$ &amp;\\[\ksg]&#10;\hline &#10;Austral &amp; Lager &amp; Lager &amp; 4,6 &amp; Punta Arenas &amp; 330 &amp; 2000 &amp; Austral &amp; Lager &amp; Lager &amp; 4,6 &amp; Punta Arenas &amp; 330 &amp; 2000 \\ &#10;Austral &amp; Lager &amp; Lager &amp; 4,6 &amp; Punta Arenas &amp; 330 &amp; 2000 &amp; Austral &amp; Yagan &amp; Ale &amp; 5,0 &amp; Punta Arenas &amp; 330 &amp; 2400 \\ &#10;Austral &amp; Lager &amp; Lager &amp; 4,6 &amp; Punta Arenas &amp; 330 &amp; 2000 &amp;  Raco &amp; Amber &amp; Ale &amp; 4,5 &amp; Maipo &amp; 500 &amp; 3000\\ &#10;Austral &amp; Yagan &amp; Ale &amp; 5,0 &amp; Punta Arenas &amp; 330 &amp; 2400 &amp; Austral &amp; Lager &amp; Lager &amp; 4,6 &amp; Punta Arenas &amp; 330 &amp; 2000\\&#10;Austral &amp; Yagan &amp; Ale &amp; 5,0 &amp; Punta Arenas &amp; 330 &amp; 2400 &amp; Austral &amp; Yagan &amp; Ale &amp; 5,0 &amp; Punta Arenas &amp; 330 &amp; 2400\\&#10;Austral &amp; Yagan &amp; Ale &amp; 5,0 &amp; Punta Arenas &amp; 330 &amp; 2400 &amp; Raco &amp; Amber &amp; Ale &amp; 4,5 &amp; Maipo &amp; 500 &amp; 3000 \\&#10;Raco &amp; Amber &amp; Ale &amp; 4,5 &amp; Maipo &amp; 500 &amp; 3000 &amp; Austral &amp; Lager &amp; Lager &amp; 4,6 &amp; Punta Arenas &amp; 330 &amp; 2000\\&#10;Raco &amp; Amber &amp; Ale &amp; 4,5 &amp; Maipo &amp; 500 &amp; 3000 &amp; Austral &amp; Yagan &amp; Ale &amp; 5,0 &amp; Punta Arenas &amp; 330 &amp; 2400\\&#10;Raco &amp; Amber &amp; Ale &amp; 4,5 &amp; Maipo &amp; 500 &amp; 3000 &amp; Raco &amp; Amber &amp; Ale &amp; 4,5 &amp; Maipo &amp; 500 &amp; 3000\\&#10;\hline &#10;\end{tabular}&#10;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592.051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cdot)\big)$%(\rlt{Cerveza}\,\times\, \rao{\pi}_{\sch{marca}}\big(\rao{\sigma}_{\sch{origen}=\text{Maipo}}(\rlt{Vino})\big)$\\&#10;&#10;\end{tabular}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338,7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lt{Cerveza})) \times$\\~~~~~~~~~~~~~~~~~~ $\rao{\rho}_{\sch{grados}/\sch{grados$_2$}}(\rao{\rho}_{\sch{nombre}/\sch{nombre$_2$}}(\rlt{Cerveza})))\big)$&#10;\end{tabular}&#10;\end{document}"/>
  <p:tag name="IGUANATEXSIZE" val="25"/>
  <p:tag name="IGUANATEXCURSOR" val="4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,0461"/>
  <p:tag name="ORIGINALWIDTH" val="823,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lt{R$_1$} \bowtie_{\text{condición}} \rlt{R$_2$}$\\&#10;{\scriptsize(\textsc{equivalente a})}\\&#10;$\rao{\sigma}_{\text{condición}}(\rlt{R$_1$} \times \rlt{R$_2$})$\\&#10;\end{tabular}&#10;\end{document}&#10;"/>
  <p:tag name="IGUANATEXSIZE" val="20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278"/>
  <p:tag name="ORIGINALWIDTH" val="2369,5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ao{\pi}_{\sch{nombre$_1$},\sch{nombre$_2$}}\big(\rlt{Cerveza$_1$} \bowtie_{\sch{grados$_1$}&gt;\sch{grados$_2$}} \rlt{Cerveza$_2$}\big)$&#10;\end{tabular}&#10;\end{document}&#10;"/>
  <p:tag name="IGUANATEXSIZE" val="25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60,7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v} &amp; \sch{nombrev} &amp; ... &amp; \sch{preciov} &amp; \sch{marcac} &amp; \sch{nombrec} &amp; ... &amp; \sch{precioc}\\&#10;\hline &#10;Concha y Toro &amp; Amelie &amp; ... &amp; 3000 &amp; Raco &amp; Amber &amp; ... &amp; 3000\\\hline &#10;\end{tabular}&#10;&#10;\end{document}"/>
  <p:tag name="IGUANATEXSIZE" val="15"/>
  <p:tag name="IGUANATEXCURSOR" val="3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,7773"/>
  <p:tag name="ORIGINALWIDTH" val="1287,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lt{Vino} \bowtie_{\sch{precio$_v$}=\sch{precio$_c$}} \rlt{Cerveza}$&#10;\end{tabular}&#10;\end{document}&#10;"/>
  <p:tag name="IGUANATEXSIZE" val="25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,2641"/>
  <p:tag name="ORIGINALWIDTH" val="997,63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lt{R} -  (\rlt{R} - \rlt{R$'$})$ &#10;\end{document}&#10;"/>
  <p:tag name="IGUANATEXSIZE" val="40"/>
  <p:tag name="IGUANATEXCURSOR" val="29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fill[blue] \thirdcircle;&#10;        \draw \firstcircle node {\Large\rlt{R}};&#10;        %\draw \secondcircle node {$$};&#10;        \draw \thirdcircle node {\Large\rlt{R$'$}};&#10;    \end{scope}&#10;\end{tikzpicture}&#10;\end{document}"/>
  <p:tag name="IGUANATEXSIZE" val="20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draw \firstcircle node[xshift=-0.4cm] {\Large$\rlt{R}-\rlt{R$'$}$};&#10;        %\draw \secondcircle node {$$};&#10;        \draw[white] \thirdcircle;&#10;        \fill[white,fill opacity=1] \thirdcircle;&#10;    \end{scope}&#10;\end{tikzpicture}&#10;\end{document}"/>
  <p:tag name="IGUANATEXSIZE" val="20"/>
  <p:tag name="IGUANATEXCURSOR" val="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%\fill[blue] \thirdcircle;&#10;        \draw \firstcircle node {\Large\rlt{R}};&#10;        %\draw \secondcircle node {$$};&#10;        %\draw \thirdcircle node {\Large\rlt{R$'$}};&#10;    \end{scope}&#10;\end{tikzpicture}&#10;\end{document}"/>
  <p:tag name="IGUANATEXSIZE" val="20"/>
  <p:tag name="IGUANATEXCURSOR" val="6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063"/>
  <p:tag name="ORIGINALWIDTH" val="66,00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-$&#10;\end{document}&#10;"/>
  <p:tag name="IGUANATEXSIZE" val="4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698"/>
  <p:tag name="ORIGINALWIDTH" val="2179,80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ao{\pi}_{\sch{A$_1$},...,\sch{A$_n$}}\big(\rao{\sigma}_{\sch{A$_1$}=\sch{A$_1'$}\wedge...\wedge\sch{A$_n$}=\sch{A$_n'$}}(\rlt{R} \times \rlt{R$'$})\big)$ &#10;\end{document}&#10;"/>
  <p:tag name="IGUANATEXSIZE" val="40"/>
  <p:tag name="IGUANATEXCURSOR" val="3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,0285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o&#10;\end{tabular}&#10;\end{document}&#10;"/>
  <p:tag name="IGUANATEXSIZE" val="25"/>
  <p:tag name="IGUANATEXCURSOR" val="3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1578,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}\big(\rao{\pi}_{\sch{marca},\sch{tipo}}(\rlt{Vino})\big) \cup $\\~~~~~~~~~~$\rao{\sigma}_{\sch{tipo}=\text{Syrah}}\big(\rao{\pi}_{\sch{marca},\sch{tipo}}(\rlt{Vino})\big)$\\&#10;\end{tabular}&#10;\end{document}&#10;"/>
  <p:tag name="IGUANATEXSIZE" val="25"/>
  <p:tag name="IGUANATEXCURSOR" val="3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0.6861"/>
  <p:tag name="ORIGINALWIDTH" val="3093.363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147,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 tontas.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076,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significado-de-la-vida}\\[0.5ex]&#10;\hline  &#10;42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1143,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\hline&#10;\sch{marca} &amp; \sch{origen}\\&#10;\hline &#10;Tarapacá &amp; Casablanca\\&#10;\hline &#10;\end{tabular}&#10;&#10;\end{document}"/>
  <p:tag name="IGUANATEXSIZE" val="1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,5836"/>
  <p:tag name="ORIGINALWIDTH" val="1392,1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multicolumn{2}{l}{$R_1 = \rao{\pi}_{\sch{marca},\sch{origen}}(\rlt{Vino})$}\\&#10;\hline&#10;\sch{marca} &amp; \sch{origen}\\&#10;\hline &#10;Tarapacá &amp; Maipo\\&#10;Concha y Toro &amp; Casablanca \\&#10;Concha y Toro &amp; Maipo \\\hline &#10;\end{tabular}&#10;&#10;\end{document}"/>
  <p:tag name="IGUANATEXSIZE" val="15"/>
  <p:tag name="IGUANATEXCURSOR" val="3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4,7995"/>
  <p:tag name="ORIGINALWIDTH" val="1143,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\multicolumn{2}{l}{$R_3 = R_2 - R_1$}\\&#10;\hline&#10;\sch{marca} &amp; \sch{origen}\\&#10;\hline &#10;Tarapacá &amp; Casablanca\\&#10;\hline &#10;\end{tabular}&#10;&#10;\end{document}"/>
  <p:tag name="IGUANATEXSIZE" val="15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6,35"/>
  <p:tag name="ORIGINALWIDTH" val="1663,7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multicolumn{2}{l}{$R_2 = \rao{\pi}_{\sch{marca}}(\rlt{Vino}) \times \rao{\pi}_{\sch{origen}}(\rlt{Vino})$}\\&#10;\hline&#10;\sch{marca} &amp; \sch{origen}\\&#10;\hline &#10;Tarapacá &amp; Casablanca \\&#10;Tarapacá &amp; Maipo\\&#10;Concha y Toro &amp; Casablanca \\&#10;Concha y Toro &amp; Maipo \\\hline &#10;\end{tabular}&#10;&#10;\end{document}"/>
  <p:tag name="IGUANATEXSIZE" val="15"/>
  <p:tag name="IGUANATEXCURSOR" val="41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,5505"/>
  <p:tag name="ORIGINALWIDTH" val="1233,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$\rao{\pi}_{\sch{marca}}(R_1) - \rao{\pi}_{\sch{marca}}(R_3)$\\&#10;\hline&#10;\sch{marca}\\&#10;\hline &#10;Concha y Toro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482,20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origen}}(\rlt{Vino}) \,\%\, \rao{\pi}_{\sch{origen}}(\rlt{Vino})$\\&#10;\end{tabular}&#10;\end{document}&#10;"/>
  <p:tag name="IGUANATEXSIZE" val="2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46.4567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\,\%\,\rlt{R$_2$}$&#10;\end{document}&#10;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836.8953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t_1 \in \rao{\pi}_{\sch{A$_{1}$},...,\sch{A$_k$}}(\rlt{R$_1$})$&#10;\end{document}&#10;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27.709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t_2 \in \rlt{R$_2$}$&#10;\end{document}&#10;"/>
  <p:tag name="IGUANATEXSIZE" val="20"/>
  <p:tag name="IGUANATEXCURSOR" val="2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36.9329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t_1,t_2) \in \rlt{R$_1$}$&#10;\end{document}&#10;"/>
  <p:tag name="IGUANATEXSIZE" val="20"/>
  <p:tag name="IGUANATEXCURSOR" val="2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Concha y Toro \\&#10;Tarapacá \\&#10;Raco \\\hline &#10;\end{tabular}&#10;&#10;\end{document}"/>
  <p:tag name="IGUANATEXSIZE" val="1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836,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.\\\hline &#10;\end{tabular}&#10;&#10;\end{document}"/>
  <p:tag name="IGUANATEXSIZE" val="15"/>
  <p:tag name="IGUANATEXCURSOR" val="3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283,539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ml}\\&#10;\hline &#10;330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00961"/>
  <p:tag name="ORIGINALWIDTH" val="56,257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,25992"/>
  <p:tag name="ORIGINALWIDTH" val="347,298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Cerveza}$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26292"/>
  <p:tag name="ORIGINALWIDTH" val="717,850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=, &gt;, \geq, &lt;, \leq, \neq$&#10;\end{document}&#10;"/>
  <p:tag name="IGUANATEXSIZE" val="30"/>
  <p:tag name="IGUANATEXCURSOR" val="2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1,845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wedge$ \textsc{\scriptsize (and)}, $\vee$ \textsc{\scriptsize (or)} &#10;\end{document}&#10;"/>
  <p:tag name="IGUANATEXSIZE" val="30"/>
  <p:tag name="IGUANATEXCURSOR" val="2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30062</TotalTime>
  <Words>2370</Words>
  <Application>Microsoft Office PowerPoint</Application>
  <PresentationFormat>On-screen Show (4:3)</PresentationFormat>
  <Paragraphs>335</Paragraphs>
  <Slides>102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CC3201-1 Bases de Datos Otoño 2023  Clase 4: El Álgebra Relacional</vt:lpstr>
      <vt:lpstr>¿Para qué necesitamos  El Álgebra Relacional?</vt:lpstr>
      <vt:lpstr>¿Para qué necesitamos tablas?</vt:lpstr>
      <vt:lpstr>¿… para colgarlas en la pared                            y reflexionar sobre ellas?</vt:lpstr>
      <vt:lpstr>… pero más probablemente queramos                       contestar preguntas prácticas!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muchas preguntas</vt:lpstr>
      <vt:lpstr>Consideremos muchas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Una pregunta (de Codd)</vt:lpstr>
      <vt:lpstr>¿Cómo se pueden generalizar        estas preguntas?</vt:lpstr>
      <vt:lpstr>Una pregunta (de Codd)</vt:lpstr>
      <vt:lpstr>El Álgebra Relacional (Clásico)</vt:lpstr>
      <vt:lpstr>Formalizando algunas preguntas</vt:lpstr>
      <vt:lpstr>Formalizando algunas preguntas</vt:lpstr>
      <vt:lpstr>Relaciones</vt:lpstr>
      <vt:lpstr>Referencia a tablas</vt:lpstr>
      <vt:lpstr>Formalizando algunas preguntas</vt:lpstr>
      <vt:lpstr>¡Sí! Selección (de tuplas/filas)</vt:lpstr>
      <vt:lpstr>¡Sí! Selección (de tuplas/filas)</vt:lpstr>
      <vt:lpstr>Formalizando algunas preguntas</vt:lpstr>
      <vt:lpstr>¡No! La selección basta</vt:lpstr>
      <vt:lpstr>Formalizando algunas preguntas</vt:lpstr>
      <vt:lpstr>¡No! La selección basta (con &gt; y ∧)</vt:lpstr>
      <vt:lpstr>Formalizando algunas preguntas</vt:lpstr>
      <vt:lpstr>¡Sí! Proyección (de atributos/columnas)</vt:lpstr>
      <vt:lpstr>¡Sí! Proyección</vt:lpstr>
      <vt:lpstr>Formalizando algunas preguntas</vt:lpstr>
      <vt:lpstr>¡No! Selección + Proyección</vt:lpstr>
      <vt:lpstr>Selección + Proyección</vt:lpstr>
      <vt:lpstr>Selección + Proyección</vt:lpstr>
      <vt:lpstr>Formalizando muchas preguntas</vt:lpstr>
      <vt:lpstr>¡No! Selección + Proyección</vt:lpstr>
      <vt:lpstr>Selección + Proyección</vt:lpstr>
      <vt:lpstr>Formalizando demasiadas preguntas</vt:lpstr>
      <vt:lpstr>¡Sí! Intersección (de relaciones)</vt:lpstr>
      <vt:lpstr>Selección + Proyección + Intersección</vt:lpstr>
      <vt:lpstr>Selección + Proyección + Intersección</vt:lpstr>
      <vt:lpstr>Selección + Proyección + Intersección</vt:lpstr>
      <vt:lpstr>Formalizando demasiadas preguntas</vt:lpstr>
      <vt:lpstr>¡Sí! Diferencia</vt:lpstr>
      <vt:lpstr>Selección + Proyección + Diferencia</vt:lpstr>
      <vt:lpstr>Selección + Proyección + Diferencia</vt:lpstr>
      <vt:lpstr>Selección + Proyección + Diferencia</vt:lpstr>
      <vt:lpstr>Formalizando demasiadas preguntas</vt:lpstr>
      <vt:lpstr>Formalizando demasiadas preguntas</vt:lpstr>
      <vt:lpstr>¡No! Selección + Proyección</vt:lpstr>
      <vt:lpstr>Formalizando demasiadas preguntas</vt:lpstr>
      <vt:lpstr>¡Sí! Unión (de tablas)</vt:lpstr>
      <vt:lpstr>Selección + Proyección + Unión</vt:lpstr>
      <vt:lpstr>Selección + Proyección + Unión</vt:lpstr>
      <vt:lpstr>Formalizando demasiadas preguntas</vt:lpstr>
      <vt:lpstr>¡Sí! Producto cartesiano</vt:lpstr>
      <vt:lpstr>¡También! Renombramiento</vt:lpstr>
      <vt:lpstr>Selección + Proyección + Producto Cartesiano</vt:lpstr>
      <vt:lpstr>Selección + Proyección + Producto Cartesiano</vt:lpstr>
      <vt:lpstr>Formalmente, con renombramiento ...</vt:lpstr>
      <vt:lpstr>Formalmente, con renombramiento ...</vt:lpstr>
      <vt:lpstr>Formalmente, con renombramiento ...</vt:lpstr>
      <vt:lpstr>Formalizando demasiadas preguntas</vt:lpstr>
      <vt:lpstr>¡No! Selección + Producto Cartesiano</vt:lpstr>
      <vt:lpstr>Join (Reuniones)</vt:lpstr>
      <vt:lpstr>Join = Selección + Producto Cartesiano</vt:lpstr>
      <vt:lpstr>Join = Selección + Producto Cartesiano</vt:lpstr>
      <vt:lpstr>Formalizando demasiadas preguntas</vt:lpstr>
      <vt:lpstr>Operadores unarios vs. binarios</vt:lpstr>
      <vt:lpstr>Modelando la intersección      con otros operadores</vt:lpstr>
      <vt:lpstr>Modelando la Intersección     con otros operadores</vt:lpstr>
      <vt:lpstr>El Álgebra Relacional (Mínimo / Clásico)</vt:lpstr>
      <vt:lpstr>¿Para qué necesitamos   El Álgebra relacional?</vt:lpstr>
      <vt:lpstr>¿… para colgarla en la pared                            y reflexionar sobre ella?</vt:lpstr>
      <vt:lpstr>¿Para qué está el álgebra?</vt:lpstr>
      <vt:lpstr>Ejemplo de una optimización</vt:lpstr>
      <vt:lpstr>No en   El Álgebra Relacional (Clásico)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¿Una más?</vt:lpstr>
      <vt:lpstr>La próxima vez, empezaremos con el: Structured Query Language (SQL) </vt:lpstr>
      <vt:lpstr>PowerPoint Presentation</vt:lpstr>
      <vt:lpstr>Formalizando demasiadas preguntas</vt:lpstr>
      <vt:lpstr>La intuición: los pares que no existen</vt:lpstr>
      <vt:lpstr>La solución completa …</vt:lpstr>
      <vt:lpstr>División (una abreviatura)</vt:lpstr>
      <vt:lpstr>División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aidhog</cp:lastModifiedBy>
  <cp:revision>1107</cp:revision>
  <cp:lastPrinted>2019-03-25T07:26:23Z</cp:lastPrinted>
  <dcterms:created xsi:type="dcterms:W3CDTF">2006-08-16T00:00:00Z</dcterms:created>
  <dcterms:modified xsi:type="dcterms:W3CDTF">2023-03-27T02:36:43Z</dcterms:modified>
</cp:coreProperties>
</file>