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5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6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7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8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9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0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1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12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13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14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15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6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7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18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19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20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528" r:id="rId2"/>
    <p:sldId id="802" r:id="rId3"/>
    <p:sldId id="913" r:id="rId4"/>
    <p:sldId id="914" r:id="rId5"/>
    <p:sldId id="915" r:id="rId6"/>
    <p:sldId id="916" r:id="rId7"/>
    <p:sldId id="917" r:id="rId8"/>
    <p:sldId id="918" r:id="rId9"/>
    <p:sldId id="919" r:id="rId10"/>
    <p:sldId id="920" r:id="rId11"/>
    <p:sldId id="921" r:id="rId12"/>
    <p:sldId id="922" r:id="rId13"/>
    <p:sldId id="923" r:id="rId14"/>
    <p:sldId id="924" r:id="rId15"/>
    <p:sldId id="926" r:id="rId16"/>
    <p:sldId id="927" r:id="rId17"/>
    <p:sldId id="928" r:id="rId18"/>
    <p:sldId id="877" r:id="rId19"/>
    <p:sldId id="878" r:id="rId20"/>
    <p:sldId id="879" r:id="rId21"/>
    <p:sldId id="880" r:id="rId22"/>
    <p:sldId id="881" r:id="rId23"/>
    <p:sldId id="882" r:id="rId24"/>
    <p:sldId id="883" r:id="rId25"/>
    <p:sldId id="884" r:id="rId26"/>
    <p:sldId id="885" r:id="rId27"/>
    <p:sldId id="886" r:id="rId28"/>
    <p:sldId id="887" r:id="rId29"/>
    <p:sldId id="888" r:id="rId30"/>
    <p:sldId id="889" r:id="rId31"/>
    <p:sldId id="890" r:id="rId32"/>
    <p:sldId id="831" r:id="rId33"/>
    <p:sldId id="832" r:id="rId34"/>
    <p:sldId id="833" r:id="rId35"/>
    <p:sldId id="834" r:id="rId36"/>
    <p:sldId id="850" r:id="rId37"/>
    <p:sldId id="852" r:id="rId38"/>
    <p:sldId id="929" r:id="rId39"/>
    <p:sldId id="855" r:id="rId40"/>
    <p:sldId id="853" r:id="rId41"/>
    <p:sldId id="854" r:id="rId42"/>
    <p:sldId id="856" r:id="rId43"/>
    <p:sldId id="857" r:id="rId44"/>
    <p:sldId id="835" r:id="rId45"/>
    <p:sldId id="845" r:id="rId46"/>
    <p:sldId id="910" r:id="rId47"/>
    <p:sldId id="911" r:id="rId48"/>
    <p:sldId id="846" r:id="rId49"/>
    <p:sldId id="786" r:id="rId50"/>
    <p:sldId id="787" r:id="rId51"/>
    <p:sldId id="788" r:id="rId52"/>
    <p:sldId id="789" r:id="rId53"/>
    <p:sldId id="790" r:id="rId54"/>
    <p:sldId id="791" r:id="rId55"/>
    <p:sldId id="792" r:id="rId56"/>
    <p:sldId id="793" r:id="rId57"/>
    <p:sldId id="794" r:id="rId58"/>
    <p:sldId id="795" r:id="rId59"/>
    <p:sldId id="796" r:id="rId60"/>
    <p:sldId id="797" r:id="rId61"/>
    <p:sldId id="798" r:id="rId62"/>
    <p:sldId id="799" r:id="rId63"/>
    <p:sldId id="803" r:id="rId64"/>
    <p:sldId id="804" r:id="rId65"/>
    <p:sldId id="805" r:id="rId66"/>
    <p:sldId id="806" r:id="rId67"/>
    <p:sldId id="807" r:id="rId68"/>
    <p:sldId id="808" r:id="rId69"/>
    <p:sldId id="809" r:id="rId70"/>
    <p:sldId id="810" r:id="rId71"/>
    <p:sldId id="859" r:id="rId72"/>
    <p:sldId id="860" r:id="rId73"/>
    <p:sldId id="907" r:id="rId74"/>
    <p:sldId id="811" r:id="rId75"/>
    <p:sldId id="862" r:id="rId76"/>
    <p:sldId id="863" r:id="rId77"/>
    <p:sldId id="812" r:id="rId78"/>
    <p:sldId id="813" r:id="rId79"/>
    <p:sldId id="814" r:id="rId80"/>
    <p:sldId id="815" r:id="rId81"/>
    <p:sldId id="816" r:id="rId82"/>
    <p:sldId id="817" r:id="rId83"/>
    <p:sldId id="818" r:id="rId84"/>
    <p:sldId id="819" r:id="rId85"/>
    <p:sldId id="820" r:id="rId86"/>
    <p:sldId id="821" r:id="rId87"/>
    <p:sldId id="822" r:id="rId88"/>
    <p:sldId id="823" r:id="rId89"/>
    <p:sldId id="824" r:id="rId90"/>
    <p:sldId id="825" r:id="rId91"/>
    <p:sldId id="826" r:id="rId92"/>
    <p:sldId id="827" r:id="rId93"/>
    <p:sldId id="858" r:id="rId94"/>
    <p:sldId id="930" r:id="rId95"/>
    <p:sldId id="828" r:id="rId96"/>
    <p:sldId id="912" r:id="rId97"/>
    <p:sldId id="829" r:id="rId98"/>
    <p:sldId id="830" r:id="rId99"/>
    <p:sldId id="847" r:id="rId100"/>
    <p:sldId id="680" r:id="rId10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D8E"/>
    <a:srgbClr val="437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6493" autoAdjust="0"/>
  </p:normalViewPr>
  <p:slideViewPr>
    <p:cSldViewPr>
      <p:cViewPr varScale="1">
        <p:scale>
          <a:sx n="86" d="100"/>
          <a:sy n="86" d="100"/>
        </p:scale>
        <p:origin x="-1228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5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E7E9F-4CE6-43CC-9F21-B70389480E0F}" type="datetimeFigureOut">
              <a:rPr lang="es-CL" smtClean="0">
                <a:latin typeface="Calibri Light" panose="020F0302020204030204" pitchFamily="34" charset="0"/>
              </a:rPr>
              <a:t>24-03-2023</a:t>
            </a:fld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3EF1C-3BA7-4AE0-9D93-DD87BB2AD288}" type="slidenum">
              <a:rPr lang="es-CL" smtClean="0">
                <a:latin typeface="Calibri Light" panose="020F0302020204030204" pitchFamily="34" charset="0"/>
              </a:rPr>
              <a:t>‹#›</a:t>
            </a:fld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891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s-CL" smtClean="0"/>
              <a:pPr/>
              <a:t>24-03-2023</a:t>
            </a:fld>
            <a:endParaRPr lang="es-C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s-CL" smtClean="0"/>
              <a:pPr/>
              <a:t>‹#›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0528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68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8426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69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3446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1933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6512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8117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9588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6186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7157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2332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91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1633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6791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92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7254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>
                <a:solidFill>
                  <a:prstClr val="black"/>
                </a:solidFill>
              </a:rPr>
              <a:pPr/>
              <a:t>99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69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31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9258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32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4167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0826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63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5617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65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2485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66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1495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67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988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subtitle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24-03-2023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24-03-2023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24-03-2023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24-03-2023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small" baseline="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24-03-2023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24-03-2023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24-03-2023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24-03-2023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24-03-2023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24-03-2023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24-03-2023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s-CL" smtClean="0"/>
              <a:pPr/>
              <a:t>24-03-2023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>
              <a:lumMod val="50000"/>
            </a:schemeClr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4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10" Type="http://schemas.openxmlformats.org/officeDocument/2006/relationships/image" Target="../media/image18.png"/><Relationship Id="rId4" Type="http://schemas.openxmlformats.org/officeDocument/2006/relationships/tags" Target="../tags/tag26.xml"/><Relationship Id="rId9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18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22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24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41.xml"/><Relationship Id="rId7" Type="http://schemas.openxmlformats.org/officeDocument/2006/relationships/image" Target="../media/image25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5" Type="http://schemas.openxmlformats.org/officeDocument/2006/relationships/tags" Target="../tags/tag43.xml"/><Relationship Id="rId10" Type="http://schemas.openxmlformats.org/officeDocument/2006/relationships/image" Target="../media/image28.png"/><Relationship Id="rId4" Type="http://schemas.openxmlformats.org/officeDocument/2006/relationships/tags" Target="../tags/tag42.xml"/><Relationship Id="rId9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image" Target="../media/image31.png"/><Relationship Id="rId3" Type="http://schemas.openxmlformats.org/officeDocument/2006/relationships/tags" Target="../tags/tag46.xml"/><Relationship Id="rId21" Type="http://schemas.openxmlformats.org/officeDocument/2006/relationships/image" Target="../media/image34.png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image" Target="../media/image30.png"/><Relationship Id="rId2" Type="http://schemas.openxmlformats.org/officeDocument/2006/relationships/tags" Target="../tags/tag45.xml"/><Relationship Id="rId16" Type="http://schemas.openxmlformats.org/officeDocument/2006/relationships/image" Target="../media/image25.png"/><Relationship Id="rId20" Type="http://schemas.openxmlformats.org/officeDocument/2006/relationships/image" Target="../media/image33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53.xml"/><Relationship Id="rId19" Type="http://schemas.openxmlformats.org/officeDocument/2006/relationships/image" Target="../media/image32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51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64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tags" Target="../tags/tag93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67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4.png"/><Relationship Id="rId5" Type="http://schemas.openxmlformats.org/officeDocument/2006/relationships/tags" Target="../tags/tag95.xml"/><Relationship Id="rId10" Type="http://schemas.openxmlformats.org/officeDocument/2006/relationships/image" Target="../media/image66.png"/><Relationship Id="rId4" Type="http://schemas.openxmlformats.org/officeDocument/2006/relationships/tags" Target="../tags/tag94.xml"/><Relationship Id="rId9" Type="http://schemas.openxmlformats.org/officeDocument/2006/relationships/image" Target="../media/image6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7.png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image" Target="../media/image66.png"/><Relationship Id="rId2" Type="http://schemas.openxmlformats.org/officeDocument/2006/relationships/tags" Target="../tags/tag97.xml"/><Relationship Id="rId16" Type="http://schemas.openxmlformats.org/officeDocument/2006/relationships/image" Target="../media/image70.png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image" Target="../media/image63.png"/><Relationship Id="rId5" Type="http://schemas.openxmlformats.org/officeDocument/2006/relationships/tags" Target="../tags/tag100.xml"/><Relationship Id="rId15" Type="http://schemas.openxmlformats.org/officeDocument/2006/relationships/image" Target="../media/image69.png"/><Relationship Id="rId10" Type="http://schemas.openxmlformats.org/officeDocument/2006/relationships/image" Target="../media/image68.png"/><Relationship Id="rId4" Type="http://schemas.openxmlformats.org/officeDocument/2006/relationships/tags" Target="../tags/tag99.xml"/><Relationship Id="rId9" Type="http://schemas.openxmlformats.org/officeDocument/2006/relationships/notesSlide" Target="../notesSlides/notesSlide8.xml"/><Relationship Id="rId14" Type="http://schemas.openxmlformats.org/officeDocument/2006/relationships/image" Target="../media/image64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7.png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image" Target="../media/image66.png"/><Relationship Id="rId2" Type="http://schemas.openxmlformats.org/officeDocument/2006/relationships/tags" Target="../tags/tag104.xml"/><Relationship Id="rId16" Type="http://schemas.openxmlformats.org/officeDocument/2006/relationships/image" Target="../media/image71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63.png"/><Relationship Id="rId5" Type="http://schemas.openxmlformats.org/officeDocument/2006/relationships/tags" Target="../tags/tag107.xml"/><Relationship Id="rId15" Type="http://schemas.openxmlformats.org/officeDocument/2006/relationships/image" Target="../media/image69.png"/><Relationship Id="rId10" Type="http://schemas.openxmlformats.org/officeDocument/2006/relationships/image" Target="../media/image68.png"/><Relationship Id="rId4" Type="http://schemas.openxmlformats.org/officeDocument/2006/relationships/tags" Target="../tags/tag106.xml"/><Relationship Id="rId9" Type="http://schemas.openxmlformats.org/officeDocument/2006/relationships/notesSlide" Target="../notesSlides/notesSlide9.xml"/><Relationship Id="rId14" Type="http://schemas.openxmlformats.org/officeDocument/2006/relationships/image" Target="../media/image6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7.png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72.png"/><Relationship Id="rId2" Type="http://schemas.openxmlformats.org/officeDocument/2006/relationships/tags" Target="../tags/tag111.xml"/><Relationship Id="rId16" Type="http://schemas.openxmlformats.org/officeDocument/2006/relationships/image" Target="../media/image74.png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../media/image66.png"/><Relationship Id="rId5" Type="http://schemas.openxmlformats.org/officeDocument/2006/relationships/tags" Target="../tags/tag114.xml"/><Relationship Id="rId15" Type="http://schemas.openxmlformats.org/officeDocument/2006/relationships/image" Target="../media/image73.png"/><Relationship Id="rId10" Type="http://schemas.openxmlformats.org/officeDocument/2006/relationships/image" Target="../media/image63.png"/><Relationship Id="rId4" Type="http://schemas.openxmlformats.org/officeDocument/2006/relationships/tags" Target="../tags/tag113.xml"/><Relationship Id="rId9" Type="http://schemas.openxmlformats.org/officeDocument/2006/relationships/notesSlide" Target="../notesSlides/notesSlide10.xml"/><Relationship Id="rId14" Type="http://schemas.openxmlformats.org/officeDocument/2006/relationships/image" Target="../media/image64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2.png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image" Target="../media/image74.png"/><Relationship Id="rId2" Type="http://schemas.openxmlformats.org/officeDocument/2006/relationships/tags" Target="../tags/tag118.xml"/><Relationship Id="rId16" Type="http://schemas.openxmlformats.org/officeDocument/2006/relationships/image" Target="../media/image73.png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image" Target="../media/image66.png"/><Relationship Id="rId5" Type="http://schemas.openxmlformats.org/officeDocument/2006/relationships/tags" Target="../tags/tag121.xml"/><Relationship Id="rId15" Type="http://schemas.openxmlformats.org/officeDocument/2006/relationships/image" Target="../media/image64.png"/><Relationship Id="rId10" Type="http://schemas.openxmlformats.org/officeDocument/2006/relationships/image" Target="../media/image63.png"/><Relationship Id="rId4" Type="http://schemas.openxmlformats.org/officeDocument/2006/relationships/tags" Target="../tags/tag120.xml"/><Relationship Id="rId9" Type="http://schemas.openxmlformats.org/officeDocument/2006/relationships/notesSlide" Target="../notesSlides/notesSlide11.xml"/><Relationship Id="rId14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2.png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image" Target="../media/image75.png"/><Relationship Id="rId2" Type="http://schemas.openxmlformats.org/officeDocument/2006/relationships/tags" Target="../tags/tag125.xml"/><Relationship Id="rId16" Type="http://schemas.openxmlformats.org/officeDocument/2006/relationships/image" Target="../media/image76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image" Target="../media/image66.png"/><Relationship Id="rId5" Type="http://schemas.openxmlformats.org/officeDocument/2006/relationships/tags" Target="../tags/tag128.xml"/><Relationship Id="rId15" Type="http://schemas.openxmlformats.org/officeDocument/2006/relationships/image" Target="../media/image64.png"/><Relationship Id="rId10" Type="http://schemas.openxmlformats.org/officeDocument/2006/relationships/image" Target="../media/image63.png"/><Relationship Id="rId4" Type="http://schemas.openxmlformats.org/officeDocument/2006/relationships/tags" Target="../tags/tag127.xml"/><Relationship Id="rId9" Type="http://schemas.openxmlformats.org/officeDocument/2006/relationships/notesSlide" Target="../notesSlides/notesSlide12.xml"/><Relationship Id="rId14" Type="http://schemas.openxmlformats.org/officeDocument/2006/relationships/image" Target="../media/image67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7.png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12" Type="http://schemas.openxmlformats.org/officeDocument/2006/relationships/image" Target="../media/image64.png"/><Relationship Id="rId2" Type="http://schemas.openxmlformats.org/officeDocument/2006/relationships/tags" Target="../tags/tag132.xml"/><Relationship Id="rId16" Type="http://schemas.openxmlformats.org/officeDocument/2006/relationships/image" Target="../media/image75.pn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image" Target="../media/image67.png"/><Relationship Id="rId5" Type="http://schemas.openxmlformats.org/officeDocument/2006/relationships/tags" Target="../tags/tag135.xml"/><Relationship Id="rId15" Type="http://schemas.openxmlformats.org/officeDocument/2006/relationships/image" Target="../media/image66.png"/><Relationship Id="rId10" Type="http://schemas.openxmlformats.org/officeDocument/2006/relationships/image" Target="../media/image72.png"/><Relationship Id="rId4" Type="http://schemas.openxmlformats.org/officeDocument/2006/relationships/tags" Target="../tags/tag134.xml"/><Relationship Id="rId9" Type="http://schemas.openxmlformats.org/officeDocument/2006/relationships/notesSlide" Target="../notesSlides/notesSlide13.xml"/><Relationship Id="rId14" Type="http://schemas.openxmlformats.org/officeDocument/2006/relationships/image" Target="../media/image63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13" Type="http://schemas.openxmlformats.org/officeDocument/2006/relationships/image" Target="../media/image75.png"/><Relationship Id="rId3" Type="http://schemas.openxmlformats.org/officeDocument/2006/relationships/tags" Target="../tags/tag14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6.pn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image" Target="../media/image63.png"/><Relationship Id="rId5" Type="http://schemas.openxmlformats.org/officeDocument/2006/relationships/tags" Target="../tags/tag142.xml"/><Relationship Id="rId10" Type="http://schemas.openxmlformats.org/officeDocument/2006/relationships/image" Target="../media/image67.png"/><Relationship Id="rId4" Type="http://schemas.openxmlformats.org/officeDocument/2006/relationships/tags" Target="../tags/tag141.xml"/><Relationship Id="rId9" Type="http://schemas.openxmlformats.org/officeDocument/2006/relationships/image" Target="../media/image72.png"/><Relationship Id="rId14" Type="http://schemas.openxmlformats.org/officeDocument/2006/relationships/image" Target="../media/image78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7.png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image" Target="../media/image75.png"/><Relationship Id="rId2" Type="http://schemas.openxmlformats.org/officeDocument/2006/relationships/tags" Target="../tags/tag145.xml"/><Relationship Id="rId16" Type="http://schemas.openxmlformats.org/officeDocument/2006/relationships/image" Target="../media/image72.png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image" Target="../media/image66.png"/><Relationship Id="rId5" Type="http://schemas.openxmlformats.org/officeDocument/2006/relationships/tags" Target="../tags/tag148.xml"/><Relationship Id="rId15" Type="http://schemas.openxmlformats.org/officeDocument/2006/relationships/image" Target="../media/image77.png"/><Relationship Id="rId10" Type="http://schemas.openxmlformats.org/officeDocument/2006/relationships/image" Target="../media/image63.png"/><Relationship Id="rId4" Type="http://schemas.openxmlformats.org/officeDocument/2006/relationships/tags" Target="../tags/tag147.xml"/><Relationship Id="rId9" Type="http://schemas.openxmlformats.org/officeDocument/2006/relationships/notesSlide" Target="../notesSlides/notesSlide15.xml"/><Relationship Id="rId14" Type="http://schemas.openxmlformats.org/officeDocument/2006/relationships/image" Target="../media/image6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153.xml"/><Relationship Id="rId7" Type="http://schemas.openxmlformats.org/officeDocument/2006/relationships/notesSlide" Target="../notesSlides/notesSlide16.xml"/><Relationship Id="rId12" Type="http://schemas.openxmlformats.org/officeDocument/2006/relationships/image" Target="../media/image66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1.png"/><Relationship Id="rId5" Type="http://schemas.openxmlformats.org/officeDocument/2006/relationships/tags" Target="../tags/tag155.xml"/><Relationship Id="rId10" Type="http://schemas.openxmlformats.org/officeDocument/2006/relationships/image" Target="../media/image80.png"/><Relationship Id="rId4" Type="http://schemas.openxmlformats.org/officeDocument/2006/relationships/tags" Target="../tags/tag154.xml"/><Relationship Id="rId9" Type="http://schemas.openxmlformats.org/officeDocument/2006/relationships/image" Target="../media/image67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158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66.pn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1.png"/><Relationship Id="rId5" Type="http://schemas.openxmlformats.org/officeDocument/2006/relationships/tags" Target="../tags/tag160.xml"/><Relationship Id="rId10" Type="http://schemas.openxmlformats.org/officeDocument/2006/relationships/image" Target="../media/image80.png"/><Relationship Id="rId4" Type="http://schemas.openxmlformats.org/officeDocument/2006/relationships/tags" Target="../tags/tag159.xml"/><Relationship Id="rId9" Type="http://schemas.openxmlformats.org/officeDocument/2006/relationships/image" Target="../media/image67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tags" Target="../tags/tag163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66.png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1.png"/><Relationship Id="rId5" Type="http://schemas.openxmlformats.org/officeDocument/2006/relationships/tags" Target="../tags/tag165.xml"/><Relationship Id="rId10" Type="http://schemas.openxmlformats.org/officeDocument/2006/relationships/image" Target="../media/image80.png"/><Relationship Id="rId4" Type="http://schemas.openxmlformats.org/officeDocument/2006/relationships/tags" Target="../tags/tag164.xml"/><Relationship Id="rId9" Type="http://schemas.openxmlformats.org/officeDocument/2006/relationships/image" Target="../media/image6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5" Type="http://schemas.openxmlformats.org/officeDocument/2006/relationships/image" Target="../media/image87.png"/><Relationship Id="rId4" Type="http://schemas.openxmlformats.org/officeDocument/2006/relationships/image" Target="../media/image8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5" Type="http://schemas.openxmlformats.org/officeDocument/2006/relationships/image" Target="../media/image87.png"/><Relationship Id="rId4" Type="http://schemas.openxmlformats.org/officeDocument/2006/relationships/image" Target="../media/image8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7" Type="http://schemas.openxmlformats.org/officeDocument/2006/relationships/image" Target="../media/image91.png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image" Target="../media/image90.png"/><Relationship Id="rId5" Type="http://schemas.openxmlformats.org/officeDocument/2006/relationships/image" Target="../media/image87.png"/><Relationship Id="rId4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7" Type="http://schemas.openxmlformats.org/officeDocument/2006/relationships/image" Target="../media/image93.png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image" Target="../media/image92.png"/><Relationship Id="rId5" Type="http://schemas.openxmlformats.org/officeDocument/2006/relationships/image" Target="../media/image87.png"/><Relationship Id="rId4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7" Type="http://schemas.openxmlformats.org/officeDocument/2006/relationships/image" Target="../media/image95.png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image" Target="../media/image94.png"/><Relationship Id="rId5" Type="http://schemas.openxmlformats.org/officeDocument/2006/relationships/image" Target="../media/image87.png"/><Relationship Id="rId4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7" Type="http://schemas.openxmlformats.org/officeDocument/2006/relationships/image" Target="../media/image97.png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image" Target="../media/image96.png"/><Relationship Id="rId5" Type="http://schemas.openxmlformats.org/officeDocument/2006/relationships/image" Target="../media/image87.png"/><Relationship Id="rId4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5" Type="http://schemas.openxmlformats.org/officeDocument/2006/relationships/image" Target="../media/image98.png"/><Relationship Id="rId4" Type="http://schemas.openxmlformats.org/officeDocument/2006/relationships/image" Target="../media/image99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7" Type="http://schemas.openxmlformats.org/officeDocument/2006/relationships/image" Target="../media/image101.png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image" Target="../media/image98.png"/><Relationship Id="rId5" Type="http://schemas.openxmlformats.org/officeDocument/2006/relationships/image" Target="../media/image100.png"/><Relationship Id="rId4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5" Type="http://schemas.openxmlformats.org/officeDocument/2006/relationships/image" Target="../media/image98.png"/><Relationship Id="rId4" Type="http://schemas.openxmlformats.org/officeDocument/2006/relationships/image" Target="../media/image10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6.png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notesSlide" Target="../notesSlides/notesSlide1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8.png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image" Target="../media/image107.png"/><Relationship Id="rId5" Type="http://schemas.openxmlformats.org/officeDocument/2006/relationships/image" Target="../media/image104.png"/><Relationship Id="rId4" Type="http://schemas.openxmlformats.org/officeDocument/2006/relationships/notesSlide" Target="../notesSlides/notesSlide2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image" Target="../media/image39.png"/><Relationship Id="rId4" Type="http://schemas.openxmlformats.org/officeDocument/2006/relationships/image" Target="../media/image109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5" Type="http://schemas.openxmlformats.org/officeDocument/2006/relationships/image" Target="../media/image110.png"/><Relationship Id="rId4" Type="http://schemas.openxmlformats.org/officeDocument/2006/relationships/image" Target="../media/image44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5" Type="http://schemas.openxmlformats.org/officeDocument/2006/relationships/image" Target="../media/image113.png"/><Relationship Id="rId4" Type="http://schemas.openxmlformats.org/officeDocument/2006/relationships/image" Target="../media/image111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9.xml"/><Relationship Id="rId4" Type="http://schemas.openxmlformats.org/officeDocument/2006/relationships/image" Target="../media/image114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L" sz="4400" dirty="0" smtClean="0"/>
              <a:t>CC3201-1</a:t>
            </a: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cap="small" dirty="0" smtClean="0"/>
              <a:t>Bases de Datos</a:t>
            </a:r>
            <a:br>
              <a:rPr lang="es-CL" cap="small" dirty="0" smtClean="0"/>
            </a:br>
            <a:r>
              <a:rPr lang="es-CL" cap="small" dirty="0" smtClean="0"/>
              <a:t>Otoño </a:t>
            </a:r>
            <a:r>
              <a:rPr lang="es-CL" dirty="0" smtClean="0"/>
              <a:t>2023</a:t>
            </a: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dirty="0" smtClean="0"/>
              <a:t>Clase 3: Modelo Entidad-Relación (II)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/>
          <a:lstStyle/>
          <a:p>
            <a:r>
              <a:rPr lang="es-CL" dirty="0" err="1" smtClean="0"/>
              <a:t>Aidan</a:t>
            </a:r>
            <a:r>
              <a:rPr lang="es-CL" dirty="0" smtClean="0"/>
              <a:t> </a:t>
            </a:r>
            <a:r>
              <a:rPr lang="es-CL" dirty="0" err="1" smtClean="0"/>
              <a:t>Hogan</a:t>
            </a:r>
            <a:endParaRPr lang="es-CL" dirty="0" smtClean="0"/>
          </a:p>
          <a:p>
            <a:r>
              <a:rPr lang="es-CL" dirty="0" smtClean="0"/>
              <a:t>aidhog@gmail.com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sp>
        <p:nvSpPr>
          <p:cNvPr id="9" name="TextBox 8"/>
          <p:cNvSpPr txBox="1"/>
          <p:nvPr/>
        </p:nvSpPr>
        <p:spPr>
          <a:xfrm>
            <a:off x="571500" y="5876091"/>
            <a:ext cx="8000999" cy="6771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Una </a:t>
            </a:r>
            <a:r>
              <a:rPr lang="es-CL" sz="19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Persona</a:t>
            </a:r>
            <a:r>
              <a:rPr lang="es-CL" sz="19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s-CL" sz="1900" i="1" dirty="0" smtClean="0">
                <a:latin typeface="Calibri Light" panose="020F0302020204030204" pitchFamily="34" charset="0"/>
              </a:rPr>
              <a:t>puede</a:t>
            </a:r>
            <a:r>
              <a:rPr lang="es-CL" sz="19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s-CL" sz="1900" i="1" dirty="0" smtClean="0">
                <a:latin typeface="Calibri Light" panose="020F0302020204030204" pitchFamily="34" charset="0"/>
              </a:rPr>
              <a:t>alquilar una </a:t>
            </a:r>
            <a:r>
              <a:rPr lang="es-CL" sz="1900" i="1" dirty="0">
                <a:latin typeface="Calibri Light" panose="020F0302020204030204" pitchFamily="34" charset="0"/>
              </a:rPr>
              <a:t>sola</a:t>
            </a:r>
            <a:r>
              <a:rPr lang="es-CL" sz="1900" i="1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 </a:t>
            </a:r>
            <a:r>
              <a:rPr lang="es-CL" sz="19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Película</a:t>
            </a:r>
            <a:r>
              <a:rPr lang="es-CL" sz="1900" i="1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 </a:t>
            </a:r>
            <a:r>
              <a:rPr lang="es-CL" sz="1900" i="1" dirty="0" smtClean="0">
                <a:latin typeface="Calibri Light" panose="020F0302020204030204" pitchFamily="34" charset="0"/>
              </a:rPr>
              <a:t>en </a:t>
            </a:r>
            <a:r>
              <a:rPr lang="es-CL" sz="1900" i="1" dirty="0">
                <a:latin typeface="Calibri Light" panose="020F0302020204030204" pitchFamily="34" charset="0"/>
              </a:rPr>
              <a:t>un solo </a:t>
            </a:r>
            <a:r>
              <a:rPr lang="es-CL" sz="19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Local de videos</a:t>
            </a:r>
            <a:r>
              <a:rPr lang="es-CL" sz="1900" dirty="0" smtClean="0">
                <a:latin typeface="Calibri Light" panose="020F0302020204030204" pitchFamily="34" charset="0"/>
              </a:rPr>
              <a:t>.</a:t>
            </a:r>
          </a:p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Puede haber varias</a:t>
            </a:r>
            <a:r>
              <a:rPr lang="es-CL" sz="1900" i="1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 </a:t>
            </a:r>
            <a:r>
              <a:rPr lang="es-CL" sz="19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Locales </a:t>
            </a:r>
            <a:r>
              <a:rPr lang="es-CL" sz="1900" dirty="0">
                <a:solidFill>
                  <a:srgbClr val="0066CC"/>
                </a:solidFill>
                <a:latin typeface="Calibri Light" panose="020F0302020204030204" pitchFamily="34" charset="0"/>
              </a:rPr>
              <a:t>de videos</a:t>
            </a:r>
            <a:r>
              <a:rPr lang="es-CL" sz="1900" i="1" dirty="0">
                <a:solidFill>
                  <a:srgbClr val="0066CC"/>
                </a:solidFill>
                <a:latin typeface="Calibri Light" panose="020F0302020204030204" pitchFamily="34" charset="0"/>
              </a:rPr>
              <a:t> </a:t>
            </a:r>
            <a:r>
              <a:rPr lang="es-CL" sz="1900" i="1" dirty="0" smtClean="0">
                <a:latin typeface="Calibri Light" panose="020F0302020204030204" pitchFamily="34" charset="0"/>
              </a:rPr>
              <a:t>con varias </a:t>
            </a:r>
            <a:r>
              <a:rPr lang="es-CL" sz="19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Películas</a:t>
            </a:r>
            <a:r>
              <a:rPr lang="es-CL" sz="1900" i="1" dirty="0" smtClean="0">
                <a:latin typeface="Calibri Light" panose="020F0302020204030204" pitchFamily="34" charset="0"/>
              </a:rPr>
              <a:t>, etc.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53" y="2895601"/>
            <a:ext cx="3337369" cy="26287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6057" y="2061716"/>
            <a:ext cx="68961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¿Qué significa ésta (exactamente)?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Picture 4 2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ular Callout 12"/>
          <p:cNvSpPr/>
          <p:nvPr/>
        </p:nvSpPr>
        <p:spPr>
          <a:xfrm>
            <a:off x="609600" y="4114800"/>
            <a:ext cx="2590800" cy="1219200"/>
          </a:xfrm>
          <a:prstGeom prst="wedgeRectCallout">
            <a:avLst>
              <a:gd name="adj1" fmla="val 87032"/>
              <a:gd name="adj2" fmla="val 3637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latin typeface="Calibri Light" panose="020F0302020204030204" pitchFamily="34" charset="0"/>
              </a:rPr>
              <a:t>Si sabemos la persona, sabemos la película y el local de videos.</a:t>
            </a:r>
            <a:endParaRPr lang="es-CL" sz="2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0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D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47D8E"/>
          </a:solidFill>
        </p:spPr>
        <p:txBody>
          <a:bodyPr>
            <a:normAutofit/>
          </a:bodyPr>
          <a:lstStyle/>
          <a:p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¿Preguntas?</a:t>
            </a:r>
            <a:endParaRPr lang="es-CL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69942"/>
            <a:ext cx="8839200" cy="509043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30766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L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971883"/>
            <a:ext cx="885825" cy="101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53" y="2895601"/>
            <a:ext cx="3337369" cy="2628766"/>
          </a:xfrm>
          <a:prstGeom prst="rect">
            <a:avLst/>
          </a:prstGeom>
        </p:spPr>
      </p:pic>
      <p:pic>
        <p:nvPicPr>
          <p:cNvPr id="12" name="Picture 4 2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23950" y="5921514"/>
            <a:ext cx="68961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>
                <a:latin typeface="Calibri Light" panose="020F0302020204030204" pitchFamily="34" charset="0"/>
              </a:rPr>
              <a:t>¿Si quisiéramos decir que una </a:t>
            </a:r>
            <a:r>
              <a:rPr lang="es-CL" sz="2000" dirty="0">
                <a:solidFill>
                  <a:srgbClr val="0066CC"/>
                </a:solidFill>
                <a:latin typeface="Calibri Light" panose="020F0302020204030204" pitchFamily="34" charset="0"/>
              </a:rPr>
              <a:t>Persona</a:t>
            </a:r>
            <a:r>
              <a:rPr lang="es-CL" sz="2000" i="1" dirty="0">
                <a:solidFill>
                  <a:srgbClr val="0066CC"/>
                </a:solidFill>
                <a:latin typeface="Calibri Light" panose="020F0302020204030204" pitchFamily="34" charset="0"/>
              </a:rPr>
              <a:t> </a:t>
            </a:r>
            <a:r>
              <a:rPr lang="es-CL" sz="2000" i="1" dirty="0">
                <a:latin typeface="Calibri Light" panose="020F0302020204030204" pitchFamily="34" charset="0"/>
              </a:rPr>
              <a:t>puede </a:t>
            </a:r>
            <a:r>
              <a:rPr lang="es-CL" sz="2000" i="1" dirty="0" smtClean="0">
                <a:latin typeface="Calibri Light" panose="020F0302020204030204" pitchFamily="34" charset="0"/>
              </a:rPr>
              <a:t>alquilar </a:t>
            </a:r>
            <a:endParaRPr lang="es-CL" sz="2000" i="1" dirty="0">
              <a:latin typeface="Calibri Light" panose="020F0302020204030204" pitchFamily="34" charset="0"/>
            </a:endParaRPr>
          </a:p>
          <a:p>
            <a:pPr algn="ctr"/>
            <a:r>
              <a:rPr lang="es-CL" sz="2000" i="1" dirty="0">
                <a:latin typeface="Calibri Light" panose="020F0302020204030204" pitchFamily="34" charset="0"/>
              </a:rPr>
              <a:t>varias </a:t>
            </a:r>
            <a:r>
              <a:rPr lang="es-CL" sz="2000" dirty="0">
                <a:solidFill>
                  <a:srgbClr val="0066CC"/>
                </a:solidFill>
                <a:latin typeface="Calibri Light" panose="020F0302020204030204" pitchFamily="34" charset="0"/>
              </a:rPr>
              <a:t>Películas</a:t>
            </a:r>
            <a:r>
              <a:rPr lang="es-CL" sz="2000" i="1" dirty="0">
                <a:solidFill>
                  <a:srgbClr val="0066CC"/>
                </a:solidFill>
                <a:latin typeface="Calibri Light" panose="020F0302020204030204" pitchFamily="34" charset="0"/>
              </a:rPr>
              <a:t> </a:t>
            </a:r>
            <a:r>
              <a:rPr lang="es-CL" sz="2000" i="1" dirty="0">
                <a:latin typeface="Calibri Light" panose="020F0302020204030204" pitchFamily="34" charset="0"/>
              </a:rPr>
              <a:t>de </a:t>
            </a:r>
            <a:r>
              <a:rPr lang="es-CL" sz="2000" i="1" dirty="0" smtClean="0">
                <a:latin typeface="Calibri Light" panose="020F0302020204030204" pitchFamily="34" charset="0"/>
              </a:rPr>
              <a:t>varios</a:t>
            </a:r>
            <a:r>
              <a:rPr lang="es-CL" sz="2000" i="1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 </a:t>
            </a:r>
            <a:r>
              <a:rPr lang="es-CL" sz="2000" dirty="0">
                <a:solidFill>
                  <a:srgbClr val="0066CC"/>
                </a:solidFill>
                <a:latin typeface="Calibri Light" panose="020F0302020204030204" pitchFamily="34" charset="0"/>
              </a:rPr>
              <a:t>Locales de </a:t>
            </a:r>
            <a:r>
              <a:rPr lang="es-CL" sz="20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videos</a:t>
            </a:r>
            <a:r>
              <a:rPr lang="es-CL" sz="2000" i="1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?</a:t>
            </a:r>
            <a:endParaRPr lang="es-CL" sz="20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3820" y="6256496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pic>
        <p:nvPicPr>
          <p:cNvPr id="12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23950" y="5943600"/>
            <a:ext cx="68961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¿Si quisiéramos decir que una </a:t>
            </a:r>
            <a:r>
              <a:rPr lang="es-CL" sz="20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Persona</a:t>
            </a:r>
            <a:r>
              <a:rPr lang="es-CL" sz="2000" i="1" dirty="0" smtClean="0">
                <a:latin typeface="Calibri Light" panose="020F0302020204030204" pitchFamily="34" charset="0"/>
              </a:rPr>
              <a:t> puede alquilar varias </a:t>
            </a:r>
            <a:r>
              <a:rPr lang="es-CL" sz="20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Películas</a:t>
            </a:r>
            <a:r>
              <a:rPr lang="es-CL" sz="2000" i="1" dirty="0" smtClean="0">
                <a:latin typeface="Calibri Light" panose="020F0302020204030204" pitchFamily="34" charset="0"/>
              </a:rPr>
              <a:t> pero de un solo </a:t>
            </a:r>
            <a:r>
              <a:rPr lang="es-CL" sz="20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Local de videos</a:t>
            </a:r>
            <a:r>
              <a:rPr lang="es-CL" sz="2000" i="1" dirty="0" smtClean="0">
                <a:latin typeface="Calibri Light" panose="020F0302020204030204" pitchFamily="34" charset="0"/>
              </a:rPr>
              <a:t>?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67550" y="6316653"/>
            <a:ext cx="190500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s-CL" sz="200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Regresaremos.</a:t>
            </a:r>
            <a:endParaRPr lang="es-CL" sz="20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52" y="2895601"/>
            <a:ext cx="3336941" cy="26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2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sp>
        <p:nvSpPr>
          <p:cNvPr id="8" name="TextBox 7"/>
          <p:cNvSpPr txBox="1"/>
          <p:nvPr/>
        </p:nvSpPr>
        <p:spPr>
          <a:xfrm>
            <a:off x="1086057" y="1534180"/>
            <a:ext cx="68961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¿Es un diagrama ER?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109" y="5791200"/>
            <a:ext cx="6895048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Formalmente no</a:t>
            </a:r>
            <a:r>
              <a:rPr lang="es-CL" sz="2400" i="1" dirty="0" smtClean="0">
                <a:latin typeface="Calibri Light" panose="020F0302020204030204" pitchFamily="34" charset="0"/>
              </a:rPr>
              <a:t>. No tenemos llaves de entidades.</a:t>
            </a:r>
          </a:p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(Pero a menudo aquí, se omiten los atributos para ser conciso)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52" y="2895601"/>
            <a:ext cx="3336941" cy="2625362"/>
          </a:xfrm>
          <a:prstGeom prst="rect">
            <a:avLst/>
          </a:prstGeom>
        </p:spPr>
      </p:pic>
      <p:pic>
        <p:nvPicPr>
          <p:cNvPr id="7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16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sp>
        <p:nvSpPr>
          <p:cNvPr id="6" name="TextBox 5"/>
          <p:cNvSpPr txBox="1"/>
          <p:nvPr/>
        </p:nvSpPr>
        <p:spPr>
          <a:xfrm>
            <a:off x="1123950" y="5943600"/>
            <a:ext cx="68961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¿Se puede hacerlo usando relaciones binarias?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52" y="2895601"/>
            <a:ext cx="3336941" cy="2625362"/>
          </a:xfrm>
          <a:prstGeom prst="rect">
            <a:avLst/>
          </a:prstGeom>
        </p:spPr>
      </p:pic>
      <p:pic>
        <p:nvPicPr>
          <p:cNvPr id="7" name="Picture 4 2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54340" y="6256496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82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Binarias vs. Múltiples</a:t>
            </a:r>
            <a:endParaRPr lang="es-CL" dirty="0"/>
          </a:p>
        </p:txBody>
      </p:sp>
      <p:sp>
        <p:nvSpPr>
          <p:cNvPr id="6" name="TextBox 5"/>
          <p:cNvSpPr txBox="1"/>
          <p:nvPr/>
        </p:nvSpPr>
        <p:spPr>
          <a:xfrm>
            <a:off x="1123950" y="1447800"/>
            <a:ext cx="68961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¿Cuál es preferible?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133600"/>
            <a:ext cx="3583097" cy="3210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2427677"/>
            <a:ext cx="3336941" cy="2625362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1028700" y="5724718"/>
            <a:ext cx="2514600" cy="762502"/>
          </a:xfrm>
          <a:prstGeom prst="wedgeRectCallout">
            <a:avLst>
              <a:gd name="adj1" fmla="val 11419"/>
              <a:gd name="adj2" fmla="val -24594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latin typeface="Calibri Light" panose="020F0302020204030204" pitchFamily="34" charset="0"/>
              </a:rPr>
              <a:t> Más flexible</a:t>
            </a:r>
          </a:p>
          <a:p>
            <a:pPr algn="ctr"/>
            <a:r>
              <a:rPr lang="es-CL" sz="2000" dirty="0" smtClean="0">
                <a:latin typeface="Calibri Light" panose="020F0302020204030204" pitchFamily="34" charset="0"/>
              </a:rPr>
              <a:t>(p.ej., restricciones)</a:t>
            </a:r>
            <a:endParaRPr lang="es-CL" sz="2000" dirty="0">
              <a:latin typeface="Calibri Light" panose="020F030202020403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5575889" y="5724717"/>
            <a:ext cx="2514600" cy="762502"/>
          </a:xfrm>
          <a:prstGeom prst="wedgeRectCallout">
            <a:avLst>
              <a:gd name="adj1" fmla="val 11419"/>
              <a:gd name="adj2" fmla="val -24594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latin typeface="Calibri Light" panose="020F0302020204030204" pitchFamily="34" charset="0"/>
              </a:rPr>
              <a:t> Mucho más conciso</a:t>
            </a:r>
            <a:endParaRPr lang="es-CL" sz="2000" dirty="0">
              <a:latin typeface="Calibri Light" panose="020F0302020204030204" pitchFamily="34" charset="0"/>
            </a:endParaRPr>
          </a:p>
        </p:txBody>
      </p:sp>
      <p:pic>
        <p:nvPicPr>
          <p:cNvPr id="14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23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99" y="2667000"/>
            <a:ext cx="4080736" cy="3656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44" y="2667000"/>
            <a:ext cx="4084605" cy="365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pic>
        <p:nvPicPr>
          <p:cNvPr id="9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3440" y="1442218"/>
            <a:ext cx="68961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¿Si quisiéramos decir que una </a:t>
            </a:r>
            <a:r>
              <a:rPr lang="es-CL" sz="20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Persona</a:t>
            </a:r>
            <a:r>
              <a:rPr lang="es-CL" sz="2000" i="1" dirty="0" smtClean="0">
                <a:latin typeface="Calibri Light" panose="020F0302020204030204" pitchFamily="34" charset="0"/>
              </a:rPr>
              <a:t> puede alquilar varias </a:t>
            </a:r>
            <a:r>
              <a:rPr lang="es-CL" sz="20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Películas</a:t>
            </a:r>
            <a:r>
              <a:rPr lang="es-CL" sz="2000" i="1" dirty="0" smtClean="0">
                <a:latin typeface="Calibri Light" panose="020F0302020204030204" pitchFamily="34" charset="0"/>
              </a:rPr>
              <a:t> pero de un solo </a:t>
            </a:r>
            <a:r>
              <a:rPr lang="es-CL" sz="20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Local de videos</a:t>
            </a:r>
            <a:r>
              <a:rPr lang="es-CL" sz="2000" i="1" dirty="0" smtClean="0">
                <a:latin typeface="Calibri Light" panose="020F0302020204030204" pitchFamily="34" charset="0"/>
              </a:rPr>
              <a:t>?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1420" y="1811401"/>
            <a:ext cx="39624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s-CL" sz="200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…</a:t>
            </a:r>
            <a:endParaRPr lang="es-CL" sz="20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1" y="3941244"/>
            <a:ext cx="327660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200" i="1" dirty="0" smtClean="0">
                <a:latin typeface="Calibri Light" panose="020F0302020204030204" pitchFamily="34" charset="0"/>
              </a:rPr>
              <a:t>No tendría mucho sentido para datos/alquileres históricos. </a:t>
            </a:r>
            <a:r>
              <a:rPr lang="es-CL" sz="22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</a:t>
            </a:r>
            <a:endParaRPr lang="es-CL" sz="2200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93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DER: Relaciones Múltiples:</a:t>
            </a:r>
            <a:br>
              <a:rPr lang="es-CL" dirty="0" smtClean="0"/>
            </a:br>
            <a:r>
              <a:rPr lang="es-CL" dirty="0" smtClean="0"/>
              <a:t>Arcos Etiquetados (Papeles)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2133602"/>
            <a:ext cx="3821429" cy="3009055"/>
          </a:xfrm>
          <a:prstGeom prst="rect">
            <a:avLst/>
          </a:prstGeom>
        </p:spPr>
      </p:pic>
      <p:pic>
        <p:nvPicPr>
          <p:cNvPr id="8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14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Diagrama Entidad</a:t>
            </a:r>
            <a:r>
              <a:rPr lang="es-CL" b="0" dirty="0" smtClean="0"/>
              <a:t>–</a:t>
            </a:r>
            <a:r>
              <a:rPr lang="es-CL" dirty="0" smtClean="0"/>
              <a:t>Relación:</a:t>
            </a:r>
            <a:br>
              <a:rPr lang="es-CL" dirty="0" smtClean="0"/>
            </a:br>
            <a:r>
              <a:rPr lang="es-CL" dirty="0" smtClean="0"/>
              <a:t>	Jerarquías de Clases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3" name="TextBox 12"/>
          <p:cNvSpPr txBox="1"/>
          <p:nvPr/>
        </p:nvSpPr>
        <p:spPr>
          <a:xfrm>
            <a:off x="4535714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latin typeface="Calibri Light" panose="020F0302020204030204" pitchFamily="34" charset="0"/>
              </a:rPr>
              <a:t>Capítulo 2 | </a:t>
            </a:r>
            <a:r>
              <a:rPr lang="es-CL" dirty="0" err="1" smtClean="0">
                <a:latin typeface="Calibri Light" panose="020F0302020204030204" pitchFamily="34" charset="0"/>
              </a:rPr>
              <a:t>Ramakrishnan</a:t>
            </a:r>
            <a:r>
              <a:rPr lang="es-CL" dirty="0" smtClean="0">
                <a:latin typeface="Calibri Light" panose="020F0302020204030204" pitchFamily="34" charset="0"/>
              </a:rPr>
              <a:t> / </a:t>
            </a:r>
            <a:r>
              <a:rPr lang="es-CL" dirty="0" err="1" smtClean="0">
                <a:latin typeface="Calibri Light" panose="020F0302020204030204" pitchFamily="34" charset="0"/>
              </a:rPr>
              <a:t>Gehrke</a:t>
            </a:r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6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</a:t>
            </a:r>
            <a:r>
              <a:rPr lang="es-CL" dirty="0"/>
              <a:t>: </a:t>
            </a:r>
            <a:r>
              <a:rPr lang="es-CL" dirty="0" smtClean="0"/>
              <a:t>Jerarquías de clases</a:t>
            </a:r>
            <a:br>
              <a:rPr lang="es-CL" dirty="0" smtClean="0"/>
            </a:br>
            <a:r>
              <a:rPr lang="es-CL" dirty="0" smtClean="0"/>
              <a:t>	</a:t>
            </a:r>
            <a:r>
              <a:rPr lang="es-CL" i="1" dirty="0" err="1" smtClean="0"/>
              <a:t>IsA</a:t>
            </a:r>
            <a:r>
              <a:rPr lang="es-CL" dirty="0" smtClean="0"/>
              <a:t>: </a:t>
            </a:r>
            <a:r>
              <a:rPr lang="es-CL" dirty="0" err="1" smtClean="0"/>
              <a:t>esUn</a:t>
            </a:r>
            <a:r>
              <a:rPr lang="es-CL" dirty="0" smtClean="0"/>
              <a:t>(a) en inglés </a:t>
            </a:r>
            <a:endParaRPr lang="es-CL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7800"/>
            <a:ext cx="4574360" cy="4547504"/>
          </a:xfrm>
          <a:prstGeom prst="rect">
            <a:avLst/>
          </a:prstGeom>
        </p:spPr>
      </p:pic>
      <p:sp>
        <p:nvSpPr>
          <p:cNvPr id="6" name="Title 3 2"/>
          <p:cNvSpPr txBox="1">
            <a:spLocks/>
          </p:cNvSpPr>
          <p:nvPr/>
        </p:nvSpPr>
        <p:spPr>
          <a:xfrm>
            <a:off x="679435" y="6022677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dirty="0" smtClean="0">
                <a:latin typeface="Calibri Light" panose="020F0302020204030204" pitchFamily="34" charset="0"/>
              </a:rPr>
              <a:t>… los </a:t>
            </a:r>
            <a:r>
              <a:rPr lang="es-CL" dirty="0">
                <a:latin typeface="Calibri Light" panose="020F0302020204030204" pitchFamily="34" charset="0"/>
              </a:rPr>
              <a:t>atributos </a:t>
            </a:r>
            <a:r>
              <a:rPr lang="es-CL" dirty="0">
                <a:solidFill>
                  <a:schemeClr val="tx1"/>
                </a:solidFill>
                <a:latin typeface="Calibri Light" panose="020F0302020204030204" pitchFamily="34" charset="0"/>
              </a:rPr>
              <a:t>origen</a:t>
            </a:r>
            <a:r>
              <a:rPr lang="es-CL" dirty="0">
                <a:latin typeface="Calibri Light" panose="020F0302020204030204" pitchFamily="34" charset="0"/>
              </a:rPr>
              <a:t>, </a:t>
            </a:r>
            <a:r>
              <a:rPr lang="es-CL" dirty="0">
                <a:solidFill>
                  <a:schemeClr val="tx1"/>
                </a:solidFill>
                <a:latin typeface="Calibri Light" panose="020F0302020204030204" pitchFamily="34" charset="0"/>
              </a:rPr>
              <a:t>nombre</a:t>
            </a:r>
            <a:r>
              <a:rPr lang="es-CL" dirty="0">
                <a:latin typeface="Calibri Light" panose="020F0302020204030204" pitchFamily="34" charset="0"/>
              </a:rPr>
              <a:t> y </a:t>
            </a:r>
            <a:r>
              <a:rPr lang="es-CL" dirty="0">
                <a:solidFill>
                  <a:schemeClr val="tx1"/>
                </a:solidFill>
                <a:latin typeface="Calibri Light" panose="020F0302020204030204" pitchFamily="34" charset="0"/>
              </a:rPr>
              <a:t>tipo </a:t>
            </a:r>
            <a:endParaRPr lang="es-CL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r"/>
            <a:r>
              <a:rPr lang="es-CL" b="1" i="1" dirty="0" smtClean="0">
                <a:latin typeface="Calibri Light" panose="020F0302020204030204" pitchFamily="34" charset="0"/>
              </a:rPr>
              <a:t>se </a:t>
            </a:r>
            <a:r>
              <a:rPr lang="es-CL" b="1" i="1" dirty="0">
                <a:latin typeface="Calibri Light" panose="020F0302020204030204" pitchFamily="34" charset="0"/>
              </a:rPr>
              <a:t>heredan</a:t>
            </a:r>
            <a:r>
              <a:rPr lang="es-CL" b="1" dirty="0">
                <a:latin typeface="Calibri Light" panose="020F0302020204030204" pitchFamily="34" charset="0"/>
              </a:rPr>
              <a:t> </a:t>
            </a:r>
            <a:r>
              <a:rPr lang="es-CL" dirty="0">
                <a:latin typeface="Calibri Light" panose="020F0302020204030204" pitchFamily="34" charset="0"/>
              </a:rPr>
              <a:t>por </a:t>
            </a:r>
            <a:r>
              <a:rPr lang="es-CL" dirty="0">
                <a:solidFill>
                  <a:schemeClr val="tx1"/>
                </a:solidFill>
                <a:latin typeface="Calibri Light" panose="020F0302020204030204" pitchFamily="34" charset="0"/>
              </a:rPr>
              <a:t>Vino</a:t>
            </a:r>
            <a:r>
              <a:rPr lang="es-CL" dirty="0">
                <a:latin typeface="Calibri Light" panose="020F0302020204030204" pitchFamily="34" charset="0"/>
              </a:rPr>
              <a:t> y </a:t>
            </a:r>
            <a:r>
              <a:rPr lang="es-CL" dirty="0">
                <a:solidFill>
                  <a:schemeClr val="tx1"/>
                </a:solidFill>
                <a:latin typeface="Calibri Light" panose="020F0302020204030204" pitchFamily="34" charset="0"/>
              </a:rPr>
              <a:t>Cerveza</a:t>
            </a:r>
          </a:p>
        </p:txBody>
      </p:sp>
    </p:spTree>
    <p:extLst>
      <p:ext uri="{BB962C8B-B14F-4D97-AF65-F5344CB8AC3E}">
        <p14:creationId xmlns:p14="http://schemas.microsoft.com/office/powerpoint/2010/main" val="118732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La última vez: E–R</a:t>
            </a:r>
            <a:endParaRPr lang="es-CL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0"/>
            <a:ext cx="6482565" cy="21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Jerarquías de clases</a:t>
            </a:r>
            <a:br>
              <a:rPr lang="es-CL" dirty="0" smtClean="0"/>
            </a:br>
            <a:r>
              <a:rPr lang="es-CL" dirty="0" smtClean="0"/>
              <a:t>	Superclases y subclases</a:t>
            </a:r>
            <a:endParaRPr lang="es-CL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79435" y="6022677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dirty="0" smtClean="0">
                <a:latin typeface="Calibri Light" panose="020F0302020204030204" pitchFamily="34" charset="0"/>
              </a:rPr>
              <a:t>… </a:t>
            </a:r>
            <a:r>
              <a:rPr lang="es-CL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Bebida</a:t>
            </a:r>
            <a:r>
              <a:rPr lang="es-CL" dirty="0" smtClean="0">
                <a:latin typeface="Calibri Light" panose="020F0302020204030204" pitchFamily="34" charset="0"/>
              </a:rPr>
              <a:t> es una </a:t>
            </a:r>
            <a:r>
              <a:rPr lang="es-CL" b="1" i="1" dirty="0" smtClean="0">
                <a:latin typeface="Calibri Light" panose="020F0302020204030204" pitchFamily="34" charset="0"/>
              </a:rPr>
              <a:t>superclase</a:t>
            </a:r>
            <a:endParaRPr lang="es-CL" b="1" i="1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r"/>
            <a:r>
              <a:rPr lang="es-CL" dirty="0" smtClean="0">
                <a:latin typeface="Calibri Light" panose="020F0302020204030204" pitchFamily="34" charset="0"/>
              </a:rPr>
              <a:t>… </a:t>
            </a:r>
            <a:r>
              <a:rPr lang="es-CL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Vino</a:t>
            </a:r>
            <a:r>
              <a:rPr lang="es-CL" dirty="0" smtClean="0">
                <a:latin typeface="Calibri Light" panose="020F0302020204030204" pitchFamily="34" charset="0"/>
              </a:rPr>
              <a:t> y </a:t>
            </a:r>
            <a:r>
              <a:rPr lang="es-CL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Cerveza</a:t>
            </a:r>
            <a:r>
              <a:rPr lang="es-CL" dirty="0" smtClean="0">
                <a:latin typeface="Calibri Light" panose="020F0302020204030204" pitchFamily="34" charset="0"/>
              </a:rPr>
              <a:t> son </a:t>
            </a:r>
            <a:r>
              <a:rPr lang="es-CL" b="1" i="1" dirty="0" smtClean="0">
                <a:latin typeface="Calibri Light" panose="020F0302020204030204" pitchFamily="34" charset="0"/>
              </a:rPr>
              <a:t>subclases</a:t>
            </a:r>
            <a:endParaRPr lang="es-CL" b="1" i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7800"/>
            <a:ext cx="4574360" cy="454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4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</a:t>
            </a:r>
            <a:r>
              <a:rPr lang="es-CL" dirty="0"/>
              <a:t>: </a:t>
            </a:r>
            <a:r>
              <a:rPr lang="es-CL" dirty="0" smtClean="0"/>
              <a:t>Jerarquías de clases</a:t>
            </a:r>
            <a:br>
              <a:rPr lang="es-CL" dirty="0" smtClean="0"/>
            </a:br>
            <a:r>
              <a:rPr lang="es-CL" dirty="0" smtClean="0"/>
              <a:t>	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Generalización</a:t>
            </a:r>
            <a:r>
              <a:rPr lang="es-CL" dirty="0" smtClean="0"/>
              <a:t> y </a:t>
            </a:r>
            <a:r>
              <a:rPr lang="es-CL" dirty="0" smtClean="0">
                <a:solidFill>
                  <a:schemeClr val="accent4">
                    <a:lumMod val="75000"/>
                  </a:schemeClr>
                </a:solidFill>
              </a:rPr>
              <a:t>especialización</a:t>
            </a:r>
            <a:endParaRPr lang="es-CL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47800" y="2083142"/>
            <a:ext cx="0" cy="327660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-971551" y="3142447"/>
            <a:ext cx="3581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latin typeface="Calibri Light" panose="020F0302020204030204" pitchFamily="34" charset="0"/>
              </a:rPr>
              <a:t>Bebida 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generaliza</a:t>
            </a:r>
            <a:r>
              <a:rPr lang="es-CL" sz="2800" dirty="0" smtClean="0">
                <a:latin typeface="Calibri Light" panose="020F0302020204030204" pitchFamily="34" charset="0"/>
              </a:rPr>
              <a:t> </a:t>
            </a:r>
          </a:p>
          <a:p>
            <a:pPr algn="ctr"/>
            <a:r>
              <a:rPr lang="es-CL" sz="2800" dirty="0" smtClean="0">
                <a:latin typeface="Calibri Light" panose="020F0302020204030204" pitchFamily="34" charset="0"/>
              </a:rPr>
              <a:t>Vino y Cerveza</a:t>
            </a:r>
            <a:endParaRPr lang="es-CL" sz="2800" dirty="0">
              <a:latin typeface="Calibri Light" panose="020F030202020403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543800" y="2083142"/>
            <a:ext cx="0" cy="3276600"/>
          </a:xfrm>
          <a:prstGeom prst="straightConnector1">
            <a:avLst/>
          </a:prstGeom>
          <a:ln w="3492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6380946" y="3244388"/>
            <a:ext cx="3581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latin typeface="Calibri Light" panose="020F0302020204030204" pitchFamily="34" charset="0"/>
              </a:rPr>
              <a:t>Vino y Cerveza </a:t>
            </a:r>
            <a:r>
              <a:rPr lang="es-CL" sz="2800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especializan</a:t>
            </a:r>
            <a:r>
              <a:rPr lang="es-CL" sz="2800" dirty="0" smtClean="0">
                <a:latin typeface="Calibri Light" panose="020F0302020204030204" pitchFamily="34" charset="0"/>
              </a:rPr>
              <a:t> Bebida</a:t>
            </a:r>
            <a:endParaRPr lang="es-CL" sz="28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7800"/>
            <a:ext cx="4574360" cy="454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5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DER: Jerarquías de clases</a:t>
            </a:r>
            <a:br>
              <a:rPr lang="es-CL" dirty="0"/>
            </a:br>
            <a:r>
              <a:rPr lang="es-CL" dirty="0" smtClean="0"/>
              <a:t>Restricciones: </a:t>
            </a:r>
            <a:r>
              <a:rPr lang="es-CL" dirty="0" smtClean="0">
                <a:solidFill>
                  <a:srgbClr val="00B050"/>
                </a:solidFill>
              </a:rPr>
              <a:t>Solapamiento</a:t>
            </a:r>
            <a:endParaRPr lang="es-CL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dirty="0" smtClean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smtClean="0">
                <a:solidFill>
                  <a:srgbClr val="00B050"/>
                </a:solidFill>
              </a:rPr>
              <a:t>Solapamiento</a:t>
            </a:r>
            <a:r>
              <a:rPr lang="es-CL" dirty="0" smtClean="0"/>
              <a:t> (</a:t>
            </a:r>
            <a:r>
              <a:rPr lang="es-CL" i="1" dirty="0" err="1" smtClean="0">
                <a:solidFill>
                  <a:srgbClr val="00B050"/>
                </a:solidFill>
              </a:rPr>
              <a:t>Overlap</a:t>
            </a:r>
            <a:r>
              <a:rPr lang="es-CL" dirty="0" smtClean="0"/>
              <a:t>): </a:t>
            </a:r>
            <a:r>
              <a:rPr lang="es-CL" i="1" dirty="0" smtClean="0"/>
              <a:t>¿se permite </a:t>
            </a:r>
            <a:r>
              <a:rPr lang="es-CL" i="1" dirty="0"/>
              <a:t>que dos </a:t>
            </a:r>
            <a:r>
              <a:rPr lang="es-CL" i="1" dirty="0" smtClean="0"/>
              <a:t>subclases </a:t>
            </a:r>
            <a:r>
              <a:rPr lang="es-CL" i="1" dirty="0"/>
              <a:t>contengan la misma entidad</a:t>
            </a:r>
            <a:r>
              <a:rPr lang="es-CL" i="1" dirty="0" smtClean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953780"/>
            <a:ext cx="43434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¿Hay </a:t>
            </a:r>
            <a:r>
              <a:rPr lang="es-CL" sz="2800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</a:t>
            </a:r>
            <a:r>
              <a:rPr lang="es-CL" sz="2800" i="1" dirty="0" smtClean="0">
                <a:latin typeface="Calibri Light" panose="020F0302020204030204" pitchFamily="34" charset="0"/>
              </a:rPr>
              <a:t>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3400" y="5953780"/>
            <a:ext cx="308504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 </a:t>
            </a:r>
            <a:r>
              <a:rPr lang="es-CL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(con suerte)</a:t>
            </a:r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.</a:t>
            </a:r>
            <a:endParaRPr lang="es-CL" sz="2800" i="1" dirty="0" smtClean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58" y="304800"/>
            <a:ext cx="4020366" cy="399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0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/>
              <a:t>DER: Jerarquías de clases</a:t>
            </a:r>
            <a:br>
              <a:rPr lang="es-CL" dirty="0"/>
            </a:br>
            <a:r>
              <a:rPr lang="es-CL" dirty="0" smtClean="0"/>
              <a:t>Restricciones: </a:t>
            </a:r>
            <a:r>
              <a:rPr lang="es-CL" dirty="0">
                <a:solidFill>
                  <a:srgbClr val="00B050"/>
                </a:solidFill>
              </a:rPr>
              <a:t>Solapamiento</a:t>
            </a:r>
            <a:endParaRPr lang="es-C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Content Placeholder 4 1"/>
          <p:cNvSpPr txBox="1">
            <a:spLocks/>
          </p:cNvSpPr>
          <p:nvPr/>
        </p:nvSpPr>
        <p:spPr>
          <a:xfrm>
            <a:off x="457200" y="1676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CL" dirty="0" smtClean="0">
              <a:latin typeface="Calibri Light" panose="020F0302020204030204" pitchFamily="34" charset="0"/>
            </a:endParaRPr>
          </a:p>
        </p:txBody>
      </p:sp>
      <p:sp>
        <p:nvSpPr>
          <p:cNvPr id="12" name="Content Placeholder 4 2"/>
          <p:cNvSpPr txBox="1">
            <a:spLocks/>
          </p:cNvSpPr>
          <p:nvPr/>
        </p:nvSpPr>
        <p:spPr>
          <a:xfrm>
            <a:off x="609600" y="1828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s-CL" dirty="0" smtClean="0">
              <a:latin typeface="Calibri Light" panose="020F0302020204030204" pitchFamily="34" charset="0"/>
            </a:endParaRPr>
          </a:p>
          <a:p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 </a:t>
            </a:r>
            <a:r>
              <a:rPr lang="es-CL" sz="2000" dirty="0" smtClean="0">
                <a:latin typeface="Calibri Light" panose="020F0302020204030204" pitchFamily="34" charset="0"/>
              </a:rPr>
              <a:t>(</a:t>
            </a:r>
            <a:r>
              <a:rPr lang="es-CL" sz="2000" i="1" dirty="0" smtClean="0">
                <a:latin typeface="Calibri Light" panose="020F0302020204030204" pitchFamily="34" charset="0"/>
              </a:rPr>
              <a:t>dicho </a:t>
            </a:r>
            <a:r>
              <a:rPr lang="es-CL" sz="2000" i="1" dirty="0">
                <a:latin typeface="Calibri Light" panose="020F0302020204030204" pitchFamily="34" charset="0"/>
              </a:rPr>
              <a:t>de </a:t>
            </a:r>
            <a:r>
              <a:rPr lang="es-CL" sz="2000" i="1" dirty="0" smtClean="0">
                <a:latin typeface="Calibri Light" panose="020F0302020204030204" pitchFamily="34" charset="0"/>
              </a:rPr>
              <a:t>otra manera</a:t>
            </a:r>
            <a:r>
              <a:rPr lang="es-CL" sz="2000" dirty="0" smtClean="0">
                <a:latin typeface="Calibri Light" panose="020F0302020204030204" pitchFamily="34" charset="0"/>
              </a:rPr>
              <a:t>)</a:t>
            </a:r>
          </a:p>
          <a:p>
            <a:pPr lvl="1"/>
            <a:r>
              <a:rPr lang="es-CL" sz="2200" i="1" dirty="0">
                <a:latin typeface="Calibri Light" panose="020F0302020204030204" pitchFamily="34" charset="0"/>
              </a:rPr>
              <a:t>¿Se puede tener </a:t>
            </a:r>
            <a:r>
              <a:rPr lang="es-CL" sz="2200" i="1" dirty="0">
                <a:solidFill>
                  <a:srgbClr val="ED11F2"/>
                </a:solidFill>
                <a:latin typeface="Calibri Light" panose="020F0302020204030204" pitchFamily="34" charset="0"/>
              </a:rPr>
              <a:t>una entidad en </a:t>
            </a:r>
            <a:r>
              <a:rPr lang="es-CL" sz="2200" i="1" dirty="0" smtClean="0">
                <a:solidFill>
                  <a:srgbClr val="ED11F2"/>
                </a:solidFill>
                <a:latin typeface="Calibri Light" panose="020F0302020204030204" pitchFamily="34" charset="0"/>
              </a:rPr>
              <a:t>A y </a:t>
            </a:r>
            <a:r>
              <a:rPr lang="es-CL" sz="2200" i="1" dirty="0">
                <a:solidFill>
                  <a:srgbClr val="ED11F2"/>
                </a:solidFill>
                <a:latin typeface="Calibri Light" panose="020F0302020204030204" pitchFamily="34" charset="0"/>
              </a:rPr>
              <a:t>B o</a:t>
            </a:r>
            <a:r>
              <a:rPr lang="es-CL" sz="2200" i="1" dirty="0" smtClean="0">
                <a:solidFill>
                  <a:srgbClr val="ED11F2"/>
                </a:solidFill>
                <a:latin typeface="Calibri Light" panose="020F0302020204030204" pitchFamily="34" charset="0"/>
              </a:rPr>
              <a:t> B y C o A y C</a:t>
            </a:r>
            <a:r>
              <a:rPr lang="es-CL" sz="2200" i="1" dirty="0" smtClean="0">
                <a:latin typeface="Calibri Light" panose="020F0302020204030204" pitchFamily="34" charset="0"/>
              </a:rPr>
              <a:t>?</a:t>
            </a:r>
            <a:endParaRPr lang="es-CL" sz="2200" dirty="0" smtClean="0">
              <a:latin typeface="Calibri Light" panose="020F0302020204030204" pitchFamily="34" charset="0"/>
            </a:endParaRPr>
          </a:p>
          <a:p>
            <a:pPr lvl="2"/>
            <a:r>
              <a:rPr lang="es-CL" sz="2000" dirty="0">
                <a:latin typeface="Calibri Light" panose="020F0302020204030204" pitchFamily="34" charset="0"/>
              </a:rPr>
              <a:t>¿</a:t>
            </a:r>
            <a:r>
              <a:rPr lang="es-CL" sz="2000" dirty="0">
                <a:solidFill>
                  <a:srgbClr val="00B050"/>
                </a:solidFill>
                <a:latin typeface="Calibri Light" panose="020F0302020204030204" pitchFamily="34" charset="0"/>
              </a:rPr>
              <a:t>Sí</a:t>
            </a:r>
            <a:r>
              <a:rPr lang="es-CL" sz="2000" dirty="0">
                <a:latin typeface="Calibri Light" panose="020F0302020204030204" pitchFamily="34" charset="0"/>
              </a:rPr>
              <a:t>? entonces </a:t>
            </a:r>
            <a:r>
              <a:rPr lang="es-CL" sz="2000" dirty="0" smtClean="0">
                <a:latin typeface="Calibri Light" panose="020F0302020204030204" pitchFamily="34" charset="0"/>
              </a:rPr>
              <a:t>se permite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 </a:t>
            </a:r>
            <a:r>
              <a:rPr lang="es-CL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[por defecto]</a:t>
            </a:r>
            <a:endParaRPr lang="es-CL" sz="20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lvl="2"/>
            <a:r>
              <a:rPr lang="es-CL" sz="2000" dirty="0">
                <a:latin typeface="Calibri Light" panose="020F0302020204030204" pitchFamily="34" charset="0"/>
              </a:rPr>
              <a:t>¿</a:t>
            </a:r>
            <a:r>
              <a:rPr lang="es-CL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No</a:t>
            </a:r>
            <a:r>
              <a:rPr lang="es-CL" sz="2000" dirty="0">
                <a:latin typeface="Calibri Light" panose="020F0302020204030204" pitchFamily="34" charset="0"/>
              </a:rPr>
              <a:t>? entonces </a:t>
            </a:r>
            <a:r>
              <a:rPr lang="es-CL" sz="2000" b="1" dirty="0">
                <a:latin typeface="Calibri Light" panose="020F0302020204030204" pitchFamily="34" charset="0"/>
              </a:rPr>
              <a:t>no</a:t>
            </a:r>
            <a:r>
              <a:rPr lang="es-CL" sz="2000" dirty="0">
                <a:latin typeface="Calibri Light" panose="020F0302020204030204" pitchFamily="34" charset="0"/>
              </a:rPr>
              <a:t> </a:t>
            </a:r>
            <a:r>
              <a:rPr lang="es-CL" sz="2000" dirty="0" smtClean="0">
                <a:latin typeface="Calibri Light" panose="020F0302020204030204" pitchFamily="34" charset="0"/>
              </a:rPr>
              <a:t>se permite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</a:t>
            </a:r>
            <a:endParaRPr lang="es-CL" sz="200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lvl="1"/>
            <a:endParaRPr lang="es-CL" sz="1800" dirty="0" smtClean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41" y="1144227"/>
            <a:ext cx="3222171" cy="30467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134" y="2470016"/>
            <a:ext cx="342880" cy="2307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20" y="2470016"/>
            <a:ext cx="342880" cy="2307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86" y="3276600"/>
            <a:ext cx="342880" cy="2307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86" y="2744298"/>
            <a:ext cx="342880" cy="2307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3805"/>
            <a:ext cx="2901700" cy="266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3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2" y="951967"/>
            <a:ext cx="3128489" cy="2916352"/>
          </a:xfrm>
          <a:prstGeom prst="rect">
            <a:avLst/>
          </a:prstGeom>
        </p:spPr>
      </p:pic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/>
              <a:t>DER: Jerarquías de clases</a:t>
            </a:r>
            <a:br>
              <a:rPr lang="es-CL" dirty="0"/>
            </a:br>
            <a:r>
              <a:rPr lang="es-CL" dirty="0" smtClean="0"/>
              <a:t>Restricciones: </a:t>
            </a:r>
            <a:r>
              <a:rPr lang="es-CL" dirty="0">
                <a:solidFill>
                  <a:srgbClr val="00B050"/>
                </a:solidFill>
              </a:rPr>
              <a:t>Solapamiento</a:t>
            </a:r>
            <a:endParaRPr lang="es-C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Content Placeholder 4 1"/>
          <p:cNvSpPr txBox="1">
            <a:spLocks/>
          </p:cNvSpPr>
          <p:nvPr/>
        </p:nvSpPr>
        <p:spPr>
          <a:xfrm>
            <a:off x="457200" y="1676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CL" dirty="0" smtClean="0">
              <a:latin typeface="Calibri Light" panose="020F0302020204030204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048000" y="1556657"/>
            <a:ext cx="2445994" cy="442739"/>
          </a:xfrm>
          <a:prstGeom prst="wedgeRectCallout">
            <a:avLst>
              <a:gd name="adj1" fmla="val 93539"/>
              <a:gd name="adj2" fmla="val 180268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latin typeface="Calibri Light" panose="020F0302020204030204" pitchFamily="34" charset="0"/>
              </a:rPr>
              <a:t>No hay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</a:t>
            </a:r>
            <a:endParaRPr lang="es-CL" sz="2000" dirty="0">
              <a:latin typeface="Calibri Light" panose="020F0302020204030204" pitchFamily="34" charset="0"/>
            </a:endParaRPr>
          </a:p>
        </p:txBody>
      </p:sp>
      <p:sp>
        <p:nvSpPr>
          <p:cNvPr id="12" name="Content Placeholder 4 2"/>
          <p:cNvSpPr txBox="1">
            <a:spLocks/>
          </p:cNvSpPr>
          <p:nvPr/>
        </p:nvSpPr>
        <p:spPr>
          <a:xfrm>
            <a:off x="609600" y="1828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s-CL" dirty="0" smtClean="0">
              <a:latin typeface="Calibri Light" panose="020F0302020204030204" pitchFamily="34" charset="0"/>
            </a:endParaRPr>
          </a:p>
          <a:p>
            <a:r>
              <a:rPr lang="es-CL" b="1" dirty="0" smtClean="0">
                <a:latin typeface="Calibri Light" panose="020F0302020204030204" pitchFamily="34" charset="0"/>
              </a:rPr>
              <a:t>No</a:t>
            </a:r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 Solapamiento </a:t>
            </a:r>
            <a:r>
              <a:rPr lang="es-CL" sz="1800" dirty="0" smtClean="0">
                <a:latin typeface="Calibri Light" panose="020F0302020204030204" pitchFamily="34" charset="0"/>
              </a:rPr>
              <a:t>(</a:t>
            </a:r>
            <a:r>
              <a:rPr lang="es-CL" sz="1800" i="1" dirty="0" smtClean="0">
                <a:latin typeface="Calibri Light" panose="020F0302020204030204" pitchFamily="34" charset="0"/>
              </a:rPr>
              <a:t>dicho </a:t>
            </a:r>
            <a:r>
              <a:rPr lang="es-CL" sz="1800" i="1" dirty="0">
                <a:latin typeface="Calibri Light" panose="020F0302020204030204" pitchFamily="34" charset="0"/>
              </a:rPr>
              <a:t>de </a:t>
            </a:r>
            <a:r>
              <a:rPr lang="es-CL" sz="1800" i="1" dirty="0" smtClean="0">
                <a:latin typeface="Calibri Light" panose="020F0302020204030204" pitchFamily="34" charset="0"/>
              </a:rPr>
              <a:t>manera más matemática</a:t>
            </a:r>
            <a:r>
              <a:rPr lang="es-CL" sz="1800" dirty="0" smtClean="0">
                <a:latin typeface="Calibri Light" panose="020F0302020204030204" pitchFamily="34" charset="0"/>
              </a:rPr>
              <a:t>) significa que: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334000"/>
            <a:ext cx="3645347" cy="2498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3805"/>
            <a:ext cx="2901700" cy="266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1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DER: Jerarquías de clases</a:t>
            </a:r>
            <a:br>
              <a:rPr lang="es-CL" dirty="0"/>
            </a:br>
            <a:r>
              <a:rPr lang="es-CL" dirty="0" smtClean="0"/>
              <a:t>Restricciones: </a:t>
            </a:r>
            <a:r>
              <a:rPr lang="es-CL" dirty="0" smtClean="0">
                <a:solidFill>
                  <a:schemeClr val="accent5">
                    <a:lumMod val="75000"/>
                  </a:schemeClr>
                </a:solidFill>
              </a:rPr>
              <a:t>Cobertura</a:t>
            </a:r>
            <a:endParaRPr lang="es-C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dirty="0" smtClean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>
                <a:solidFill>
                  <a:schemeClr val="accent5">
                    <a:lumMod val="75000"/>
                  </a:schemeClr>
                </a:solidFill>
              </a:rPr>
              <a:t>Cobertura</a:t>
            </a:r>
            <a:r>
              <a:rPr lang="es-CL" dirty="0">
                <a:solidFill>
                  <a:srgbClr val="7030A0"/>
                </a:solidFill>
              </a:rPr>
              <a:t> </a:t>
            </a:r>
            <a:r>
              <a:rPr lang="es-CL" dirty="0"/>
              <a:t>(</a:t>
            </a:r>
            <a:r>
              <a:rPr lang="es-CL" i="1" dirty="0" err="1">
                <a:solidFill>
                  <a:schemeClr val="accent5">
                    <a:lumMod val="75000"/>
                  </a:schemeClr>
                </a:solidFill>
              </a:rPr>
              <a:t>Covering</a:t>
            </a:r>
            <a:r>
              <a:rPr lang="es-CL" dirty="0"/>
              <a:t>): </a:t>
            </a:r>
            <a:r>
              <a:rPr lang="es-CL" i="1" dirty="0"/>
              <a:t>¿todas las subclases </a:t>
            </a:r>
            <a:r>
              <a:rPr lang="es-CL" i="1" dirty="0" smtClean="0"/>
              <a:t>cubren </a:t>
            </a:r>
            <a:r>
              <a:rPr lang="es-CL" i="1" dirty="0"/>
              <a:t>la superclase?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953780"/>
            <a:ext cx="43434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¿Hay </a:t>
            </a:r>
            <a:r>
              <a:rPr lang="es-CL" sz="2800" i="1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</a:t>
            </a:r>
            <a:r>
              <a:rPr lang="es-CL" sz="2800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es-CL" sz="2800" i="1" dirty="0" smtClean="0">
                <a:latin typeface="Calibri Light" panose="020F0302020204030204" pitchFamily="34" charset="0"/>
              </a:rPr>
              <a:t>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3400" y="5953780"/>
            <a:ext cx="308504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 </a:t>
            </a:r>
            <a:r>
              <a:rPr lang="es-CL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(con suerte)</a:t>
            </a:r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.</a:t>
            </a:r>
            <a:endParaRPr lang="es-CL" sz="2800" i="1" dirty="0" smtClean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0" y="5181600"/>
            <a:ext cx="1790700" cy="179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58" y="304800"/>
            <a:ext cx="4020366" cy="399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41" y="1144227"/>
            <a:ext cx="3222171" cy="30467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3805"/>
            <a:ext cx="2901700" cy="26671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739187"/>
            <a:ext cx="846574" cy="230254"/>
          </a:xfrm>
          <a:prstGeom prst="rect">
            <a:avLst/>
          </a:prstGeom>
        </p:spPr>
      </p:pic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/>
              <a:t>DER: Jerarquías de clases</a:t>
            </a:r>
            <a:br>
              <a:rPr lang="es-CL" dirty="0"/>
            </a:br>
            <a:r>
              <a:rPr lang="es-CL" dirty="0" smtClean="0"/>
              <a:t>Restricciones: </a:t>
            </a:r>
            <a:r>
              <a:rPr lang="es-CL" dirty="0" smtClean="0">
                <a:solidFill>
                  <a:schemeClr val="accent5">
                    <a:lumMod val="75000"/>
                  </a:schemeClr>
                </a:solidFill>
              </a:rPr>
              <a:t>Cobertura</a:t>
            </a:r>
            <a:endParaRPr lang="es-C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Content Placeholder 4"/>
          <p:cNvSpPr txBox="1">
            <a:spLocks/>
          </p:cNvSpPr>
          <p:nvPr/>
        </p:nvSpPr>
        <p:spPr>
          <a:xfrm>
            <a:off x="457200" y="1676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s-CL" dirty="0" smtClean="0">
              <a:latin typeface="Calibri Light" panose="020F0302020204030204" pitchFamily="34" charset="0"/>
            </a:endParaRPr>
          </a:p>
          <a:p>
            <a:r>
              <a:rPr lang="es-CL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</a:t>
            </a:r>
            <a:r>
              <a:rPr lang="es-CL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 </a:t>
            </a:r>
            <a:r>
              <a:rPr lang="es-CL" sz="2000" dirty="0" smtClean="0">
                <a:latin typeface="Calibri Light" panose="020F0302020204030204" pitchFamily="34" charset="0"/>
              </a:rPr>
              <a:t>(</a:t>
            </a:r>
            <a:r>
              <a:rPr lang="es-CL" sz="2000" i="1" dirty="0">
                <a:latin typeface="Calibri Light" panose="020F0302020204030204" pitchFamily="34" charset="0"/>
              </a:rPr>
              <a:t>dicho de otra manera</a:t>
            </a:r>
            <a:r>
              <a:rPr lang="es-CL" sz="2000" dirty="0" smtClean="0">
                <a:latin typeface="Calibri Light" panose="020F0302020204030204" pitchFamily="34" charset="0"/>
              </a:rPr>
              <a:t>)</a:t>
            </a:r>
            <a:r>
              <a:rPr lang="es-CL" dirty="0" smtClean="0">
                <a:latin typeface="Calibri Light" panose="020F0302020204030204" pitchFamily="34" charset="0"/>
              </a:rPr>
              <a:t>: </a:t>
            </a:r>
          </a:p>
          <a:p>
            <a:pPr lvl="1"/>
            <a:r>
              <a:rPr lang="es-CL" sz="2200" i="1" dirty="0" smtClean="0">
                <a:latin typeface="Calibri Light" panose="020F0302020204030204" pitchFamily="34" charset="0"/>
              </a:rPr>
              <a:t>¿Se puede tener </a:t>
            </a:r>
            <a:r>
              <a:rPr lang="es-CL" sz="2200" i="1" dirty="0">
                <a:solidFill>
                  <a:srgbClr val="ED11F2"/>
                </a:solidFill>
                <a:latin typeface="Calibri Light" panose="020F0302020204030204" pitchFamily="34" charset="0"/>
              </a:rPr>
              <a:t>una entidad </a:t>
            </a:r>
            <a:r>
              <a:rPr lang="es-CL" sz="2200" i="1" dirty="0" smtClean="0">
                <a:solidFill>
                  <a:srgbClr val="ED11F2"/>
                </a:solidFill>
                <a:latin typeface="Calibri Light" panose="020F0302020204030204" pitchFamily="34" charset="0"/>
              </a:rPr>
              <a:t>en Z que no esté </a:t>
            </a:r>
            <a:r>
              <a:rPr lang="es-CL" sz="2200" i="1" dirty="0">
                <a:solidFill>
                  <a:srgbClr val="ED11F2"/>
                </a:solidFill>
                <a:latin typeface="Calibri Light" panose="020F0302020204030204" pitchFamily="34" charset="0"/>
              </a:rPr>
              <a:t>en </a:t>
            </a:r>
            <a:r>
              <a:rPr lang="es-CL" sz="2200" i="1" dirty="0" smtClean="0">
                <a:solidFill>
                  <a:srgbClr val="ED11F2"/>
                </a:solidFill>
                <a:latin typeface="Calibri Light" panose="020F0302020204030204" pitchFamily="34" charset="0"/>
              </a:rPr>
              <a:t>ni A, ni B, ni C</a:t>
            </a:r>
            <a:r>
              <a:rPr lang="es-CL" sz="2200" i="1" dirty="0" smtClean="0">
                <a:latin typeface="Calibri Light" panose="020F0302020204030204" pitchFamily="34" charset="0"/>
              </a:rPr>
              <a:t>?</a:t>
            </a:r>
          </a:p>
          <a:p>
            <a:pPr lvl="2"/>
            <a:r>
              <a:rPr lang="es-CL" sz="2000" dirty="0" smtClean="0">
                <a:latin typeface="Calibri Light" panose="020F0302020204030204" pitchFamily="34" charset="0"/>
              </a:rPr>
              <a:t>¿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Sí</a:t>
            </a:r>
            <a:r>
              <a:rPr lang="es-CL" sz="2000" dirty="0">
                <a:latin typeface="Calibri Light" panose="020F0302020204030204" pitchFamily="34" charset="0"/>
              </a:rPr>
              <a:t>?</a:t>
            </a:r>
            <a:r>
              <a:rPr lang="es-CL" sz="2000" dirty="0" smtClean="0">
                <a:latin typeface="Calibri Light" panose="020F0302020204030204" pitchFamily="34" charset="0"/>
              </a:rPr>
              <a:t> entonces </a:t>
            </a:r>
            <a:r>
              <a:rPr lang="es-CL" sz="2000" b="1" dirty="0" smtClean="0">
                <a:latin typeface="Calibri Light" panose="020F0302020204030204" pitchFamily="34" charset="0"/>
              </a:rPr>
              <a:t>no</a:t>
            </a:r>
            <a:r>
              <a:rPr lang="es-CL" sz="2000" dirty="0" smtClean="0">
                <a:latin typeface="Calibri Light" panose="020F0302020204030204" pitchFamily="34" charset="0"/>
              </a:rPr>
              <a:t> se puede afirmar </a:t>
            </a:r>
            <a:r>
              <a:rPr lang="es-CL" sz="2000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 </a:t>
            </a:r>
            <a:r>
              <a:rPr lang="es-CL" sz="2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[por defecto</a:t>
            </a:r>
            <a:r>
              <a:rPr lang="es-CL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]</a:t>
            </a:r>
            <a:endParaRPr lang="es-CL" sz="2000" dirty="0" smtClean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lvl="2"/>
            <a:r>
              <a:rPr lang="es-CL" sz="2000" dirty="0" smtClean="0">
                <a:latin typeface="Calibri Light" panose="020F0302020204030204" pitchFamily="34" charset="0"/>
              </a:rPr>
              <a:t>¿</a:t>
            </a:r>
            <a:r>
              <a:rPr lang="es-CL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</a:t>
            </a:r>
            <a:r>
              <a:rPr lang="es-CL" sz="2000" dirty="0" smtClean="0">
                <a:latin typeface="Calibri Light" panose="020F0302020204030204" pitchFamily="34" charset="0"/>
              </a:rPr>
              <a:t>? entonces se puede afirmar </a:t>
            </a:r>
            <a:r>
              <a:rPr lang="es-CL" sz="2000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</a:t>
            </a:r>
          </a:p>
          <a:p>
            <a:pPr marL="457200" lvl="1" indent="0">
              <a:buNone/>
            </a:pPr>
            <a:endParaRPr lang="es-CL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44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40" y="1144227"/>
            <a:ext cx="3225792" cy="3049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3805"/>
            <a:ext cx="2901700" cy="2667195"/>
          </a:xfrm>
          <a:prstGeom prst="rect">
            <a:avLst/>
          </a:prstGeom>
        </p:spPr>
      </p:pic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/>
              <a:t>DER: Jerarquías de clases</a:t>
            </a:r>
            <a:br>
              <a:rPr lang="es-CL" dirty="0"/>
            </a:br>
            <a:r>
              <a:rPr lang="es-CL" dirty="0" smtClean="0"/>
              <a:t>Restricciones: </a:t>
            </a:r>
            <a:r>
              <a:rPr lang="es-CL" dirty="0" smtClean="0">
                <a:solidFill>
                  <a:schemeClr val="accent5">
                    <a:lumMod val="75000"/>
                  </a:schemeClr>
                </a:solidFill>
              </a:rPr>
              <a:t>Cobertura</a:t>
            </a:r>
            <a:endParaRPr lang="es-C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Content Placeholder 4"/>
          <p:cNvSpPr txBox="1">
            <a:spLocks/>
          </p:cNvSpPr>
          <p:nvPr/>
        </p:nvSpPr>
        <p:spPr>
          <a:xfrm>
            <a:off x="457200" y="1676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s-CL" dirty="0" smtClean="0">
              <a:latin typeface="Calibri Light" panose="020F0302020204030204" pitchFamily="34" charset="0"/>
            </a:endParaRPr>
          </a:p>
          <a:p>
            <a:r>
              <a:rPr lang="es-CL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</a:t>
            </a:r>
            <a:r>
              <a:rPr lang="es-CL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 </a:t>
            </a:r>
            <a:r>
              <a:rPr lang="es-CL" sz="2000" dirty="0" smtClean="0">
                <a:latin typeface="Calibri Light" panose="020F0302020204030204" pitchFamily="34" charset="0"/>
              </a:rPr>
              <a:t>(</a:t>
            </a:r>
            <a:r>
              <a:rPr lang="es-CL" sz="2000" i="1" dirty="0">
                <a:latin typeface="Calibri Light" panose="020F0302020204030204" pitchFamily="34" charset="0"/>
              </a:rPr>
              <a:t>dicho de </a:t>
            </a:r>
            <a:r>
              <a:rPr lang="es-CL" sz="2000" i="1" dirty="0" smtClean="0">
                <a:latin typeface="Calibri Light" panose="020F0302020204030204" pitchFamily="34" charset="0"/>
              </a:rPr>
              <a:t>manera más matemática</a:t>
            </a:r>
            <a:r>
              <a:rPr lang="es-CL" sz="2000" dirty="0" smtClean="0">
                <a:latin typeface="Calibri Light" panose="020F0302020204030204" pitchFamily="34" charset="0"/>
              </a:rPr>
              <a:t>) significa que:</a:t>
            </a:r>
            <a:r>
              <a:rPr lang="es-CL" dirty="0" smtClean="0">
                <a:latin typeface="Calibri Light" panose="020F030202020403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755" y="5185072"/>
            <a:ext cx="1668089" cy="18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9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ular Callout 9"/>
          <p:cNvSpPr/>
          <p:nvPr/>
        </p:nvSpPr>
        <p:spPr>
          <a:xfrm rot="16200000">
            <a:off x="2562162" y="5382126"/>
            <a:ext cx="2062993" cy="442739"/>
          </a:xfrm>
          <a:prstGeom prst="wedgeRectCallout">
            <a:avLst>
              <a:gd name="adj1" fmla="val 19101"/>
              <a:gd name="adj2" fmla="val -2656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</a:t>
            </a:r>
            <a:r>
              <a:rPr lang="es-CL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s-CL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afirmada</a:t>
            </a:r>
            <a:endParaRPr lang="es-CL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DER: Jerarquías de clases</a:t>
            </a:r>
            <a:br>
              <a:rPr lang="es-CL" dirty="0"/>
            </a:br>
            <a:r>
              <a:rPr lang="es-CL" dirty="0"/>
              <a:t>Restricciones: </a:t>
            </a:r>
            <a:r>
              <a:rPr lang="es-CL" dirty="0" smtClean="0">
                <a:solidFill>
                  <a:schemeClr val="accent5">
                    <a:lumMod val="75000"/>
                  </a:schemeClr>
                </a:solidFill>
              </a:rPr>
              <a:t>Cobertura </a:t>
            </a:r>
            <a:r>
              <a:rPr lang="es-CL" dirty="0" smtClean="0"/>
              <a:t>y</a:t>
            </a:r>
            <a:r>
              <a:rPr lang="es-CL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CL" dirty="0" smtClean="0">
                <a:solidFill>
                  <a:srgbClr val="00B050"/>
                </a:solidFill>
              </a:rPr>
              <a:t>Solapamiento</a:t>
            </a:r>
            <a:endParaRPr lang="es-CL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2" y="1255570"/>
            <a:ext cx="2613222" cy="2402030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3830510" y="1970315"/>
            <a:ext cx="2666715" cy="442739"/>
          </a:xfrm>
          <a:prstGeom prst="wedgeRectCallout">
            <a:avLst>
              <a:gd name="adj1" fmla="val 17320"/>
              <a:gd name="adj2" fmla="val 3732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 </a:t>
            </a:r>
            <a:r>
              <a:rPr lang="es-CL" sz="16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</a:t>
            </a:r>
            <a:r>
              <a:rPr lang="es-CL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permitido</a:t>
            </a:r>
            <a:endParaRPr lang="es-CL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477000" y="1981200"/>
            <a:ext cx="2514600" cy="442739"/>
          </a:xfrm>
          <a:prstGeom prst="wedgeRectCallout">
            <a:avLst>
              <a:gd name="adj1" fmla="val 19101"/>
              <a:gd name="adj2" fmla="val -26565"/>
            </a:avLst>
          </a:prstGeom>
          <a:solidFill>
            <a:schemeClr val="accent3">
              <a:lumMod val="20000"/>
              <a:lumOff val="80000"/>
            </a:schemeClr>
          </a:solidFill>
          <a:ln w="825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 </a:t>
            </a:r>
            <a:r>
              <a:rPr lang="es-CL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permitido</a:t>
            </a:r>
            <a:endParaRPr lang="es-CL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 rot="16200000">
            <a:off x="2545105" y="3306817"/>
            <a:ext cx="2087625" cy="442739"/>
          </a:xfrm>
          <a:prstGeom prst="wedgeRectCallout">
            <a:avLst>
              <a:gd name="adj1" fmla="val 17320"/>
              <a:gd name="adj2" fmla="val 3732"/>
            </a:avLst>
          </a:prstGeom>
          <a:solidFill>
            <a:schemeClr val="accent5">
              <a:lumMod val="20000"/>
              <a:lumOff val="80000"/>
            </a:schemeClr>
          </a:solidFill>
          <a:ln w="825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</a:t>
            </a:r>
            <a:r>
              <a:rPr lang="es-CL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s-CL" sz="16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</a:t>
            </a:r>
            <a:r>
              <a:rPr lang="es-CL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afirmada</a:t>
            </a:r>
            <a:endParaRPr lang="es-CL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810287" y="2443993"/>
            <a:ext cx="20223" cy="4190999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77000" y="2443993"/>
            <a:ext cx="0" cy="4114800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621" y="4952247"/>
            <a:ext cx="1829103" cy="14064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077" y="4952247"/>
            <a:ext cx="1771007" cy="123553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702562"/>
            <a:ext cx="1997524" cy="151302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73" y="2721778"/>
            <a:ext cx="1872311" cy="1312510"/>
          </a:xfrm>
          <a:prstGeom prst="rect">
            <a:avLst/>
          </a:prstGeom>
        </p:spPr>
      </p:pic>
      <p:cxnSp>
        <p:nvCxnSpPr>
          <p:cNvPr id="72" name="Straight Connector 71"/>
          <p:cNvCxnSpPr/>
          <p:nvPr/>
        </p:nvCxnSpPr>
        <p:spPr>
          <a:xfrm flipH="1">
            <a:off x="3830510" y="6621535"/>
            <a:ext cx="5161090" cy="0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8991600" y="2443993"/>
            <a:ext cx="0" cy="4190999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830510" y="2443993"/>
            <a:ext cx="5161090" cy="0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ular Callout 18"/>
          <p:cNvSpPr/>
          <p:nvPr/>
        </p:nvSpPr>
        <p:spPr>
          <a:xfrm>
            <a:off x="195588" y="5745046"/>
            <a:ext cx="1752442" cy="442739"/>
          </a:xfrm>
          <a:prstGeom prst="wedgeRectCallout">
            <a:avLst>
              <a:gd name="adj1" fmla="val 19101"/>
              <a:gd name="adj2" fmla="val -26565"/>
            </a:avLst>
          </a:prstGeom>
          <a:solidFill>
            <a:schemeClr val="accent3">
              <a:lumMod val="20000"/>
              <a:lumOff val="80000"/>
            </a:schemeClr>
          </a:solidFill>
          <a:ln w="825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[por defecto]</a:t>
            </a:r>
            <a:endParaRPr lang="es-CL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830510" y="4571999"/>
            <a:ext cx="5161090" cy="0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79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  <p:bldP spid="9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DER: Jerarquías de clases</a:t>
            </a:r>
            <a:br>
              <a:rPr lang="es-CL" dirty="0"/>
            </a:br>
            <a:r>
              <a:rPr lang="es-CL" dirty="0"/>
              <a:t>Restricciones: </a:t>
            </a:r>
            <a:r>
              <a:rPr lang="es-CL" dirty="0" smtClean="0">
                <a:solidFill>
                  <a:schemeClr val="accent5">
                    <a:lumMod val="75000"/>
                  </a:schemeClr>
                </a:solidFill>
              </a:rPr>
              <a:t>Cobertura </a:t>
            </a:r>
            <a:r>
              <a:rPr lang="es-CL" dirty="0" smtClean="0"/>
              <a:t>y</a:t>
            </a:r>
            <a:r>
              <a:rPr lang="es-CL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CL" dirty="0" smtClean="0">
                <a:solidFill>
                  <a:srgbClr val="00B050"/>
                </a:solidFill>
              </a:rPr>
              <a:t>Solapamiento</a:t>
            </a:r>
            <a:endParaRPr lang="es-CL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2" y="1255570"/>
            <a:ext cx="2613222" cy="24020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700" y="2564626"/>
            <a:ext cx="895595" cy="864374"/>
          </a:xfrm>
          <a:prstGeom prst="rect">
            <a:avLst/>
          </a:prstGeom>
        </p:spPr>
      </p:pic>
      <p:sp>
        <p:nvSpPr>
          <p:cNvPr id="19" name="Rectangular Callout 18"/>
          <p:cNvSpPr/>
          <p:nvPr/>
        </p:nvSpPr>
        <p:spPr>
          <a:xfrm>
            <a:off x="195588" y="5745046"/>
            <a:ext cx="1752442" cy="442739"/>
          </a:xfrm>
          <a:prstGeom prst="wedgeRectCallout">
            <a:avLst>
              <a:gd name="adj1" fmla="val 19101"/>
              <a:gd name="adj2" fmla="val -26565"/>
            </a:avLst>
          </a:prstGeom>
          <a:solidFill>
            <a:schemeClr val="accent3">
              <a:lumMod val="20000"/>
              <a:lumOff val="80000"/>
            </a:schemeClr>
          </a:solidFill>
          <a:ln w="825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[por defecto]</a:t>
            </a:r>
            <a:endParaRPr lang="es-CL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51" y="2562433"/>
            <a:ext cx="919774" cy="863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51" y="3481125"/>
            <a:ext cx="919774" cy="859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475" y="3544197"/>
            <a:ext cx="774351" cy="7329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966854"/>
            <a:ext cx="143561" cy="1501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06" y="2565184"/>
            <a:ext cx="919774" cy="8638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06" y="3481125"/>
            <a:ext cx="919774" cy="8591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255" y="2966854"/>
            <a:ext cx="143561" cy="1501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51" y="5605927"/>
            <a:ext cx="919774" cy="85912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475" y="5668999"/>
            <a:ext cx="774351" cy="73298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5091656"/>
            <a:ext cx="143561" cy="15018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491" y="5605927"/>
            <a:ext cx="919774" cy="85912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741" y="5031157"/>
            <a:ext cx="143561" cy="150187"/>
          </a:xfrm>
          <a:prstGeom prst="rect">
            <a:avLst/>
          </a:prstGeom>
        </p:spPr>
      </p:pic>
      <p:sp>
        <p:nvSpPr>
          <p:cNvPr id="43" name="Rectangular Callout 42"/>
          <p:cNvSpPr/>
          <p:nvPr/>
        </p:nvSpPr>
        <p:spPr>
          <a:xfrm rot="16200000">
            <a:off x="2562162" y="5382126"/>
            <a:ext cx="2062993" cy="442739"/>
          </a:xfrm>
          <a:prstGeom prst="wedgeRectCallout">
            <a:avLst>
              <a:gd name="adj1" fmla="val 19101"/>
              <a:gd name="adj2" fmla="val -2656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</a:t>
            </a:r>
            <a:r>
              <a:rPr lang="es-CL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s-CL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afirmada</a:t>
            </a:r>
            <a:endParaRPr lang="es-CL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44" name="Rectangular Callout 43"/>
          <p:cNvSpPr/>
          <p:nvPr/>
        </p:nvSpPr>
        <p:spPr>
          <a:xfrm>
            <a:off x="3830510" y="1970315"/>
            <a:ext cx="2666715" cy="442739"/>
          </a:xfrm>
          <a:prstGeom prst="wedgeRectCallout">
            <a:avLst>
              <a:gd name="adj1" fmla="val 17320"/>
              <a:gd name="adj2" fmla="val 3732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 </a:t>
            </a:r>
            <a:r>
              <a:rPr lang="es-CL" sz="16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</a:t>
            </a:r>
            <a:r>
              <a:rPr lang="es-CL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permitido</a:t>
            </a:r>
            <a:endParaRPr lang="es-CL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45" name="Rectangular Callout 44"/>
          <p:cNvSpPr/>
          <p:nvPr/>
        </p:nvSpPr>
        <p:spPr>
          <a:xfrm>
            <a:off x="6477000" y="1981200"/>
            <a:ext cx="2514600" cy="442739"/>
          </a:xfrm>
          <a:prstGeom prst="wedgeRectCallout">
            <a:avLst>
              <a:gd name="adj1" fmla="val 19101"/>
              <a:gd name="adj2" fmla="val -26565"/>
            </a:avLst>
          </a:prstGeom>
          <a:solidFill>
            <a:schemeClr val="accent3">
              <a:lumMod val="20000"/>
              <a:lumOff val="80000"/>
            </a:schemeClr>
          </a:solidFill>
          <a:ln w="825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 </a:t>
            </a:r>
            <a:r>
              <a:rPr lang="es-CL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permitido</a:t>
            </a:r>
            <a:endParaRPr lang="es-CL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46" name="Rectangular Callout 45"/>
          <p:cNvSpPr/>
          <p:nvPr/>
        </p:nvSpPr>
        <p:spPr>
          <a:xfrm rot="16200000">
            <a:off x="2545105" y="3306817"/>
            <a:ext cx="2087625" cy="442739"/>
          </a:xfrm>
          <a:prstGeom prst="wedgeRectCallout">
            <a:avLst>
              <a:gd name="adj1" fmla="val 17320"/>
              <a:gd name="adj2" fmla="val 3732"/>
            </a:avLst>
          </a:prstGeom>
          <a:solidFill>
            <a:schemeClr val="accent5">
              <a:lumMod val="20000"/>
              <a:lumOff val="80000"/>
            </a:schemeClr>
          </a:solidFill>
          <a:ln w="825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</a:t>
            </a:r>
            <a:r>
              <a:rPr lang="es-CL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s-CL" sz="16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</a:t>
            </a:r>
            <a:r>
              <a:rPr lang="es-CL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afirmada</a:t>
            </a:r>
            <a:endParaRPr lang="es-CL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3810287" y="2443993"/>
            <a:ext cx="20223" cy="4190999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477000" y="2443993"/>
            <a:ext cx="0" cy="4114800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830510" y="6621535"/>
            <a:ext cx="5161090" cy="0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991600" y="2443993"/>
            <a:ext cx="0" cy="4190999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830510" y="4571999"/>
            <a:ext cx="5161090" cy="0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830510" y="2443993"/>
            <a:ext cx="5161090" cy="0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51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Diagrama Entidad</a:t>
            </a:r>
            <a:r>
              <a:rPr lang="es-CL" b="0" dirty="0" smtClean="0"/>
              <a:t>–</a:t>
            </a:r>
            <a:r>
              <a:rPr lang="es-CL" dirty="0" smtClean="0"/>
              <a:t>Relación:</a:t>
            </a:r>
            <a:br>
              <a:rPr lang="es-CL" dirty="0" smtClean="0"/>
            </a:br>
            <a:r>
              <a:rPr lang="es-CL" dirty="0"/>
              <a:t>	relaciones múltiples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3" name="TextBox 12"/>
          <p:cNvSpPr txBox="1"/>
          <p:nvPr/>
        </p:nvSpPr>
        <p:spPr>
          <a:xfrm>
            <a:off x="4535714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latin typeface="Calibri Light" panose="020F0302020204030204" pitchFamily="34" charset="0"/>
              </a:rPr>
              <a:t>Capítulo 2 | </a:t>
            </a:r>
            <a:r>
              <a:rPr lang="es-CL" dirty="0" err="1" smtClean="0">
                <a:latin typeface="Calibri Light" panose="020F0302020204030204" pitchFamily="34" charset="0"/>
              </a:rPr>
              <a:t>Ramakrishnan</a:t>
            </a:r>
            <a:r>
              <a:rPr lang="es-CL" dirty="0" smtClean="0">
                <a:latin typeface="Calibri Light" panose="020F0302020204030204" pitchFamily="34" charset="0"/>
              </a:rPr>
              <a:t> / </a:t>
            </a:r>
            <a:r>
              <a:rPr lang="es-CL" dirty="0" err="1" smtClean="0">
                <a:latin typeface="Calibri Light" panose="020F0302020204030204" pitchFamily="34" charset="0"/>
              </a:rPr>
              <a:t>Gehrke</a:t>
            </a:r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3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DER: Jerarquías de clases</a:t>
            </a:r>
            <a:br>
              <a:rPr lang="es-CL" dirty="0"/>
            </a:br>
            <a:r>
              <a:rPr lang="es-CL" dirty="0" smtClean="0"/>
              <a:t>Restricciones</a:t>
            </a:r>
            <a:endParaRPr lang="es-CL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953780"/>
            <a:ext cx="43434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¿Hay </a:t>
            </a:r>
            <a:r>
              <a:rPr lang="es-CL" sz="2800" i="1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</a:t>
            </a:r>
            <a:r>
              <a:rPr lang="es-CL" sz="2800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es-CL" sz="2800" i="1" dirty="0" smtClean="0">
                <a:latin typeface="Calibri Light" panose="020F0302020204030204" pitchFamily="34" charset="0"/>
              </a:rPr>
              <a:t>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1752" y="5201960"/>
            <a:ext cx="323744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s-CL" sz="2800" i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Depende </a:t>
            </a:r>
            <a:r>
              <a:rPr lang="es-CL" i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(¿datos históricos?)</a:t>
            </a:r>
            <a:endParaRPr lang="es-CL" sz="1600" i="1" dirty="0" smtClean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900" y="5201960"/>
            <a:ext cx="43434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¿Hay </a:t>
            </a:r>
            <a:r>
              <a:rPr lang="es-CL" sz="2800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</a:t>
            </a:r>
            <a:r>
              <a:rPr lang="es-CL" sz="2800" i="1" dirty="0" smtClean="0">
                <a:latin typeface="Calibri Light" panose="020F0302020204030204" pitchFamily="34" charset="0"/>
              </a:rPr>
              <a:t>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1752" y="5953780"/>
            <a:ext cx="323744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Sí </a:t>
            </a:r>
            <a:r>
              <a:rPr lang="es-CL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(de alumnos universitarios)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540473"/>
            <a:ext cx="3279043" cy="443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DER: Jerarquías de clases</a:t>
            </a:r>
            <a:br>
              <a:rPr lang="es-CL" dirty="0"/>
            </a:br>
            <a:r>
              <a:rPr lang="es-CL" dirty="0" smtClean="0"/>
              <a:t>Restricciones</a:t>
            </a:r>
            <a:endParaRPr lang="es-CL" dirty="0">
              <a:solidFill>
                <a:srgbClr val="00B05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270" y="549935"/>
            <a:ext cx="3271423" cy="44234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953780"/>
            <a:ext cx="43434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¿Hay </a:t>
            </a:r>
            <a:r>
              <a:rPr lang="es-CL" sz="2800" i="1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</a:t>
            </a:r>
            <a:r>
              <a:rPr lang="es-CL" sz="2800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es-CL" sz="2800" i="1" dirty="0" smtClean="0">
                <a:latin typeface="Calibri Light" panose="020F0302020204030204" pitchFamily="34" charset="0"/>
              </a:rPr>
              <a:t>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1752" y="5201960"/>
            <a:ext cx="323744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Sí </a:t>
            </a:r>
            <a:r>
              <a:rPr lang="es-CL" sz="2000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(p.ej., auxiliar)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9900" y="5201960"/>
            <a:ext cx="43434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¿Hay </a:t>
            </a:r>
            <a:r>
              <a:rPr lang="es-CL" sz="2800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</a:t>
            </a:r>
            <a:r>
              <a:rPr lang="es-CL" sz="2800" i="1" dirty="0" smtClean="0">
                <a:latin typeface="Calibri Light" panose="020F0302020204030204" pitchFamily="34" charset="0"/>
              </a:rPr>
              <a:t>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1752" y="5953780"/>
            <a:ext cx="323744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Depende </a:t>
            </a:r>
            <a:r>
              <a:rPr lang="es-CL" i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(¿visitantes?)</a:t>
            </a:r>
          </a:p>
        </p:txBody>
      </p:sp>
    </p:spTree>
    <p:extLst>
      <p:ext uri="{BB962C8B-B14F-4D97-AF65-F5344CB8AC3E}">
        <p14:creationId xmlns:p14="http://schemas.microsoft.com/office/powerpoint/2010/main" val="256132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Diagrama Entidad</a:t>
            </a:r>
            <a:r>
              <a:rPr lang="es-CL" b="0" dirty="0" smtClean="0"/>
              <a:t>–</a:t>
            </a:r>
            <a:r>
              <a:rPr lang="es-CL" dirty="0" smtClean="0"/>
              <a:t>Relación:</a:t>
            </a:r>
            <a:br>
              <a:rPr lang="es-CL" dirty="0" smtClean="0"/>
            </a:br>
            <a:r>
              <a:rPr lang="es-CL" dirty="0" smtClean="0"/>
              <a:t>	Entidades Débiles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3" name="TextBox 12"/>
          <p:cNvSpPr txBox="1"/>
          <p:nvPr/>
        </p:nvSpPr>
        <p:spPr>
          <a:xfrm>
            <a:off x="4535714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latin typeface="Calibri Light" panose="020F0302020204030204" pitchFamily="34" charset="0"/>
              </a:rPr>
              <a:t>Capítulo 2 |</a:t>
            </a:r>
            <a:r>
              <a:rPr lang="es-CL" dirty="0" err="1" smtClean="0">
                <a:latin typeface="Calibri Light" panose="020F0302020204030204" pitchFamily="34" charset="0"/>
              </a:rPr>
              <a:t>Ramakrishnan</a:t>
            </a:r>
            <a:r>
              <a:rPr lang="es-CL" dirty="0" smtClean="0">
                <a:latin typeface="Calibri Light" panose="020F0302020204030204" pitchFamily="34" charset="0"/>
              </a:rPr>
              <a:t> / </a:t>
            </a:r>
            <a:r>
              <a:rPr lang="es-CL" dirty="0" err="1" smtClean="0">
                <a:latin typeface="Calibri Light" panose="020F0302020204030204" pitchFamily="34" charset="0"/>
              </a:rPr>
              <a:t>Gehrke</a:t>
            </a:r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endParaRPr lang="es-C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37" y="2590800"/>
            <a:ext cx="7344855" cy="1779684"/>
          </a:xfrm>
          <a:prstGeom prst="rect">
            <a:avLst/>
          </a:prstGeom>
        </p:spPr>
      </p:pic>
      <p:sp>
        <p:nvSpPr>
          <p:cNvPr id="6" name="Title 3 2 1"/>
          <p:cNvSpPr txBox="1">
            <a:spLocks/>
          </p:cNvSpPr>
          <p:nvPr/>
        </p:nvSpPr>
        <p:spPr>
          <a:xfrm>
            <a:off x="685800" y="56086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¡No se pueden compartir llaves así!</a:t>
            </a:r>
            <a:endParaRPr lang="es-CL" sz="28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3998686" y="3315866"/>
            <a:ext cx="838200" cy="306286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5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endParaRPr lang="es-C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37" y="2590801"/>
            <a:ext cx="7337475" cy="1806997"/>
          </a:xfrm>
          <a:prstGeom prst="rect">
            <a:avLst/>
          </a:prstGeom>
        </p:spPr>
      </p:pic>
      <p:sp>
        <p:nvSpPr>
          <p:cNvPr id="6" name="Title 3 2 1"/>
          <p:cNvSpPr txBox="1">
            <a:spLocks/>
          </p:cNvSpPr>
          <p:nvPr/>
        </p:nvSpPr>
        <p:spPr>
          <a:xfrm>
            <a:off x="685800" y="56086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dirty="0" smtClean="0">
                <a:latin typeface="Calibri Light" panose="020F0302020204030204" pitchFamily="34" charset="0"/>
              </a:rPr>
              <a:t>… entidades cuya llave dependa </a:t>
            </a:r>
          </a:p>
          <a:p>
            <a:pPr algn="r"/>
            <a:r>
              <a:rPr lang="es-CL" sz="2800" dirty="0" smtClean="0">
                <a:latin typeface="Calibri Light" panose="020F0302020204030204" pitchFamily="34" charset="0"/>
              </a:rPr>
              <a:t>de la llave</a:t>
            </a:r>
            <a:r>
              <a:rPr lang="es-CL" sz="2800" dirty="0">
                <a:latin typeface="Calibri Light" panose="020F0302020204030204" pitchFamily="34" charset="0"/>
              </a:rPr>
              <a:t> </a:t>
            </a:r>
            <a:r>
              <a:rPr lang="es-CL" sz="2800" dirty="0" smtClean="0">
                <a:latin typeface="Calibri Light" panose="020F0302020204030204" pitchFamily="34" charset="0"/>
              </a:rPr>
              <a:t>de otra entidad</a:t>
            </a:r>
            <a:endParaRPr lang="es-CL" sz="2800" dirty="0">
              <a:latin typeface="Calibri Light" panose="020F0302020204030204" pitchFamily="34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048000" y="4572000"/>
            <a:ext cx="2781300" cy="560162"/>
          </a:xfrm>
          <a:prstGeom prst="wedgeRectCallout">
            <a:avLst>
              <a:gd name="adj1" fmla="val -49431"/>
              <a:gd name="adj2" fmla="val -107566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¡Se llama una llave </a:t>
            </a:r>
            <a:r>
              <a:rPr lang="es-CL" b="1" dirty="0" smtClean="0">
                <a:latin typeface="Calibri Light" panose="020F0302020204030204" pitchFamily="34" charset="0"/>
              </a:rPr>
              <a:t>parcial</a:t>
            </a:r>
            <a:r>
              <a:rPr lang="es-CL" dirty="0" smtClean="0">
                <a:latin typeface="Calibri Light" panose="020F0302020204030204" pitchFamily="34" charset="0"/>
              </a:rPr>
              <a:t>!</a:t>
            </a:r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6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37" y="2590801"/>
            <a:ext cx="7337475" cy="1806997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3276600" y="4438644"/>
            <a:ext cx="2781300" cy="560162"/>
          </a:xfrm>
          <a:prstGeom prst="wedgeRectCallout">
            <a:avLst>
              <a:gd name="adj1" fmla="val 39744"/>
              <a:gd name="adj2" fmla="val -95583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 (1) Dependencia de llave</a:t>
            </a:r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br>
              <a:rPr lang="es-CL" dirty="0" smtClean="0"/>
            </a:br>
            <a:r>
              <a:rPr lang="es-CL" dirty="0" smtClean="0"/>
              <a:t>	¿Cuándo se usan? 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Tres 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</a:rPr>
              <a:t>características</a:t>
            </a:r>
            <a:endParaRPr lang="es-CL" dirty="0"/>
          </a:p>
        </p:txBody>
      </p:sp>
      <p:sp>
        <p:nvSpPr>
          <p:cNvPr id="6" name="Title 3 2 1"/>
          <p:cNvSpPr txBox="1">
            <a:spLocks/>
          </p:cNvSpPr>
          <p:nvPr/>
        </p:nvSpPr>
        <p:spPr>
          <a:xfrm>
            <a:off x="685800" y="56086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dirty="0">
                <a:latin typeface="Calibri Light" panose="020F0302020204030204" pitchFamily="34" charset="0"/>
              </a:rPr>
              <a:t>… entidades cuya llave dependa </a:t>
            </a:r>
          </a:p>
          <a:p>
            <a:pPr algn="r"/>
            <a:r>
              <a:rPr lang="es-CL" sz="2800" dirty="0">
                <a:latin typeface="Calibri Light" panose="020F0302020204030204" pitchFamily="34" charset="0"/>
              </a:rPr>
              <a:t>de la llave de otra entidad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2185307" y="1378544"/>
            <a:ext cx="2514600" cy="856107"/>
          </a:xfrm>
          <a:prstGeom prst="wedgeRectCallout">
            <a:avLst>
              <a:gd name="adj1" fmla="val 8677"/>
              <a:gd name="adj2" fmla="val 131162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(2) Varias (débiles) a una </a:t>
            </a:r>
          </a:p>
          <a:p>
            <a:pPr algn="ctr"/>
            <a:r>
              <a:rPr lang="es-CL" dirty="0" smtClean="0">
                <a:latin typeface="Calibri Light" panose="020F0302020204030204" pitchFamily="34" charset="0"/>
              </a:rPr>
              <a:t>(3) Participación total</a:t>
            </a:r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276600" y="4436833"/>
            <a:ext cx="2781300" cy="560162"/>
          </a:xfrm>
          <a:prstGeom prst="wedgeRectCallout">
            <a:avLst>
              <a:gd name="adj1" fmla="val -49431"/>
              <a:gd name="adj2" fmla="val -107566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Calibri Light" panose="020F0302020204030204" pitchFamily="34" charset="0"/>
              </a:rPr>
              <a:t> (1) Dependencia de llave</a:t>
            </a:r>
          </a:p>
        </p:txBody>
      </p:sp>
    </p:spTree>
    <p:extLst>
      <p:ext uri="{BB962C8B-B14F-4D97-AF65-F5344CB8AC3E}">
        <p14:creationId xmlns:p14="http://schemas.microsoft.com/office/powerpoint/2010/main" val="266077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37" y="2590801"/>
            <a:ext cx="7337475" cy="1806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br>
              <a:rPr lang="es-CL" dirty="0" smtClean="0"/>
            </a:br>
            <a:r>
              <a:rPr lang="es-CL" dirty="0" smtClean="0"/>
              <a:t>	Un ejemplo más complejo</a:t>
            </a:r>
            <a:endParaRPr lang="es-CL" dirty="0"/>
          </a:p>
        </p:txBody>
      </p:sp>
      <p:sp>
        <p:nvSpPr>
          <p:cNvPr id="8" name="TextBox 7"/>
          <p:cNvSpPr txBox="1"/>
          <p:nvPr/>
        </p:nvSpPr>
        <p:spPr>
          <a:xfrm>
            <a:off x="918337" y="5410200"/>
            <a:ext cx="736774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¿Ahora, si queremos modelar notas de alumnos?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3820" y="6092279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2057400"/>
            <a:ext cx="8294459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br>
              <a:rPr lang="es-CL" dirty="0" smtClean="0"/>
            </a:br>
            <a:r>
              <a:rPr lang="es-CL" dirty="0" smtClean="0"/>
              <a:t>	Una cadena de entidades débiles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038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2057400"/>
            <a:ext cx="8294459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br>
              <a:rPr lang="es-CL" dirty="0" smtClean="0"/>
            </a:br>
            <a:r>
              <a:rPr lang="es-CL" dirty="0" smtClean="0"/>
              <a:t>	Una cadena de entidades débiles</a:t>
            </a:r>
            <a:endParaRPr lang="es-CL" dirty="0"/>
          </a:p>
        </p:txBody>
      </p:sp>
      <p:sp>
        <p:nvSpPr>
          <p:cNvPr id="8" name="TextBox 7"/>
          <p:cNvSpPr txBox="1"/>
          <p:nvPr/>
        </p:nvSpPr>
        <p:spPr>
          <a:xfrm>
            <a:off x="918337" y="5410200"/>
            <a:ext cx="736774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¿Y si queremos guardar el nombre del alumno?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3820" y="6092279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85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br>
              <a:rPr lang="es-CL" dirty="0" smtClean="0"/>
            </a:br>
            <a:r>
              <a:rPr lang="es-CL" dirty="0" smtClean="0"/>
              <a:t>	Una cadena de entidades débiles</a:t>
            </a:r>
            <a:endParaRPr lang="es-CL" dirty="0"/>
          </a:p>
        </p:txBody>
      </p:sp>
      <p:sp>
        <p:nvSpPr>
          <p:cNvPr id="8" name="TextBox 7"/>
          <p:cNvSpPr txBox="1"/>
          <p:nvPr/>
        </p:nvSpPr>
        <p:spPr>
          <a:xfrm>
            <a:off x="918337" y="5410200"/>
            <a:ext cx="736774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¿Algún problema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8881"/>
            <a:ext cx="8471308" cy="2358719"/>
          </a:xfrm>
          <a:prstGeom prst="rect">
            <a:avLst/>
          </a:prstGeom>
        </p:spPr>
      </p:pic>
      <p:sp>
        <p:nvSpPr>
          <p:cNvPr id="14" name="Multiply 13"/>
          <p:cNvSpPr/>
          <p:nvPr/>
        </p:nvSpPr>
        <p:spPr>
          <a:xfrm>
            <a:off x="28348" y="1117538"/>
            <a:ext cx="838200" cy="306286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3429000" y="1171942"/>
            <a:ext cx="5486400" cy="733057"/>
          </a:xfrm>
          <a:prstGeom prst="wedgeRectCallout">
            <a:avLst>
              <a:gd name="adj1" fmla="val -79876"/>
              <a:gd name="adj2" fmla="val 4660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¡Repeticiones del nombre del alumno para cada nota!</a:t>
            </a:r>
          </a:p>
          <a:p>
            <a:pPr algn="ctr"/>
            <a:r>
              <a:rPr lang="es-CL" dirty="0" smtClean="0">
                <a:latin typeface="Calibri Light" panose="020F0302020204030204" pitchFamily="34" charset="0"/>
              </a:rPr>
              <a:t>(Redundante con el RUT)</a:t>
            </a:r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03820" y="6092279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3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</a:t>
            </a:r>
            <a:endParaRPr lang="es-CL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524000"/>
            <a:ext cx="73152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¿Cómo se puede modelar </a:t>
            </a:r>
            <a:r>
              <a:rPr lang="es-CL" sz="2400" i="1" smtClean="0">
                <a:latin typeface="Calibri Light" panose="020F0302020204030204" pitchFamily="34" charset="0"/>
              </a:rPr>
              <a:t>un alquiler que </a:t>
            </a:r>
            <a:r>
              <a:rPr lang="es-CL" sz="2400" i="1" dirty="0" smtClean="0">
                <a:latin typeface="Calibri Light" panose="020F0302020204030204" pitchFamily="34" charset="0"/>
              </a:rPr>
              <a:t>involucra </a:t>
            </a:r>
            <a:r>
              <a:rPr lang="es-CL" sz="2400" dirty="0">
                <a:solidFill>
                  <a:srgbClr val="0066CC"/>
                </a:solidFill>
                <a:latin typeface="Calibri Light" panose="020F0302020204030204" pitchFamily="34" charset="0"/>
              </a:rPr>
              <a:t>P</a:t>
            </a:r>
            <a:r>
              <a:rPr lang="es-CL" sz="24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ersonas</a:t>
            </a:r>
            <a:r>
              <a:rPr lang="es-CL" sz="2400" i="1" dirty="0" smtClean="0">
                <a:latin typeface="Calibri Light" panose="020F0302020204030204" pitchFamily="34" charset="0"/>
              </a:rPr>
              <a:t>, </a:t>
            </a:r>
            <a:r>
              <a:rPr lang="es-CL" sz="2400" dirty="0">
                <a:solidFill>
                  <a:srgbClr val="0070C0"/>
                </a:solidFill>
                <a:latin typeface="Calibri Light" panose="020F0302020204030204" pitchFamily="34" charset="0"/>
              </a:rPr>
              <a:t>P</a:t>
            </a:r>
            <a:r>
              <a:rPr lang="es-CL" sz="24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elículas</a:t>
            </a:r>
            <a:r>
              <a:rPr lang="es-CL" sz="2400" i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 </a:t>
            </a:r>
            <a:r>
              <a:rPr lang="es-CL" sz="2400" i="1" dirty="0" smtClean="0">
                <a:latin typeface="Calibri Light" panose="020F0302020204030204" pitchFamily="34" charset="0"/>
              </a:rPr>
              <a:t>y </a:t>
            </a:r>
            <a:r>
              <a:rPr lang="es-CL" sz="24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Locales de Videos</a:t>
            </a:r>
            <a:r>
              <a:rPr lang="es-CL" sz="2400" i="1" dirty="0" smtClean="0">
                <a:latin typeface="Calibri Light" panose="020F0302020204030204" pitchFamily="34" charset="0"/>
              </a:rPr>
              <a:t>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028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04" y="2743200"/>
            <a:ext cx="540459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52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br>
              <a:rPr lang="es-CL" dirty="0" smtClean="0"/>
            </a:br>
            <a:r>
              <a:rPr lang="es-CL" dirty="0" smtClean="0"/>
              <a:t>	Varias dependencias</a:t>
            </a:r>
            <a:endParaRPr lang="es-CL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3"/>
            <a:ext cx="8158676" cy="29506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8337" y="5410200"/>
            <a:ext cx="736774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¿Podemos simplificar el modelo?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3820" y="6092279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1600200" y="1296165"/>
            <a:ext cx="2781300" cy="560162"/>
          </a:xfrm>
          <a:prstGeom prst="wedgeRectCallout">
            <a:avLst>
              <a:gd name="adj1" fmla="val -51486"/>
              <a:gd name="adj2" fmla="val 100563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¡No hay llave parcial!</a:t>
            </a:r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190500" y="2030733"/>
            <a:ext cx="838200" cy="306286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9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br>
              <a:rPr lang="es-CL" dirty="0" smtClean="0"/>
            </a:br>
            <a:r>
              <a:rPr lang="es-CL" dirty="0" smtClean="0"/>
              <a:t>	Relación con una entidad débil</a:t>
            </a:r>
            <a:endParaRPr lang="es-CL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2057406"/>
            <a:ext cx="8183353" cy="16188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8337" y="5410200"/>
            <a:ext cx="736774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¿Si tenemos notas por pregunta?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03820" y="6092279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95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br>
              <a:rPr lang="es-CL" dirty="0" smtClean="0"/>
            </a:br>
            <a:r>
              <a:rPr lang="es-CL" dirty="0" smtClean="0"/>
              <a:t>	Relación con una entidad débil</a:t>
            </a:r>
            <a:endParaRPr lang="es-CL" dirty="0"/>
          </a:p>
        </p:txBody>
      </p:sp>
      <p:sp>
        <p:nvSpPr>
          <p:cNvPr id="13" name="TextBox 12"/>
          <p:cNvSpPr txBox="1"/>
          <p:nvPr/>
        </p:nvSpPr>
        <p:spPr>
          <a:xfrm>
            <a:off x="918337" y="5410200"/>
            <a:ext cx="736774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¿Algún problema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1162520"/>
            <a:ext cx="8191404" cy="2513783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>
          <a:xfrm>
            <a:off x="3649980" y="1162520"/>
            <a:ext cx="5486400" cy="733057"/>
          </a:xfrm>
          <a:prstGeom prst="wedgeRectCallout">
            <a:avLst>
              <a:gd name="adj1" fmla="val -60293"/>
              <a:gd name="adj2" fmla="val -24965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¡Un alumno puede tener varias notas por varias preguntas en la misma evaluación!</a:t>
            </a:r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3820" y="6092279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1524000" y="1162520"/>
            <a:ext cx="838200" cy="306286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52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2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br>
              <a:rPr lang="es-CL" dirty="0" smtClean="0"/>
            </a:br>
            <a:r>
              <a:rPr lang="es-CL" dirty="0" smtClean="0"/>
              <a:t>	Varias dependencias y una cadena</a:t>
            </a:r>
            <a:endParaRPr lang="es-CL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219200"/>
            <a:ext cx="8166703" cy="3760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8337" y="5410200"/>
            <a:ext cx="736774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¿Algún problema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1" y="6102030"/>
            <a:ext cx="234248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>
                <a:latin typeface="Calibri Light" panose="020F0302020204030204" pitchFamily="34" charset="0"/>
              </a:rPr>
              <a:t>¡</a:t>
            </a:r>
            <a:r>
              <a:rPr lang="es-CL" sz="2800" i="1" dirty="0" smtClean="0">
                <a:latin typeface="Calibri Light" panose="020F0302020204030204" pitchFamily="34" charset="0"/>
              </a:rPr>
              <a:t>Todo bien! </a:t>
            </a:r>
            <a:r>
              <a:rPr lang="es-CL" sz="2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</a:t>
            </a:r>
            <a:endParaRPr lang="es-CL" sz="28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82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Diagrama Entidad</a:t>
            </a:r>
            <a:r>
              <a:rPr lang="es-CL" b="0" dirty="0" smtClean="0"/>
              <a:t>–</a:t>
            </a:r>
            <a:r>
              <a:rPr lang="es-CL" dirty="0" smtClean="0"/>
              <a:t>Relación:</a:t>
            </a:r>
            <a:br>
              <a:rPr lang="es-CL" dirty="0" smtClean="0"/>
            </a:br>
            <a:r>
              <a:rPr lang="es-CL" dirty="0" smtClean="0"/>
              <a:t>	Agregación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3" name="TextBox 12"/>
          <p:cNvSpPr txBox="1"/>
          <p:nvPr/>
        </p:nvSpPr>
        <p:spPr>
          <a:xfrm>
            <a:off x="4535714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latin typeface="Calibri Light" panose="020F0302020204030204" pitchFamily="34" charset="0"/>
              </a:rPr>
              <a:t>Capítulo 2 | </a:t>
            </a:r>
            <a:r>
              <a:rPr lang="es-CL" dirty="0" err="1" smtClean="0">
                <a:latin typeface="Calibri Light" panose="020F0302020204030204" pitchFamily="34" charset="0"/>
              </a:rPr>
              <a:t>Ramakrishnan</a:t>
            </a:r>
            <a:r>
              <a:rPr lang="es-CL" dirty="0" smtClean="0">
                <a:latin typeface="Calibri Light" panose="020F0302020204030204" pitchFamily="34" charset="0"/>
              </a:rPr>
              <a:t> / </a:t>
            </a:r>
            <a:r>
              <a:rPr lang="es-CL" dirty="0" err="1" smtClean="0">
                <a:latin typeface="Calibri Light" panose="020F0302020204030204" pitchFamily="34" charset="0"/>
              </a:rPr>
              <a:t>Gehrke</a:t>
            </a:r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37" y="1828799"/>
            <a:ext cx="7449311" cy="40378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56000" y="3528000"/>
            <a:ext cx="381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E–R: Agregación: crear una </a:t>
            </a:r>
            <a:r>
              <a:rPr lang="es-CL" dirty="0">
                <a:solidFill>
                  <a:srgbClr val="0066CC"/>
                </a:solidFill>
              </a:rPr>
              <a:t>entidad virtual </a:t>
            </a:r>
            <a:r>
              <a:rPr lang="es-CL" dirty="0"/>
              <a:t/>
            </a:r>
            <a:br>
              <a:rPr lang="es-CL" dirty="0"/>
            </a:br>
            <a:r>
              <a:rPr lang="es-CL" dirty="0"/>
              <a:t>	encapsulando una relación</a:t>
            </a:r>
            <a:endParaRPr lang="es-CL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640621" y="1752600"/>
            <a:ext cx="8001000" cy="190500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8000"/>
                </a:schemeClr>
              </a:gs>
              <a:gs pos="35000">
                <a:schemeClr val="accent1">
                  <a:tint val="37000"/>
                  <a:satMod val="300000"/>
                  <a:alpha val="21000"/>
                </a:schemeClr>
              </a:gs>
              <a:gs pos="100000">
                <a:schemeClr val="accent1">
                  <a:tint val="15000"/>
                  <a:satMod val="350000"/>
                  <a:alpha val="16000"/>
                </a:schemeClr>
              </a:gs>
            </a:gsLst>
          </a:gradFill>
          <a:ln w="44450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5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5721462" y="3962400"/>
            <a:ext cx="2965337" cy="1194482"/>
          </a:xfrm>
          <a:prstGeom prst="wedgeRectCallout">
            <a:avLst>
              <a:gd name="adj1" fmla="val -89847"/>
              <a:gd name="adj2" fmla="val -8203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La relación no está entre relaciones (hay un hueco).</a:t>
            </a:r>
          </a:p>
          <a:p>
            <a:pPr algn="ctr"/>
            <a:r>
              <a:rPr lang="es-CL" dirty="0" smtClean="0">
                <a:latin typeface="Calibri Light" panose="020F0302020204030204" pitchFamily="34" charset="0"/>
              </a:rPr>
              <a:t>La relación conecta la entidad Persona y una entidad virtual.</a:t>
            </a:r>
          </a:p>
        </p:txBody>
      </p:sp>
      <p:sp>
        <p:nvSpPr>
          <p:cNvPr id="8" name="Rectangle 7"/>
          <p:cNvSpPr/>
          <p:nvPr/>
        </p:nvSpPr>
        <p:spPr>
          <a:xfrm>
            <a:off x="4953000" y="177914"/>
            <a:ext cx="2514600" cy="48736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8000"/>
                </a:schemeClr>
              </a:gs>
              <a:gs pos="35000">
                <a:schemeClr val="accent1">
                  <a:tint val="37000"/>
                  <a:satMod val="300000"/>
                  <a:alpha val="21000"/>
                </a:schemeClr>
              </a:gs>
              <a:gs pos="100000">
                <a:schemeClr val="accent1">
                  <a:tint val="15000"/>
                  <a:satMod val="350000"/>
                  <a:alpha val="16000"/>
                </a:schemeClr>
              </a:gs>
            </a:gsLst>
          </a:gradFill>
          <a:ln w="44450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61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Relaciones: </a:t>
            </a:r>
            <a:br>
              <a:rPr lang="es-CL" dirty="0" smtClean="0"/>
            </a:br>
            <a:r>
              <a:rPr lang="es-CL" dirty="0" smtClean="0"/>
              <a:t>	</a:t>
            </a:r>
            <a:r>
              <a:rPr lang="es-CL" dirty="0"/>
              <a:t> Agregación </a:t>
            </a:r>
            <a:r>
              <a:rPr lang="es-CL" dirty="0" smtClean="0"/>
              <a:t>vs. Ternaria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74" y="2152544"/>
            <a:ext cx="4009411" cy="217327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8337" y="5816769"/>
            <a:ext cx="7367748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700" i="1" dirty="0" smtClean="0">
                <a:latin typeface="Calibri Light" panose="020F0302020204030204" pitchFamily="34" charset="0"/>
              </a:rPr>
              <a:t>¿Cuál es la diferencia entre las dos opciones aquí?</a:t>
            </a:r>
            <a:endParaRPr lang="es-CL" sz="27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3172" y="3053032"/>
            <a:ext cx="152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angle 14"/>
          <p:cNvSpPr/>
          <p:nvPr/>
        </p:nvSpPr>
        <p:spPr>
          <a:xfrm>
            <a:off x="152400" y="2111532"/>
            <a:ext cx="4306345" cy="102532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8000"/>
                </a:schemeClr>
              </a:gs>
              <a:gs pos="35000">
                <a:schemeClr val="accent1">
                  <a:tint val="37000"/>
                  <a:satMod val="300000"/>
                  <a:alpha val="21000"/>
                </a:schemeClr>
              </a:gs>
              <a:gs pos="100000">
                <a:schemeClr val="accent1">
                  <a:tint val="15000"/>
                  <a:satMod val="350000"/>
                  <a:alpha val="16000"/>
                </a:schemeClr>
              </a:gs>
            </a:gsLst>
          </a:gradFill>
          <a:ln w="44450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98" y="2178173"/>
            <a:ext cx="4021044" cy="2122018"/>
          </a:xfrm>
          <a:prstGeom prst="rect">
            <a:avLst/>
          </a:prstGeom>
        </p:spPr>
      </p:pic>
      <p:sp>
        <p:nvSpPr>
          <p:cNvPr id="24" name="Rectangular Callout 23"/>
          <p:cNvSpPr/>
          <p:nvPr/>
        </p:nvSpPr>
        <p:spPr>
          <a:xfrm>
            <a:off x="4114800" y="4815282"/>
            <a:ext cx="4917665" cy="691840"/>
          </a:xfrm>
          <a:prstGeom prst="wedgeRectCallout">
            <a:avLst>
              <a:gd name="adj1" fmla="val 7251"/>
              <a:gd name="adj2" fmla="val -217072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No podemos guardar (p.ej.) el precio por noche de una película en un local sin saber la persona.</a:t>
            </a:r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8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Relaciones: </a:t>
            </a:r>
            <a:br>
              <a:rPr lang="es-CL" dirty="0" smtClean="0"/>
            </a:br>
            <a:r>
              <a:rPr lang="es-CL" dirty="0" smtClean="0"/>
              <a:t>	</a:t>
            </a:r>
            <a:r>
              <a:rPr lang="es-CL" dirty="0"/>
              <a:t> Agregación </a:t>
            </a:r>
            <a:r>
              <a:rPr lang="es-CL" dirty="0" smtClean="0"/>
              <a:t>vs. Binaria + Ternaria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74" y="2152544"/>
            <a:ext cx="4009411" cy="2173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58" y="2154321"/>
            <a:ext cx="4040599" cy="21910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8337" y="5816769"/>
            <a:ext cx="7367748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700" i="1" dirty="0" smtClean="0">
                <a:latin typeface="Calibri Light" panose="020F0302020204030204" pitchFamily="34" charset="0"/>
              </a:rPr>
              <a:t>¿Cuál es la diferencia entre las dos opciones aquí?</a:t>
            </a:r>
            <a:endParaRPr lang="es-CL" sz="27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4114800" y="4815282"/>
            <a:ext cx="4917665" cy="691840"/>
          </a:xfrm>
          <a:prstGeom prst="wedgeRectCallout">
            <a:avLst>
              <a:gd name="adj1" fmla="val 7251"/>
              <a:gd name="adj2" fmla="val -217072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Una persona podría alquilar una película de cualquier local, incluso uno que no tenga la película</a:t>
            </a:r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3172" y="3053032"/>
            <a:ext cx="152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angle 14"/>
          <p:cNvSpPr/>
          <p:nvPr/>
        </p:nvSpPr>
        <p:spPr>
          <a:xfrm>
            <a:off x="152400" y="2111532"/>
            <a:ext cx="4306345" cy="102532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8000"/>
                </a:schemeClr>
              </a:gs>
              <a:gs pos="35000">
                <a:schemeClr val="accent1">
                  <a:tint val="37000"/>
                  <a:satMod val="300000"/>
                  <a:alpha val="21000"/>
                </a:schemeClr>
              </a:gs>
              <a:gs pos="100000">
                <a:schemeClr val="accent1">
                  <a:tint val="15000"/>
                  <a:satMod val="350000"/>
                  <a:alpha val="16000"/>
                </a:schemeClr>
              </a:gs>
            </a:gsLst>
          </a:gradFill>
          <a:ln w="44450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94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Relaciones: </a:t>
            </a:r>
            <a:br>
              <a:rPr lang="es-CL" dirty="0" smtClean="0"/>
            </a:br>
            <a:r>
              <a:rPr lang="es-CL" dirty="0" smtClean="0"/>
              <a:t>	Binaria vs. Agregación vs. Ternaria</a:t>
            </a:r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6" y="2590802"/>
            <a:ext cx="2257701" cy="20184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2758295"/>
            <a:ext cx="2147181" cy="1689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14" y="2757122"/>
            <a:ext cx="2663191" cy="16872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34516" y="2757121"/>
            <a:ext cx="2945057" cy="436439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8000"/>
                </a:schemeClr>
              </a:gs>
              <a:gs pos="35000">
                <a:schemeClr val="accent1">
                  <a:tint val="37000"/>
                  <a:satMod val="300000"/>
                  <a:alpha val="21000"/>
                </a:schemeClr>
              </a:gs>
              <a:gs pos="100000">
                <a:schemeClr val="accent1">
                  <a:tint val="15000"/>
                  <a:satMod val="350000"/>
                  <a:alpha val="16000"/>
                </a:schemeClr>
              </a:gs>
            </a:gsLst>
          </a:gradFill>
          <a:ln w="34925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042013" y="4989704"/>
            <a:ext cx="5349387" cy="0"/>
          </a:xfrm>
          <a:prstGeom prst="straightConnector1">
            <a:avLst/>
          </a:prstGeom>
          <a:ln w="539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26005" y="5011124"/>
            <a:ext cx="3581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Más conciso</a:t>
            </a:r>
            <a:endParaRPr lang="es-CL" sz="2800" i="1" dirty="0">
              <a:latin typeface="Calibri Light" panose="020F030202020403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057400" y="2246504"/>
            <a:ext cx="5349387" cy="0"/>
          </a:xfrm>
          <a:prstGeom prst="straightConnector1">
            <a:avLst/>
          </a:prstGeom>
          <a:ln w="539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44550" y="1676400"/>
            <a:ext cx="3581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Más flexible</a:t>
            </a:r>
            <a:endParaRPr lang="es-CL" sz="2800" i="1" dirty="0">
              <a:latin typeface="Calibri Light" panose="020F0302020204030204" pitchFamily="34" charset="0"/>
            </a:endParaRPr>
          </a:p>
        </p:txBody>
      </p:sp>
      <p:sp>
        <p:nvSpPr>
          <p:cNvPr id="27" name="Title 3 2 1"/>
          <p:cNvSpPr txBox="1">
            <a:spLocks/>
          </p:cNvSpPr>
          <p:nvPr/>
        </p:nvSpPr>
        <p:spPr>
          <a:xfrm>
            <a:off x="685800" y="57610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dirty="0" smtClean="0">
                <a:latin typeface="Calibri Light" panose="020F0302020204030204" pitchFamily="34" charset="0"/>
              </a:rPr>
              <a:t>¡Es importante intentar ser tan</a:t>
            </a:r>
            <a:r>
              <a:rPr lang="es-CL" sz="2800" dirty="0">
                <a:latin typeface="Calibri Light" panose="020F0302020204030204" pitchFamily="34" charset="0"/>
              </a:rPr>
              <a:t> </a:t>
            </a:r>
            <a:r>
              <a:rPr lang="es-CL" sz="2800" dirty="0" smtClean="0">
                <a:latin typeface="Calibri Light" panose="020F0302020204030204" pitchFamily="34" charset="0"/>
              </a:rPr>
              <a:t>conciso </a:t>
            </a:r>
          </a:p>
          <a:p>
            <a:pPr algn="r"/>
            <a:r>
              <a:rPr lang="es-CL" sz="2800" dirty="0" smtClean="0">
                <a:latin typeface="Calibri Light" panose="020F0302020204030204" pitchFamily="34" charset="0"/>
              </a:rPr>
              <a:t>como</a:t>
            </a:r>
            <a:r>
              <a:rPr lang="es-CL" sz="2800" dirty="0">
                <a:latin typeface="Calibri Light" panose="020F0302020204030204" pitchFamily="34" charset="0"/>
              </a:rPr>
              <a:t> sea </a:t>
            </a:r>
            <a:r>
              <a:rPr lang="es-CL" sz="2800" dirty="0" smtClean="0">
                <a:latin typeface="Calibri Light" panose="020F0302020204030204" pitchFamily="34" charset="0"/>
              </a:rPr>
              <a:t>posible (pero no más</a:t>
            </a:r>
            <a:r>
              <a:rPr lang="es-CL" sz="2800" dirty="0">
                <a:latin typeface="Calibri Light" panose="020F0302020204030204" pitchFamily="34" charset="0"/>
              </a:rPr>
              <a:t> </a:t>
            </a:r>
            <a:r>
              <a:rPr lang="es-CL" sz="2800" dirty="0" smtClean="0">
                <a:latin typeface="Calibri Light" panose="020F0302020204030204" pitchFamily="34" charset="0"/>
              </a:rPr>
              <a:t>conciso)!</a:t>
            </a:r>
          </a:p>
        </p:txBody>
      </p:sp>
    </p:spTree>
    <p:extLst>
      <p:ext uri="{BB962C8B-B14F-4D97-AF65-F5344CB8AC3E}">
        <p14:creationId xmlns:p14="http://schemas.microsoft.com/office/powerpoint/2010/main" val="399940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¿Para qué necesitamos </a:t>
            </a:r>
            <a:r>
              <a:rPr lang="es-CL" dirty="0"/>
              <a:t>E–R</a:t>
            </a:r>
            <a:r>
              <a:rPr lang="es-CL" dirty="0" smtClean="0"/>
              <a:t>?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0748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73152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¿Cómo se puede modelar un alquiler que involucra </a:t>
            </a:r>
            <a:r>
              <a:rPr lang="es-CL" sz="2400" dirty="0">
                <a:solidFill>
                  <a:srgbClr val="0066CC"/>
                </a:solidFill>
                <a:latin typeface="Calibri Light" panose="020F0302020204030204" pitchFamily="34" charset="0"/>
              </a:rPr>
              <a:t>P</a:t>
            </a:r>
            <a:r>
              <a:rPr lang="es-CL" sz="24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ersonas</a:t>
            </a:r>
            <a:r>
              <a:rPr lang="es-CL" sz="2400" i="1" dirty="0" smtClean="0">
                <a:latin typeface="Calibri Light" panose="020F0302020204030204" pitchFamily="34" charset="0"/>
              </a:rPr>
              <a:t>, </a:t>
            </a:r>
            <a:r>
              <a:rPr lang="es-CL" sz="2400" dirty="0">
                <a:solidFill>
                  <a:srgbClr val="0070C0"/>
                </a:solidFill>
                <a:latin typeface="Calibri Light" panose="020F0302020204030204" pitchFamily="34" charset="0"/>
              </a:rPr>
              <a:t>P</a:t>
            </a:r>
            <a:r>
              <a:rPr lang="es-CL" sz="24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elículas</a:t>
            </a:r>
            <a:r>
              <a:rPr lang="es-CL" sz="2400" i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 </a:t>
            </a:r>
            <a:r>
              <a:rPr lang="es-CL" sz="2400" i="1" dirty="0" smtClean="0">
                <a:latin typeface="Calibri Light" panose="020F0302020204030204" pitchFamily="34" charset="0"/>
              </a:rPr>
              <a:t>y </a:t>
            </a:r>
            <a:r>
              <a:rPr lang="es-CL" sz="24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Locales de Videos</a:t>
            </a:r>
            <a:r>
              <a:rPr lang="es-CL" sz="2400" i="1" dirty="0" smtClean="0">
                <a:latin typeface="Calibri Light" panose="020F0302020204030204" pitchFamily="34" charset="0"/>
              </a:rPr>
              <a:t>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52" y="2895601"/>
            <a:ext cx="3336941" cy="2625362"/>
          </a:xfrm>
          <a:prstGeom prst="rect">
            <a:avLst/>
          </a:prstGeom>
        </p:spPr>
      </p:pic>
      <p:pic>
        <p:nvPicPr>
          <p:cNvPr id="10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75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ailycow.com/wp-content/uploads/2014/05/professor-class-mayonaise-j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4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¿Para qué necesitamos </a:t>
            </a:r>
            <a:r>
              <a:rPr lang="es-CL" dirty="0"/>
              <a:t>E–R</a:t>
            </a:r>
            <a:r>
              <a:rPr lang="es-CL" dirty="0" smtClean="0"/>
              <a:t>?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Modelar los requerimientos de un aplicación</a:t>
            </a:r>
          </a:p>
          <a:p>
            <a:pPr lvl="1"/>
            <a:r>
              <a:rPr lang="es-CL" dirty="0" smtClean="0"/>
              <a:t>De una forma menos técnica que usar tablas</a:t>
            </a:r>
          </a:p>
          <a:p>
            <a:pPr lvl="1"/>
            <a:endParaRPr lang="es-CL" dirty="0"/>
          </a:p>
          <a:p>
            <a:r>
              <a:rPr lang="es-CL" dirty="0" smtClean="0"/>
              <a:t>Evitar redundancia / lograr un modelo conciso</a:t>
            </a:r>
          </a:p>
          <a:p>
            <a:endParaRPr lang="es-CL" dirty="0"/>
          </a:p>
          <a:p>
            <a:r>
              <a:rPr lang="es-CL" dirty="0" smtClean="0"/>
              <a:t>Documentar restricciones conceptuales</a:t>
            </a:r>
          </a:p>
          <a:p>
            <a:endParaRPr lang="es-CL" dirty="0"/>
          </a:p>
          <a:p>
            <a:r>
              <a:rPr lang="es-CL" dirty="0" smtClean="0"/>
              <a:t>Evitar problemas (p.ej. con llaves)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944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Ejemplo:</a:t>
            </a:r>
            <a:br>
              <a:rPr lang="es-CL" dirty="0" smtClean="0"/>
            </a:br>
            <a:r>
              <a:rPr lang="es-CL" dirty="0" smtClean="0"/>
              <a:t>	Vino, Cerveza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871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Modelando vinos y cervezas</a:t>
            </a:r>
            <a:endParaRPr lang="es-CL" dirty="0"/>
          </a:p>
        </p:txBody>
      </p:sp>
      <p:sp>
        <p:nvSpPr>
          <p:cNvPr id="5" name="TextBox 4"/>
          <p:cNvSpPr txBox="1"/>
          <p:nvPr/>
        </p:nvSpPr>
        <p:spPr>
          <a:xfrm>
            <a:off x="918337" y="5181600"/>
            <a:ext cx="736774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Vendemos vinos y cervezas. Cada vino tiene año, tipo, grados y ciudad-origen. Cada cerveza tiene </a:t>
            </a:r>
            <a:r>
              <a:rPr lang="es-CL" sz="2000" i="1" dirty="0">
                <a:latin typeface="Calibri Light" panose="020F0302020204030204" pitchFamily="34" charset="0"/>
              </a:rPr>
              <a:t>ciudad-origen, </a:t>
            </a:r>
            <a:r>
              <a:rPr lang="es-CL" sz="2000" i="1" dirty="0" smtClean="0">
                <a:latin typeface="Calibri Light" panose="020F0302020204030204" pitchFamily="34" charset="0"/>
              </a:rPr>
              <a:t>tipo, grados. Vinos y cervezas tienen un precio unitario y una cantidad “en stock” cada día.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4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Modelando vinos y cervezas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524000"/>
            <a:ext cx="6633620" cy="3217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8337" y="5181600"/>
            <a:ext cx="736774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Vendemos vinos y cervezas. Cada vino tiene año, tipo, grados y ciudad-origen. Cada cerveza tiene </a:t>
            </a:r>
            <a:r>
              <a:rPr lang="es-CL" sz="2000" i="1" dirty="0">
                <a:latin typeface="Calibri Light" panose="020F0302020204030204" pitchFamily="34" charset="0"/>
              </a:rPr>
              <a:t>ciudad-origen, </a:t>
            </a:r>
            <a:r>
              <a:rPr lang="es-CL" sz="2000" i="1" dirty="0" smtClean="0">
                <a:latin typeface="Calibri Light" panose="020F0302020204030204" pitchFamily="34" charset="0"/>
              </a:rPr>
              <a:t>tipo, grados. Vinos y cervezas tienen un precio unitario y una cantidad “en stock” cada día.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itle 3 2 1"/>
          <p:cNvSpPr txBox="1">
            <a:spLocks/>
          </p:cNvSpPr>
          <p:nvPr/>
        </p:nvSpPr>
        <p:spPr>
          <a:xfrm>
            <a:off x="685800" y="60658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 tenemos llaves …</a:t>
            </a:r>
          </a:p>
        </p:txBody>
      </p:sp>
    </p:spTree>
    <p:extLst>
      <p:ext uri="{BB962C8B-B14F-4D97-AF65-F5344CB8AC3E}">
        <p14:creationId xmlns:p14="http://schemas.microsoft.com/office/powerpoint/2010/main" val="62438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Modelando vinos y </a:t>
            </a:r>
            <a:r>
              <a:rPr lang="es-CL" dirty="0" smtClean="0"/>
              <a:t>cervezas</a:t>
            </a:r>
            <a:br>
              <a:rPr lang="es-CL" dirty="0" smtClean="0"/>
            </a:br>
            <a:r>
              <a:rPr lang="es-CL" dirty="0" smtClean="0"/>
              <a:t>	(con llaves)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524000"/>
            <a:ext cx="6640146" cy="3225582"/>
          </a:xfrm>
          <a:prstGeom prst="rect">
            <a:avLst/>
          </a:prstGeom>
        </p:spPr>
      </p:pic>
      <p:sp>
        <p:nvSpPr>
          <p:cNvPr id="7" name="Title 3 2 1"/>
          <p:cNvSpPr txBox="1">
            <a:spLocks/>
          </p:cNvSpPr>
          <p:nvPr/>
        </p:nvSpPr>
        <p:spPr>
          <a:xfrm>
            <a:off x="685800" y="60658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¿Repeticiones de atributos? […]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8337" y="5181600"/>
            <a:ext cx="736774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Vendemos vinos y cervezas. Cada vino tiene año, tipo, grados y ciudad-origen. Cada cerveza tiene </a:t>
            </a:r>
            <a:r>
              <a:rPr lang="es-CL" sz="2000" i="1" dirty="0">
                <a:latin typeface="Calibri Light" panose="020F0302020204030204" pitchFamily="34" charset="0"/>
              </a:rPr>
              <a:t>ciudad-origen, </a:t>
            </a:r>
            <a:r>
              <a:rPr lang="es-CL" sz="2000" i="1" dirty="0" smtClean="0">
                <a:latin typeface="Calibri Light" panose="020F0302020204030204" pitchFamily="34" charset="0"/>
              </a:rPr>
              <a:t>tipo, grados. Vinos y cervezas tienen un precio unitario y una cantidad “en stock” cada día.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4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Modelando vinos y </a:t>
            </a:r>
            <a:r>
              <a:rPr lang="es-CL" dirty="0" smtClean="0"/>
              <a:t>cervezas</a:t>
            </a:r>
            <a:br>
              <a:rPr lang="es-CL" dirty="0" smtClean="0"/>
            </a:br>
            <a:r>
              <a:rPr lang="es-CL" dirty="0" smtClean="0"/>
              <a:t>	(con jerarquía de clases)</a:t>
            </a:r>
            <a:endParaRPr lang="es-CL" dirty="0"/>
          </a:p>
        </p:txBody>
      </p:sp>
      <p:sp>
        <p:nvSpPr>
          <p:cNvPr id="7" name="Title 3 2 1"/>
          <p:cNvSpPr txBox="1">
            <a:spLocks/>
          </p:cNvSpPr>
          <p:nvPr/>
        </p:nvSpPr>
        <p:spPr>
          <a:xfrm>
            <a:off x="685800" y="60658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¿La llave del Stock</a:t>
            </a:r>
            <a:r>
              <a:rPr lang="es-CL" sz="2800" i="1" dirty="0">
                <a:solidFill>
                  <a:srgbClr val="FF0000"/>
                </a:solidFill>
                <a:latin typeface="Calibri Light" panose="020F0302020204030204" pitchFamily="34" charset="0"/>
              </a:rPr>
              <a:t>? […]</a:t>
            </a:r>
            <a:endParaRPr lang="es-CL" sz="2800" i="1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80" y="1314806"/>
            <a:ext cx="6069606" cy="32348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8337" y="5181600"/>
            <a:ext cx="736774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Vendemos vinos y cervezas. Cada vino tiene año, tipo, grados y ciudad-origen. Cada cerveza tiene </a:t>
            </a:r>
            <a:r>
              <a:rPr lang="es-CL" sz="2000" i="1" dirty="0">
                <a:latin typeface="Calibri Light" panose="020F0302020204030204" pitchFamily="34" charset="0"/>
              </a:rPr>
              <a:t>ciudad-origen, </a:t>
            </a:r>
            <a:r>
              <a:rPr lang="es-CL" sz="2000" i="1" dirty="0" smtClean="0">
                <a:latin typeface="Calibri Light" panose="020F0302020204030204" pitchFamily="34" charset="0"/>
              </a:rPr>
              <a:t>tipo, grados. Vinos y cervezas tienen un precio unitario y una cantidad “en stock” cada día.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Modelando vinos y </a:t>
            </a:r>
            <a:r>
              <a:rPr lang="es-CL" dirty="0" smtClean="0"/>
              <a:t>cervezas</a:t>
            </a:r>
            <a:br>
              <a:rPr lang="es-CL" dirty="0" smtClean="0"/>
            </a:br>
            <a:r>
              <a:rPr lang="es-CL" dirty="0" smtClean="0"/>
              <a:t>	(con entidades débiles)</a:t>
            </a:r>
            <a:endParaRPr lang="es-CL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80" y="1314807"/>
            <a:ext cx="6082004" cy="3254023"/>
          </a:xfrm>
          <a:prstGeom prst="rect">
            <a:avLst/>
          </a:prstGeom>
        </p:spPr>
      </p:pic>
      <p:sp>
        <p:nvSpPr>
          <p:cNvPr id="8" name="Title 3 2 1"/>
          <p:cNvSpPr txBox="1">
            <a:spLocks/>
          </p:cNvSpPr>
          <p:nvPr/>
        </p:nvSpPr>
        <p:spPr>
          <a:xfrm>
            <a:off x="685800" y="60658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¿Multiplicidades y otras restricciones? </a:t>
            </a:r>
            <a:r>
              <a:rPr lang="es-CL" sz="2800" i="1" dirty="0">
                <a:solidFill>
                  <a:srgbClr val="FF0000"/>
                </a:solidFill>
                <a:latin typeface="Calibri Light" panose="020F0302020204030204" pitchFamily="34" charset="0"/>
              </a:rPr>
              <a:t>[…]</a:t>
            </a:r>
            <a:endParaRPr lang="es-CL" sz="2800" i="1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8337" y="5181600"/>
            <a:ext cx="736774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Vendemos vinos y cervezas. Cada vino tiene año, tipo, grados y ciudad-origen. Cada cerveza tiene </a:t>
            </a:r>
            <a:r>
              <a:rPr lang="es-CL" sz="2000" i="1" dirty="0">
                <a:latin typeface="Calibri Light" panose="020F0302020204030204" pitchFamily="34" charset="0"/>
              </a:rPr>
              <a:t>ciudad-origen, </a:t>
            </a:r>
            <a:r>
              <a:rPr lang="es-CL" sz="2000" i="1" dirty="0" smtClean="0">
                <a:latin typeface="Calibri Light" panose="020F0302020204030204" pitchFamily="34" charset="0"/>
              </a:rPr>
              <a:t>tipo, grados. Vinos y cervezas tienen un precio unitario y una cantidad “en stock” cada día.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0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Modelando vinos y </a:t>
            </a:r>
            <a:r>
              <a:rPr lang="es-CL" dirty="0" smtClean="0"/>
              <a:t>cervezas</a:t>
            </a:r>
            <a:br>
              <a:rPr lang="es-CL" dirty="0" smtClean="0"/>
            </a:br>
            <a:r>
              <a:rPr lang="es-CL" dirty="0" smtClean="0"/>
              <a:t>	(con restricciones)</a:t>
            </a:r>
            <a:endParaRPr lang="es-CL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84" y="1314808"/>
            <a:ext cx="6115214" cy="3286800"/>
          </a:xfrm>
          <a:prstGeom prst="rect">
            <a:avLst/>
          </a:prstGeom>
        </p:spPr>
      </p:pic>
      <p:sp>
        <p:nvSpPr>
          <p:cNvPr id="19" name="Title 3 2 1"/>
          <p:cNvSpPr txBox="1">
            <a:spLocks/>
          </p:cNvSpPr>
          <p:nvPr/>
        </p:nvSpPr>
        <p:spPr>
          <a:xfrm>
            <a:off x="304800" y="6065838"/>
            <a:ext cx="8610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¿Si cada </a:t>
            </a:r>
            <a:r>
              <a:rPr lang="es-CL" sz="28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Bebida</a:t>
            </a:r>
            <a:r>
              <a:rPr lang="es-CL" sz="2800" i="1" dirty="0" smtClean="0">
                <a:latin typeface="Calibri Light" panose="020F0302020204030204" pitchFamily="34" charset="0"/>
              </a:rPr>
              <a:t> </a:t>
            </a:r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tiene que tener un valor de </a:t>
            </a:r>
            <a:r>
              <a:rPr lang="es-CL" sz="28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Stock</a:t>
            </a:r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?</a:t>
            </a:r>
            <a:r>
              <a:rPr lang="es-CL" sz="2800" i="1" dirty="0" smtClean="0">
                <a:latin typeface="Calibri Light" panose="020F0302020204030204" pitchFamily="34" charset="0"/>
              </a:rPr>
              <a:t> </a:t>
            </a:r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[…]</a:t>
            </a:r>
            <a:endParaRPr lang="es-CL" sz="2800" i="1" dirty="0" smtClean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8337" y="5181600"/>
            <a:ext cx="736774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Vendemos vinos y cervezas. Cada vino tiene año, tipo, grados y ciudad-origen. Cada cerveza tiene </a:t>
            </a:r>
            <a:r>
              <a:rPr lang="es-CL" sz="2000" i="1" dirty="0">
                <a:latin typeface="Calibri Light" panose="020F0302020204030204" pitchFamily="34" charset="0"/>
              </a:rPr>
              <a:t>ciudad-origen, </a:t>
            </a:r>
            <a:r>
              <a:rPr lang="es-CL" sz="2000" i="1" dirty="0" smtClean="0">
                <a:latin typeface="Calibri Light" panose="020F0302020204030204" pitchFamily="34" charset="0"/>
              </a:rPr>
              <a:t>tipo, grados. Vinos y cervezas tienen un precio unitario y una cantidad “en stock” cada día.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5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Modelando vinos y </a:t>
            </a:r>
            <a:r>
              <a:rPr lang="es-CL" dirty="0" smtClean="0"/>
              <a:t>cervezas</a:t>
            </a:r>
            <a:br>
              <a:rPr lang="es-CL" dirty="0" smtClean="0"/>
            </a:br>
            <a:r>
              <a:rPr lang="es-CL" dirty="0" smtClean="0"/>
              <a:t>	(con restricciones)</a:t>
            </a:r>
            <a:endParaRPr lang="es-CL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84" y="1314808"/>
            <a:ext cx="6121230" cy="3291965"/>
          </a:xfrm>
          <a:prstGeom prst="rect">
            <a:avLst/>
          </a:prstGeom>
        </p:spPr>
      </p:pic>
      <p:sp>
        <p:nvSpPr>
          <p:cNvPr id="19" name="Title 3 2 1"/>
          <p:cNvSpPr txBox="1">
            <a:spLocks/>
          </p:cNvSpPr>
          <p:nvPr/>
        </p:nvSpPr>
        <p:spPr>
          <a:xfrm>
            <a:off x="304800" y="6065838"/>
            <a:ext cx="8610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Listo.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8337" y="5181600"/>
            <a:ext cx="736774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Vendemos vinos y cervezas. Cada vino tiene año, tipo, grados y ciudad-origen. Cada cerveza tiene </a:t>
            </a:r>
            <a:r>
              <a:rPr lang="es-CL" sz="2000" i="1" dirty="0">
                <a:latin typeface="Calibri Light" panose="020F0302020204030204" pitchFamily="34" charset="0"/>
              </a:rPr>
              <a:t>ciudad-origen, </a:t>
            </a:r>
            <a:r>
              <a:rPr lang="es-CL" sz="2000" i="1" dirty="0" smtClean="0">
                <a:latin typeface="Calibri Light" panose="020F0302020204030204" pitchFamily="34" charset="0"/>
              </a:rPr>
              <a:t>tipo, grados. Vinos y cervezas tienen un precio unitario y una cantidad “en stock” cada día.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6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73152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¿Por qué no un atributo?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672" y="5881978"/>
            <a:ext cx="733697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200" i="1" dirty="0" smtClean="0">
                <a:latin typeface="Calibri Light" panose="020F0302020204030204" pitchFamily="34" charset="0"/>
              </a:rPr>
              <a:t>Y ¿si </a:t>
            </a:r>
            <a:r>
              <a:rPr lang="es-CL" sz="22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Película</a:t>
            </a:r>
            <a:r>
              <a:rPr lang="es-CL" sz="22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s-CL" sz="2200" i="1" dirty="0" smtClean="0">
                <a:latin typeface="Calibri Light" panose="020F0302020204030204" pitchFamily="34" charset="0"/>
              </a:rPr>
              <a:t>no es un “valor simple” (tiene varios atributos)?</a:t>
            </a:r>
          </a:p>
          <a:p>
            <a:pPr algn="ctr"/>
            <a:r>
              <a:rPr lang="es-CL" sz="2200" i="1" dirty="0" smtClean="0">
                <a:latin typeface="Calibri Light" panose="020F0302020204030204" pitchFamily="34" charset="0"/>
              </a:rPr>
              <a:t>No vamos a poder asociar atributos como año, director, etc.</a:t>
            </a:r>
          </a:p>
        </p:txBody>
      </p:sp>
      <p:pic>
        <p:nvPicPr>
          <p:cNvPr id="14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212" y="2895601"/>
            <a:ext cx="3188316" cy="262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6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Modelando vinos y </a:t>
            </a:r>
            <a:r>
              <a:rPr lang="es-CL" dirty="0" smtClean="0"/>
              <a:t>cervezas</a:t>
            </a:r>
            <a:br>
              <a:rPr lang="es-CL" dirty="0" smtClean="0"/>
            </a:br>
            <a:r>
              <a:rPr lang="es-CL" dirty="0" smtClean="0"/>
              <a:t>	(pero …)</a:t>
            </a:r>
            <a:endParaRPr lang="es-CL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88" y="1314809"/>
            <a:ext cx="6124467" cy="3299121"/>
          </a:xfrm>
          <a:prstGeom prst="rect">
            <a:avLst/>
          </a:prstGeom>
        </p:spPr>
      </p:pic>
      <p:sp>
        <p:nvSpPr>
          <p:cNvPr id="19" name="Title 3 2 1"/>
          <p:cNvSpPr txBox="1">
            <a:spLocks/>
          </p:cNvSpPr>
          <p:nvPr/>
        </p:nvSpPr>
        <p:spPr>
          <a:xfrm>
            <a:off x="685800" y="60658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i="1" dirty="0" smtClean="0">
                <a:latin typeface="Calibri Light" panose="020F0302020204030204" pitchFamily="34" charset="0"/>
              </a:rPr>
              <a:t>¿Qué pasa sin fecha (si hay solo el stock actual)?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8337" y="5181600"/>
            <a:ext cx="736774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Vendemos vinos y cervezas. Cada vino tiene año, tipo, grados y ciudad-origen. Cada cerveza tiene </a:t>
            </a:r>
            <a:r>
              <a:rPr lang="es-CL" sz="2000" i="1" dirty="0">
                <a:latin typeface="Calibri Light" panose="020F0302020204030204" pitchFamily="34" charset="0"/>
              </a:rPr>
              <a:t>ciudad-origen, </a:t>
            </a:r>
            <a:r>
              <a:rPr lang="es-CL" sz="2000" i="1" dirty="0" smtClean="0">
                <a:latin typeface="Calibri Light" panose="020F0302020204030204" pitchFamily="34" charset="0"/>
              </a:rPr>
              <a:t>tipo, grados. Vinos y cervezas tienen un precio unitario y una cantidad “en stock” </a:t>
            </a:r>
            <a:r>
              <a:rPr lang="es-CL" sz="2000" i="1" u="sng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actual</a:t>
            </a:r>
            <a:r>
              <a:rPr lang="es-CL" sz="2000" i="1" dirty="0" smtClean="0">
                <a:latin typeface="Calibri Light" panose="020F0302020204030204" pitchFamily="34" charset="0"/>
              </a:rPr>
              <a:t>.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06315" y="2309019"/>
            <a:ext cx="1123285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6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Modelando vinos y </a:t>
            </a:r>
            <a:r>
              <a:rPr lang="es-CL" dirty="0" smtClean="0"/>
              <a:t>cervezas</a:t>
            </a:r>
            <a:br>
              <a:rPr lang="es-CL" dirty="0" smtClean="0"/>
            </a:br>
            <a:r>
              <a:rPr lang="es-CL" dirty="0" smtClean="0"/>
              <a:t>	(pero …)</a:t>
            </a:r>
            <a:endParaRPr lang="es-CL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88" y="1314809"/>
            <a:ext cx="6124467" cy="32991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8337" y="5181600"/>
            <a:ext cx="736774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Vendemos vinos y cervezas. Cada vino tiene año, tipo, grados y ciudad-origen. Cada cerveza tiene ciudad-origen, tipo, grados. Vinos y cervezas tienen un precio unitario y una cantidad “en stock” </a:t>
            </a:r>
            <a:r>
              <a:rPr lang="es-CL" sz="2000" i="1" u="sng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actual</a:t>
            </a:r>
            <a:r>
              <a:rPr lang="es-CL" sz="2000" i="1" dirty="0" smtClean="0">
                <a:latin typeface="Calibri Light" panose="020F0302020204030204" pitchFamily="34" charset="0"/>
              </a:rPr>
              <a:t>.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06315" y="2309019"/>
            <a:ext cx="1123285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905500" y="562227"/>
            <a:ext cx="2781300" cy="560162"/>
          </a:xfrm>
          <a:prstGeom prst="wedgeRectCallout">
            <a:avLst>
              <a:gd name="adj1" fmla="val -32210"/>
              <a:gd name="adj2" fmla="val 193648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¡No hay una llave parcial!</a:t>
            </a:r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8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Modelando vinos y </a:t>
            </a:r>
            <a:r>
              <a:rPr lang="es-CL" dirty="0" smtClean="0"/>
              <a:t>cervezas</a:t>
            </a:r>
            <a:br>
              <a:rPr lang="es-CL" dirty="0" smtClean="0"/>
            </a:br>
            <a:r>
              <a:rPr lang="es-CL" dirty="0" smtClean="0"/>
              <a:t>	(ser más conciso)</a:t>
            </a:r>
            <a:endParaRPr lang="es-CL" dirty="0"/>
          </a:p>
        </p:txBody>
      </p:sp>
      <p:sp>
        <p:nvSpPr>
          <p:cNvPr id="7" name="TextBox 6"/>
          <p:cNvSpPr txBox="1"/>
          <p:nvPr/>
        </p:nvSpPr>
        <p:spPr>
          <a:xfrm>
            <a:off x="918337" y="5181600"/>
            <a:ext cx="736774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Vendemos vinos y cervezas. Cada vino tiene año, tipo, grados y ciudad-origen. Cada cerveza tiene ciudad-origen</a:t>
            </a:r>
            <a:r>
              <a:rPr lang="es-CL" sz="2000" i="1" dirty="0">
                <a:latin typeface="Calibri Light" panose="020F0302020204030204" pitchFamily="34" charset="0"/>
              </a:rPr>
              <a:t>, </a:t>
            </a:r>
            <a:r>
              <a:rPr lang="es-CL" sz="2000" i="1" dirty="0" smtClean="0">
                <a:latin typeface="Calibri Light" panose="020F0302020204030204" pitchFamily="34" charset="0"/>
              </a:rPr>
              <a:t>tipo, grados. Vinos y cervezas tienen un precio unitario y una cantidad “en stock” </a:t>
            </a:r>
            <a:r>
              <a:rPr lang="es-CL" sz="2000" i="1" u="sng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actual</a:t>
            </a:r>
            <a:r>
              <a:rPr lang="es-CL" sz="2000" i="1" dirty="0" smtClean="0">
                <a:latin typeface="Calibri Light" panose="020F0302020204030204" pitchFamily="34" charset="0"/>
              </a:rPr>
              <a:t>.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88" y="1314809"/>
            <a:ext cx="4085222" cy="329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9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962400"/>
            <a:ext cx="7772400" cy="1806575"/>
          </a:xfrm>
        </p:spPr>
        <p:txBody>
          <a:bodyPr>
            <a:normAutofit/>
          </a:bodyPr>
          <a:lstStyle/>
          <a:p>
            <a:r>
              <a:rPr lang="es-CL" dirty="0" smtClean="0"/>
              <a:t>Del </a:t>
            </a:r>
            <a:r>
              <a:rPr lang="es-CL" dirty="0" smtClean="0">
                <a:solidFill>
                  <a:srgbClr val="00B050"/>
                </a:solidFill>
              </a:rPr>
              <a:t>Modelo Entidad</a:t>
            </a:r>
            <a:r>
              <a:rPr lang="es-CL" b="0" dirty="0" smtClean="0">
                <a:solidFill>
                  <a:srgbClr val="00B050"/>
                </a:solidFill>
              </a:rPr>
              <a:t>–</a:t>
            </a:r>
            <a:r>
              <a:rPr lang="es-CL" dirty="0" smtClean="0">
                <a:solidFill>
                  <a:srgbClr val="00B050"/>
                </a:solidFill>
              </a:rPr>
              <a:t>Relación</a:t>
            </a:r>
            <a:r>
              <a:rPr lang="es-CL" dirty="0" smtClean="0"/>
              <a:t>:</a:t>
            </a:r>
            <a:br>
              <a:rPr lang="es-CL" dirty="0" smtClean="0"/>
            </a:br>
            <a:r>
              <a:rPr lang="es-CL" dirty="0" smtClean="0"/>
              <a:t>	Al </a:t>
            </a:r>
            <a:r>
              <a:rPr lang="es-CL" dirty="0" smtClean="0">
                <a:solidFill>
                  <a:srgbClr val="0066CC"/>
                </a:solidFill>
              </a:rPr>
              <a:t>Modelo Relacional</a:t>
            </a:r>
            <a:endParaRPr lang="es-CL" dirty="0">
              <a:solidFill>
                <a:srgbClr val="0066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5714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latin typeface="Calibri Light" panose="020F0302020204030204" pitchFamily="34" charset="0"/>
              </a:rPr>
              <a:t>Capítulo 3.5 | </a:t>
            </a:r>
            <a:r>
              <a:rPr lang="es-CL" dirty="0" err="1" smtClean="0">
                <a:latin typeface="Calibri Light" panose="020F0302020204030204" pitchFamily="34" charset="0"/>
              </a:rPr>
              <a:t>Ramakrishnan</a:t>
            </a:r>
            <a:r>
              <a:rPr lang="es-CL" dirty="0" smtClean="0">
                <a:latin typeface="Calibri Light" panose="020F0302020204030204" pitchFamily="34" charset="0"/>
              </a:rPr>
              <a:t> / </a:t>
            </a:r>
            <a:r>
              <a:rPr lang="es-CL" dirty="0" err="1" smtClean="0">
                <a:latin typeface="Calibri Light" panose="020F0302020204030204" pitchFamily="34" charset="0"/>
              </a:rPr>
              <a:t>Gehrke</a:t>
            </a:r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828798" y="3843139"/>
            <a:ext cx="6934201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99" y="1485905"/>
            <a:ext cx="6611180" cy="2027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>
                <a:solidFill>
                  <a:srgbClr val="00B050"/>
                </a:solidFill>
              </a:rPr>
              <a:t>Modelo E–R</a:t>
            </a:r>
            <a:r>
              <a:rPr lang="es-CL" dirty="0" smtClean="0"/>
              <a:t>: Entidad (con atributos y </a:t>
            </a:r>
            <a:r>
              <a:rPr lang="es-CL" u="sng" dirty="0" smtClean="0"/>
              <a:t>llaves</a:t>
            </a:r>
            <a:r>
              <a:rPr lang="es-CL" dirty="0" smtClean="0"/>
              <a:t>)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 smtClean="0">
                <a:solidFill>
                  <a:srgbClr val="0066CC"/>
                </a:solidFill>
              </a:rPr>
              <a:t>Modelo Relacional</a:t>
            </a:r>
            <a:r>
              <a:rPr lang="es-CL" dirty="0" smtClean="0"/>
              <a:t>: Tabla</a:t>
            </a:r>
            <a:endParaRPr lang="es-CL" dirty="0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62400"/>
            <a:ext cx="5368481" cy="249298"/>
          </a:xfrm>
          <a:prstGeom prst="rect">
            <a:avLst/>
          </a:prstGeom>
        </p:spPr>
      </p:pic>
      <p:sp>
        <p:nvSpPr>
          <p:cNvPr id="20" name="Rectangular Callout 19"/>
          <p:cNvSpPr/>
          <p:nvPr/>
        </p:nvSpPr>
        <p:spPr>
          <a:xfrm>
            <a:off x="5562600" y="2743200"/>
            <a:ext cx="2971800" cy="498340"/>
          </a:xfrm>
          <a:prstGeom prst="wedgeRectCallout">
            <a:avLst>
              <a:gd name="adj1" fmla="val -59764"/>
              <a:gd name="adj2" fmla="val 190904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(Hay que agregar el dominio)</a:t>
            </a:r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6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3" grpId="0" animBg="1"/>
      <p:bldP spid="20" grpId="0" animBg="1"/>
      <p:bldP spid="20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828798" y="3843139"/>
            <a:ext cx="6934201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0" y="1485908"/>
            <a:ext cx="6624684" cy="20310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>
                <a:solidFill>
                  <a:srgbClr val="00B050"/>
                </a:solidFill>
              </a:rPr>
              <a:t>Modelo E–R</a:t>
            </a:r>
            <a:r>
              <a:rPr lang="es-CL" dirty="0" smtClean="0"/>
              <a:t>: Entidad (con atributos y </a:t>
            </a:r>
            <a:r>
              <a:rPr lang="es-CL" u="sng" dirty="0" smtClean="0"/>
              <a:t>llaves</a:t>
            </a:r>
            <a:r>
              <a:rPr lang="es-CL" dirty="0" smtClean="0"/>
              <a:t>)</a:t>
            </a:r>
            <a:r>
              <a:rPr lang="es-CL" u="sng" dirty="0" smtClean="0"/>
              <a:t/>
            </a:r>
            <a:br>
              <a:rPr lang="es-CL" u="sng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 smtClean="0">
                <a:solidFill>
                  <a:srgbClr val="0066CC"/>
                </a:solidFill>
              </a:rPr>
              <a:t>Modelo Relacional</a:t>
            </a:r>
            <a:r>
              <a:rPr lang="es-CL" dirty="0" smtClean="0"/>
              <a:t>: Tabla</a:t>
            </a:r>
            <a:endParaRPr lang="es-CL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62400"/>
            <a:ext cx="5368481" cy="2492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04983"/>
            <a:ext cx="4428407" cy="2505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5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(con atributos)</a:t>
            </a: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0" y="1485904"/>
            <a:ext cx="6617685" cy="22373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798" y="3843139"/>
            <a:ext cx="6934201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62400"/>
            <a:ext cx="5368481" cy="249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04983"/>
            <a:ext cx="4428407" cy="25056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77" y="5271440"/>
            <a:ext cx="4957260" cy="1064123"/>
          </a:xfrm>
          <a:prstGeom prst="rect">
            <a:avLst/>
          </a:prstGeom>
        </p:spPr>
      </p:pic>
      <p:sp>
        <p:nvSpPr>
          <p:cNvPr id="29" name="Rectangular Callout 28"/>
          <p:cNvSpPr/>
          <p:nvPr/>
        </p:nvSpPr>
        <p:spPr>
          <a:xfrm>
            <a:off x="6871085" y="502120"/>
            <a:ext cx="2057400" cy="647700"/>
          </a:xfrm>
          <a:prstGeom prst="wedgeRectCallout">
            <a:avLst>
              <a:gd name="adj1" fmla="val -244854"/>
              <a:gd name="adj2" fmla="val 124589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(Tenemos que elegir el dominio)</a:t>
            </a:r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648834"/>
            <a:ext cx="5545968" cy="255064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>
          <a:xfrm>
            <a:off x="6858000" y="57150"/>
            <a:ext cx="2272915" cy="1253631"/>
          </a:xfrm>
          <a:prstGeom prst="wedgeRectCallout">
            <a:avLst>
              <a:gd name="adj1" fmla="val -39108"/>
              <a:gd name="adj2" fmla="val 85423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Las llaves de las entidades </a:t>
            </a:r>
            <a:r>
              <a:rPr lang="es-CL" i="1" dirty="0" smtClean="0">
                <a:latin typeface="Calibri Light" panose="020F0302020204030204" pitchFamily="34" charset="0"/>
              </a:rPr>
              <a:t>juntas</a:t>
            </a:r>
            <a:r>
              <a:rPr lang="es-CL" dirty="0" smtClean="0">
                <a:latin typeface="Calibri Light" panose="020F0302020204030204" pitchFamily="34" charset="0"/>
              </a:rPr>
              <a:t> forman una súper llave para la relación</a:t>
            </a:r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(con atributos)</a:t>
            </a: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0" y="1485904"/>
            <a:ext cx="6617685" cy="22373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798" y="3843139"/>
            <a:ext cx="6934201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62400"/>
            <a:ext cx="5368481" cy="249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04983"/>
            <a:ext cx="4428407" cy="25056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77" y="5271440"/>
            <a:ext cx="4957260" cy="1064123"/>
          </a:xfrm>
          <a:prstGeom prst="rect">
            <a:avLst/>
          </a:prstGeom>
        </p:spPr>
      </p:pic>
      <p:sp>
        <p:nvSpPr>
          <p:cNvPr id="29" name="Rectangular Callout 28"/>
          <p:cNvSpPr/>
          <p:nvPr/>
        </p:nvSpPr>
        <p:spPr>
          <a:xfrm>
            <a:off x="6871085" y="502120"/>
            <a:ext cx="2057400" cy="647700"/>
          </a:xfrm>
          <a:prstGeom prst="wedgeRectCallout">
            <a:avLst>
              <a:gd name="adj1" fmla="val -244854"/>
              <a:gd name="adj2" fmla="val 124589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(Tenemos que elegir el dominio)</a:t>
            </a:r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648834"/>
            <a:ext cx="5545968" cy="255064"/>
          </a:xfrm>
          <a:prstGeom prst="rect">
            <a:avLst/>
          </a:prstGeom>
        </p:spPr>
      </p:pic>
      <p:sp>
        <p:nvSpPr>
          <p:cNvPr id="15" name="Rectangular Callout 14"/>
          <p:cNvSpPr/>
          <p:nvPr/>
        </p:nvSpPr>
        <p:spPr>
          <a:xfrm>
            <a:off x="6858000" y="57150"/>
            <a:ext cx="2272915" cy="1253631"/>
          </a:xfrm>
          <a:prstGeom prst="wedgeRectCallout">
            <a:avLst>
              <a:gd name="adj1" fmla="val -39108"/>
              <a:gd name="adj2" fmla="val 85423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Las llaves de las entidades </a:t>
            </a:r>
            <a:r>
              <a:rPr lang="es-CL" i="1" dirty="0" smtClean="0">
                <a:latin typeface="Calibri Light" panose="020F0302020204030204" pitchFamily="34" charset="0"/>
              </a:rPr>
              <a:t>juntas</a:t>
            </a:r>
            <a:r>
              <a:rPr lang="es-CL" dirty="0" smtClean="0">
                <a:latin typeface="Calibri Light" panose="020F0302020204030204" pitchFamily="34" charset="0"/>
              </a:rPr>
              <a:t> forman una súper llave para la relación</a:t>
            </a:r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0" y="1396152"/>
            <a:ext cx="2272915" cy="923330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600" i="1" dirty="0" smtClean="0">
                <a:latin typeface="Calibri Light" panose="020F0302020204030204" pitchFamily="34" charset="0"/>
              </a:rPr>
              <a:t>¿</a:t>
            </a:r>
            <a:r>
              <a:rPr lang="es-CL" i="1" dirty="0" smtClean="0">
                <a:latin typeface="Calibri Light" panose="020F0302020204030204" pitchFamily="34" charset="0"/>
              </a:rPr>
              <a:t>Por qué una súper llave y no una llave candidata?</a:t>
            </a:r>
            <a:endParaRPr lang="es-CL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1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28798" y="3843139"/>
            <a:ext cx="6934201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62400"/>
            <a:ext cx="5368481" cy="249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04983"/>
            <a:ext cx="4428407" cy="2505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1" y="1485904"/>
            <a:ext cx="6630713" cy="2247792"/>
          </a:xfrm>
          <a:prstGeom prst="rect">
            <a:avLst/>
          </a:prstGeom>
        </p:spPr>
      </p:pic>
      <p:sp>
        <p:nvSpPr>
          <p:cNvPr id="20" name="Rectangular Callout 19"/>
          <p:cNvSpPr/>
          <p:nvPr/>
        </p:nvSpPr>
        <p:spPr>
          <a:xfrm>
            <a:off x="6943073" y="3695700"/>
            <a:ext cx="2057400" cy="647700"/>
          </a:xfrm>
          <a:prstGeom prst="wedgeRectCallout">
            <a:avLst>
              <a:gd name="adj1" fmla="val -226335"/>
              <a:gd name="adj2" fmla="val -206503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(Tenemos que elegir el dominio)</a:t>
            </a:r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(con valor único)</a:t>
            </a: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79" y="5271440"/>
            <a:ext cx="4958777" cy="10649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648835"/>
            <a:ext cx="5545194" cy="254417"/>
          </a:xfrm>
          <a:prstGeom prst="rect">
            <a:avLst/>
          </a:prstGeom>
        </p:spPr>
      </p:pic>
      <p:sp>
        <p:nvSpPr>
          <p:cNvPr id="19" name="Rectangular Callout 18"/>
          <p:cNvSpPr/>
          <p:nvPr/>
        </p:nvSpPr>
        <p:spPr>
          <a:xfrm>
            <a:off x="6409609" y="3321576"/>
            <a:ext cx="2734391" cy="1364620"/>
          </a:xfrm>
          <a:prstGeom prst="wedgeRectCallout">
            <a:avLst>
              <a:gd name="adj1" fmla="val -64568"/>
              <a:gd name="adj2" fmla="val 104017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Con esta restricción no se necesita </a:t>
            </a:r>
            <a:r>
              <a:rPr lang="es-CL" b="1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c-nombre</a:t>
            </a:r>
          </a:p>
          <a:p>
            <a:pPr algn="ctr"/>
            <a:r>
              <a:rPr lang="es-CL" dirty="0" smtClean="0">
                <a:latin typeface="Calibri Light" panose="020F0302020204030204" pitchFamily="34" charset="0"/>
              </a:rPr>
              <a:t>para la llave; </a:t>
            </a:r>
            <a:r>
              <a:rPr lang="es-CL" b="1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p-nombre </a:t>
            </a:r>
            <a:r>
              <a:rPr lang="es-CL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forma una llave candidata.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73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28798" y="3843139"/>
            <a:ext cx="6934201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62400"/>
            <a:ext cx="5368481" cy="249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04983"/>
            <a:ext cx="4428407" cy="2505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648835"/>
            <a:ext cx="5545194" cy="254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1" y="1485904"/>
            <a:ext cx="6630713" cy="2247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(llaves </a:t>
            </a:r>
            <a:r>
              <a:rPr lang="es-ES" dirty="0" smtClean="0"/>
              <a:t>foráneas</a:t>
            </a:r>
            <a:r>
              <a:rPr lang="es-CL" dirty="0" smtClean="0"/>
              <a:t>)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79" y="5271440"/>
            <a:ext cx="4958777" cy="1064997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>
          <a:xfrm>
            <a:off x="76200" y="2857604"/>
            <a:ext cx="3086122" cy="667095"/>
          </a:xfrm>
          <a:prstGeom prst="wedgeRectCallout">
            <a:avLst>
              <a:gd name="adj1" fmla="val 74719"/>
              <a:gd name="adj2" fmla="val 339854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Una</a:t>
            </a:r>
            <a:r>
              <a:rPr lang="es-CL" b="1" dirty="0" smtClean="0">
                <a:latin typeface="Calibri Light" panose="020F0302020204030204" pitchFamily="34" charset="0"/>
              </a:rPr>
              <a:t> llave foránea</a:t>
            </a:r>
            <a:r>
              <a:rPr lang="es-CL" dirty="0" smtClean="0">
                <a:latin typeface="Calibri Light" panose="020F0302020204030204" pitchFamily="34" charset="0"/>
              </a:rPr>
              <a:t>:</a:t>
            </a:r>
          </a:p>
          <a:p>
            <a:pPr algn="ctr"/>
            <a:r>
              <a:rPr lang="es-CL" dirty="0" smtClean="0">
                <a:latin typeface="Calibri Light" panose="020F0302020204030204" pitchFamily="34" charset="0"/>
              </a:rPr>
              <a:t>Una llave primaria en otra tabla 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2766642" y="2171168"/>
            <a:ext cx="2705122" cy="467867"/>
          </a:xfrm>
          <a:prstGeom prst="wedgeRectCallout">
            <a:avLst>
              <a:gd name="adj1" fmla="val -7511"/>
              <a:gd name="adj2" fmla="val 651472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También una </a:t>
            </a:r>
            <a:r>
              <a:rPr lang="es-CL" b="1" dirty="0" smtClean="0">
                <a:latin typeface="Calibri Light" panose="020F0302020204030204" pitchFamily="34" charset="0"/>
              </a:rPr>
              <a:t>llave primaria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5471764" y="2912706"/>
            <a:ext cx="3215036" cy="667095"/>
          </a:xfrm>
          <a:prstGeom prst="wedgeRectCallout">
            <a:avLst>
              <a:gd name="adj1" fmla="val -25019"/>
              <a:gd name="adj2" fmla="val 326800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Una </a:t>
            </a:r>
            <a:r>
              <a:rPr lang="es-CL" b="1" dirty="0">
                <a:latin typeface="Calibri Light" panose="020F0302020204030204" pitchFamily="34" charset="0"/>
              </a:rPr>
              <a:t>l</a:t>
            </a:r>
            <a:r>
              <a:rPr lang="es-CL" b="1" dirty="0" smtClean="0">
                <a:latin typeface="Calibri Light" panose="020F0302020204030204" pitchFamily="34" charset="0"/>
              </a:rPr>
              <a:t>lave foránea</a:t>
            </a:r>
            <a:r>
              <a:rPr lang="es-CL" dirty="0" smtClean="0">
                <a:latin typeface="Calibri Light" panose="020F0302020204030204" pitchFamily="34" charset="0"/>
              </a:rPr>
              <a:t>:</a:t>
            </a:r>
          </a:p>
          <a:p>
            <a:pPr algn="ctr"/>
            <a:r>
              <a:rPr lang="es-CL" dirty="0" smtClean="0">
                <a:latin typeface="Calibri Light" panose="020F0302020204030204" pitchFamily="34" charset="0"/>
              </a:rPr>
              <a:t>Una llave primaria en otra tabla 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61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73152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¿Y ahora?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2" y="2438400"/>
            <a:ext cx="1315924" cy="26222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2" y="3352800"/>
            <a:ext cx="3045520" cy="116784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48" y="2895601"/>
            <a:ext cx="3090669" cy="262384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38672" y="5881978"/>
            <a:ext cx="733697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200" i="1" dirty="0">
                <a:latin typeface="Calibri Light" panose="020F0302020204030204" pitchFamily="34" charset="0"/>
              </a:rPr>
              <a:t>No se </a:t>
            </a:r>
            <a:r>
              <a:rPr lang="es-CL" sz="2200" i="1" dirty="0" smtClean="0">
                <a:latin typeface="Calibri Light" panose="020F0302020204030204" pitchFamily="34" charset="0"/>
              </a:rPr>
              <a:t>pueden relacionar atributos de diferentes entidades.</a:t>
            </a:r>
          </a:p>
          <a:p>
            <a:pPr algn="ctr"/>
            <a:r>
              <a:rPr lang="es-CL" sz="2200" i="1" dirty="0" smtClean="0">
                <a:latin typeface="Calibri Light" panose="020F0302020204030204" pitchFamily="34" charset="0"/>
              </a:rPr>
              <a:t>(Contradiría el propósito de un diseño conceptual.)</a:t>
            </a:r>
          </a:p>
        </p:txBody>
      </p:sp>
    </p:spTree>
    <p:extLst>
      <p:ext uri="{BB962C8B-B14F-4D97-AF65-F5344CB8AC3E}">
        <p14:creationId xmlns:p14="http://schemas.microsoft.com/office/powerpoint/2010/main" val="136870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82101" y="3841592"/>
            <a:ext cx="7480899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962400"/>
            <a:ext cx="5368481" cy="249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04983"/>
            <a:ext cx="4428407" cy="250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2" y="4648836"/>
            <a:ext cx="7260209" cy="254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1" y="1485904"/>
            <a:ext cx="6630713" cy="2247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(llaves foráneas)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82" y="5271434"/>
            <a:ext cx="4977029" cy="1075547"/>
          </a:xfrm>
          <a:prstGeom prst="rect">
            <a:avLst/>
          </a:prstGeom>
        </p:spPr>
      </p:pic>
      <p:sp>
        <p:nvSpPr>
          <p:cNvPr id="28" name="Rectangular Callout 27"/>
          <p:cNvSpPr/>
          <p:nvPr/>
        </p:nvSpPr>
        <p:spPr>
          <a:xfrm>
            <a:off x="5317671" y="1600200"/>
            <a:ext cx="2946850" cy="943251"/>
          </a:xfrm>
          <a:prstGeom prst="wedgeRectCallout">
            <a:avLst>
              <a:gd name="adj1" fmla="val -33608"/>
              <a:gd name="adj2" fmla="val 275410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alibri Light" panose="020F0302020204030204" pitchFamily="34" charset="0"/>
              </a:rPr>
              <a:t>Llaves foráneas</a:t>
            </a:r>
            <a:r>
              <a:rPr lang="es-CL" dirty="0" smtClean="0">
                <a:latin typeface="Calibri Light" panose="020F0302020204030204" pitchFamily="34" charset="0"/>
              </a:rPr>
              <a:t>:</a:t>
            </a:r>
          </a:p>
          <a:p>
            <a:pPr algn="ctr"/>
            <a:r>
              <a:rPr lang="es-CL" dirty="0" smtClean="0">
                <a:latin typeface="Calibri Light" panose="020F0302020204030204" pitchFamily="34" charset="0"/>
              </a:rPr>
              <a:t>Las escribiremos así</a:t>
            </a:r>
          </a:p>
          <a:p>
            <a:pPr algn="ctr"/>
            <a:r>
              <a:rPr lang="es-CL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(a veces abreviadas como </a:t>
            </a:r>
            <a:r>
              <a:rPr lang="es-CL" i="1" dirty="0">
                <a:solidFill>
                  <a:srgbClr val="00B050"/>
                </a:solidFill>
                <a:latin typeface="Calibri Light" panose="020F0302020204030204" pitchFamily="34" charset="0"/>
              </a:rPr>
              <a:t>C</a:t>
            </a:r>
            <a:r>
              <a:rPr lang="es-CL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.</a:t>
            </a:r>
            <a:r>
              <a:rPr lang="es-CL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)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86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1" y="1485904"/>
            <a:ext cx="6630713" cy="2247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(llaves foráneas)</a:t>
            </a: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82" y="5271434"/>
            <a:ext cx="4977724" cy="10756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82101" y="3841592"/>
            <a:ext cx="7480899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962400"/>
            <a:ext cx="5368481" cy="2492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04983"/>
            <a:ext cx="4428407" cy="250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2" y="4648836"/>
            <a:ext cx="7260209" cy="2544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16139" y="649637"/>
            <a:ext cx="3692002" cy="707886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¿Podemos combinar las tablas de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Producto</a:t>
            </a:r>
            <a:r>
              <a:rPr lang="es-CL" sz="2000" i="1" dirty="0" smtClean="0">
                <a:latin typeface="Calibri Light" panose="020F0302020204030204" pitchFamily="34" charset="0"/>
              </a:rPr>
              <a:t> y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Fabrica</a:t>
            </a:r>
            <a:r>
              <a:rPr lang="es-CL" sz="2000" i="1" dirty="0" smtClean="0">
                <a:latin typeface="Calibri Light" panose="020F0302020204030204" pitchFamily="34" charset="0"/>
              </a:rPr>
              <a:t>?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5077906" y="2011155"/>
            <a:ext cx="2946850" cy="867050"/>
          </a:xfrm>
          <a:prstGeom prst="wedgeRectCallout">
            <a:avLst>
              <a:gd name="adj1" fmla="val -123472"/>
              <a:gd name="adj2" fmla="val 255409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5077906" y="1964513"/>
            <a:ext cx="2946850" cy="960335"/>
          </a:xfrm>
          <a:prstGeom prst="wedgeRectCallout">
            <a:avLst>
              <a:gd name="adj1" fmla="val -115195"/>
              <a:gd name="adj2" fmla="val 158955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alibri Light" panose="020F0302020204030204" pitchFamily="34" charset="0"/>
              </a:rPr>
              <a:t>La misma llave, pero ...</a:t>
            </a:r>
          </a:p>
          <a:p>
            <a:pPr algn="ctr"/>
            <a:r>
              <a:rPr lang="es-CL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un producto no tiene que ser fabricado por una compañía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2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1" y="1485904"/>
            <a:ext cx="6630713" cy="2247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</a:t>
            </a:r>
            <a:r>
              <a:rPr lang="es-CL" dirty="0"/>
              <a:t>(llaves foráneas)</a:t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82101" y="3841592"/>
            <a:ext cx="7480899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962400"/>
            <a:ext cx="5368481" cy="2492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04983"/>
            <a:ext cx="4428407" cy="250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2" y="4648836"/>
            <a:ext cx="7260209" cy="2544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0"/>
            <a:ext cx="5000814" cy="894534"/>
          </a:xfrm>
          <a:prstGeom prst="rect">
            <a:avLst/>
          </a:prstGeom>
        </p:spPr>
      </p:pic>
      <p:sp>
        <p:nvSpPr>
          <p:cNvPr id="23" name="Rectangular Callout 22"/>
          <p:cNvSpPr/>
          <p:nvPr/>
        </p:nvSpPr>
        <p:spPr>
          <a:xfrm>
            <a:off x="5739949" y="5211220"/>
            <a:ext cx="3095355" cy="1383916"/>
          </a:xfrm>
          <a:prstGeom prst="wedgeRectCallout">
            <a:avLst>
              <a:gd name="adj1" fmla="val -65049"/>
              <a:gd name="adj2" fmla="val -39231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alibri Light" panose="020F0302020204030204" pitchFamily="34" charset="0"/>
              </a:rPr>
              <a:t>Si intentáramos combinar las tablas, tendríamos un problema</a:t>
            </a:r>
          </a:p>
          <a:p>
            <a:pPr algn="ctr"/>
            <a:r>
              <a:rPr lang="es-CL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con productos sin datos de fabricación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5077906" y="2011155"/>
            <a:ext cx="2946850" cy="867050"/>
          </a:xfrm>
          <a:prstGeom prst="wedgeRectCallout">
            <a:avLst>
              <a:gd name="adj1" fmla="val -123472"/>
              <a:gd name="adj2" fmla="val 255409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5077906" y="1964513"/>
            <a:ext cx="2946850" cy="960335"/>
          </a:xfrm>
          <a:prstGeom prst="wedgeRectCallout">
            <a:avLst>
              <a:gd name="adj1" fmla="val -115195"/>
              <a:gd name="adj2" fmla="val 158955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alibri Light" panose="020F0302020204030204" pitchFamily="34" charset="0"/>
              </a:rPr>
              <a:t>La misma llave, pero ...</a:t>
            </a:r>
          </a:p>
          <a:p>
            <a:pPr algn="ctr"/>
            <a:r>
              <a:rPr lang="es-CL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un producto no tiene que ser fabricado por una compañía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6139" y="649637"/>
            <a:ext cx="3692002" cy="707886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¿Podemos combinar </a:t>
            </a:r>
            <a:r>
              <a:rPr lang="es-CL" sz="2000" i="1" dirty="0">
                <a:latin typeface="Calibri Light" panose="020F0302020204030204" pitchFamily="34" charset="0"/>
              </a:rPr>
              <a:t>las tablas de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Producto</a:t>
            </a:r>
            <a:r>
              <a:rPr lang="es-CL" sz="2000" i="1" dirty="0" smtClean="0">
                <a:latin typeface="Calibri Light" panose="020F0302020204030204" pitchFamily="34" charset="0"/>
              </a:rPr>
              <a:t> y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Fabrica</a:t>
            </a:r>
            <a:r>
              <a:rPr lang="es-CL" sz="2000" i="1" dirty="0" smtClean="0">
                <a:latin typeface="Calibri Light" panose="020F0302020204030204" pitchFamily="34" charset="0"/>
              </a:rPr>
              <a:t>?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9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</a:t>
            </a:r>
            <a:r>
              <a:rPr lang="es-CL" dirty="0"/>
              <a:t>(llaves foráneas)</a:t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82101" y="3841592"/>
            <a:ext cx="7480899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962400"/>
            <a:ext cx="5368481" cy="2492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04983"/>
            <a:ext cx="4428407" cy="250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2" y="4648836"/>
            <a:ext cx="7260209" cy="2544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82" y="5271434"/>
            <a:ext cx="4977724" cy="10756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1" y="1485904"/>
            <a:ext cx="6630713" cy="22477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16139" y="649637"/>
            <a:ext cx="3692002" cy="707886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¿Podemos combinar </a:t>
            </a:r>
            <a:r>
              <a:rPr lang="es-CL" sz="2000" i="1" dirty="0">
                <a:latin typeface="Calibri Light" panose="020F0302020204030204" pitchFamily="34" charset="0"/>
              </a:rPr>
              <a:t>las tablas de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Producto</a:t>
            </a:r>
            <a:r>
              <a:rPr lang="es-CL" sz="2000" i="1" dirty="0" smtClean="0">
                <a:latin typeface="Calibri Light" panose="020F0302020204030204" pitchFamily="34" charset="0"/>
              </a:rPr>
              <a:t> y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Fabrica</a:t>
            </a:r>
            <a:r>
              <a:rPr lang="es-CL" sz="2000" i="1" dirty="0" smtClean="0">
                <a:latin typeface="Calibri Light" panose="020F0302020204030204" pitchFamily="34" charset="0"/>
              </a:rPr>
              <a:t>?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9568" y="1347797"/>
            <a:ext cx="3037538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No. ¡Todo bien! </a:t>
            </a:r>
            <a:r>
              <a:rPr lang="es-CL" sz="19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</a:t>
            </a:r>
            <a:endParaRPr lang="es-CL" sz="1900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5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2" y="1485904"/>
            <a:ext cx="6637237" cy="2253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(con participación)</a:t>
            </a: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69"/>
            <a:ext cx="5001512" cy="8955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5473" y="4026864"/>
            <a:ext cx="8547528" cy="9245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4191000"/>
            <a:ext cx="8365993" cy="2512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4550032"/>
            <a:ext cx="4428407" cy="2505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76207" y="848711"/>
            <a:ext cx="3026108" cy="400110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¿En este caso?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3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8" grpId="0" animBg="1"/>
      <p:bldP spid="1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2" y="1485904"/>
            <a:ext cx="6637237" cy="2253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(con participación)</a:t>
            </a: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69"/>
            <a:ext cx="5001512" cy="8955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5473" y="4026864"/>
            <a:ext cx="8547528" cy="9245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4191000"/>
            <a:ext cx="8365993" cy="2512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4550032"/>
            <a:ext cx="4428407" cy="2505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26908" y="5029200"/>
            <a:ext cx="3717092" cy="400110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¿Es un problema con el diagrama?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6908" y="5553214"/>
            <a:ext cx="3717092" cy="400110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¿Hay un mejor diagrama?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3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3" y="1485905"/>
            <a:ext cx="6650304" cy="2094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(con participación)</a:t>
            </a: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69"/>
            <a:ext cx="5001512" cy="8955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5473" y="4026864"/>
            <a:ext cx="8547528" cy="9245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4191000"/>
            <a:ext cx="8365993" cy="2512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4550032"/>
            <a:ext cx="4428407" cy="2505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26908" y="5029200"/>
            <a:ext cx="3717092" cy="400110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¿Es un problema con el diagrama?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6908" y="6096000"/>
            <a:ext cx="3717092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Quizás, pero no cambia las tablas.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6908" y="5553214"/>
            <a:ext cx="3717092" cy="400110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¿Hay un mejor diagrama?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9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Relaciones Múltiples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</a:t>
            </a:r>
            <a:r>
              <a:rPr lang="es-CL" dirty="0" smtClean="0"/>
              <a:t>Tabla</a:t>
            </a:r>
            <a:endParaRPr lang="es-CL" dirty="0"/>
          </a:p>
        </p:txBody>
      </p:sp>
      <p:sp>
        <p:nvSpPr>
          <p:cNvPr id="9" name="Rectangle 8"/>
          <p:cNvSpPr/>
          <p:nvPr/>
        </p:nvSpPr>
        <p:spPr>
          <a:xfrm>
            <a:off x="304800" y="5217945"/>
            <a:ext cx="8686799" cy="11066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7800"/>
            <a:ext cx="5005002" cy="32266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304224"/>
            <a:ext cx="5948951" cy="93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7800"/>
            <a:ext cx="5005243" cy="324546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04800" y="5217945"/>
            <a:ext cx="8686799" cy="11066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Relación (con </a:t>
            </a:r>
            <a:r>
              <a:rPr lang="es-CL" dirty="0" smtClean="0"/>
              <a:t>papeles)</a:t>
            </a: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</a:t>
            </a:r>
            <a:r>
              <a:rPr lang="es-CL" dirty="0" smtClean="0"/>
              <a:t>Columnas distintas</a:t>
            </a:r>
            <a:endParaRPr lang="es-CL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04224"/>
            <a:ext cx="7639438" cy="93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3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65" y="1600200"/>
            <a:ext cx="4194167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768769"/>
            <a:ext cx="2836966" cy="954107"/>
          </a:xfrm>
          <a:prstGeom prst="rect">
            <a:avLst/>
          </a:prstGeom>
          <a:solidFill>
            <a:schemeClr val="bg1">
              <a:lumMod val="95000"/>
              <a:alpha val="54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¿Qué vamos a hacer aquí?</a:t>
            </a:r>
            <a:endParaRPr lang="es-CL" sz="28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sp>
        <p:nvSpPr>
          <p:cNvPr id="6" name="TextBox 5"/>
          <p:cNvSpPr txBox="1"/>
          <p:nvPr/>
        </p:nvSpPr>
        <p:spPr>
          <a:xfrm>
            <a:off x="1123950" y="5943600"/>
            <a:ext cx="68961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¿Las multiplicidades?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52" y="2895601"/>
            <a:ext cx="3336941" cy="2625362"/>
          </a:xfrm>
          <a:prstGeom prst="rect">
            <a:avLst/>
          </a:prstGeom>
        </p:spPr>
      </p:pic>
      <p:pic>
        <p:nvPicPr>
          <p:cNvPr id="9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03820" y="6256496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Opción 1: Tablas solo para las subclases 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304800" y="5410200"/>
            <a:ext cx="8686799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551517"/>
            <a:ext cx="5425097" cy="4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65" y="1600200"/>
            <a:ext cx="419416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6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Opción 2: Tabla para la superclase 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304800" y="5217945"/>
            <a:ext cx="8686799" cy="8780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306529"/>
            <a:ext cx="4306303" cy="702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65" y="1600200"/>
            <a:ext cx="419416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65" y="1600200"/>
            <a:ext cx="4194167" cy="3352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Eligiendo una opción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304800" y="3389145"/>
            <a:ext cx="8686799" cy="878055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676400"/>
            <a:ext cx="8686799" cy="68580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17717"/>
            <a:ext cx="5425097" cy="4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799" y="2706395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¿Cuál es la mejor opción </a:t>
            </a:r>
            <a:r>
              <a:rPr lang="es-CL" sz="2400" i="1" dirty="0">
                <a:latin typeface="Calibri Light" panose="020F0302020204030204" pitchFamily="34" charset="0"/>
              </a:rPr>
              <a:t>…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94914" y="171567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latin typeface="Calibri Light" panose="020F0302020204030204" pitchFamily="34" charset="0"/>
              </a:rPr>
              <a:t>1</a:t>
            </a:r>
            <a:endParaRPr lang="es-CL" sz="3600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4914" y="353228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libri Light" panose="020F030202020403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799" y="5142417"/>
            <a:ext cx="8686799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latin typeface="Calibri Light" panose="020F0302020204030204" pitchFamily="34" charset="0"/>
              </a:rPr>
              <a:t>Mucho </a:t>
            </a:r>
            <a:r>
              <a:rPr lang="es-CL" sz="2400" dirty="0">
                <a:latin typeface="Calibri Light" panose="020F0302020204030204" pitchFamily="34" charset="0"/>
              </a:rPr>
              <a:t>s</a:t>
            </a:r>
            <a:r>
              <a:rPr lang="es-CL" sz="2400" dirty="0" smtClean="0">
                <a:latin typeface="Calibri Light" panose="020F0302020204030204" pitchFamily="34" charset="0"/>
              </a:rPr>
              <a:t>olapamiento</a:t>
            </a:r>
            <a:r>
              <a:rPr lang="es-CL" sz="2400" i="1" dirty="0" smtClean="0">
                <a:latin typeface="Calibri Light" panose="020F0302020204030204" pitchFamily="34" charset="0"/>
              </a:rPr>
              <a:t> </a:t>
            </a:r>
            <a:r>
              <a:rPr lang="es-CL" sz="2400" dirty="0">
                <a:latin typeface="Calibri Light" panose="020F0302020204030204" pitchFamily="34" charset="0"/>
              </a:rPr>
              <a:t>s</a:t>
            </a:r>
            <a:r>
              <a:rPr lang="es-CL" sz="2400" dirty="0" smtClean="0">
                <a:latin typeface="Calibri Light" panose="020F0302020204030204" pitchFamily="34" charset="0"/>
              </a:rPr>
              <a:t>ugiere la 2 </a:t>
            </a:r>
            <a:r>
              <a:rPr lang="es-CL" dirty="0" smtClean="0">
                <a:latin typeface="Calibri Light" panose="020F0302020204030204" pitchFamily="34" charset="0"/>
              </a:rPr>
              <a:t>(con menos o </a:t>
            </a:r>
            <a:r>
              <a:rPr lang="es-CL" dirty="0">
                <a:latin typeface="Calibri Light" panose="020F0302020204030204" pitchFamily="34" charset="0"/>
              </a:rPr>
              <a:t>no </a:t>
            </a:r>
            <a:r>
              <a:rPr lang="es-CL" dirty="0" smtClean="0">
                <a:latin typeface="Calibri Light" panose="020F0302020204030204" pitchFamily="34" charset="0"/>
              </a:rPr>
              <a:t>solapamiento sugiere la 1)</a:t>
            </a:r>
          </a:p>
          <a:p>
            <a:pPr algn="ctr"/>
            <a:r>
              <a:rPr lang="es-CL" sz="2000" dirty="0" smtClean="0">
                <a:latin typeface="Calibri Light" panose="020F0302020204030204" pitchFamily="34" charset="0"/>
              </a:rPr>
              <a:t>(Si tuviéramos muchos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Empleado</a:t>
            </a:r>
            <a:r>
              <a:rPr lang="es-CL" sz="2000" dirty="0" smtClean="0">
                <a:latin typeface="Calibri Light" panose="020F0302020204030204" pitchFamily="34" charset="0"/>
              </a:rPr>
              <a:t>s que son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Cliente</a:t>
            </a:r>
            <a:r>
              <a:rPr lang="es-CL" sz="2000" dirty="0" smtClean="0">
                <a:latin typeface="Calibri Light" panose="020F0302020204030204" pitchFamily="34" charset="0"/>
              </a:rPr>
              <a:t>s también, con la 1, tendríamos que repetir los atributos generales de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Persona</a:t>
            </a:r>
            <a:r>
              <a:rPr lang="es-CL" sz="2000" dirty="0" smtClean="0">
                <a:latin typeface="Calibri Light" panose="020F0302020204030204" pitchFamily="34" charset="0"/>
              </a:rPr>
              <a:t>s dos veces en cada caso)</a:t>
            </a:r>
            <a:endParaRPr lang="es-CL" sz="2000" dirty="0"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799" y="4515207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latin typeface="Calibri Light" panose="020F0302020204030204" pitchFamily="34" charset="0"/>
              </a:rPr>
              <a:t>… con </a:t>
            </a:r>
            <a:r>
              <a:rPr lang="es-CL" sz="2400" i="1" u="sng" dirty="0" smtClean="0">
                <a:latin typeface="Calibri Light" panose="020F0302020204030204" pitchFamily="34" charset="0"/>
              </a:rPr>
              <a:t>solapamiento:</a:t>
            </a:r>
            <a:r>
              <a:rPr lang="es-CL" sz="2400" i="1" dirty="0" smtClean="0">
                <a:latin typeface="Calibri Light" panose="020F0302020204030204" pitchFamily="34" charset="0"/>
              </a:rPr>
              <a:t> con </a:t>
            </a:r>
            <a:r>
              <a:rPr lang="es-CL" sz="2400" dirty="0">
                <a:solidFill>
                  <a:srgbClr val="00B050"/>
                </a:solidFill>
                <a:latin typeface="Calibri Light" panose="020F0302020204030204" pitchFamily="34" charset="0"/>
              </a:rPr>
              <a:t>Persona</a:t>
            </a:r>
            <a:r>
              <a:rPr lang="es-CL" sz="2400" i="1" dirty="0">
                <a:latin typeface="Calibri Light" panose="020F0302020204030204" pitchFamily="34" charset="0"/>
              </a:rPr>
              <a:t>s </a:t>
            </a:r>
            <a:r>
              <a:rPr lang="es-CL" sz="2400" i="1" dirty="0" smtClean="0">
                <a:latin typeface="Calibri Light" panose="020F0302020204030204" pitchFamily="34" charset="0"/>
              </a:rPr>
              <a:t>que sean </a:t>
            </a:r>
            <a:r>
              <a:rPr lang="es-CL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Cliente</a:t>
            </a:r>
            <a:r>
              <a:rPr lang="es-CL" sz="2400" i="1" dirty="0" smtClean="0">
                <a:latin typeface="Calibri Light" panose="020F0302020204030204" pitchFamily="34" charset="0"/>
              </a:rPr>
              <a:t>s y </a:t>
            </a:r>
            <a:r>
              <a:rPr lang="es-CL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Empleado</a:t>
            </a:r>
            <a:r>
              <a:rPr lang="es-CL" sz="2400" i="1" dirty="0">
                <a:latin typeface="Calibri Light" panose="020F0302020204030204" pitchFamily="34" charset="0"/>
              </a:rPr>
              <a:t>s?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77423"/>
            <a:ext cx="4306429" cy="70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7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65" y="1600200"/>
            <a:ext cx="4194167" cy="3352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Eligiendo una opción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304800" y="3389145"/>
            <a:ext cx="8686799" cy="878055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676400"/>
            <a:ext cx="8686799" cy="68580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17717"/>
            <a:ext cx="5425097" cy="4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799" y="2706395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¿Cuál es la mejor opción …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94914" y="171567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latin typeface="Calibri Light" panose="020F0302020204030204" pitchFamily="34" charset="0"/>
              </a:rPr>
              <a:t>1</a:t>
            </a:r>
            <a:endParaRPr lang="es-CL" sz="3600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4914" y="353228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libri Light" panose="020F030202020403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799" y="5142417"/>
            <a:ext cx="8686799" cy="1138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b="1" u="sng" dirty="0" smtClean="0">
                <a:latin typeface="Calibri Light" panose="020F0302020204030204" pitchFamily="34" charset="0"/>
              </a:rPr>
              <a:t>Hay</a:t>
            </a:r>
            <a:r>
              <a:rPr lang="es-CL" sz="2400" dirty="0" smtClean="0">
                <a:latin typeface="Calibri Light" panose="020F0302020204030204" pitchFamily="34" charset="0"/>
              </a:rPr>
              <a:t> que elegir la 2</a:t>
            </a:r>
          </a:p>
          <a:p>
            <a:pPr algn="ctr"/>
            <a:r>
              <a:rPr lang="es-CL" sz="2400" dirty="0" smtClean="0">
                <a:latin typeface="Calibri Light" panose="020F0302020204030204" pitchFamily="34" charset="0"/>
              </a:rPr>
              <a:t> </a:t>
            </a:r>
            <a:r>
              <a:rPr lang="es-CL" sz="2000" dirty="0" smtClean="0">
                <a:latin typeface="Calibri Light" panose="020F0302020204030204" pitchFamily="34" charset="0"/>
              </a:rPr>
              <a:t>(Si tuviéramos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Persona</a:t>
            </a:r>
            <a:r>
              <a:rPr lang="es-CL" sz="2000" dirty="0" smtClean="0">
                <a:latin typeface="Calibri Light" panose="020F0302020204030204" pitchFamily="34" charset="0"/>
              </a:rPr>
              <a:t>s que no son ni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Empleado</a:t>
            </a:r>
            <a:r>
              <a:rPr lang="es-CL" sz="2000" dirty="0" smtClean="0">
                <a:latin typeface="Calibri Light" panose="020F0302020204030204" pitchFamily="34" charset="0"/>
              </a:rPr>
              <a:t>s ni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Cliente</a:t>
            </a:r>
            <a:r>
              <a:rPr lang="es-CL" sz="2000" dirty="0" smtClean="0">
                <a:latin typeface="Calibri Light" panose="020F0302020204030204" pitchFamily="34" charset="0"/>
              </a:rPr>
              <a:t>s, </a:t>
            </a:r>
          </a:p>
          <a:p>
            <a:pPr algn="ctr"/>
            <a:r>
              <a:rPr lang="es-CL" sz="2000" dirty="0" smtClean="0">
                <a:latin typeface="Calibri Light" panose="020F0302020204030204" pitchFamily="34" charset="0"/>
              </a:rPr>
              <a:t>no podríamos representarlas con la opción 1)</a:t>
            </a:r>
            <a:endParaRPr lang="es-CL" sz="2000" dirty="0"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799" y="4515207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latin typeface="Calibri Light" panose="020F0302020204030204" pitchFamily="34" charset="0"/>
              </a:rPr>
              <a:t>… </a:t>
            </a:r>
            <a:r>
              <a:rPr lang="es-CL" sz="2400" i="1" dirty="0" smtClean="0">
                <a:latin typeface="Calibri Light" panose="020F0302020204030204" pitchFamily="34" charset="0"/>
              </a:rPr>
              <a:t>sin </a:t>
            </a:r>
            <a:r>
              <a:rPr lang="es-CL" sz="2400" i="1" u="sng" dirty="0" smtClean="0">
                <a:latin typeface="Calibri Light" panose="020F0302020204030204" pitchFamily="34" charset="0"/>
              </a:rPr>
              <a:t>cobertura</a:t>
            </a:r>
            <a:r>
              <a:rPr lang="es-CL" sz="2400" i="1" dirty="0">
                <a:latin typeface="Calibri Light" panose="020F0302020204030204" pitchFamily="34" charset="0"/>
              </a:rPr>
              <a:t>:</a:t>
            </a:r>
            <a:r>
              <a:rPr lang="es-CL" sz="2400" i="1" dirty="0" smtClean="0">
                <a:latin typeface="Calibri Light" panose="020F0302020204030204" pitchFamily="34" charset="0"/>
              </a:rPr>
              <a:t> si hay </a:t>
            </a:r>
            <a:r>
              <a:rPr lang="es-CL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Persona</a:t>
            </a:r>
            <a:r>
              <a:rPr lang="es-CL" sz="2400" i="1" dirty="0" smtClean="0">
                <a:latin typeface="Calibri Light" panose="020F0302020204030204" pitchFamily="34" charset="0"/>
              </a:rPr>
              <a:t>s que no son </a:t>
            </a:r>
            <a:r>
              <a:rPr lang="es-CL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Empleado</a:t>
            </a:r>
            <a:r>
              <a:rPr lang="es-CL" sz="2400" i="1" dirty="0" smtClean="0">
                <a:latin typeface="Calibri Light" panose="020F0302020204030204" pitchFamily="34" charset="0"/>
              </a:rPr>
              <a:t>s ni </a:t>
            </a:r>
            <a:r>
              <a:rPr lang="es-CL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Cliente</a:t>
            </a:r>
            <a:r>
              <a:rPr lang="es-CL" sz="2400" i="1" dirty="0" smtClean="0">
                <a:latin typeface="Calibri Light" panose="020F0302020204030204" pitchFamily="34" charset="0"/>
              </a:rPr>
              <a:t>s?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77424"/>
            <a:ext cx="4306303" cy="70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1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65" y="1600200"/>
            <a:ext cx="4194167" cy="3352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Eligiendo una opción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304800" y="3389145"/>
            <a:ext cx="8686799" cy="878055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676400"/>
            <a:ext cx="8686799" cy="68580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17717"/>
            <a:ext cx="5425097" cy="4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799" y="2706395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¿Cuál es la mejor opción …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94914" y="171567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latin typeface="Calibri Light" panose="020F0302020204030204" pitchFamily="34" charset="0"/>
              </a:rPr>
              <a:t>1</a:t>
            </a:r>
            <a:endParaRPr lang="es-CL" sz="3600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4914" y="353228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libri Light" panose="020F030202020403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799" y="5142417"/>
            <a:ext cx="8686799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latin typeface="Calibri Light" panose="020F0302020204030204" pitchFamily="34" charset="0"/>
              </a:rPr>
              <a:t>Sugiere la 2</a:t>
            </a:r>
            <a:endParaRPr lang="es-CL" dirty="0" smtClean="0">
              <a:latin typeface="Calibri Light" panose="020F0302020204030204" pitchFamily="34" charset="0"/>
            </a:endParaRPr>
          </a:p>
          <a:p>
            <a:pPr algn="ctr"/>
            <a:r>
              <a:rPr lang="es-CL" sz="2000" dirty="0" smtClean="0">
                <a:latin typeface="Calibri Light" panose="020F0302020204030204" pitchFamily="34" charset="0"/>
              </a:rPr>
              <a:t>(Con muchas de estas consultas, y con la 1, tendríamos que consultar dos tablas, pero con la 2, tendríamos que consultar una sola tabla)</a:t>
            </a:r>
            <a:endParaRPr lang="es-CL" sz="2000" dirty="0"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799" y="4515207"/>
            <a:ext cx="8686799" cy="44627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300" i="1" dirty="0">
                <a:latin typeface="Calibri Light" panose="020F0302020204030204" pitchFamily="34" charset="0"/>
              </a:rPr>
              <a:t>… con </a:t>
            </a:r>
            <a:r>
              <a:rPr lang="es-CL" sz="2300" i="1" dirty="0" smtClean="0">
                <a:latin typeface="Calibri Light" panose="020F0302020204030204" pitchFamily="34" charset="0"/>
              </a:rPr>
              <a:t>muchas consultas por el nombre de una </a:t>
            </a:r>
            <a:r>
              <a:rPr lang="es-CL" sz="23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Persona</a:t>
            </a:r>
            <a:r>
              <a:rPr lang="es-CL" sz="2300" i="1" dirty="0" smtClean="0">
                <a:latin typeface="Calibri Light" panose="020F0302020204030204" pitchFamily="34" charset="0"/>
              </a:rPr>
              <a:t> dado el RUT?</a:t>
            </a:r>
            <a:endParaRPr lang="es-CL" sz="23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77424"/>
            <a:ext cx="4306303" cy="70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65" y="1600200"/>
            <a:ext cx="4194167" cy="3352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Eligiendo una opción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304800" y="3389145"/>
            <a:ext cx="8686799" cy="878055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676400"/>
            <a:ext cx="8686799" cy="68580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17717"/>
            <a:ext cx="5425097" cy="4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799" y="2706395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¿Cuál es la mejor opción …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94914" y="171567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latin typeface="Calibri Light" panose="020F0302020204030204" pitchFamily="34" charset="0"/>
              </a:rPr>
              <a:t>1</a:t>
            </a:r>
            <a:endParaRPr lang="es-CL" sz="3600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4914" y="353228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libri Light" panose="020F030202020403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799" y="4693384"/>
            <a:ext cx="8686799" cy="1631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En general …</a:t>
            </a:r>
          </a:p>
          <a:p>
            <a:pPr algn="ctr"/>
            <a:r>
              <a:rPr lang="es-CL" sz="2400" dirty="0" smtClean="0">
                <a:latin typeface="Calibri Light" panose="020F0302020204030204" pitchFamily="34" charset="0"/>
              </a:rPr>
              <a:t>Hay que considerar las tablas, los atributos, los datos, las restricciones, el control </a:t>
            </a:r>
            <a:r>
              <a:rPr lang="es-CL" sz="2400" dirty="0">
                <a:latin typeface="Calibri Light" panose="020F0302020204030204" pitchFamily="34" charset="0"/>
              </a:rPr>
              <a:t>de </a:t>
            </a:r>
            <a:r>
              <a:rPr lang="es-CL" sz="2400" dirty="0" smtClean="0">
                <a:latin typeface="Calibri Light" panose="020F0302020204030204" pitchFamily="34" charset="0"/>
              </a:rPr>
              <a:t>acceso, etcétera, </a:t>
            </a:r>
          </a:p>
          <a:p>
            <a:pPr algn="ctr"/>
            <a:r>
              <a:rPr lang="es-CL" sz="2400" dirty="0" smtClean="0">
                <a:latin typeface="Calibri Light" panose="020F0302020204030204" pitchFamily="34" charset="0"/>
              </a:rPr>
              <a:t>y aplicar algo “prudente”. </a:t>
            </a:r>
            <a:r>
              <a:rPr lang="es-CL" sz="24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</a:t>
            </a:r>
            <a:endParaRPr lang="es-CL" sz="2000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77424"/>
            <a:ext cx="4306303" cy="70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87871"/>
            <a:ext cx="2895600" cy="322105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endParaRPr lang="es-CL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5943600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¿Cuáles son las opciones en este caso?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199" y="6212904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3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endParaRPr lang="es-CL" dirty="0"/>
          </a:p>
        </p:txBody>
      </p:sp>
      <p:sp>
        <p:nvSpPr>
          <p:cNvPr id="18" name="Rectangle 17"/>
          <p:cNvSpPr/>
          <p:nvPr/>
        </p:nvSpPr>
        <p:spPr>
          <a:xfrm>
            <a:off x="457200" y="5257800"/>
            <a:ext cx="5778499" cy="68580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99116"/>
            <a:ext cx="5198125" cy="45911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8600" y="6092478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¿Pero hay otra opción aquí?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8999" y="6361782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87871"/>
            <a:ext cx="2895600" cy="322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4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endParaRPr lang="es-CL" dirty="0"/>
          </a:p>
        </p:txBody>
      </p:sp>
      <p:sp>
        <p:nvSpPr>
          <p:cNvPr id="16" name="TextBox 15"/>
          <p:cNvSpPr txBox="1"/>
          <p:nvPr/>
        </p:nvSpPr>
        <p:spPr>
          <a:xfrm>
            <a:off x="6311900" y="5815984"/>
            <a:ext cx="2819400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¿Hay </a:t>
            </a:r>
            <a:r>
              <a:rPr lang="es-CL" sz="2400" b="1" i="1" dirty="0" smtClean="0">
                <a:latin typeface="Calibri Light" panose="020F0302020204030204" pitchFamily="34" charset="0"/>
              </a:rPr>
              <a:t>otra</a:t>
            </a:r>
            <a:r>
              <a:rPr lang="es-CL" sz="2400" i="1" dirty="0" smtClean="0">
                <a:latin typeface="Calibri Light" panose="020F0302020204030204" pitchFamily="34" charset="0"/>
              </a:rPr>
              <a:t> opción? </a:t>
            </a:r>
            <a:r>
              <a:rPr lang="es-CL" sz="24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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29270" y="6248400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5257800"/>
            <a:ext cx="5778499" cy="68580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99116"/>
            <a:ext cx="5198125" cy="4591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6005002"/>
            <a:ext cx="5778499" cy="852998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87871"/>
            <a:ext cx="2895600" cy="3221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88467"/>
            <a:ext cx="4985905" cy="6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3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/>
              <a:t>	U</a:t>
            </a:r>
            <a:r>
              <a:rPr lang="es-CL" dirty="0" smtClean="0"/>
              <a:t>na </a:t>
            </a:r>
            <a:r>
              <a:rPr lang="es-CL" dirty="0"/>
              <a:t>opción </a:t>
            </a:r>
            <a:r>
              <a:rPr lang="es-CL" dirty="0" smtClean="0"/>
              <a:t>implícita: </a:t>
            </a:r>
            <a:r>
              <a:rPr lang="es-CL" i="1" dirty="0" smtClean="0"/>
              <a:t>Quitar la jerarquía</a:t>
            </a:r>
            <a:endParaRPr lang="es-CL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90800"/>
            <a:ext cx="2743201" cy="1180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87871"/>
            <a:ext cx="2895600" cy="322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53" y="2895601"/>
            <a:ext cx="3337369" cy="2628766"/>
          </a:xfrm>
          <a:prstGeom prst="rect">
            <a:avLst/>
          </a:prstGeom>
        </p:spPr>
      </p:pic>
      <p:pic>
        <p:nvPicPr>
          <p:cNvPr id="12" name="Picture 4 2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19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/>
              <a:t>	U</a:t>
            </a:r>
            <a:r>
              <a:rPr lang="es-CL" dirty="0" smtClean="0"/>
              <a:t>na </a:t>
            </a:r>
            <a:r>
              <a:rPr lang="es-CL" dirty="0"/>
              <a:t>opción </a:t>
            </a:r>
            <a:r>
              <a:rPr lang="es-CL" dirty="0" smtClean="0"/>
              <a:t>implícita: </a:t>
            </a:r>
            <a:r>
              <a:rPr lang="es-CL" i="1" dirty="0" smtClean="0"/>
              <a:t>Quitar la jerarquía</a:t>
            </a:r>
            <a:endParaRPr lang="es-CL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90800"/>
            <a:ext cx="2743201" cy="11802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398" y="4533092"/>
            <a:ext cx="6248400" cy="343709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8" y="4607916"/>
            <a:ext cx="5995654" cy="2152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398" y="5105401"/>
            <a:ext cx="3352801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¿Algún problema aquí?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5105400"/>
            <a:ext cx="4952998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Tendremos mucha repetición </a:t>
            </a:r>
          </a:p>
          <a:p>
            <a:pPr algn="ctr"/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en la columna </a:t>
            </a:r>
            <a:r>
              <a:rPr lang="es-CL" sz="2400" dirty="0" smtClean="0">
                <a:solidFill>
                  <a:srgbClr val="0033CC"/>
                </a:solidFill>
                <a:latin typeface="Calibri Light" panose="020F0302020204030204" pitchFamily="34" charset="0"/>
              </a:rPr>
              <a:t>tipo</a:t>
            </a:r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.</a:t>
            </a:r>
          </a:p>
          <a:p>
            <a:pPr algn="ctr"/>
            <a:r>
              <a:rPr lang="es-CL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(Pero es más sencillo, el sistema puede comprimirla, etcétera.)</a:t>
            </a:r>
          </a:p>
        </p:txBody>
      </p:sp>
    </p:spTree>
    <p:extLst>
      <p:ext uri="{BB962C8B-B14F-4D97-AF65-F5344CB8AC3E}">
        <p14:creationId xmlns:p14="http://schemas.microsoft.com/office/powerpoint/2010/main" val="387375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06" y="1494037"/>
            <a:ext cx="7333788" cy="1805582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Entidades débiles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Cuidado con las llaves</a:t>
            </a:r>
            <a:endParaRPr lang="es-CL" dirty="0"/>
          </a:p>
        </p:txBody>
      </p:sp>
      <p:sp>
        <p:nvSpPr>
          <p:cNvPr id="9" name="Rectangle 8"/>
          <p:cNvSpPr/>
          <p:nvPr/>
        </p:nvSpPr>
        <p:spPr>
          <a:xfrm>
            <a:off x="304800" y="4876800"/>
            <a:ext cx="8686799" cy="8780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65384"/>
            <a:ext cx="4843630" cy="7027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799" y="4110335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latin typeface="Calibri Light" panose="020F0302020204030204" pitchFamily="34" charset="0"/>
              </a:rPr>
              <a:t>¿Alguien quiere </a:t>
            </a:r>
            <a:r>
              <a:rPr lang="es-CL" sz="2400" i="1" dirty="0" smtClean="0">
                <a:latin typeface="Calibri Light" panose="020F0302020204030204" pitchFamily="34" charset="0"/>
              </a:rPr>
              <a:t>”adivinar” qué tablas necesitamos?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799" y="5867400"/>
            <a:ext cx="3352801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¿Algún problema aquí?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5867400"/>
            <a:ext cx="533399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La tabla </a:t>
            </a:r>
            <a:r>
              <a:rPr lang="es-CL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De</a:t>
            </a:r>
            <a:r>
              <a:rPr lang="es-CL" sz="2400" dirty="0" smtClean="0">
                <a:latin typeface="Calibri Light" panose="020F0302020204030204" pitchFamily="34" charset="0"/>
              </a:rPr>
              <a:t>(</a:t>
            </a:r>
            <a:r>
              <a:rPr lang="es-CL" sz="2400" dirty="0" smtClean="0">
                <a:solidFill>
                  <a:srgbClr val="0033CC"/>
                </a:solidFill>
                <a:latin typeface="Calibri Light" panose="020F0302020204030204" pitchFamily="34" charset="0"/>
              </a:rPr>
              <a:t>.</a:t>
            </a:r>
            <a:r>
              <a:rPr lang="es-CL" sz="2400" dirty="0" smtClean="0">
                <a:latin typeface="Calibri Light" panose="020F0302020204030204" pitchFamily="34" charset="0"/>
              </a:rPr>
              <a:t>,</a:t>
            </a:r>
            <a:r>
              <a:rPr lang="es-CL" sz="2400" dirty="0" smtClean="0">
                <a:solidFill>
                  <a:srgbClr val="0033CC"/>
                </a:solidFill>
                <a:latin typeface="Calibri Light" panose="020F0302020204030204" pitchFamily="34" charset="0"/>
              </a:rPr>
              <a:t>.</a:t>
            </a:r>
            <a:r>
              <a:rPr lang="es-CL" sz="2400" dirty="0" smtClean="0">
                <a:latin typeface="Calibri Light" panose="020F0302020204030204" pitchFamily="34" charset="0"/>
              </a:rPr>
              <a:t>) </a:t>
            </a:r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es redundante</a:t>
            </a:r>
            <a:endParaRPr lang="es-CL" sz="24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6315979"/>
            <a:ext cx="533399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… y es un nombre pésimo para una tabla.</a:t>
            </a:r>
            <a:endParaRPr lang="es-CL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1664" y="4924697"/>
            <a:ext cx="683365" cy="80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2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06" y="1494037"/>
            <a:ext cx="7333788" cy="1805582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Entidades débiles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</a:t>
            </a:r>
            <a:r>
              <a:rPr lang="es-CL" dirty="0"/>
              <a:t> </a:t>
            </a:r>
            <a:r>
              <a:rPr lang="es-CL" sz="2000" dirty="0" smtClean="0">
                <a:solidFill>
                  <a:srgbClr val="FF0000"/>
                </a:solidFill>
              </a:rPr>
              <a:t>No se necesita una tabla para la relación débil</a:t>
            </a:r>
            <a:endParaRPr lang="es-CL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876800"/>
            <a:ext cx="8686799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1" y="4279429"/>
            <a:ext cx="533399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latin typeface="Calibri Light" panose="020F0302020204030204" pitchFamily="34" charset="0"/>
              </a:rPr>
              <a:t>Entonces …</a:t>
            </a:r>
            <a:endParaRPr lang="es-CL" sz="2400" dirty="0"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799" y="5843826"/>
            <a:ext cx="8686799" cy="861774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solidFill>
                  <a:srgbClr val="FFC000"/>
                </a:solidFill>
                <a:latin typeface="Calibri Light" panose="020F0302020204030204" pitchFamily="34" charset="0"/>
              </a:rPr>
              <a:t>Observación</a:t>
            </a:r>
            <a:r>
              <a:rPr lang="es-CL" sz="160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: En el libro de R&amp;G, se mencionan atributos sobre relaciones débiles (p.ej. la figura 3.14) y por eso, se necesita una tabla para la relación. No estoy de acuerdo con eso: los atributos en tales relaciones siempre pueden ser asociados con la entidad débil dada su relación 1:n.</a:t>
            </a:r>
            <a:endParaRPr lang="es-CL" sz="16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1" y="4876800"/>
            <a:ext cx="685800" cy="789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965384"/>
            <a:ext cx="4844815" cy="4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2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Entidades débiles</a:t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endParaRPr lang="es-CL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4191000"/>
            <a:ext cx="394268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¿Las tablas?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105400"/>
            <a:ext cx="8686799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193984"/>
            <a:ext cx="6134308" cy="708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2057400"/>
            <a:ext cx="829445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0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Entidades débiles</a:t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endParaRPr lang="es-CL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219200"/>
            <a:ext cx="8166703" cy="3760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3000" y="4191000"/>
            <a:ext cx="394268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¿Las relaciones?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105400"/>
            <a:ext cx="8686799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193984"/>
            <a:ext cx="6773668" cy="95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Agregación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 smtClean="0"/>
              <a:t>: </a:t>
            </a:r>
            <a:endParaRPr lang="es-CL" dirty="0"/>
          </a:p>
        </p:txBody>
      </p:sp>
      <p:sp>
        <p:nvSpPr>
          <p:cNvPr id="7" name="Rectangle 6"/>
          <p:cNvSpPr/>
          <p:nvPr/>
        </p:nvSpPr>
        <p:spPr>
          <a:xfrm>
            <a:off x="4356000" y="3528000"/>
            <a:ext cx="381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673" y="1419629"/>
            <a:ext cx="4307464" cy="25788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799" y="4415135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latin typeface="Calibri Light" panose="020F0302020204030204" pitchFamily="34" charset="0"/>
              </a:rPr>
              <a:t>¿Alguien quiere</a:t>
            </a:r>
            <a:r>
              <a:rPr lang="es-CL" sz="2400" i="1">
                <a:latin typeface="Calibri Light" panose="020F0302020204030204" pitchFamily="34" charset="0"/>
              </a:rPr>
              <a:t> </a:t>
            </a:r>
            <a:r>
              <a:rPr lang="es-CL" sz="2400" i="1" smtClean="0">
                <a:latin typeface="Calibri Light" panose="020F0302020204030204" pitchFamily="34" charset="0"/>
              </a:rPr>
              <a:t>adivinar </a:t>
            </a:r>
            <a:r>
              <a:rPr lang="es-CL" sz="2400" i="1" dirty="0" smtClean="0">
                <a:latin typeface="Calibri Light" panose="020F0302020204030204" pitchFamily="34" charset="0"/>
              </a:rPr>
              <a:t>qué </a:t>
            </a:r>
            <a:r>
              <a:rPr lang="es-CL" sz="2400" i="1" dirty="0" smtClean="0">
                <a:latin typeface="Calibri Light" panose="020F0302020204030204" pitchFamily="34" charset="0"/>
              </a:rPr>
              <a:t>tablas </a:t>
            </a:r>
            <a:r>
              <a:rPr lang="es-CL" sz="2400" i="1" dirty="0">
                <a:latin typeface="Calibri Light" panose="020F0302020204030204" pitchFamily="34" charset="0"/>
              </a:rPr>
              <a:t>necesitamos</a:t>
            </a:r>
            <a:r>
              <a:rPr lang="es-CL" sz="2400" i="1" dirty="0" smtClean="0">
                <a:latin typeface="Calibri Light" panose="020F0302020204030204" pitchFamily="34" charset="0"/>
              </a:rPr>
              <a:t>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5257800"/>
            <a:ext cx="8686799" cy="137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5" y="5346387"/>
            <a:ext cx="5838273" cy="12109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28000" y="2538000"/>
            <a:ext cx="1524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angle 7"/>
          <p:cNvSpPr/>
          <p:nvPr/>
        </p:nvSpPr>
        <p:spPr>
          <a:xfrm>
            <a:off x="2263410" y="1371600"/>
            <a:ext cx="4617179" cy="129540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8000"/>
                </a:schemeClr>
              </a:gs>
              <a:gs pos="35000">
                <a:schemeClr val="accent1">
                  <a:tint val="37000"/>
                  <a:satMod val="300000"/>
                  <a:alpha val="21000"/>
                </a:schemeClr>
              </a:gs>
              <a:gs pos="100000">
                <a:schemeClr val="accent1">
                  <a:tint val="15000"/>
                  <a:satMod val="350000"/>
                  <a:alpha val="16000"/>
                </a:schemeClr>
              </a:gs>
            </a:gsLst>
          </a:gradFill>
          <a:ln w="44450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00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ular Callout 13"/>
          <p:cNvSpPr/>
          <p:nvPr/>
        </p:nvSpPr>
        <p:spPr>
          <a:xfrm>
            <a:off x="5800165" y="4886271"/>
            <a:ext cx="3207944" cy="960335"/>
          </a:xfrm>
          <a:prstGeom prst="wedgeRectCallout">
            <a:avLst>
              <a:gd name="adj1" fmla="val -189890"/>
              <a:gd name="adj2" fmla="val 102012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Agregación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 smtClean="0"/>
              <a:t>: </a:t>
            </a:r>
            <a:endParaRPr lang="es-CL" dirty="0"/>
          </a:p>
        </p:txBody>
      </p:sp>
      <p:sp>
        <p:nvSpPr>
          <p:cNvPr id="7" name="Rectangle 6"/>
          <p:cNvSpPr/>
          <p:nvPr/>
        </p:nvSpPr>
        <p:spPr>
          <a:xfrm>
            <a:off x="4356000" y="3528000"/>
            <a:ext cx="381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673" y="1419629"/>
            <a:ext cx="4307464" cy="25788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799" y="4415135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latin typeface="Calibri Light" panose="020F0302020204030204" pitchFamily="34" charset="0"/>
              </a:rPr>
              <a:t>¿Alguien quiere </a:t>
            </a:r>
            <a:r>
              <a:rPr lang="es-CL" sz="2400" i="1" dirty="0" smtClean="0">
                <a:latin typeface="Calibri Light" panose="020F0302020204030204" pitchFamily="34" charset="0"/>
              </a:rPr>
              <a:t>adivinar qué </a:t>
            </a:r>
            <a:r>
              <a:rPr lang="es-CL" sz="2400" i="1" dirty="0" smtClean="0">
                <a:latin typeface="Calibri Light" panose="020F0302020204030204" pitchFamily="34" charset="0"/>
              </a:rPr>
              <a:t>tablas </a:t>
            </a:r>
            <a:r>
              <a:rPr lang="es-CL" sz="2400" i="1" dirty="0">
                <a:latin typeface="Calibri Light" panose="020F0302020204030204" pitchFamily="34" charset="0"/>
              </a:rPr>
              <a:t>necesitamos</a:t>
            </a:r>
            <a:r>
              <a:rPr lang="es-CL" sz="2400" i="1" dirty="0" smtClean="0">
                <a:latin typeface="Calibri Light" panose="020F0302020204030204" pitchFamily="34" charset="0"/>
              </a:rPr>
              <a:t>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5257800"/>
            <a:ext cx="8686799" cy="137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5" y="5346387"/>
            <a:ext cx="5838273" cy="12109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28000" y="2538000"/>
            <a:ext cx="1524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angle 7"/>
          <p:cNvSpPr/>
          <p:nvPr/>
        </p:nvSpPr>
        <p:spPr>
          <a:xfrm>
            <a:off x="2263410" y="1371600"/>
            <a:ext cx="4617179" cy="129540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8000"/>
                </a:schemeClr>
              </a:gs>
              <a:gs pos="35000">
                <a:schemeClr val="accent1">
                  <a:tint val="37000"/>
                  <a:satMod val="300000"/>
                  <a:alpha val="21000"/>
                </a:schemeClr>
              </a:gs>
              <a:gs pos="100000">
                <a:schemeClr val="accent1">
                  <a:tint val="15000"/>
                  <a:satMod val="350000"/>
                  <a:alpha val="16000"/>
                </a:schemeClr>
              </a:gs>
            </a:gsLst>
          </a:gradFill>
          <a:ln w="44450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5800165" y="4907065"/>
            <a:ext cx="3207944" cy="960335"/>
          </a:xfrm>
          <a:prstGeom prst="wedgeRectCallout">
            <a:avLst>
              <a:gd name="adj1" fmla="val -163492"/>
              <a:gd name="adj2" fmla="val 97176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5800165" y="4907065"/>
            <a:ext cx="3207944" cy="960335"/>
          </a:xfrm>
          <a:prstGeom prst="wedgeRectCallout">
            <a:avLst>
              <a:gd name="adj1" fmla="val -190319"/>
              <a:gd name="adj2" fmla="val 101844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791200" y="4886271"/>
            <a:ext cx="3207944" cy="960335"/>
          </a:xfrm>
          <a:prstGeom prst="wedgeRectCallout">
            <a:avLst>
              <a:gd name="adj1" fmla="val -123380"/>
              <a:gd name="adj2" fmla="val 99212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Dada la agregación usamos una llave foránea a la relación </a:t>
            </a:r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Stock</a:t>
            </a:r>
          </a:p>
          <a:p>
            <a:pPr algn="ctr"/>
            <a:r>
              <a:rPr lang="es-CL" dirty="0">
                <a:latin typeface="Calibri Light" panose="020F0302020204030204" pitchFamily="34" charset="0"/>
              </a:rPr>
              <a:t>(</a:t>
            </a:r>
            <a:r>
              <a:rPr lang="es-CL" dirty="0" smtClean="0">
                <a:latin typeface="Calibri Light" panose="020F0302020204030204" pitchFamily="34" charset="0"/>
              </a:rPr>
              <a:t>no a </a:t>
            </a:r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Película</a:t>
            </a:r>
            <a:r>
              <a:rPr lang="es-CL" dirty="0" smtClean="0">
                <a:latin typeface="Calibri Light" panose="020F0302020204030204" pitchFamily="34" charset="0"/>
              </a:rPr>
              <a:t> y </a:t>
            </a:r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Local de video</a:t>
            </a:r>
            <a:r>
              <a:rPr lang="es-CL" dirty="0" smtClean="0">
                <a:latin typeface="Calibri Light" panose="020F0302020204030204" pitchFamily="34" charset="0"/>
              </a:rPr>
              <a:t>)</a:t>
            </a:r>
            <a:endParaRPr lang="es-CL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17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 animBg="1"/>
      <p:bldP spid="1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r>
              <a:rPr lang="es-CL" dirty="0" smtClean="0"/>
              <a:t>Aparte de las jerarquías de clases la traducción es más o menos determinista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799" y="4038600"/>
            <a:ext cx="8610601" cy="132343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200" i="1" dirty="0">
                <a:latin typeface="Calibri Light" panose="020F0302020204030204" pitchFamily="34" charset="0"/>
              </a:rPr>
              <a:t>¿</a:t>
            </a:r>
            <a:r>
              <a:rPr lang="es-CL" sz="3200" i="1" dirty="0" smtClean="0">
                <a:latin typeface="Calibri Light" panose="020F0302020204030204" pitchFamily="34" charset="0"/>
              </a:rPr>
              <a:t>Qué piensan ustedes?</a:t>
            </a:r>
          </a:p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¿Cuál es mejor …</a:t>
            </a:r>
          </a:p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… </a:t>
            </a:r>
            <a:r>
              <a:rPr lang="es-CL" sz="2400" i="1" dirty="0">
                <a:latin typeface="Calibri Light" panose="020F0302020204030204" pitchFamily="34" charset="0"/>
              </a:rPr>
              <a:t>d</a:t>
            </a:r>
            <a:r>
              <a:rPr lang="es-CL" sz="2400" i="1" dirty="0" smtClean="0">
                <a:latin typeface="Calibri Light" panose="020F0302020204030204" pitchFamily="34" charset="0"/>
              </a:rPr>
              <a:t>iseñar las tablas directamente o diseñar un modelo E-R antes?</a:t>
            </a:r>
            <a:endParaRPr lang="es-CL" sz="2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3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 1" descr="http://dailycow.com/wp-content/uploads/2014/05/professor-class-mayonaise-j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67" y="2514264"/>
            <a:ext cx="7848065" cy="99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962400"/>
            <a:ext cx="7772400" cy="1806575"/>
          </a:xfrm>
        </p:spPr>
        <p:txBody>
          <a:bodyPr>
            <a:normAutofit/>
          </a:bodyPr>
          <a:lstStyle/>
          <a:p>
            <a:r>
              <a:rPr lang="es-CL" sz="2700" i="1" dirty="0" smtClean="0"/>
              <a:t>La próxima vez, continuaremos con: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	El Álgebra Relacional</a:t>
            </a:r>
            <a:endParaRPr lang="es-CL" dirty="0"/>
          </a:p>
        </p:txBody>
      </p:sp>
      <p:sp>
        <p:nvSpPr>
          <p:cNvPr id="13" name="TextBox 12"/>
          <p:cNvSpPr txBox="1"/>
          <p:nvPr/>
        </p:nvSpPr>
        <p:spPr>
          <a:xfrm>
            <a:off x="4535714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Capítulo 4 | </a:t>
            </a:r>
            <a:r>
              <a:rPr lang="es-CL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Ramakrishnan</a:t>
            </a:r>
            <a:r>
              <a:rPr lang="es-CL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/ </a:t>
            </a:r>
            <a:r>
              <a:rPr lang="es-CL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Gehrke</a:t>
            </a:r>
            <a:endParaRPr lang="es-CL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4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1,8662"/>
  <p:tag name="ORIGINALWIDTH" val="719,3802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valor-acción}} edge (comp);&#10;         &#10;  \end{tikzpicture}&#10;}&#10;\end{document}"/>
  <p:tag name="IGUANATEXSIZE" val="20"/>
  <p:tag name="IGUANATEXCURSOR" val="298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comp) [above right=of compra] {Local de videos} edge (compra);&#10;  &#10;      &#10;  \node[entity] (pers) [below=of compra] {Persona} edge [-&gt;] (compra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2868,4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l r}&#10;\textbf{\color{green!60!black} Fabrica}\\&#10;\hline&#10;\schk{p-nombre} &amp; \schk{c-nombre} &amp;  \sch{desde}\\[0.5ex]&#10;\hline &#10;Austral Calafate 300ml &amp; Cervecería Austral &amp; 1983\\&#10;Austral Yagar 300ml &amp; Cervecería Austral &amp; 2006\\&#10;%Tarapacá Carménère 2014 &amp; Viña Tarapacá &amp; 2014\\&#10;Pall Mall Rojo 20 &amp; British American Tobacco &amp; 1907\\&#10;\hline &#10;\end{tabular}&#10;&#10;\end{document}"/>
  <p:tag name="IGUANATEXSIZE" val="17"/>
  <p:tag name="IGUANATEXCURSOR" val="5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358,32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&#10;\begin{center}&#10;\sf&#10;\footnotesize&#10;\rlt{Fabrica}(\schk{p-nombre}\dstr,\schk{c-nombre}\dstr,\sch{desde}\dda)\\&#10;\end{center}&#10;\end{document}"/>
  <p:tag name="IGUANATEXSIZE" val="20"/>
  <p:tag name="IGUANATEXCURSOR" val="55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324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2868,4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l r}&#10;\textbf{\color{green!60!black} Fabrica}\\&#10;\hline&#10;\schk{p-nombre} &amp; \schk{c-nombre} &amp;  \sch{desde}\\[0.5ex]&#10;\hline &#10;Austral Calafate 300ml &amp; Cervecería Austral &amp; 1983\\&#10;Austral Yagar 300ml &amp; Cervecería Austral &amp; 2006\\&#10;%Tarapacá Carménère 2014 &amp; Viña Tarapacá &amp; 2014\\&#10;Pall Mall Rojo 20 &amp; British American Tobacco &amp; 1907\\&#10;\hline &#10;\end{tabular}&#10;&#10;\end{document}"/>
  <p:tag name="IGUANATEXSIZE" val="17"/>
  <p:tag name="IGUANATEXCURSOR" val="5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358,32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&#10;\begin{center}&#10;\sf&#10;\footnotesize&#10;\rlt{Fabrica}(\schk{p-nombre}\dstr,\schk{c-nombre}\dstr,\sch{desde}\dda)\\&#10;\end{center}&#10;\end{document}"/>
  <p:tag name="IGUANATEXSIZE" val="20"/>
  <p:tag name="IGUANATEXCURSOR" val="55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comp) [above right=of compra] {Local de videos} edge (compra);&#10;  &#10;      &#10;  \node[entity] (pers) [below=of compra] {Persona} edge (compra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[&lt;-,orange]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29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2868,4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l r}&#10;\textbf{\color{green!60!black} Fabrica}\\&#10;\hline&#10;\schk{p-nombre} &amp; \sch{c-nombre} &amp;  \sch{desde}\\[0.5ex]&#10;\hline &#10;Austral Calafate 300ml &amp; Cervecería Austral &amp; 1983\\&#10;Austral Yagar 300ml &amp; Cervecería Austral &amp; 2006\\&#10;%Tarapacá Carménère 2014 &amp; Viña Tarapacá &amp; 2014\\&#10;Pall Mall Rojo 20 &amp; British American Tobacco &amp; 1907\\&#10;\hline &#10;\end{tabular}&#10;&#10;\end{document}"/>
  <p:tag name="IGUANATEXSIZE" val="17"/>
  <p:tag name="IGUANATEXCURSOR" val="5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358,32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&#10;\begin{center}&#10;\sf&#10;\footnotesize&#10;\rlt{Fabrica}(\schk{p-nombre}\dstr,\sch{c-nombre}\dstr,\sch{desde}\dda)\\&#10;\end{center}&#10;\end{document}"/>
  <p:tag name="IGUANATEXSIZE" val="20"/>
  <p:tag name="IGUANATEXCURSOR" val="58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358,32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&#10;\begin{center}&#10;\sf&#10;\footnotesize&#10;\rlt{Fabrica}(\schk{p-nombre}\dstr,\sch{c-nombre}\dstr,\sch{desde}\dda)\\&#10;\end{center}&#10;\end{document}"/>
  <p:tag name="IGUANATEXSIZE" val="20"/>
  <p:tag name="IGUANATEXCURSOR" val="58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comp) [above right=of compra] {Local de videos} edge (compra);&#10;  &#10;      &#10;  \node[entity] (pers) [below=of compra] {Persona} edge (compra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[&lt;-,orange]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29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2868,4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l r}&#10;\textbf{\color{green!60!black} Fabrica}\\&#10;\hline&#10;\schk{p-nombre} &amp; \sch{c-nombre} &amp;  \sch{desde}\\[0.5ex]&#10;\hline &#10;Austral Calafate 300ml &amp; Cervecería Austral &amp; 1983\\&#10;Austral Yagar 300ml &amp; Cervecería Austral &amp; 2006\\&#10;%Tarapacá Carménère 2014 &amp; Viña Tarapacá &amp; 2014\\&#10;Pall Mall Rojo 20 &amp; British American Tobacco &amp; 1907\\&#10;\hline &#10;\end{tabular}&#10;&#10;\end{document}"/>
  <p:tag name="IGUANATEXSIZE" val="17"/>
  <p:tag name="IGUANATEXCURSOR" val="5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3087,431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ext}[2]{{\color{green!60!black}\textit{#1}.\sch{#2}}}&#10;\newcommand{\extk}[2]{{\color{blue}\uline{\ext{#1}{#2}}}}&#10;&#10;\newcommand{\dom}[1]{:\textbf{\color{red!50!black}#1}}&#10;\newcommand{\dstr}{\dom{string}}&#10;\newcommand{\dint}{\dom{int}}&#10;\newcommand{\dfl}{\dom{float}}&#10;\newcommand{\dda}{\dom{date}}&#10;&#10;\begin{center}&#10;\sf&#10;\footnotesize&#10;\rlt{Fabrica}(\extk{Producto}{nombre}\dstr,\ext{Compañía}{nombre}\dstr,\sch{desde}\dda)\\&#10;\end{center}&#10;\end{document}"/>
  <p:tag name="IGUANATEXSIZE" val="20"/>
  <p:tag name="IGUANATEXCURSOR" val="72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[&lt;-,orange]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29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comp) [above right=of compra] {Local de videos} edge (compra);&#10;  &#10;      &#10;  \node[entity] (pers) [below=of compra] {Persona} edge (compra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2868,4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newcommand{\ext}[2]{{\color{green!60!black}\textit{#1}.\sch{#2}}}&#10;\newcommand{\extk}[2]{{\color{blue}\uline{\ext{#1}{#2}}}}&#10;&#10;\sf&#10;\footnotesize&#10;\begin{tabular}{l l r}&#10;\textbf{\color{green!60!black} Fabrica}\\&#10;\hline&#10;\extk{Producto}{nombre} &amp; \ext{Compañía}{nombre} &amp;  \sch{desde}\\[0.5ex]&#10;\hline &#10;Austral Calafate 300ml &amp; Cervecería Austral &amp; 1983\\&#10;Austral Yagar 300ml &amp; Cervecería Austral &amp; 2006\\&#10;%Tarapacá Carménère 2014 &amp; Viña Tarapacá &amp; 2014\\&#10;Pall Mall Rojo 20 &amp; British American Tobacco &amp; 1907\\&#10;\hline &#10;\end{tabular}&#10;&#10;\end{document}"/>
  <p:tag name="IGUANATEXSIZE" val="17"/>
  <p:tag name="IGUANATEXCURSOR" val="64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[&lt;-,orange]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29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2868,4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newcommand{\ext}[2]{{\color{green!60!black}\textit{#1}.\sch{#2}}}&#10;\newcommand{\extk}[2]{{\color{blue}\uline{\ext{#1}{#2}}}}&#10;&#10;\sf&#10;\footnotesize&#10;\begin{tabular}{l l r}&#10;\textbf{\color{green!60!black} Fabrica}\\&#10;\hline&#10;\extk{Producto}{nombre} &amp; \ext{Compañía}{nombre} &amp;  \sch{desde}\\[0.5ex]&#10;\hline &#10;Austral Calafate 300ml &amp; Cervecería Austral &amp; 1983\\&#10;Austral Yagar 300ml &amp; Cervecería Austral &amp; 2006\\&#10;%Tarapacá Carménère 2014 &amp; Viña Tarapacá &amp; 2014\\&#10;Pall Mall Rojo 20 &amp; British American Tobacco &amp; 1907\\&#10;\hline &#10;\end{tabular}&#10;&#10;\end{document}"/>
  <p:tag name="IGUANATEXSIZE" val="17"/>
  <p:tag name="IGUANATEXCURSOR" val="6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3087,431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ext}[2]{{\color{green!60!black}\textit{#1}.\sch{#2}}}&#10;\newcommand{\extk}[2]{{\color{blue}\uline{\ext{#1}{#2}}}}&#10;&#10;\newcommand{\dom}[1]{:\textbf{\color{red!50!black}#1}}&#10;\newcommand{\dstr}{\dom{string}}&#10;\newcommand{\dint}{\dom{int}}&#10;\newcommand{\dfl}{\dom{float}}&#10;\newcommand{\dda}{\dom{date}}&#10;&#10;\begin{center}&#10;\sf&#10;\footnotesize&#10;\rlt{Fabrica}(\extk{Producto}{nombre}\dstr,\ext{Compañía}{nombre}\dstr,\sch{desde}\dda)\\&#10;\end{center}&#10;\end{document}"/>
  <p:tag name="IGUANATEXSIZE" val="20"/>
  <p:tag name="IGUANATEXCURSOR" val="72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[&lt;-,orange]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29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598,283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7cm, every edge/.style={link}]&#10;&#10;&#10;  \node[entity] (compra) {Alquiler};&#10;&#10;  \node[entity,below of=compra] (prod) {Película} edge node[relationship] {película} (compra);&#10;  &#10;  \node[entity,right of=prod] (comp) {Local de videos};&#10;  &#10;  \node[entity,above of=comp] (pers) {Persona};&#10;  &#10;  \node[relationship,right=1.5cm of compra] (cliente) {~cliente~} edge[&lt;-] (compra) edge (pers);&#10;&#10;  \node[relationship,below=1.5cm of cliente] {vendedor} edge[&lt;-] (compra) edge (comp);&#10;\end{tikzpicture}}&#10;\end{document}"/>
  <p:tag name="IGUANATEXSIZE" val="20"/>
  <p:tag name="IGUANATEXCURSOR" val="266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3087,431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ext}[2]{{\color{green!60!black}\textit{#1}.\sch{#2}}}&#10;\newcommand{\extk}[2]{{\color{blue}\uline{\ext{#1}{#2}}}}&#10;&#10;\newcommand{\dom}[1]{:\textbf{\color{red!50!black}#1}}&#10;\newcommand{\dstr}{\dom{string}}&#10;\newcommand{\dint}{\dom{int}}&#10;\newcommand{\dfl}{\dom{float}}&#10;\newcommand{\dda}{\dom{date}}&#10;&#10;\begin{center}&#10;\sf&#10;\footnotesize&#10;\rlt{Fabrica}(\extk{Producto}{nombre}\dstr,\ext{Compañía}{nombre}\dstr,\sch{desde}\dda)\\&#10;\end{center}&#10;\end{document}"/>
  <p:tag name="IGUANATEXSIZE" val="20"/>
  <p:tag name="IGUANATEXCURSOR" val="72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4101,572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 l r}&#10;\textbf{\color{green!60!black} Producto}\\&#10;\hline&#10;\schk{nombre} &amp; \sch{cantidad} &amp; \sch{categoría} &amp; \sch{compañía} &amp; \sch{desde}\\[0.5ex]&#10;\hline &#10;Tarapacá Carménère 2014 &amp; 4000 &amp; Vino &amp; \color{red}??? &amp; \color{red}??? \\&#10;Austral Calafate 330ml &amp; 2000 &amp; Cerveza &amp; Cervecería Austral &amp; 1983\\&#10;Austral Yagar 330ml &amp; 2200 &amp; Cerveza &amp; Cervecería Austral &amp; 2006\\&#10;Pall Mall Rojo 20 &amp; 2500 &amp; Tabaco &amp; British American Tobacco &amp; 1907\\&#10;\hline &#10;\end{tabular}&#10;&#10;%\hline &#10;%Austral Calafate 300ml &#10;%Austral Yagar 300ml &amp; Cervecería Austral &amp; 2006\\&#10;%Tarapacá Carménère 2014 &amp; Viña Tarapacá &amp; 2014\\&#10;%Pall Mall Rojo 20 &amp; British American Tobacco &amp; 1907\\&#10;%\hline &#10;&#10;&#10;\end{document}"/>
  <p:tag name="IGUANATEXSIZE" val="12"/>
  <p:tag name="IGUANATEXCURSOR" val="93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3087,431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ext}[2]{{\color{green!60!black}\textit{#1}.\sch{#2}}}&#10;\newcommand{\extk}[2]{{\color{blue}\uline{\ext{#1}{#2}}}}&#10;&#10;\newcommand{\dom}[1]{:\textbf{\color{red!50!black}#1}}&#10;\newcommand{\dstr}{\dom{string}}&#10;\newcommand{\dint}{\dom{int}}&#10;\newcommand{\dfl}{\dom{float}}&#10;\newcommand{\dda}{\dom{date}}&#10;&#10;\begin{center}&#10;\sf&#10;\footnotesize&#10;\rlt{Fabrica}(\extk{Producto}{nombre}\dstr,\ext{Compañía}{nombre}\dstr,\sch{desde}\dda)\\&#10;\end{center}&#10;\end{document}"/>
  <p:tag name="IGUANATEXSIZE" val="20"/>
  <p:tag name="IGUANATEXCURSOR" val="72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2868,4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newcommand{\ext}[2]{{\color{green!60!black}\textit{#1}.\sch{#2}}}&#10;\newcommand{\extk}[2]{{\color{blue}\uline{\ext{#1}{#2}}}}&#10;&#10;\sf&#10;\footnotesize&#10;\begin{tabular}{l l r}&#10;\textbf{\color{green!60!black} Fabrica}\\&#10;\hline&#10;\extk{Producto}{nombre} &amp; \ext{Compañía}{nombre} &amp;  \sch{desde}\\[0.5ex]&#10;\hline &#10;Austral Calafate 300ml &amp; Cervecería Austral &amp; 1983\\&#10;Austral Yagar 300ml &amp; Cervecería Austral &amp; 2006\\&#10;%Tarapacá Carménère 2014 &amp; Viña Tarapacá &amp; 2014\\&#10;Pall Mall Rojo 20 &amp; British American Tobacco &amp; 1907\\&#10;\hline &#10;\end{tabular}&#10;&#10;\end{document}"/>
  <p:tag name="IGUANATEXSIZE" val="17"/>
  <p:tag name="IGUANATEXCURSOR" val="6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comp) [above right=of compra] {Local de videos} edge (compra);&#10;  &#10;      &#10;  \node[entity] (pers) [below=of compra] {Persona} edge (compra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[&lt;-,orange]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29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[total,latex-,orange]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297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4101,572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 l r}&#10;\textbf{\color{green!60!black} Producto}\\&#10;\hline&#10;\schk{nombre} &amp; \sch{cantidad} &amp; \sch{categoría} &amp; \sch{compañía} &amp; \sch{desde}\\[0.5ex]&#10;\hline &#10;Tarapacá Carménère 2014 &amp; 4000 &amp; Vino &amp; \color{green} Viña Tarapacá &amp; \color{green} 2014\\&#10;Austral Calafate 330ml &amp; 2000 &amp; Cerveza &amp; Cervecería Austral &amp; 1983\\&#10;Austral Yagar 330ml &amp; 2200 &amp; Cerveza &amp; Cervecería Austral &amp; 2006\\&#10;Pall Mall Rojo 20 &amp; 2500 &amp; Tabaco &amp; British American Tobacco &amp; 1907\\&#10;\hline &#10;\end{tabular}&#10;&#10;%\hline &#10;%Austral Calafate 300ml &#10;%Austral Yagar 300ml &amp; Cervecería Austral &amp; 2006\\&#10;%Tarapacá Carménère 2014 &amp; Viña Tarapacá &amp; 2014\\&#10;%Pall Mall Rojo 20 &amp; British American Tobacco &amp; 1907\\&#10;%\hline &#10;&#10;&#10;\end{document}"/>
  <p:tag name="IGUANATEXSIZE" val="12"/>
  <p:tag name="IGUANATEXCURSOR" val="5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3550,24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\newcommand{\ext}[2]{{\color{green!60!black}\textit{#1}.\sch{#2}}}&#10;\newcommand{\extk}[2]{{\color{blue}\uline{\ext{#1}{#2}}}}&#10;&#10;&#10;\begin{center}&#10;\sf&#10;\footnotesize&#10;\rlt{Producto}(\schk{nombre}\dstr,\sch{precio}\dint,\sch{categoría}\dstr,\ext{C}{nombre}\dstr,\sch{desde}\dda)\\&#10;\end{center}&#10;\end{document}"/>
  <p:tag name="IGUANATEXSIZE" val="20"/>
  <p:tag name="IGUANATEXCURSOR" val="71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[total,latex-,orange]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297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4101,572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 l r}&#10;\textbf{\color{green!60!black} Producto}\\&#10;\hline&#10;\schk{nombre} &amp; \sch{cantidad} &amp; \sch{categoría} &amp; \sch{compañía} &amp; \sch{desde}\\[0.5ex]&#10;\hline &#10;Tarapacá Carménère 2014 &amp; 4000 &amp; Vino &amp; \color{green} Viña Tarapacá &amp; \color{green} 2014\\&#10;Austral Calafate 330ml &amp; 2000 &amp; Cerveza &amp; Cervecería Austral &amp; 1983\\&#10;Austral Yagar 330ml &amp; 2200 &amp; Cerveza &amp; Cervecería Austral &amp; 2006\\&#10;Pall Mall Rojo 20 &amp; 2500 &amp; Tabaco &amp; British American Tobacco &amp; 1907\\&#10;\hline &#10;\end{tabular}&#10;&#10;%\hline &#10;%Austral Calafate 300ml &#10;%Austral Yagar 300ml &amp; Cervecería Austral &amp; 2006\\&#10;%Tarapacá Carménère 2014 &amp; Viña Tarapacá &amp; 2014\\&#10;%Pall Mall Rojo 20 &amp; British American Tobacco &amp; 1907\\&#10;%\hline &#10;&#10;&#10;\end{document}"/>
  <p:tag name="IGUANATEXSIZE" val="12"/>
  <p:tag name="IGUANATEXCURSOR" val="5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3550,24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\newcommand{\ext}[2]{{\color{green!60!black}\textit{#1}.\sch{#2}}}&#10;\newcommand{\extk}[2]{{\color{blue}\uline{\ext{#1}{#2}}}}&#10;&#10;&#10;\begin{center}&#10;\sf&#10;\footnotesize&#10;\rlt{Producto}(\schk{nombre}\dstr,\sch{precio}\dint,\sch{categoría}\dstr,\ext{C}{nombre}\dstr,\sch{desde}\dda)\\&#10;\end{center}&#10;\end{document}"/>
  <p:tag name="IGUANATEXSIZE" val="20"/>
  <p:tag name="IGUANATEXCURSOR" val="71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0.0261"/>
  <p:tag name="ORIGINALWIDTH" val="598.2834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7cm, every edge/.style={link}]&#10;&#10;&#10;  \node[entity] (compra) {Alquiler};&#10;&#10;  \node[entity,below of=compra] (prod) {Película} edge node[relationship] {película} (compra);&#10;  &#10;  \node[entity,right of=prod] (comp) {Local de videos};&#10;  &#10;  \node[entity,above of=comp] (pers) {Persona};&#10;  &#10;  \node[relationship,right=1.5cm of compra] (cliente) {~cliente~} edge[&lt;-] (compra) edge (pers);&#10;&#10;  \node[relationship,below=1.5cm of cliente] {vendedor} edge[&lt;-] (compra) edge (comp);&#10;\end{tikzpicture}}&#10;\end{document}"/>
  <p:tag name="IGUANATEXSIZE" val="20"/>
  <p:tag name="IGUANATEXCURSOR" val="266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5562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  \node[attribute] (fdesde) [below=0.65cm of prod,orange] {desde} edge[orange] (prod);&#10;&#10;  \node[relationship] (fab) [right=of prod] {fabrica} edge[total,latex-,orange] (prod);&#10;  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297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4101,572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 l r}&#10;\textbf{\color{green!60!black} Producto}\\&#10;\hline&#10;\schk{nombre} &amp; \sch{cantidad} &amp; \sch{categoría} &amp; \sch{compañía} &amp; \sch{desde}\\[0.5ex]&#10;\hline &#10;Tarapacá Carménère 2014 &amp; 4000 &amp; Vino &amp; \color{green} Viña Tarapacá &amp; \color{green} 2014\\&#10;Austral Calafate 330ml &amp; 2000 &amp; Cerveza &amp; Cervecería Austral &amp; 1983\\&#10;Austral Yagar 330ml &amp; 2200 &amp; Cerveza &amp; Cervecería Austral &amp; 2006\\&#10;Pall Mall Rojo 20 &amp; 2500 &amp; Tabaco &amp; British American Tobacco &amp; 1907\\&#10;\hline &#10;\end{tabular}&#10;&#10;%\hline &#10;%Austral Calafate 300ml &#10;%Austral Yagar 300ml &amp; Cervecería Austral &amp; 2006\\&#10;%Tarapacá Carménère 2014 &amp; Viña Tarapacá &amp; 2014\\&#10;%Pall Mall Rojo 20 &amp; British American Tobacco &amp; 1907\\&#10;%\hline &#10;&#10;&#10;\end{document}"/>
  <p:tag name="IGUANATEXSIZE" val="12"/>
  <p:tag name="IGUANATEXCURSOR" val="5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3550,24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\newcommand{\ext}[2]{{\color{green!60!black}\textit{#1}.\sch{#2}}}&#10;\newcommand{\extk}[2]{{\color{blue}\uline{\ext{#1}{#2}}}}&#10;&#10;&#10;\begin{center}&#10;\sf&#10;\footnotesize&#10;\rlt{Producto}(\schk{nombre}\dstr,\sch{precio}\dint,\sch{categoría}\dstr,\ext{C}{nombre}\dstr,\sch{desde}\dda)\\&#10;\end{center}&#10;\end{document}"/>
  <p:tag name="IGUANATEXSIZE" val="20"/>
  <p:tag name="IGUANATEXCURSOR" val="71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63,1132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  \node[attribute] (prod-n) [above left=0.5cm of prod] {\uline{título}} edge (prod);&#10;  \node[attribute] (prod-a) [above right=0.5cm of prod] {\uline{año}} edge (prod);&#10;  \node[attribute] (prod-o) [above=0.5cm of prod] {categoría} edge (prod);&#10;&#10;  \node[relationship] (compra) [below right=of prod] {alquila} edge (prod);&#10;  \node[attribute] (compra-o) [left=0.5cm of compra] {fecha} edge (compra);  &#10;&#10;  \node[entity] (comp) [above right=of compra] {Local de videos} edge (compra);&#10;  \node[attribute] (comp-o) [above right=0.5cm of comp] {\uline{id}} edge (comp);  &#10;  \node[attribute] (comp-i) [above=0.5cm of comp] {dirección} edge (comp);  &#10;&#10;      &#10;  \node[entity] (pers) [below=of compra] {Persona} edge (compra);&#10;  \node[attribute] (pers-o) [above right=0.5cm of pers] {\uline{rut}} edge (pers);  &#10;  \node[attribute] (pers-n) [above left=0.5cm of pers] {nombre} edge (pers);&#10;\end{tikzpicture}}&#10;\end{document}"/>
  <p:tag name="IGUANATEXSIZE" val="20"/>
  <p:tag name="IGUANATEXCURSOR" val="297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9.6925"/>
  <p:tag name="ORIGINALWIDTH" val="2927.634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lícula}(\schk{título}\dstr,\schk{año}\dint,\sch{categoría}\dstr)\\&#10;\rlt{Local de videos}(\schk{id}\dint,\sch{dirección}\dstr)\\&#10;\rlt{Persona}(\schk{rut}\dstr,\sch{nombre}\dstr)\\&#10;\rlt{Alquila}(\extk{Pl}{título}\dstr,\extk{Pl}{año}\dint,\extk{Pr}{rut}\dstr,\extk{L}{id}\dint,\sch{fecha}\dda)&#10;\end{tabular}&#10;\end{document}"/>
  <p:tag name="IGUANATEXSIZE" val="20"/>
  <p:tag name="IGUANATEXCURSOR" val="8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63,1132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  \node[attribute] (prod-n) [above left=0.5cm of prod] {\uline{título}} edge (prod);&#10;  \node[attribute] (prod-a) [above right=0.5cm of prod] {\uline{año}} edge (prod);&#10;  \node[attribute] (prod-o) [above=0.5cm of prod] {categoría} edge (prod);&#10;&#10;  \node[relationship] (compra) [below right=of prod] {alquila} edge (prod);&#10;  \node[attribute] (compra-o) [left=0.5cm of compra] {fecha} edge (compra);  &#10;&#10;  \node[entity] (comp) [above right=of compra] {Local de videos} edge (compra);&#10;  \node[attribute] (comp-o) [above right=0.5cm of comp] {\uline{id}} edge (comp);  &#10;  \node[attribute] (comp-i) [above=0.5cm of comp] {dirección} edge (comp);  &#10;&#10;      &#10;  \node[entity] (pers) [below=of compra] {Persona};&#10;  \node[attribute] (pers-o) [above right=0.5cm of pers] {\uline{rut}} edge (pers);  &#10;  \node[attribute] (pers-n) [above left=0.5cm of pers] {nombre} edge (pers);&#10;&#10;  \draw (pers.865) edge node[left,yshift=0.3cm,swap] {cliente} (compra.235) &#10;        (pers.35) edge node[right,yshift=0.3cm,swap] {cajero} (compra.305);&#10;&#10;\end{tikzpicture}}&#10;\end{document}"/>
  <p:tag name="IGUANATEXSIZE" val="20"/>
  <p:tag name="IGUANATEXCURSOR" val="297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04063"/>
  <p:tag name="ORIGINALWIDTH" val="720.0347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lícula}(\schk{título}\dstr,\schk{año}\dint,\sch{categoría}\dstr)\\&#10;\rlt{Local de videos}(\schk{id}\dint,\sch{dirección}\dstr)\\&#10;\rlt{Persona}(\schk{rut}\dstr,\sch{nombre}\dstr)\\&#10;\rlt{Alquila}(\extk{Pl}{título}\dstr,\extk{Pl}{año}\dint,\extk{Pr}{rut-cl}\dstr,\extk{Pr}{rut-ca}\dstr,\extk{L}{id}\dint,\sch{fecha}\dda)&#10;\end{tabular}&#10;\end{document}"/>
  <p:tag name="IGUANATEXSIZE" val="20"/>
  <p:tag name="IGUANATEXCURSOR" val="8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598,283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7cm, every edge/.style={link}]&#10;&#10;&#10;  \node[entity] (compra) {Alquiler};&#10;&#10;  \node[entity,below of=compra] (prod) {Película} edge node[relationship] {película} (compra);&#10;  &#10;  \node[entity,right of=prod] (comp) {Local de videos};&#10;  &#10;  \node[entity,above of=comp] (pers) {Persona};&#10;  &#10;  \node[relationship,right=1.5cm of compra] (cliente) {~cliente~} edge[&lt;-] (compra) edge[&lt;-,orange] (pers);&#10;&#10;  \node[relationship,below=1.5cm of cliente] {vendedor} edge[&lt;-] (compra) edge (comp);&#10;\end{tikzpicture}}&#10;\end{document}"/>
  <p:tag name="IGUANATEXSIZE" val="20"/>
  <p:tag name="IGUANATEXCURSOR" val="266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675,85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rsona};&#10;  \node[attribute] (pcat) [above right=of prod] {género} edge (prod);&#10;  \node[attribute] (pnom) [above =of prod] {\key{rut}} edge (prod);&#10;  \node[attribute] (precio) [above left= 0.2cm and 0.1cm of prod] {nombre} edge (prod);&#10;  &#10;   \node[isa] (prodcomp) [below right=of prod] {IsA} edge (prod);&#10;   \node[isa] (proded) [below left=of prod] {IsA} edge (prod);&#10;      &#10;  \node[entity] (prodcompent) [below=of prodcomp] {Cliente} edge (prodcomp);&#10;  \node[attribute] (vip) [below right=of prodcompent] {vip} edge (prodcompent);&#10;&#10;  \node[entity] (prodedent) [below=of proded] {Empleado} edge (proded);&#10;  \node[attribute] (pedad) [below left=of prodedent] {sueldo} edge (prodedent);&#10;      &#10;\end{tikzpicture}}&#10;\end{document}"/>
  <p:tag name="IGUANATEXSIZE" val="20"/>
  <p:tag name="IGUANATEXCURSOR" val="324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668,87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Empleado}(\schk{rut}\dstr,\sch{nombre}\dstr,\sch{género}\dstr,\sch{sueldo}\dint)\\&#10;\rlt{Cliente}(\schk{rut}\dstr,\sch{nombre}\dstr,\sch{género}\dstr,\sch{vip}\dbool)\\&#10;\end{tabular}&#10;\end{document}"/>
  <p:tag name="IGUANATEXSIZE" val="20"/>
  <p:tag name="IGUANATEXCURSOR" val="56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675,85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rsona};&#10;  \node[attribute] (pcat) [above right=of prod] {género} edge (prod);&#10;  \node[attribute] (pnom) [above =of prod] {\key{rut}} edge (prod);&#10;  \node[attribute] (precio) [above left= 0.2cm and 0.1cm of prod] {nombre} edge (prod);&#10;  &#10;   \node[isa] (prodcomp) [below right=of prod] {IsA} edge (prod);&#10;   \node[isa] (proded) [below left=of prod] {IsA} edge (prod);&#10;      &#10;  \node[entity] (prodcompent) [below=of prodcomp] {Cliente} edge (prodcomp);&#10;  \node[attribute] (vip) [below right=of prodcompent] {vip} edge (prodcompent);&#10;&#10;  \node[entity] (prodedent) [below=of proded] {Empleado} edge (proded);&#10;  \node[attribute] (pedad) [below left=of prodedent] {sueldo} edge (prodedent);&#10;      &#10;\end{tikzpicture}}&#10;\end{document}"/>
  <p:tag name="IGUANATEXSIZE" val="20"/>
  <p:tag name="IGUANATEXCURSOR" val="324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,2976"/>
  <p:tag name="ORIGINALWIDTH" val="2118,296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rsona}(\schk{rut}\dstr,\sch{nombre}\dstr,\sch{género}\dstr)\\&#10;\rlt{Empleado}(\extk{P}{rut}\dstr,\sch{sueldo}\dint)\\&#10;\rlt{Cliente}(\extk{P}{rut}\dstr,\sch{vip}\dbool)\\&#10;\end{tabular}&#10;\end{document}"/>
  <p:tag name="IGUANATEXSIZE" val="20"/>
  <p:tag name="IGUANATEXCURSOR" val="7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675,85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rsona};&#10;  \node[attribute] (pcat) [above right=of prod] {género} edge (prod);&#10;  \node[attribute] (pnom) [above =of prod] {\key{rut}} edge (prod);&#10;  \node[attribute] (precio) [above left= 0.2cm and 0.1cm of prod] {nombre} edge (prod);&#10;  &#10;   \node[isa] (prodcomp) [below right=of prod] {IsA} edge (prod);&#10;   \node[isa] (proded) [below left=of prod] {IsA} edge (prod);&#10;      &#10;  \node[entity] (prodcompent) [below=of prodcomp] {Cliente} edge (prodcomp);&#10;  \node[attribute] (vip) [below right=of prodcompent] {vip} edge (prodcompent);&#10;&#10;  \node[entity] (prodedent) [below=of proded] {Empleado} edge (proded);&#10;  \node[attribute] (pedad) [below left=of prodedent] {sueldo} edge (prodedent);&#10;      &#10;\end{tikzpicture}}&#10;\end{document}"/>
  <p:tag name="IGUANATEXSIZE" val="20"/>
  <p:tag name="IGUANATEXCURSOR" val="324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675,85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rsona};&#10;  \node[attribute] (pcat) [above right=of prod] {género} edge (prod);&#10;  \node[attribute] (pnom) [above =of prod] {\key{rut}} edge (prod);&#10;  \node[attribute] (precio) [above left= 0.2cm and 0.1cm of prod] {nombre} edge (prod);&#10;  &#10;   \node[isa] (prodcomp) [below right=of prod] {IsA} edge (prod);&#10;   \node[isa] (proded) [below left=of prod] {IsA} edge (prod);&#10;      &#10;  \node[entity] (prodcompent) [below=of prodcomp] {Cliente} edge (prodcomp);&#10;  \node[attribute] (vip) [below right=of prodcompent] {vip} edge (prodcompent);&#10;&#10;  \node[entity] (prodedent) [below=of proded] {Empleado} edge (proded);&#10;  \node[attribute] (pedad) [below left=of prodedent] {sueldo} edge (prodedent);&#10;      &#10;\end{tikzpicture}}&#10;\end{document}"/>
  <p:tag name="IGUANATEXSIZE" val="20"/>
  <p:tag name="IGUANATEXCURSOR" val="324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668,87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Empleado}(\schk{rut}\dstr,\sch{nombre}\dstr,\sch{género}\dstr,\sch{sueldo}\dint)\\&#10;\rlt{Cliente}(\schk{rut}\dstr,\sch{nombre}\dstr,\sch{género}\dstr,\sch{vip}\dbool)\\&#10;\end{tabular}&#10;\end{document}"/>
  <p:tag name="IGUANATEXSIZE" val="20"/>
  <p:tag name="IGUANATEXCURSOR" val="56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,2976"/>
  <p:tag name="ORIGINALWIDTH" val="2118,296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rsona}(\schk{rut}\dstr,\sch{nombre}\dstr,\sch{género}\dstr)\\&#10;\rlt{Empleado}(\extk{P}{rut}\dstr,\sch{sueldo}\dint)\\&#10;\rlt{Cliente}(\extk{P}{rut}\dstr,\sch{vip}\dbool)\\&#10;\end{tabular}&#10;\end{document}"/>
  <p:tag name="IGUANATEXSIZE" val="20"/>
  <p:tag name="IGUANATEXCURSOR" val="7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675,85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rsona};&#10;  \node[attribute] (pcat) [above right=of prod] {género} edge (prod);&#10;  \node[attribute] (pnom) [above =of prod] {\key{rut}} edge (prod);&#10;  \node[attribute] (precio) [above left= 0.2cm and 0.1cm of prod] {nombre} edge (prod);&#10;  &#10;   \node[isa] (prodcomp) [below right=of prod] {IsA} edge (prod);&#10;   \node[isa] (proded) [below left=of prod] {IsA} edge (prod);&#10;      &#10;  \node[entity] (prodcompent) [below=of prodcomp] {Cliente} edge (prodcomp);&#10;  \node[attribute] (vip) [below right=of prodcompent] {vip} edge (prodcompent);&#10;&#10;  \node[entity] (prodedent) [below=of proded] {Empleado} edge (proded);&#10;  \node[attribute] (pedad) [below left=of prodedent] {sueldo} edge (prodedent);&#10;      &#10;\end{tikzpicture}}&#10;\end{document}"/>
  <p:tag name="IGUANATEXSIZE" val="20"/>
  <p:tag name="IGUANATEXCURSOR" val="324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668,87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Empleado}(\schk{rut}\dstr,\sch{nombre}\dstr,\sch{género}\dstr,\sch{sueldo}\dint)\\&#10;\rlt{Cliente}(\schk{rut}\dstr,\sch{nombre}\dstr,\sch{género}\dstr,\sch{vip}\dbool)\\&#10;\end{tabular}&#10;\end{document}"/>
  <p:tag name="IGUANATEXSIZE" val="20"/>
  <p:tag name="IGUANATEXCURSOR" val="56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tienda) [above right=of compra] {Local de videos} edge (compra);&#10;  &#10;      &#10;  \node[entity] (pers) [below=of compra] {Persona};&#10;  &#10;  \draw (pers.865) edge node[left,swap] {cliente} (compra.235) &#10;        (pers.35) edge node[auto,swap] {cajero} (compra.305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,2976"/>
  <p:tag name="ORIGINALWIDTH" val="2118,296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rsona}(\schk{rut}\dstr,\sch{nombre}\dstr,\sch{género}\dstr)\\&#10;\rlt{Empleado}(\extk{P}{rut}\dstr,\sch{sueldo}\dint)\\&#10;\rlt{Cliente}(\extk{P}{rut}\dstr,\sch{vip}\dbool)\\&#10;\end{tabular}&#10;\end{document}"/>
  <p:tag name="IGUANATEXSIZE" val="20"/>
  <p:tag name="IGUANATEXCURSOR" val="7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675,85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rsona};&#10;  \node[attribute] (pcat) [above right=of prod] {género} edge (prod);&#10;  \node[attribute] (pnom) [above =of prod] {\key{rut}} edge (prod);&#10;  \node[attribute] (precio) [above left= 0.2cm and 0.1cm of prod] {nombre} edge (prod);&#10;  &#10;   \node[isa] (prodcomp) [below right=of prod] {IsA} edge (prod);&#10;   \node[isa] (proded) [below left=of prod] {IsA} edge (prod);&#10;      &#10;  \node[entity] (prodcompent) [below=of prodcomp] {Cliente} edge (prodcomp);&#10;  \node[attribute] (vip) [below right=of prodcompent] {vip} edge (prodcompent);&#10;&#10;  \node[entity] (prodedent) [below=of proded] {Empleado} edge (proded);&#10;  \node[attribute] (pedad) [below left=of prodedent] {sueldo} edge (prodedent);&#10;      &#10;\end{tikzpicture}}&#10;\end{document}"/>
  <p:tag name="IGUANATEXSIZE" val="20"/>
  <p:tag name="IGUANATEXCURSOR" val="324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668,87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Empleado}(\schk{rut}\dstr,\sch{nombre}\dstr,\sch{género}\dstr,\sch{sueldo}\dint)\\&#10;\rlt{Cliente}(\schk{rut}\dstr,\sch{nombre}\dstr,\sch{género}\dstr,\sch{vip}\dbool)\\&#10;\end{tabular}&#10;\end{document}"/>
  <p:tag name="IGUANATEXSIZE" val="20"/>
  <p:tag name="IGUANATEXCURSOR" val="56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,2976"/>
  <p:tag name="ORIGINALWIDTH" val="2118,296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rsona}(\schk{rut}\dstr,\sch{nombre}\dstr,\sch{género}\dstr)\\&#10;\rlt{Empleado}(\extk{P}{rut}\dstr,\sch{sueldo}\dint)\\&#10;\rlt{Cliente}(\extk{P}{rut}\dstr,\sch{vip}\dbool)\\&#10;\end{tabular}&#10;\end{document}"/>
  <p:tag name="IGUANATEXSIZE" val="20"/>
  <p:tag name="IGUANATEXCURSOR" val="7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675,85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rsona};&#10;  \node[attribute] (pcat) [above right=of prod] {género} edge (prod);&#10;  \node[attribute] (pnom) [above =of prod] {\key{rut}} edge (prod);&#10;  \node[attribute] (precio) [above left= 0.2cm and 0.1cm of prod] {nombre} edge (prod);&#10;  &#10;   \node[isa] (prodcomp) [below right=of prod] {IsA} edge (prod);&#10;   \node[isa] (proded) [below left=of prod] {IsA} edge (prod);&#10;      &#10;  \node[entity] (prodcompent) [below=of prodcomp] {Cliente} edge (prodcomp);&#10;  \node[attribute] (vip) [below right=of prodcompent] {vip} edge (prodcompent);&#10;&#10;  \node[entity] (prodedent) [below=of proded] {Empleado} edge (proded);&#10;  \node[attribute] (pedad) [below left=of prodedent] {sueldo} edge (prodedent);&#10;      &#10;\end{tikzpicture}}&#10;\end{document}"/>
  <p:tag name="IGUANATEXSIZE" val="20"/>
  <p:tag name="IGUANATEXCURSOR" val="324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668,87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Empleado}(\schk{rut}\dstr,\sch{nombre}\dstr,\sch{género}\dstr,\sch{sueldo}\dint)\\&#10;\rlt{Cliente}(\schk{rut}\dstr,\sch{nombre}\dstr,\sch{género}\dstr,\sch{vip}\dbool)\\&#10;\end{tabular}&#10;\end{document}"/>
  <p:tag name="IGUANATEXSIZE" val="20"/>
  <p:tag name="IGUANATEXCURSOR" val="56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,2976"/>
  <p:tag name="ORIGINALWIDTH" val="2118,296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rsona}(\schk{rut}\dstr,\sch{nombre}\dstr,\sch{género}\dstr)\\&#10;\rlt{Empleado}(\extk{P}{rut}\dstr,\sch{sueldo}\dint)\\&#10;\rlt{Cliente}(\extk{P}{rut}\dstr,\sch{vip}\dbool)\\&#10;\end{tabular}&#10;\end{document}"/>
  <p:tag name="IGUANATEXSIZE" val="20"/>
  <p:tag name="IGUANATEXCURSOR" val="7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5,0416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género} edge (prod);&#10;  \node[attribute] (pnom) [above =of prod] {\key{rut}} edge (prod);&#10;  \node[attribute] (precio) [above left= 0.2cm and 0.1cm of prod] {nombre} edge (prod);&#10;  \node[attribute] (pano) [left=0.5cm of prod] {año} edge (prod);&#10;  &#10;  \node[isa] (prodcomp) [below right=of prod] {IsA} edge (prod);&#10;  \node[isa] (proded) [below left=of prod] {IsA} edge (prod);&#10;      &#10;  \node[entity] (prodcompent) [below=of prodcomp] {Postgrado} edge (prodcomp);&#10;&#10;  \node[entity] (prodedent) [below=of proded] {Pregrado} edge (proded);      &#10;\end{tikzpicture}}&#10;\end{document}"/>
  <p:tag name="IGUANATEXSIZE" val="20"/>
  <p:tag name="IGUANATEXCURSOR" val="29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557,107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Pregrado}(\schk{rut}\dstr,\sch{nombre}\dstr,\sch{género}\dstr,\sch{año}\dint)\\&#10;\rlt{Postgrado}(\schk{rut}\dstr,\sch{nombre}\dstr,\sch{género}\dstr,\sch{año}\dint)\\&#10;\end{tabular}&#10;\end{document}"/>
  <p:tag name="IGUANATEXSIZE" val="20"/>
  <p:tag name="IGUANATEXCURSOR" val="6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5,0416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género} edge (prod);&#10;  \node[attribute] (pnom) [above =of prod] {\key{rut}} edge (prod);&#10;  \node[attribute] (precio) [above left= 0.2cm and 0.1cm of prod] {nombre} edge (prod);&#10;  \node[attribute] (pano) [left=0.5cm of prod] {año} edge (prod);&#10;  &#10;  \node[isa] (prodcomp) [below right=of prod] {IsA} edge (prod);&#10;  \node[isa] (proded) [below left=of prod] {IsA} edge (prod);&#10;      &#10;  \node[entity] (prodcompent) [below=of prodcomp] {Postgrado} edge (prodcomp);&#10;&#10;  \node[entity] (prodedent) [below=of proded] {Pregrado} edge (proded);      &#10;\end{tikzpicture}}&#10;\end{document}"/>
  <p:tag name="IGUANATEXSIZE" val="20"/>
  <p:tag name="IGUANATEXCURSOR" val="29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0.0261"/>
  <p:tag name="ORIGINALWIDTH" val="544.2808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ipo} edge (prod);&#10;  \node[attribute] (pnom) [above =of prod] {\key{nombre}} edge (prod);&#10;  \node[attribute] (precio) [above left= 0.2cm and 0.1cm of prod] {origen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   &#10;\end{tikzpicture}}&#10;\end{document}"/>
  <p:tag name="IGUANATEXSIZE" val="20"/>
  <p:tag name="IGUANATEXCURSOR" val="271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557,107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Pregrado}(\schk{rut}\dstr,\sch{nombre}\dstr,\sch{género}\dstr,\sch{año}\dint)\\&#10;\rlt{Postgrado}(\schk{rut}\dstr,\sch{nombre}\dstr,\sch{género}\dstr,\sch{año}\dint)\\&#10;\end{tabular}&#10;\end{document}"/>
  <p:tag name="IGUANATEXSIZE" val="20"/>
  <p:tag name="IGUANATEXCURSOR" val="6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5,0416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género} edge (prod);&#10;  \node[attribute] (pnom) [above =of prod] {\key{rut}} edge (prod);&#10;  \node[attribute] (precio) [above left= 0.2cm and 0.1cm of prod] {nombre} edge (prod);&#10;  \node[attribute] (pano) [left=0.5cm of prod] {año} edge (prod);&#10;  &#10;  \node[isa] (prodcomp) [below right=of prod] {IsA} edge (prod);&#10;  \node[isa] (proded) [below left=of prod] {IsA} edge (prod);&#10;      &#10;  \node[entity] (prodcompent) [below=of prodcomp] {Postgrado} edge (prodcomp);&#10;&#10;  \node[entity] (prodedent) [below=of proded] {Pregrado} edge (proded);      &#10;\end{tikzpicture}}&#10;\end{document}"/>
  <p:tag name="IGUANATEXSIZE" val="20"/>
  <p:tag name="IGUANATEXCURSOR" val="29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1.2073"/>
  <p:tag name="ORIGINALWIDTH" val="2453.693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\sf&#10;\footnotesize&#10;\begin{tabular}{l}&#10;\rlt{Alumno}(\schk{rut}\dstr,\sch{nombre}\dstr,\sch{género}\dstr,\sch{año}\dint)\\&#10;\rlt{Postgrado}(\extk{A}{rut}\dstr)\\&#10;\rlt{Pregrado}(\extk{A}{rut}\dstr)\\&#10;\end{tabular}&#10;\end{document}"/>
  <p:tag name="IGUANATEXSIZE" val="20"/>
  <p:tag name="IGUANATEXCURSOR" val="8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9,9422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género} edge (prod);&#10;  \node[attribute] (pnom) [above =of prod] {\key{rut}} edge (prod);&#10;  \node[attribute] (precio) [above left= 0.2cm and 0.1cm of prod] {nombre} edge (prod);&#10;  \node[attribute] (pano) [left=0.5cm of prod] {año} edge (prod);&#10;\node[attribute] (type) [right=0.5cm of prod] {tipo} edge (prod);&#10; \end{tikzpicture}}&#10;\end{document}"/>
  <p:tag name="IGUANATEXSIZE" val="20"/>
  <p:tag name="IGUANATEXCURSOR" val="30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5,0416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género} edge (prod);&#10;  \node[attribute] (pnom) [above =of prod] {\key{rut}} edge (prod);&#10;  \node[attribute] (precio) [above left= 0.2cm and 0.1cm of prod] {nombre} edge (prod);&#10;  \node[attribute] (pano) [left=0.5cm of prod] {año} edge (prod);&#10;  &#10;  \node[isa] (prodcomp) [below right=of prod] {IsA} edge (prod);&#10;  \node[isa] (proded) [below left=of prod] {IsA} edge (prod);&#10;      &#10;  \node[entity] (prodcompent) [below=of prodcomp] {Postgrado} edge (prodcomp);&#10;&#10;  \node[entity] (prodedent) [below=of proded] {Pregrado} edge (proded);      &#10;\end{tikzpicture}}&#10;\end{document}"/>
  <p:tag name="IGUANATEXSIZE" val="20"/>
  <p:tag name="IGUANATEXCURSOR" val="29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9,9422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género} edge (prod);&#10;  \node[attribute] (pnom) [above =of prod] {\key{rut}} edge (prod);&#10;  \node[attribute] (precio) [above left= 0.2cm and 0.1cm of prod] {nombre} edge (prod);&#10;  \node[attribute] (pano) [left=0.5cm of prod] {año} edge (prod);&#10;\node[attribute] (type) [right=0.5cm of prod] {tipo} edge (prod);&#10; \end{tikzpicture}}&#10;\end{document}"/>
  <p:tag name="IGUANATEXSIZE" val="20"/>
  <p:tag name="IGUANATEXCURSOR" val="30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948,661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Alumno}(\schk{rut}\dstr,\sch{nombre}\dstr,\sch{género}\dstr,\sch{año}\dint,\sch{tipo}\dstr)\\&#10;\end{tabular}&#10;\end{document}"/>
  <p:tag name="IGUANATEXSIZE" val="20"/>
  <p:tag name="IGUANATEXCURSOR" val="6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,1356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equipo) {Evaluación};&#10; \node [attribute] (deporte) [below lef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odigo}} edge (uni);&#10;&#10;\end{tikzpicture}}&#10;\end{document}"/>
  <p:tag name="IGUANATEXSIZE" val="20"/>
  <p:tag name="IGUANATEXCURSOR" val="29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,2976"/>
  <p:tag name="ORIGINALWIDTH" val="2381,582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&#10;\sf&#10;\footnotesize&#10;\begin{tabular}{l}&#10;\rlt{Curso}(\schk{código}\dstr,\sch{nombre}\dstr)\\&#10;\rlt{Evaluación}(\schk{nombre}\dstr,\extk{C}{código}\dstr,\sch{fecha}\dda)\\&#10;\rlt{De}(\extk{E}{nombre}\dstr,\extk{C}{código}\dstr)\\&#10;\end{tabular}&#10;\end{document}"/>
  <p:tag name="IGUANATEXSIZE" val="20"/>
  <p:tag name="IGUANATEXCURSOR" val="7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,1356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equipo) {Evaluación};&#10; \node [attribute] (deporte) [below lef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odigo}} edge (uni);&#10;&#10;\end{tikzpicture}}&#10;\end{document}"/>
  <p:tag name="IGUANATEXSIZE" val="20"/>
  <p:tag name="IGUANATEXCURSOR" val="29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comp) [above right=of compra] {Local de videos} edge (compra);&#10;  &#10;      &#10;  \node[entity] (pers) [below=of compra] {Persona} edge (compra);&#10;&#10;\end{tikzpicture}}&#10;\end{document}"/>
  <p:tag name="IGUANATEXSIZE" val="20"/>
  <p:tag name="IGUANATEXCURSOR" val="272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0.0261"/>
  <p:tag name="ORIGINALWIDTH" val="544.2808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ipo} edge (prod);&#10;  \node[attribute] (pnom) [above =of prod] {\key{nombre}} edge (prod);&#10;  \node[attribute] (precio) [above left= 0.2cm and 0.1cm of prod] {origen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   &#10;\end{tikzpicture}}&#10;\end{document}"/>
  <p:tag name="IGUANATEXSIZE" val="20"/>
  <p:tag name="IGUANATEXCURSOR" val="271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381,582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&#10;\sf&#10;\footnotesize&#10;\begin{tabular}{l}&#10;\rlt{Curso}(\schk{código}\dstr,\sch{nombre}\dstr)\\&#10;\rlt{Evaluación}(\schk{nombre}\dstr,\extk{C}{código}\dstr,\sch{fecha}\dda)\\&#10;\end{tabular}&#10;\end{document}"/>
  <p:tag name="IGUANATEXSIZE" val="20"/>
  <p:tag name="IGUANATEXCURSOR" val="8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1.2073"/>
  <p:tag name="ORIGINALWIDTH" val="3013.873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&#10;\sf&#10;\footnotesize&#10;\begin{tabular}{l}&#10;\rlt{Curso}(\schk{código}\dstr,\sch{nombre}\dstr)\\&#10;\rlt{Evaluación}(\schk{nombre}\dstr,\extk{C}{código}\dstr,\sch{fecha}\dda)\\&#10;\rlt{Nota}(\schk{rut\_alumno}\dstr,\extk{E}{nombre}\dstr,\extk{C}{código}\dstr,\sch{valor}\dfl)\\\end{tabular}&#10;\end{document}"/>
  <p:tag name="IGUANATEXSIZE" val="20"/>
  <p:tag name="IGUANATEXCURSOR" val="9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,8791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nota) {Nota};&#10; \node [attribute] (rut) [below=of nota] {\pkey{rut\_alumno}} edge (nota);&#10;\node [attribute] (valor) [below right=of nota] {valor} edge (nota);&#10;&#10;\node[ident relationship] (eval) [right=of nota] {eval} edge[total,latex-] (nota);&#10;&#10;\node[weak entity, right=of eval] (equipo) {Evaluación} edge (eval);&#10;&#10; \node [attribute] (deporte) [below righ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30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3,5424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nota) {Nota};&#10;\node [attribute] (valor) [below right=of nota] {valor} edge (nota);&#10;\node [attribute] (pregunta) [above=of nota] {\pkey{pregunta}} edge (nota);&#10;&#10;\node[ident relationship] (part) [below=of nota] {autor} edge[total,latex-] (nota);&#10;&#10;\node[entity, right=of part] (alumno) {Alumno} edge (part);&#10;&#10;\node [attribute] (anomb) [below right=of alumno] {nombre} edge (alumno);&#10;\node [attribute] (arut) [below=of alumno] {\key{rut}} edge (alumno);&#10;&#10;&#10;\node[ident relationship] (eval) [right=of nota] {eval} edge[total,latex-] (nota);&#10;&#10;\node[weak entity, right=of eval] (equipo) {Evaluación} edge (eval);&#10;&#10; \node [attribute] (deporte) [below righ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28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9,8142"/>
  <p:tag name="ORIGINALWIDTH" val="3328,21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&#10;\sf&#10;\footnotesize&#10;\begin{tabular}{l}&#10;\rlt{Curso}(\schk{código}\dstr,\sch{nombre}\dstr)\\&#10;\rlt{Evaluación}(\schk{nombre}\dstr,\extk{C}{código}\dstr,\sch{fecha}\dda)\\&#10;\rlt{Nota}(\schk{pregunta}\dint,\extk{E}{nombre}\dstr,\extk{C}{código}\dstr,\extk{A}{rut}\dstr,\sch{valor}\dfl)\\&#10;\rlt{Alumno}(\schk{rut}\dstr,\sch{nombre}\dstr)\\&#10;\end{tabular}&#10;\end{document}"/>
  <p:tag name="IGUANATEXSIZE" val="20"/>
  <p:tag name="IGUANATEXCURSOR" val="84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2.273"/>
  <p:tag name="ORIGINALWIDTH" val="720.3619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\tikzstyle{invis} = [draw=none,fill=none,bottom color=white,top color=white,text=white,drop shadow={fill=white, opacity=1, draw=white}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equipo) {Película};&#10; \node [attribute] (deporte) [above left=of equipo] {\key{año}} edge (equipo);&#10; \node [attribute] (numero) [above=of equipo] {\key{título}} edge (equipo);&#10;&#10;\node[relationship] (afiliacion) [right=of equipo] {stock} edge[total] (equipo);&#10; \node [attribute] (auxho) [above=0.6cm of afiliacion] {precio-por-noche} edge (afiliacion);&#10;&#10;&#10;&#10;  \node[entity] (uni) [right=of afiliacion] {Local de video} edge[total] (afiliacion);&#10;\node [attribute] (nombre) [above=of uni] {dirección} edge (uni);&#10;\node [attribute] (codigo) [above right=of uni] {\key{id}} edge (uni);&#10;&#10;\node [entity] (alumno) [below=3cm of afiliacion] {Persona};&#10;\node [attribute] (anombre) [right=of alumno] {nombre} edge (alumno);&#10;\node [attribute] (arut) [left=of alumno] {\key{rut}} edge (alumno);&#10;&#10;\node[relationship] (controla) [above=0.4cm of alumno] {alquila} &#10;    edge (alumno) edge (afiliacion);&#10;&#10;\node [attribute] (phora) [left=of controla] {fecha} edge (controla);&#10;\end{tikzpicture}}&#10;\end{document}"/>
  <p:tag name="IGUANATEXSIZE" val="20"/>
  <p:tag name="IGUANATEXCURSOR" val="331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7.5806"/>
  <p:tag name="ORIGINALWIDTH" val="2861.649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lícula}(\schk{año}\dint,\schk{título}\dstr)\\&#10;\rlt{Local-de-Video}(\schk{id}\dint,\sch{dirección}\dstr)\\&#10;\rlt{Stock}(\extk{Pl}{año}\dint,\extk{Pl}{título}\dstr,\extk{L}{id}\dint,\sch{precio-por-noche}\dint)\\&#10;\rlt{Persona}(\schk{rut}\dstr,\sch{nombre}\dstr)\\&#10;\rlt{Alquila}(\extk{S}{año}\dint,\extk{S}{título}\dstr,\extk{S}{id}\dint,\extk{Pr}{rut}\dstr,\sch{fecha}\dda)\\&#10;\end{tabular}&#10;\end{document}"/>
  <p:tag name="IGUANATEXSIZE" val="20"/>
  <p:tag name="IGUANATEXCURSOR" val="78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2.273"/>
  <p:tag name="ORIGINALWIDTH" val="720.3619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\tikzstyle{invis} = [draw=none,fill=none,bottom color=white,top color=white,text=white,drop shadow={fill=white, opacity=1, draw=white}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equipo) {Película};&#10; \node [attribute] (deporte) [above left=of equipo] {\key{año}} edge (equipo);&#10; \node [attribute] (numero) [above=of equipo] {\key{título}} edge (equipo);&#10;&#10;\node[relationship] (afiliacion) [right=of equipo] {stock} edge[total] (equipo);&#10; \node [attribute] (auxho) [above=0.6cm of afiliacion] {precio-por-noche} edge (afiliacion);&#10;&#10;&#10;&#10;  \node[entity] (uni) [right=of afiliacion] {Local de video} edge[total] (afiliacion);&#10;\node [attribute] (nombre) [above=of uni] {dirección} edge (uni);&#10;\node [attribute] (codigo) [above right=of uni] {\key{id}} edge (uni);&#10;&#10;\node [entity] (alumno) [below=3cm of afiliacion] {Persona};&#10;\node [attribute] (anombre) [right=of alumno] {nombre} edge (alumno);&#10;\node [attribute] (arut) [left=of alumno] {\key{rut}} edge (alumno);&#10;&#10;\node[relationship] (controla) [above=0.4cm of alumno] {alquila} &#10;    edge (alumno) edge (afiliacion);&#10;&#10;\node [attribute] (phora) [left=of controla] {fecha} edge (controla);&#10;\end{tikzpicture}}&#10;\end{document}"/>
  <p:tag name="IGUANATEXSIZE" val="20"/>
  <p:tag name="IGUANATEXCURSOR" val="331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77.5806"/>
  <p:tag name="ORIGINALWIDTH" val="2861.649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lícula}(\schk{año}\dint,\schk{título}\dstr)\\&#10;\rlt{Local-de-Video}(\schk{id}\dint,\sch{dirección}\dstr)\\&#10;\rlt{Stock}(\extk{Pl}{año}\dint,\extk{Pl}{título}\dstr,\extk{L}{id}\dint,\sch{precio-por-noche}\dint)\\&#10;\rlt{Persona}(\schk{rut}\dstr,\sch{nombre}\dstr)\\&#10;\rlt{Alquila}(\extk{S}{año}\dint,\extk{S}{título}\dstr,\extk{S}{id}\dint,\extk{Pr}{rut}\dstr,\sch{fecha}\dda)\\&#10;\end{tabular}&#10;\end{document}"/>
  <p:tag name="IGUANATEXSIZE" val="20"/>
  <p:tag name="IGUANATEXCURSOR" val="78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,76347"/>
  <p:tag name="ORIGINALWIDTH" val="771,107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\color{green}\texttt{&lt;/Modelo-ER&gt;}&#10;\end{document}"/>
  <p:tag name="IGUANATEXSIZE" val="100"/>
  <p:tag name="IGUANATEXCURSOR" val="25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0.0261"/>
  <p:tag name="ORIGINALWIDTH" val="544.2808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ipo} edge (prod);&#10;  \node[attribute] (pnom) [above =of prod] {\key{nombre}} edge (prod);&#10;  \node[attribute] (precio) [above left= 0.2cm and 0.1cm of prod] {origen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   &#10;\end{tikzpicture}}&#10;\end{document}"/>
  <p:tag name="IGUANATEXSIZE" val="20"/>
  <p:tag name="IGUANATEXCURSOR" val="271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0.0261"/>
  <p:tag name="ORIGINALWIDTH" val="544.2808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ipo} edge (prod);&#10;  \node[attribute] (pnom) [above =of prod] {\key{nombre}} edge (prod);&#10;  \node[attribute] (precio) [above left= 0.2cm and 0.1cm of prod] {origen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   &#10;\end{tikzpicture}}&#10;\end{document}"/>
  <p:tag name="IGUANATEXSIZE" val="20"/>
  <p:tag name="IGUANATEXCURSOR" val="271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1,735"/>
  <p:tag name="ORIGINALWIDTH" val="1776,998"/>
  <p:tag name="OUTPUTDPI" val="1200"/>
  <p:tag name="LATEXADDIN" val="\documentclass{article}&#10;\usepackage{tikz}&#10;\usetikzlibrary{shapes,backgrounds}&#10;\begin{document}&#10;\pagestyle{empty}&#10;\def\firstcircle{(0,0) circle (1.5cm)}&#10;\def\secondcircle{(60:2cm) circle (1.5cm)}&#10;\def\thirdcircle{(0:2cm) circle (1.5cm)}&#10;\begin{tikzpicture}&#10;    \begin{scope}[shift={(3cm,-5cm)}, fill opacity=0.4, text opacity=1]&#10;        \fill[red] \firstcircle;&#10;        \fill[yellow] \secondcircle;&#10;        \fill[blue] \thirdcircle;&#10;        \draw \firstcircle node {$A$};&#10;        \draw \secondcircle node {$B$};&#10;        \draw \thirdcircle node {$C$};&#10;    \end{scope}&#10;\end{tikzpicture}&#10;\end{document}"/>
  <p:tag name="IGUANATEXSIZE" val="20"/>
  <p:tag name="IGUANATEXCURSOR" val="47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167,2733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\color{magenta}¿$\bullet$?&#10;\end{document}"/>
  <p:tag name="IGUANATEXSIZE" val="20"/>
  <p:tag name="IGUANATEXCURSOR" val="255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167,2733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\color{magenta}¿$\bullet$?&#10;\end{document}"/>
  <p:tag name="IGUANATEXSIZE" val="20"/>
  <p:tag name="IGUANATEXCURSOR" val="255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167,2733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\color{magenta}¿$\bullet$?&#10;\end{document}"/>
  <p:tag name="IGUANATEXSIZE" val="20"/>
  <p:tag name="IGUANATEXCURSOR" val="255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167,2733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\color{magenta}¿$\bullet$?&#10;\end{document}"/>
  <p:tag name="IGUANATEXSIZE" val="20"/>
  <p:tag name="IGUANATEXCURSOR" val="255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585,846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z) {Z};  &#10;   \node[isa] (ia) [below left=of z] {IsA} edge (z);&#10;   \node[isa] (ib) [below=of z] {IsA} edge (z);&#10;   \node[isa] (ic) [below right=of z] {IsA} edge (z);&#10;      &#10;  \node[entity] (a) [below=of ia] {A} edge (ia);&#10;  \node[entity] (b) [below=of ib] {B} edge (ib);&#10;  \node[entity] (c) [below=of ic] {C} edge (ic);      &#10;\end{tikzpicture}}&#10;\end{document}"/>
  <p:tag name="IGUANATEXSIZE" val="20"/>
  <p:tag name="IGUANATEXCURSOR" val="2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88,528"/>
  <p:tag name="ORIGINALWIDTH" val="2131,047"/>
  <p:tag name="OUTPUTDPI" val="1200"/>
  <p:tag name="LATEXADDIN" val="\documentclass{article}&#10;\usepackage{tikz}&#10;\usetikzlibrary{shapes,backgrounds}&#10;\begin{document}&#10;\pagestyle{empty}&#10;\def\firstcircle{(0,0) circle (1.5cm)}&#10;\def\secondcircle{(60:3cm) circle (1.5cm)}&#10;\def\thirdcircle{(0:3cm) circle (1.5cm)}&#10;\begin{tikzpicture}&#10;    \begin{scope}[shift={(3cm,-5cm)}, fill opacity=0.4, text opacity=1]&#10;        \fill[red] \firstcircle;&#10;        \fill[yellow] \secondcircle;&#10;        \fill[blue] \thirdcircle;&#10;        \draw \firstcircle node {$A$};&#10;        \draw \secondcircle node {$B$};&#10;        \draw \thirdcircle node {$C$};&#10;    \end{scope}&#10;\end{tikzpicture}&#10;\end{document}"/>
  <p:tag name="IGUANATEXSIZE" val="20"/>
  <p:tag name="IGUANATEXCURSOR" val="17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655,558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attribute] (prod) {Película};&#10;&#10;   \node[relationship] (compra) [below right=of prod] {alquila} edge (prod);&#10;  &#10;  \node[entity] (comp) [above right=of compra] {Local de videos} edge (compra);&#10;  &#10;      &#10;  \node[entity] (pers) [below=of compra] {Persona} edge (compra);&#10;&#10;\end{tikzpicture}}&#10;\end{document}"/>
  <p:tag name="IGUANATEXSIZE" val="20"/>
  <p:tag name="IGUANATEXCURSOR" val="273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0,0168"/>
  <p:tag name="ORIGINALWIDTH" val="1785,99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\color{black}$A \cap B = \emptyset, A \cap C = \emptyset, B \cap C = \emptyset$&#10;\end{document}"/>
  <p:tag name="IGUANATEXSIZE" val="20"/>
  <p:tag name="IGUANATEXCURSOR" val="255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585,846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z) {Z};  &#10;   \node[isa] (ia) [below left=of z] {IsA} edge (z);&#10;   \node[isa] (ib) [below=of z] {IsA} edge (z);&#10;   \node[isa] (ic) [below right=of z] {IsA} edge (z);&#10;      &#10;  \node[entity] (a) [below=of ia] {A} edge (ia);&#10;  \node[entity] (b) [below=of ib] {B} edge (ib);&#10;  \node[entity] (c) [below=of ic] {C} edge (ic);      &#10;\end{tikzpicture}}&#10;\end{document}"/>
  <p:tag name="IGUANATEXSIZE" val="20"/>
  <p:tag name="IGUANATEXCURSOR" val="2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0.0261"/>
  <p:tag name="ORIGINALWIDTH" val="544.2808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ipo} edge (prod);&#10;  \node[attribute] (pnom) [above =of prod] {\key{nombre}} edge (prod);&#10;  \node[attribute] (precio) [above left= 0.2cm and 0.1cm of prod] {origen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   &#10;\end{tikzpicture}}&#10;\end{document}"/>
  <p:tag name="IGUANATEXSIZE" val="20"/>
  <p:tag name="IGUANATEXCURSOR" val="271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1,735"/>
  <p:tag name="ORIGINALWIDTH" val="1776,998"/>
  <p:tag name="OUTPUTDPI" val="1200"/>
  <p:tag name="LATEXADDIN" val="\documentclass{article}&#10;\usepackage{tikz}&#10;\usetikzlibrary{shapes,backgrounds}&#10;\begin{document}&#10;\pagestyle{empty}&#10;\def\firstcircle{(0,0) circle (1.5cm)}&#10;\def\secondcircle{(60:2cm) circle (1.5cm)}&#10;\def\thirdcircle{(0:2cm) circle (1.5cm)}&#10;\begin{tikzpicture}&#10;    \begin{scope}[shift={(3cm,-5cm)}, fill opacity=0.4, text opacity=1]&#10;        \fill[red] \firstcircle;&#10;        \fill[yellow] \secondcircle;&#10;        \fill[blue] \thirdcircle;&#10;        \draw \firstcircle node {$A$};&#10;        \draw \secondcircle node {$B$};&#10;        \draw \thirdcircle node {$C$};&#10;    \end{scope}&#10;\end{tikzpicture}&#10;\end{document}"/>
  <p:tag name="IGUANATEXSIZE" val="20"/>
  <p:tag name="IGUANATEXCURSOR" val="47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585,846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z) {Z};  &#10;   \node[isa] (ia) [below left=of z] {IsA} edge (z);&#10;   \node[isa] (ib) [below=of z] {IsA} edge (z);&#10;   \node[isa] (ic) [below right=of z] {IsA} edge (z);&#10;      &#10;  \node[entity] (a) [below=of ia] {A} edge (ia);&#10;  \node[entity] (b) [below=of ib] {B} edge (ib);&#10;  \node[entity] (c) [below=of ic] {C} edge (ic);      &#10;\end{tikzpicture}}&#10;\end{document}"/>
  <p:tag name="IGUANATEXSIZE" val="20"/>
  <p:tag name="IGUANATEXCURSOR" val="2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413,307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\color{magenta}¿$\bullet \in Z$?&#10;\end{document}"/>
  <p:tag name="IGUANATEXSIZE" val="20"/>
  <p:tag name="IGUANATEXCURSOR" val="25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1,735"/>
  <p:tag name="ORIGINALWIDTH" val="1776,998"/>
  <p:tag name="OUTPUTDPI" val="1200"/>
  <p:tag name="LATEXADDIN" val="\documentclass{article}&#10;\usepackage{tikz}&#10;\usetikzlibrary{shapes,backgrounds}&#10;\begin{document}&#10;\pagestyle{empty}&#10;\def\firstcircle{(0,0) circle (1.5cm)}&#10;\def\secondcircle{(60:2cm) circle (1.5cm)}&#10;\def\thirdcircle{(0:2cm) circle (1.5cm)}&#10;\begin{tikzpicture}&#10;    \begin{scope}[shift={(3cm,-5cm)}, fill opacity=0.4, text opacity=1]&#10;        \fill[red] \firstcircle;&#10;        \fill[yellow] \secondcircle;&#10;        \fill[blue] \thirdcircle;&#10;        \draw \firstcircle node {$A$};&#10;        \draw \secondcircle node {$B$};&#10;        \draw \thirdcircle node {$C$};&#10;&#10;        \fill[green,draw=green] \firstcircle;&#10;        \fill[green,draw=green] \secondcircle;&#10;        \fill[green,draw=green] \thirdcircle;&#10;        \draw[green,draw=green] \secondcircle node[xshift=2.2cm] {\Large$Z$}; &#10;&#10;    \end{scope}&#10;\end{tikzpicture}&#10;\end{document}"/>
  <p:tag name="IGUANATEXSIZE" val="20"/>
  <p:tag name="IGUANATEXCURSOR" val="76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585,846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z) {Z};  &#10;   \node[isa] (ia) [below left=of z] {IsA} edge (z);&#10;   \node[isa] (ib) [below=of z] {IsA} edge (z);&#10;   \node[isa] (ic) [below right=of z] {IsA} edge (z);&#10;      &#10;  \node[entity] (a) [below=of ia] {A} edge (ia);&#10;  \node[entity] (b) [below=of ib] {B} edge (ib);&#10;  \node[entity] (c) [below=of ic] {C} edge (ic);      &#10;\end{tikzpicture}}&#10;\end{document}"/>
  <p:tag name="IGUANATEXSIZE" val="20"/>
  <p:tag name="IGUANATEXCURSOR" val="2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,51276"/>
  <p:tag name="ORIGINALWIDTH" val="818,3642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\color{black}$Z = A \cup B \cup C$&#10;\end{document}"/>
  <p:tag name="IGUANATEXSIZE" val="20"/>
  <p:tag name="IGUANATEXCURSOR" val="25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585,846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z) {Z};  &#10;   \node[isa] (ia) [below left=of z] {IsA} edge (z);&#10;   \node[isa] (ib) [below=of z] {IsA} edge (z);&#10;   \node[isa] (ic) [below right=of z] {IsA} edge (z);&#10;      &#10;  \node[entity] (a) [below=of ia] {A} edge (ia);&#10;  \node[entity] (b) [below=of ib] {B} edge (ib);&#10;  \node[entity] (c) [below=of ic] {C} edge (ic);      &#10;\end{tikzpicture}}&#10;\end{document}"/>
  <p:tag name="IGUANATEXSIZE" val="20"/>
  <p:tag name="IGUANATEXCURSOR" val="2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0.0261"/>
  <p:tag name="ORIGINALWIDTH" val="270.3403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xxx&#10;\resizebox{\textwidth}{!}{&#10;\begin{tikzpicture}[node distance=1.5cm, every edge/.style={link}]&#10;  &#10;  \node[entity] (p) {Película};&#10;  &#10;  \node[attribute] (pn) [below=of p] {nombre} edge (p);&#10;&#10;  \node[attribute] (pi) [above=of p] {\underline{id}} edge (p);&#10;\end{tikzpicture}}&#10;\end{document}"/>
  <p:tag name="IGUANATEXSIZE" val="20"/>
  <p:tag name="IGUANATEXCURSOR" val="253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88,528"/>
  <p:tag name="ORIGINALWIDTH" val="2588,611"/>
  <p:tag name="OUTPUTDPI" val="1200"/>
  <p:tag name="LATEXADDIN" val="\documentclass{article}&#10;\usepackage{tikz}&#10;\usetikzlibrary{shapes,backgrounds}&#10;\begin{document}&#10;\pagestyle{empty}&#10;\def\firstcircle{(0,0) circle (1.5cm)}&#10;\def\secondcircle{(60:3cm) circle (1.5cm)}&#10;\def\thirdcircle{(0:3cm) circle (1.5cm)}&#10;\begin{tikzpicture}&#10;    \begin{scope}[shift={(3cm,-5cm)}, fill opacity=0.2, text opacity=1]&#10;        \fill[red] \firstcircle;&#10;        \fill[yellow] \secondcircle;&#10;        \fill[blue] \thirdcircle;&#10;        \draw \firstcircle node {\Huge $A$};&#10;        \draw \secondcircle node {\Huge $B$};&#10;        \draw \thirdcircle node {\Huge $C$};&#10;&#10;        \fill[green,draw=green] \firstcircle;&#10;        \fill[green,draw=green] \secondcircle;&#10;        \fill[green,draw=green] \thirdcircle;&#10;        \draw[green,draw=green] \secondcircle node[xshift=4cm] {\Huge $Z$};    &#10;\end{scope}&#10;\end{tikzpicture}&#10;\end{document}"/>
  <p:tag name="IGUANATEXSIZE" val="20"/>
  <p:tag name="IGUANATEXCURSOR" val="73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1,735"/>
  <p:tag name="ORIGINALWIDTH" val="2410,836"/>
  <p:tag name="OUTPUTDPI" val="1200"/>
  <p:tag name="LATEXADDIN" val="\documentclass{article}&#10;\usepackage{tikz}&#10;\usetikzlibrary{shapes,backgrounds}&#10;\begin{document}&#10;\pagestyle{empty}&#10;\def\firstcircle{(0,0) circle (1.5cm)}&#10;\def\secondcircle{(60:2cm) circle (1.5cm)}&#10;\def\thirdcircle{(0:2cm) circle (1.5cm)}&#10;\begin{tikzpicture}&#10;    \begin{scope}[shift={(3cm,-5cm)}, fill opacity=0.2, text opacity=1]&#10;        \fill[red] \firstcircle;&#10;        \fill[yellow] \secondcircle;&#10;        \fill[blue] \thirdcircle;&#10;        \draw \firstcircle node {\Huge$A$};&#10;        \draw \secondcircle node {\Huge$B$};&#10;        \draw \thirdcircle node {\Huge$C$};&#10;&#10;&#10;&#10;        \fill[green,draw=green] \firstcircle;&#10;        \fill[green,draw=green] \secondcircle;&#10;        \fill[green,draw=green] \thirdcircle;&#10;        \draw[green,draw=green] \secondcircle node[xshift=4cm] {\Huge$Z$}; &#10;    \end{scope}&#10;\end{tikzpicture}&#10;\end{document}"/>
  <p:tag name="IGUANATEXSIZE" val="20"/>
  <p:tag name="IGUANATEXCURSOR" val="73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31,047"/>
  <p:tag name="ORIGINALWIDTH" val="2818,143"/>
  <p:tag name="OUTPUTDPI" val="1200"/>
  <p:tag name="LATEXADDIN" val="\documentclass{article}&#10;\usepackage{tikz}&#10;\usetikzlibrary{shapes,backgrounds,positioning}&#10;\begin{document}&#10;\pagestyle{empty}&#10;\def\firstcircle{(0,0) circle (1.5cm)}&#10;\def\secondcircle{(60:3cm) circle (1.5cm)}&#10;\def\thirdcircle{(0:3cm) circle (1.5cm)}&#10;\def\zbox{(-1.7,-1.7) rectangle (4.7,4.3)}&#10;\begin{tikzpicture}&#10;    \begin{scope}[shift={(3cm,-5cm)}, fill opacity=0.2, text opacity=1]&#10;        \fill[red] \firstcircle;&#10;        \fill[yellow] \secondcircle;&#10;        \fill[blue] \thirdcircle;&#10;        \fill[green] \zbox;&#10;        \draw \firstcircle node {\Huge $A$};&#10;        \draw \secondcircle node (b) {\Huge $B$};&#10;        \draw \thirdcircle node {\Huge $C$};&#10;        \node[right=4cm of b.mid] {\Huge\color{green} $Z$};    &#10;        \draw \zbox;&#10;\end{scope}&#10;\end{tikzpicture}&#10;\end{document}"/>
  <p:tag name="IGUANATEXSIZE" val="20"/>
  <p:tag name="IGUANATEXCURSOR" val="28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47,508"/>
  <p:tag name="ORIGINALWIDTH" val="2641,119"/>
  <p:tag name="OUTPUTDPI" val="1200"/>
  <p:tag name="LATEXADDIN" val="\documentclass{article}&#10;\usepackage{tikz}&#10;\usetikzlibrary{shapes,backgrounds,positioning}&#10;\begin{document}&#10;\pagestyle{empty}&#10;\def\firstcircle{(0,0) circle (1.5cm)}&#10;\def\secondcircle{(60:2cm) circle (1.5cm)}&#10;\def\thirdcircle{(0:2cm) circle (1.5cm)}&#10;\def\zbox{(-1.7,-1.7) rectangle (3.7,3.5)}&#10;\begin{tikzpicture}&#10;    \begin{scope}[shift={(3cm,-5cm)}, fill opacity=0.2, text opacity=1]&#10;        \fill[red] \firstcircle;&#10;        \fill[yellow] \secondcircle;&#10;        \fill[blue] \thirdcircle;&#10;        \fill[green] \zbox;&#10;        \draw \firstcircle node {\Huge $A$};&#10;        \draw \secondcircle node (b) {\Huge $B$};&#10;        \draw \thirdcircle node {\Huge $C$};&#10;        \node[right=4cm of b.mid] {\Huge\color{green} $Z$};    &#10;        \draw \zbox;&#10;\end{scope}&#10;\end{tikzpicture}&#10;\end{document}"/>
  <p:tag name="IGUANATEXSIZE" val="20"/>
  <p:tag name="IGUANATEXCURSOR" val="28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585,846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z) {Z};  &#10;   \node[isa] (ia) [below left=of z] {IsA} edge (z);&#10;   \node[isa] (ib) [below=of z] {IsA} edge (z);&#10;   \node[isa] (ic) [below right=of z] {IsA} edge (z);&#10;      &#10;  \node[entity] (a) [below=of ia] {A} edge (ia);&#10;  \node[entity] (b) [below=of ib] {B} edge (ib);&#10;  \node[entity] (c) [below=of ic] {C} edge (ic);      &#10;\end{tikzpicture}}&#10;\end{document}"/>
  <p:tag name="IGUANATEXSIZE" val="20"/>
  <p:tag name="IGUANATEXCURSOR" val="2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47,508"/>
  <p:tag name="ORIGINALWIDTH" val="1918,768"/>
  <p:tag name="OUTPUTDPI" val="1200"/>
  <p:tag name="LATEXADDIN" val="\documentclass{article}&#10;\usepackage{tikz}&#10;\usetikzlibrary{shapes,backgrounds,positioning}&#10;\begin{document}&#10;\pagestyle{empty}&#10;\def\firstcircle{(0,0) circle (1.5cm)}&#10;\def\secondcircle{(60:2cm) circle (1.5cm)}&#10;\def\thirdcircle{(0:2cm) circle (1.5cm)}&#10;\def\zbox{(-1.7,-1.7) rectangle (3.7,3.5)}&#10;\begin{tikzpicture}&#10;    \begin{scope}[shift={(3cm,-5cm)}, fill opacity=0.2, text opacity=1]&#10;        \fill[red] \firstcircle;&#10;        \fill[yellow] \secondcircle;&#10;        \fill[blue] \thirdcircle;&#10;        \fill[green] \zbox;&#10;        \draw \firstcircle node {\Huge $A$};&#10;        \draw \secondcircle node (b) {\Huge $B$};&#10;        \draw \thirdcircle node {\Huge $C$};&#10;        \draw \zbox;&#10;\end{scope}&#10;\end{tikzpicture}&#10;\end{document}"/>
  <p:tag name="IGUANATEXSIZE" val="20"/>
  <p:tag name="IGUANATEXCURSOR" val="6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31,047"/>
  <p:tag name="ORIGINALWIDTH" val="2272,817"/>
  <p:tag name="OUTPUTDPI" val="1200"/>
  <p:tag name="LATEXADDIN" val="\documentclass{article}&#10;\usepackage{tikz}&#10;\usetikzlibrary{shapes,backgrounds,positioning}&#10;\begin{document}&#10;\pagestyle{empty}&#10;\def\firstcircle{(0,0) circle (1.5cm)}&#10;\def\secondcircle{(60:3cm) circle (1.5cm)}&#10;\def\thirdcircle{(0:3cm) circle (1.5cm)}&#10;\def\zbox{(-1.7,-1.7) rectangle (4.7,4.3)}&#10;\begin{tikzpicture}&#10;    \begin{scope}[shift={(3cm,-5cm)}, fill opacity=0.2, text opacity=1]&#10;        \fill[red] \firstcircle;&#10;        \fill[yellow] \secondcircle;&#10;        \fill[blue] \thirdcircle;&#10;        \fill[green] \zbox;&#10;        \draw \firstcircle node {\Huge $A$};&#10;        \draw \secondcircle node (b) {\Huge $B$};&#10;        \draw \thirdcircle node {\Huge $C$};    &#10;        \draw \zbox;&#10;\end{scope}&#10;\end{tikzpicture}&#10;\end{document}"/>
  <p:tag name="IGUANATEXSIZE" val="20"/>
  <p:tag name="IGUANATEXCURSOR" val="65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88,528"/>
  <p:tag name="ORIGINALWIDTH" val="2131,047"/>
  <p:tag name="OUTPUTDPI" val="1200"/>
  <p:tag name="LATEXADDIN" val="\documentclass{article}&#10;\usepackage{tikz}&#10;\usetikzlibrary{shapes,backgrounds}&#10;\begin{document}&#10;\pagestyle{empty}&#10;\def\firstcircle{(0,0) circle (1.5cm)}&#10;\def\secondcircle{(60:3cm) circle (1.5cm)}&#10;\def\thirdcircle{(0:3cm) circle (1.5cm)}&#10;\begin{tikzpicture}&#10;    \begin{scope}[shift={(3cm,-5cm)}, fill opacity=0.2, text opacity=1]&#10;        \fill[red] \firstcircle;&#10;        \fill[yellow] \secondcircle;&#10;        \fill[blue] \thirdcircle;&#10;        \draw \firstcircle node {\Huge $A$};&#10;        \draw \secondcircle node {\Huge $B$};&#10;        \draw \thirdcircle node {\Huge $C$};&#10;&#10;        \fill[green,draw=green] \firstcircle;&#10;        \fill[green,draw=green] \secondcircle;&#10;        \fill[green,draw=green] \thirdcircle;    &#10;\end{scope}&#10;\end{tikzpicture}&#10;\end{document}"/>
  <p:tag name="IGUANATEXSIZE" val="20"/>
  <p:tag name="IGUANATEXCURSOR" val="7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1,735"/>
  <p:tag name="ORIGINALWIDTH" val="1776,998"/>
  <p:tag name="OUTPUTDPI" val="1200"/>
  <p:tag name="LATEXADDIN" val="\documentclass{article}&#10;\usepackage{tikz}&#10;\usetikzlibrary{shapes,backgrounds}&#10;\begin{document}&#10;\pagestyle{empty}&#10;\def\firstcircle{(0,0) circle (1.5cm)}&#10;\def\secondcircle{(60:2cm) circle (1.5cm)}&#10;\def\thirdcircle{(0:2cm) circle (1.5cm)}&#10;\begin{tikzpicture}&#10;    \begin{scope}[shift={(3cm,-5cm)}, fill opacity=0.2, text opacity=1]&#10;        \fill[red] \firstcircle;&#10;        \fill[yellow] \secondcircle;&#10;        \fill[blue] \thirdcircle;&#10;        \draw \firstcircle node {\Huge$A$};&#10;        \draw \secondcircle node {\Huge$B$};&#10;        \draw \thirdcircle node {\Huge$C$};&#10;&#10;&#10;&#10;        \fill[green,draw=green] \firstcircle;&#10;        \fill[green,draw=green] \secondcircle;&#10;        \fill[green,draw=green] \thirdcircle; &#10;    \end{scope}&#10;\end{tikzpicture}&#10;\end{document}"/>
  <p:tag name="IGUANATEXSIZE" val="20"/>
  <p:tag name="IGUANATEXCURSOR" val="7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,5295"/>
  <p:tag name="ORIGINALWIDTH" val="202,5283"/>
  <p:tag name="OUTPUTDPI" val="1200"/>
  <p:tag name="LATEXADDIN" val="\documentclass{article}&#10;\usepackage{tikz}&#10;\usetikzlibrary{shapes,backgrounds,positioning}&#10;\begin{document}&#10;\pagestyle{empty}&#10;\def\firstcircle{(0,0) circle (1.5cm)}&#10;\def\secondcircle{(60:3cm) circle (1.5cm)}&#10;\def\thirdcircle{(0:3cm) circle (1.5cm)}&#10;\def\zbox{(-1.7,-1.7) rectangle (4.7,4.3)}&#10;\begin{tikzpicture}&#10;    \node {\Huge\color{green} $Z$};    &#10;\end{tikzpicture}&#10;\end{document}"/>
  <p:tag name="IGUANATEXSIZE" val="20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2315"/>
  <p:tag name="ORIGINALWIDTH" val="720.3619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\resizebox{\textwidth}{!}{&#10;\begin{tikzpicture}[node distance=1.5cm, every edge/.style={link}]&#10;  &#10;  \node[entity] (p) {Película};&#10;  &#10;  \node[attribute] (pn) [below=of p] {nombre} edge (p);&#10;&#10;  \node[attribute] (pi) [right=of pn] {\key{id}} edge (p);&#10;&#10;  \node[attribute] (py) [left=of pn] {year} edge (p);&#10;  &#10;\end{tikzpicture}}&#10;\end{document}"/>
  <p:tag name="IGUANATEXSIZE" val="20"/>
  <p:tag name="IGUANATEXCURSOR" val="277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31,047"/>
  <p:tag name="ORIGINALWIDTH" val="2272,817"/>
  <p:tag name="OUTPUTDPI" val="1200"/>
  <p:tag name="LATEXADDIN" val="\documentclass{article}&#10;\usepackage{tikz}&#10;\usetikzlibrary{shapes,backgrounds,positioning}&#10;\begin{document}&#10;\pagestyle{empty}&#10;\def\firstcircle{(0,0) circle (1.5cm)}&#10;\def\secondcircle{(60:3cm) circle (1.5cm)}&#10;\def\thirdcircle{(0:3cm) circle (1.5cm)}&#10;\def\zbox{(-1.7,-1.7) rectangle (4.7,4.3)}&#10;\begin{tikzpicture}&#10;    \begin{scope}[shift={(3cm,-5cm)}, fill opacity=0.2, text opacity=1]&#10;        \fill[red] \firstcircle;&#10;        \fill[yellow] \secondcircle;&#10;        \fill[blue] \thirdcircle;&#10;        \fill[green] \zbox;&#10;        \draw \firstcircle node {\Huge $A$};&#10;        \draw \secondcircle node (b) {\Huge $B$};&#10;        \draw \thirdcircle node {\Huge $C$};    &#10;        \draw \zbox;&#10;\end{scope}&#10;\end{tikzpicture}&#10;\end{document}"/>
  <p:tag name="IGUANATEXSIZE" val="20"/>
  <p:tag name="IGUANATEXCURSOR" val="65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88,528"/>
  <p:tag name="ORIGINALWIDTH" val="2131,047"/>
  <p:tag name="OUTPUTDPI" val="1200"/>
  <p:tag name="LATEXADDIN" val="\documentclass{article}&#10;\usepackage{tikz}&#10;\usetikzlibrary{shapes,backgrounds}&#10;\begin{document}&#10;\pagestyle{empty}&#10;\def\firstcircle{(0,0) circle (1.5cm)}&#10;\def\secondcircle{(60:3cm) circle (1.5cm)}&#10;\def\thirdcircle{(0:3cm) circle (1.5cm)}&#10;\begin{tikzpicture}&#10;    \begin{scope}[shift={(3cm,-5cm)}, fill opacity=0.2, text opacity=1]&#10;        \fill[red] \firstcircle;&#10;        \fill[yellow] \secondcircle;&#10;        \fill[blue] \thirdcircle;&#10;        \draw \firstcircle node {\Huge $A$};&#10;        \draw \secondcircle node {\Huge $B$};&#10;        \draw \thirdcircle node {\Huge $C$};&#10;&#10;        \fill[green,draw=green] \firstcircle;&#10;        \fill[green,draw=green] \secondcircle;&#10;        \fill[green,draw=green] \thirdcircle;    &#10;\end{scope}&#10;\end{tikzpicture}&#10;\end{document}"/>
  <p:tag name="IGUANATEXSIZE" val="20"/>
  <p:tag name="IGUANATEXCURSOR" val="7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,5295"/>
  <p:tag name="ORIGINALWIDTH" val="202,5283"/>
  <p:tag name="OUTPUTDPI" val="1200"/>
  <p:tag name="LATEXADDIN" val="\documentclass{article}&#10;\usepackage{tikz}&#10;\usetikzlibrary{shapes,backgrounds,positioning}&#10;\begin{document}&#10;\pagestyle{empty}&#10;\def\firstcircle{(0,0) circle (1.5cm)}&#10;\def\secondcircle{(60:3cm) circle (1.5cm)}&#10;\def\thirdcircle{(0:3cm) circle (1.5cm)}&#10;\def\zbox{(-1.7,-1.7) rectangle (4.7,4.3)}&#10;\begin{tikzpicture}&#10;    \node {\Huge\color{green} $Z$};    &#10;\end{tikzpicture}&#10;\end{document}"/>
  <p:tag name="IGUANATEXSIZE" val="20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88,528"/>
  <p:tag name="ORIGINALWIDTH" val="2131,047"/>
  <p:tag name="OUTPUTDPI" val="1200"/>
  <p:tag name="LATEXADDIN" val="\documentclass{article}&#10;\usepackage{tikz}&#10;\usetikzlibrary{shapes,backgrounds}&#10;\begin{document}&#10;\pagestyle{empty}&#10;\def\firstcircle{(0,0) circle (1.5cm)}&#10;\def\secondcircle{(60:3cm) circle (1.5cm)}&#10;\def\thirdcircle{(0:3cm) circle (1.5cm)}&#10;\begin{tikzpicture}&#10;    \begin{scope}[shift={(3cm,-5cm)}, fill opacity=0.2, text opacity=1]&#10;        \fill[red] \firstcircle;&#10;        \fill[yellow] \secondcircle;&#10;        \fill[blue] \thirdcircle;&#10;        \draw \firstcircle node {\Huge $A$};&#10;        \draw \secondcircle node {\Huge $B$};&#10;        \draw \thirdcircle node {\Huge $C$};&#10;&#10;        \fill[green,draw=green] \firstcircle;&#10;        \fill[green,draw=green] \secondcircle;&#10;        \fill[green,draw=green] \thirdcircle;    &#10;\end{scope}&#10;\end{tikzpicture}&#10;\end{document}"/>
  <p:tag name="IGUANATEXSIZE" val="20"/>
  <p:tag name="IGUANATEXCURSOR" val="7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1,735"/>
  <p:tag name="ORIGINALWIDTH" val="1776,998"/>
  <p:tag name="OUTPUTDPI" val="1200"/>
  <p:tag name="LATEXADDIN" val="\documentclass{article}&#10;\usepackage{tikz}&#10;\usetikzlibrary{shapes,backgrounds}&#10;\begin{document}&#10;\pagestyle{empty}&#10;\def\firstcircle{(0,0) circle (1.5cm)}&#10;\def\secondcircle{(60:2cm) circle (1.5cm)}&#10;\def\thirdcircle{(0:2cm) circle (1.5cm)}&#10;\begin{tikzpicture}&#10;    \begin{scope}[shift={(3cm,-5cm)}, fill opacity=0.2, text opacity=1]&#10;        \fill[red] \firstcircle;&#10;        \fill[yellow] \secondcircle;&#10;        \fill[blue] \thirdcircle;&#10;        \draw \firstcircle node {\Huge$A$};&#10;        \draw \secondcircle node {\Huge$B$};&#10;        \draw \thirdcircle node {\Huge$C$};&#10;&#10;&#10;&#10;        \fill[green,draw=green] \firstcircle;&#10;        \fill[green,draw=green] \secondcircle;&#10;        \fill[green,draw=green] \thirdcircle; &#10;    \end{scope}&#10;\end{tikzpicture}&#10;\end{document}"/>
  <p:tag name="IGUANATEXSIZE" val="20"/>
  <p:tag name="IGUANATEXCURSOR" val="7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,5295"/>
  <p:tag name="ORIGINALWIDTH" val="202,5283"/>
  <p:tag name="OUTPUTDPI" val="1200"/>
  <p:tag name="LATEXADDIN" val="\documentclass{article}&#10;\usepackage{tikz}&#10;\usetikzlibrary{shapes,backgrounds,positioning}&#10;\begin{document}&#10;\pagestyle{empty}&#10;\def\firstcircle{(0,0) circle (1.5cm)}&#10;\def\secondcircle{(60:3cm) circle (1.5cm)}&#10;\def\thirdcircle{(0:3cm) circle (1.5cm)}&#10;\def\zbox{(-1.7,-1.7) rectangle (4.7,4.3)}&#10;\begin{tikzpicture}&#10;    \node {\Huge\color{green} $Z$};    &#10;\end{tikzpicture}&#10;\end{document}"/>
  <p:tag name="IGUANATEXSIZE" val="20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88,528"/>
  <p:tag name="ORIGINALWIDTH" val="2131,047"/>
  <p:tag name="OUTPUTDPI" val="1200"/>
  <p:tag name="LATEXADDIN" val="\documentclass{article}&#10;\usepackage{tikz}&#10;\usetikzlibrary{shapes,backgrounds}&#10;\begin{document}&#10;\pagestyle{empty}&#10;\def\firstcircle{(0,0) circle (1.5cm)}&#10;\def\secondcircle{(60:3cm) circle (1.5cm)}&#10;\def\thirdcircle{(0:3cm) circle (1.5cm)}&#10;\begin{tikzpicture}&#10;    \begin{scope}[shift={(3cm,-5cm)}, fill opacity=0.2, text opacity=1]&#10;        \fill[red] \firstcircle;&#10;        \fill[yellow] \secondcircle;&#10;        \fill[blue] \thirdcircle;&#10;        \draw \firstcircle node {\Huge $A$};&#10;        \draw \secondcircle node {\Huge $B$};&#10;        \draw \thirdcircle node {\Huge $C$};&#10;&#10;        \fill[green,draw=green] \firstcircle;&#10;        \fill[green,draw=green] \secondcircle;&#10;        \fill[green,draw=green] \thirdcircle;    &#10;\end{scope}&#10;\end{tikzpicture}&#10;\end{document}"/>
  <p:tag name="IGUANATEXSIZE" val="20"/>
  <p:tag name="IGUANATEXCURSOR" val="7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,5295"/>
  <p:tag name="ORIGINALWIDTH" val="202,5283"/>
  <p:tag name="OUTPUTDPI" val="1200"/>
  <p:tag name="LATEXADDIN" val="\documentclass{article}&#10;\usepackage{tikz}&#10;\usetikzlibrary{shapes,backgrounds,positioning}&#10;\begin{document}&#10;\pagestyle{empty}&#10;\def\firstcircle{(0,0) circle (1.5cm)}&#10;\def\secondcircle{(60:3cm) circle (1.5cm)}&#10;\def\thirdcircle{(0:3cm) circle (1.5cm)}&#10;\def\zbox{(-1.7,-1.7) rectangle (4.7,4.3)}&#10;\begin{tikzpicture}&#10;    \node {\Huge\color{green} $Z$};    &#10;\end{tikzpicture}&#10;\end{document}"/>
  <p:tag name="IGUANATEXSIZE" val="20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397,000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nombre} edge (prod);&#10;  \node[attribute] (pnom) [above =of prod] {\key{rut}} edge (prod);&#10;  \node[attribute] (precio) [above left= 0.2cm and 0.1cm of prod] {género} edge (prod);&#10;  &#10;   \node[isa] (prodcomp) [below right=of prod] {IsA} edge (prod);&#10;   \node[isa] (proded) [below left=of prod] {IsA} edge (prod);&#10;      &#10;  \node[entity] (prodcompent) [below=of prodcomp] {Pregrado} edge (prodcomp);&#10;&#10;  \node[entity] (prodedent) [below=of proded] {Postgrado} edge (proded);&#10;    \node[attribute] (pedad) [below=of prodedent] {oficina} edge (prodedent);&#10;      &#10;\end{tikzpicture}}&#10;\end{document}"/>
  <p:tag name="IGUANATEXSIZE" val="20"/>
  <p:tag name="IGUANATEXCURSOR" val="266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397,000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rsona};&#10;  \node[attribute] (pcat) [above right=of prod] {nombre} edge (prod);&#10;  \node[attribute] (pnom) [above =of prod] {\key{rut}} edge (prod);&#10;  \node[attribute] (precio) [above left= 0.2cm and 0.1cm of prod] {género} edge (prod);&#10;  &#10;   \node[isa] (prodcomp) [below right=of prod] {IsA} edge (prod);&#10;   \node[isa] (proded) [below left=of prod] {IsA} edge (prod);&#10;      &#10;  \node[entity] (prodcompent) [below=of prodcomp] {Alumno} edge (prodcomp);&#10;    \node[attribute] (carera) [below=of prodcompent] {carrera} edge (prodcompent);&#10;&#10;  \node[entity] (prodedent) [below=of proded] {Empleado} edge (proded);&#10;    \node[attribute] (pedad) [below=of prodedent] {sueldo} edge (prodedent);&#10;      &#10;\end{tikzpicture}}&#10;\end{document}"/>
  <p:tag name="IGUANATEXSIZE" val="20"/>
  <p:tag name="IGUANATEXCURSOR" val="32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0.3533"/>
  <p:tag name="ORIGINALWIDTH" val="634.9397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attribute] (prod) {p\_id};&#10;&#10;   \node[relationship] (compra) [below right=of prod] {alquila} edge (prod);&#10;  &#10;  \node[entity] (comp) [above right=of compra] {Local de videos} edge (compra);&#10;  &#10;      &#10;  \node[entity] (pers) [below=of compra] {Persona} edge (compra);&#10;&#10;\end{tikzpicture}}&#10;\end{document}"/>
  <p:tag name="IGUANATEXSIZE" val="20"/>
  <p:tag name="IGUANATEXCURSOR" val="266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,5535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equipo) {Evaluación};&#10; \node [attribute] (deporte) [below left=of equipo] {fecha} edge (equipo);&#10; \node [attribute] (numero) [below=of equipo] {\key{nombre}} edge (equipo);&#10;&#10;  \node[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 edge (equipo);&#10;&#10;\end{tikzpicture}}&#10;\end{document}"/>
  <p:tag name="IGUANATEXSIZE" val="20"/>
  <p:tag name="IGUANATEXCURSOR" val="283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,1356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equipo) {Evaluación};&#10; \node [attribute] (deporte) [below lef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31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,1356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equipo) {Evaluación};&#10; \node [attribute] (deporte) [below lef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31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,1356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equipo) {Evaluación};&#10; \node [attribute] (deporte) [below lef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31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,8791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nota) {Nota};&#10; \node [attribute] (rut) [below=of nota] {\pkey{rut\_alumno}} edge (nota);&#10;\node [attribute] (valor) [below right=of nota] {valor} edge (nota);&#10;&#10;\node[ident relationship] (eval) [right=of nota] {eval} edge[total,latex-] (nota);&#10;&#10;\node[weak entity, right=of eval] (equipo) {Evaluación} edge (eval);&#10;&#10; \node [attribute] (deporte) [below righ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30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,8791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nota) {Nota};&#10; \node [attribute] (rut) [below=of nota] {\pkey{rut\_alumno}} edge (nota);&#10;\node [attribute] (valor) [below right=of nota] {valor} edge (nota);&#10;&#10;\node[ident relationship] (eval) [right=of nota] {eval} edge[total,latex-] (nota);&#10;&#10;\node[weak entity, right=of eval] (equipo) {Evaluación} edge (eval);&#10;&#10; \node [attribute] (deporte) [below righ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30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0,4819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nota) {Nota};&#10; \node [attribute] (rut) [below=of nota] {\pkey{rut\_alumno}} edge (nota);&#10;\node [attribute] (valor) [below right=of nota] {valor} edge (nota);&#10; \node [attribute] (nombre) [above=of nota] {nombre\_alumno} edge (nota);&#10;&#10;\node[ident relationship] (eval) [right=of nota] {eval} edge[total,latex-] (nota);&#10;&#10;\node[weak entity, right=of eval] (equipo) {Evaluación} edge (eval);&#10;&#10; \node [attribute] (deporte) [below righ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29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6,1209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nota) {Nota};&#10;\node [attribute] (valor) [below right=of nota] {valor} edge (nota);&#10;&#10;\node[ident relationship] (part) [below=of nota] {autor} edge[total,latex-] (nota);&#10;&#10;\node[entity, right=of part] (alumno) {Alumno} edge (part);&#10;&#10;\node [attribute] (anomb) [below right=of alumno] {nombre} edge (alumno);&#10;\node [attribute] (arut) [below=of alumno] {\key{rut}} edge (alumno);&#10;&#10;&#10;\node[ident relationship] (eval) [right=of nota] {eval} edge[total,latex-] (nota);&#10;&#10;\node[weak entity, right=of eval] (equipo) {Evaluación} edge (eval);&#10;&#10; \node [attribute] (deporte) [below righ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30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,2065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nota) {Alumno};&#10;\node [attribute] (anom) [below right=of nota] {nombre} edge (nota);&#10;\node [attribute] (arut) [below=of nota] {\key{rut}} edge (nota);&#10;&#10;\node[relationship] (eval) [right=of nota] {nota} edge (nota);&#10;\node [attribute] (val) [below right=of eval] {valor} edge (eval);&#10;&#10;&#10;\node[weak entity, right=of eval] (equipo) {Evaluación} edge (eval);&#10;&#10; \node [attribute] (deporte) [below righ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28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6,519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nota) {Alumno};&#10;\node [attribute] (anom) [below right=of nota] {nombre} edge (nota);&#10;\node [attribute] (arut) [below=of nota] {\key{rut}} edge (nota);&#10;&#10;\node[relationship] (eval) [right=of nota] {nota} edge (nota);&#10;\node [attribute] (val) [below right=of eval] {valor} edge (eval);&#10;\node [attribute] (val) [above=of eval] {pregunta} edge (eval);&#10;&#10;\node[weak entity, right=of eval] (equipo) {Evaluación} edge (eval);&#10;&#10; \node [attribute] (deporte) [below righ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30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comp) [above right=of compra] {Local de videos} edge (compra);&#10;  &#10;      &#10;  \node[entity] (pers) [below=of compra] {Persona} edge (compra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3,5424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nota) {Nota};&#10;\node [attribute] (valor) [below right=of nota] {valor} edge (nota);&#10;\node [attribute] (pregunta) [above=of nota] {\pkey{pregunta}} edge (nota);&#10;&#10;\node[ident relationship] (part) [below=of nota] {autor} edge[total,latex-] (nota);&#10;&#10;\node[entity, right=of part] (alumno) {Alumno} edge (part);&#10;&#10;\node [attribute] (anomb) [below right=of alumno] {nombre} edge (alumno);&#10;\node [attribute] (arut) [below=of alumno] {\key{rut}} edge (alumno);&#10;&#10;&#10;\node[ident relationship] (eval) [right=of nota] {eval} edge[total,latex-] (nota);&#10;&#10;\node[weak entity, right=of eval] (equipo) {Evaluación} edge (eval);&#10;&#10; \node [attribute] (deporte) [below righ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28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8,3455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\tikzstyle{invis} = [draw=none,fill=none,bottom color=white,top color=white,text=white,drop shadow={fill=white, opacity=1, draw=white}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equipo) {Película};&#10; \node [attribute] (deporte) [above left=of equipo] {\key{código}} edge (equipo);&#10; \node [attribute] (numero) [above=of equipo] {nombre} edge (equipo);&#10;&#10;\node[relationship] (afiliacion) [right=of equipo] {tiene} edge[total] (equipo);&#10; \node [attribute] (auxho) [above=0.6cm of afiliacion] {precio-por-noche} edge (afiliacion);&#10;&#10;&#10;&#10;  \node[entity] (uni) [right=of afiliacion] {Local de video} edge[total] (afiliacion);&#10;\node [attribute] (nombre) [above=of uni] {nombre} edge (uni);&#10;\node [attribute] (codigo) [above right=of uni] {\key{código}} edge (uni);&#10;&#10;\node [entity] (alumno) [below=3cm of afiliacion] {Persona};&#10;\node [attribute] (anombre) [right=of alumno] {nombre} edge (alumno);&#10;\node [attribute] (arut) [left=of alumno] {\key{rut}} edge (alumno);&#10;&#10;\node[relationship] (controla) [above=0.4cm of alumno] {alquila} &#10;    edge (alumno) edge (afiliacion);&#10;&#10;\node [attribute] (phora) [left=of controla] {hasta} edge (controla);&#10;\end{tikzpicture}}&#10;\end{document}"/>
  <p:tag name="IGUANATEXSIZE" val="20"/>
  <p:tag name="IGUANATEXCURSOR" val="366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8,3455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\tikzstyle{invis} = [draw=none,fill=none,bottom color=white,top color=white,text=white,drop shadow={fill=white, opacity=1, draw=white}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equipo) {Película};&#10; \node [attribute] (deporte) [above left=of equipo] {\key{código}} edge (equipo);&#10; \node [attribute] (numero) [above=of equipo] {nombre} edge (equipo);&#10;&#10;\node[relationship] (afiliacion) [right=of equipo] {tiene} edge[total] (equipo);&#10; \node [attribute] (auxho) [above=0.6cm of afiliacion] {precio-por-noche} edge (afiliacion);&#10;&#10;&#10;&#10;  \node[entity] (uni) [right=of afiliacion] {Local de video} edge[total] (afiliacion);&#10;\node [attribute] (nombre) [above=of uni] {nombre} edge (uni);&#10;\node [attribute] (codigo) [above right=of uni] {\key{código}} edge (uni);&#10;&#10;\node [entity] (alumno) [below=3cm of afiliacion] {Persona};&#10;\node [attribute] (anombre) [right=of alumno] {nombre} edge (alumno);&#10;\node [attribute] (arut) [left=of alumno] {\key{rut}} edge (alumno);&#10;&#10;\node[relationship] (controla) [above=0.4cm of alumno] {alquila} &#10;    edge (alumno) edge (afiliacion);&#10;&#10;\node [attribute] (phora) [left=of controla] {hasta} edge (controla);&#10;\end{tikzpicture}}&#10;\end{document}"/>
  <p:tag name="IGUANATEXSIZE" val="20"/>
  <p:tag name="IGUANATEXCURSOR" val="366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9.982"/>
  <p:tag name="ORIGINALWIDTH" val="720.0347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\tikzstyle{invis} = [draw=none,fill=none,bottom color=white,top color=white,text=white,drop shadow={fill=white, opacity=1, draw=white}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equipo) {Película};&#10; \node [attribute] (deporte) [above left=of equipo] {\key{código}} edge (equipo);&#10; \node [attribute] (numero) [above=of equipo] {nombre} edge (equipo);&#10;&#10;\node (middle) [right=of equipo] {};&#10;&#10;  \node[entity] (uni) [right=of middle] {Local de video};&#10;\node [attribute] (nombre) [above=of uni] {nombre} edge (uni);&#10;\node [attribute] (codigo) [above right=of uni] {\key{código}} edge (uni);&#10;&#10;\node [entity] (alumno) [below=3cm of middle] {Persona};&#10;\node [attribute] (anombre) [right=of alumno] {nombre} edge (alumno);&#10;\node [attribute] (arut) [left=of alumno] {\key{rut}} edge (alumno);&#10;&#10;\node[relationship] (controla) [above=0.4cm of alumno] {alquila} &#10;    edge (alumno) edge (equipo) edge (uni);&#10;&#10;\node [attribute] (auxho) [right=1.2cm of controla]   {precio-por-noche} edge (controla);&#10;&#10;\node [attribute] (phora) [left=of controla] {hasta} edge (controla);&#10;\end{tikzpicture}}&#10;\end{document}"/>
  <p:tag name="IGUANATEXSIZE" val="20"/>
  <p:tag name="IGUANATEXCURSOR" val="357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8,3455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\tikzstyle{invis} = [draw=none,fill=none,bottom color=white,top color=white,text=white,drop shadow={fill=white, opacity=1, draw=white}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equipo) {Película};&#10; \node [attribute] (deporte) [above left=of equipo] {\key{código}} edge (equipo);&#10; \node [attribute] (numero) [above=of equipo] {nombre} edge (equipo);&#10;&#10;\node[relationship] (afiliacion) [right=of equipo] {tiene} edge[total] (equipo);&#10; \node [attribute] (auxho) [above=0.6cm of afiliacion] {precio-por-noche} edge (afiliacion);&#10;&#10;&#10;&#10;  \node[entity] (uni) [right=of afiliacion] {Local de video} edge[total] (afiliacion);&#10;\node [attribute] (nombre) [above=of uni] {nombre} edge (uni);&#10;\node [attribute] (codigo) [above right=of uni] {\key{código}} edge (uni);&#10;&#10;\node [entity] (alumno) [below=3cm of afiliacion] {Persona};&#10;\node [attribute] (anombre) [right=of alumno] {nombre} edge (alumno);&#10;\node [attribute] (arut) [left=of alumno] {\key{rut}} edge (alumno);&#10;&#10;\node[relationship] (controla) [above=0.4cm of alumno] {alquila} &#10;    edge (alumno) edge (afiliacion);&#10;&#10;\node [attribute] (phora) [left=of controla] {hasta} edge (controla);&#10;\end{tikzpicture}}&#10;\end{document}"/>
  <p:tag name="IGUANATEXSIZE" val="20"/>
  <p:tag name="IGUANATEXCURSOR" val="366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8,3455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\tikzstyle{invis} = [draw=none,fill=none,bottom color=white,top color=white,text=white,drop shadow={fill=white, opacity=1, draw=white}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equipo) {Película};&#10; \node [attribute] (deporte) [above left=of equipo] {\key{código}} edge (equipo);&#10; \node [attribute] (numero) [above=of equipo] {nombre} edge (equipo);&#10;&#10;\node[relationship] (afiliacion) [right=of equipo] {tiene} edge[total] (equipo);&#10; \node [attribute] (auxho) [above=0.6cm of afiliacion] {precio-por-noche} edge (afiliacion);&#10;&#10;&#10;&#10;  \node[entity] (uni) [right=of afiliacion] {Local de video} edge[total] (afiliacion);&#10;\node [attribute] (nombre) [above=of uni] {nombre} edge (uni);&#10;\node [attribute] (codigo) [above right=of uni] {\key{código}} edge (uni);&#10;&#10;\node [entity] (alumno) [below=3cm of afiliacion] {Persona};&#10;\node [attribute] (anombre) [right=of alumno] {nombre} edge (alumno);&#10;\node [attribute] (arut) [left=of alumno] {\key{rut}} edge (alumno);&#10;&#10;\node[relationship] (controla) [above=0.4cm of alumno] {alquila} &#10;    edge (alumno) edge (equipo) edge (uni);&#10;&#10;\node [attribute] (phora) [left=of controla] {hasta} edge (controla);&#10;\end{tikzpicture}}&#10;\end{document}"/>
  <p:tag name="IGUANATEXSIZE" val="20"/>
  <p:tag name="IGUANATEXCURSOR" val="366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598,283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7cm, every edge/.style={link}]&#10;&#10;&#10;  \node[entity] (compra) {Alquiler};&#10;&#10;  \node[entity,below of=compra] (prod) {Película}; &#10;&#10;  \node[relationship,below=1.8cm of compra] {película} edge (prod) edge[total] (compra);&#10;  &#10;  \node[entity,right of=prod] (comp) {Local de videos};&#10;  &#10;  \node[entity,above of=comp] (pers) {Persona};&#10;  &#10;  \node[relationship,right=1.5cm of compra] (cliente) {~cliente~} edge[total,latex-] (compra) edge (pers);&#10;&#10;  \node[relationship,below=1.5cm of cliente] {vendedor} edge[total,latex-] (compra) edge (comp);&#10;\end{tikzpicture}}&#10;\end{document}"/>
  <p:tag name="IGUANATEXSIZE" val="20"/>
  <p:tag name="IGUANATEXCURSOR" val="266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comp) [above right=of compra] {Local de videos} edge (compra);&#10;  &#10;      &#10;  \node[entity] (pers) [below=of compra] {Persona} edge (compra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1,5122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\tikzstyle{invis} = [draw=none,fill=none,bottom color=white,top color=white,text=white,drop shadow={fill=white, opacity=1, draw=white}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equipo) {Película};&#10;&#10;\node[relationship] (afiliacion) [right=of equipo] {tiene} edge[total] (equipo);&#10;&#10;\node[entity] (uni) [right=of afiliacion] {Local de video} edge[total] (afiliacion);&#10;&#10;\node [entity] (alumno) [below=3cm of afiliacion] {Persona};&#10;&#10;\node[relationship] (controla) [above=0.4cm of alumno] {alquila} &#10;    edge (alumno) edge (afiliacion);&#10;\end{tikzpicture}}&#10;\end{document}"/>
  <p:tag name="IGUANATEXSIZE" val="20"/>
  <p:tag name="IGUANATEXCURSOR" val="313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7,9077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stock) {Stock};&#10;  \node[attribute] (cantidad) [above right=of stock] {cantidad} edge(stock);&#10;  \node[attribute] (pnom) [above=of stock] {precio-unitario} edge (stock);&#10;  \node[attribute] (pfec) [above left=of stock] {fecha} edge (stock);  &#10;&#10;  \node[entity] (vino) [below right=3cm of stock] {Vino} edge node[relationship] {en-stock} (stock);&#10;  \node[attribute] (vtipo) [below left=of vino] {tipo} edge (vino); &#10;  \node[attribute] (vgrados) [below=of vino] {grados} edge (vino);&#10;  \node[attribute] (vorigen) [below right=of vino] {ciudad-origen} edge (vino);&#10;  \node[attribute] (ano) [left=of vino] {año} edge (vino);&#10;  \node[attribute] (vnombre) [right=of vino] {nombre} edge (vino);&#10;&#10;  \node[entity] (cerveza) [below left=3cm of stock] {Cerveza} edge node[relationship] {en-stock} (stock);&#10;  \node[attribute] (ctipo) [below left=of cerveza] {tipo} edge (cerveza); &#10;  \node[attribute] (cgrados) [below=of cerveza] {grados} edge (cerveza);&#10;  \node[attribute] (corigen) [below right=of cerveza] {ciudad-origen} edge (cerveza);&#10;  \node[attribute] (cnombre) [right=of cerveza] {nombre} edge (cerveza);&#10;&#10;&#10;\end{tikzpicture}}&#10;\end{document}"/>
  <p:tag name="IGUANATEXSIZE" val="20"/>
  <p:tag name="IGUANATEXCURSOR" val="288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comp) [above right=of compra] {Local de videos} edge (compra);&#10;  &#10;      &#10;  \node[entity] (pers) [below=of compra] {Persona} edge [-&gt;] (compra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7,9077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stock) {Stock};&#10;  \node[attribute] (cantidad) [above right=of stock] {cantidad} edge(stock);&#10;  \node[attribute] (pnom) [above=of stock] {precio-unitario} edge (stock);&#10;  \node[attribute] (pfec) [above left=of stock] {fecha} edge (stock);&#10;  &#10;  \node[entity] (vino) [below right=3cm of stock] {Vino} edge node[relationship] {en-stock} (stock);&#10;  \node[attribute] (vtipo) [below left=of vino] {tipo} edge (vino); &#10;  \node[attribute] (vgrados) [below=of vino] {grados} edge (vino);&#10;  \node[attribute] (vorigen) [below right=of vino] {ciudad-origen} edge (vino);&#10;  \node[attribute] (ano) [left=of vino] {año} edge (vino);&#10;  \node[attribute] (vnombre) [right=of vino] {\key{nombre}} edge (vino);&#10;&#10;  \node[entity] (cerveza) [below left=3cm of stock] {Cerveza} edge node[relationship] {en-stock} (stock);&#10;  \node[attribute] (ctipo) [below left=of cerveza] {tipo} edge (cerveza); &#10;  \node[attribute] (cgrados) [below=of cerveza] {grados} edge (cerveza);&#10;  \node[attribute] (corigen) [below right=of cerveza] {ciudad-origen} edge (cerveza);&#10;  \node[attribute] (cnombre) [right=of cerveza] {\key{nombre}} edge (cerveza);&#10;&#10;&#10;\end{tikzpicture}}&#10;\end{document}"/>
  <p:tag name="IGUANATEXSIZE" val="20"/>
  <p:tag name="IGUANATEXCURSOR" val="287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2,6003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ipo} edge (prod);&#10;  \node[attribute] (pnom) [above =of prod] {\key{nombre}} edge (prod);&#10;  \node[attribute] (precio) [above left= 0.2cm and 0.1cm of prod] {ciudad-origen} edge (prod);&#10;  \node[attribute] (grados) [left=of prod] {grados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&#10;  \node[relationship] (enstock) [right=2cm of prod] {en-stock}&#10;    edge (prod);&#10;&#10;  \node[entity] (stock) [right=2cm of enstock] {Stock}&#10;    edge (enstock);&#10;&#10;  \node[attribute] (sprecio) [below=of stock] {precio-unitario} edge (stock);&#10;  \node[attribute] (scant) [below left=of stock] {cantidad} edge (stock);&#10;  \node[attribute] (sfech) [below right=of stock] {fecha} edge (stock);&#10;&#10;\end{tikzpicture}}&#10;\end{document}"/>
  <p:tag name="IGUANATEXSIZE" val="20"/>
  <p:tag name="IGUANATEXCURSOR" val="36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2,6003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ipo} edge (prod);&#10;  \node[attribute] (pnom) [above =of prod] {\key{nombre}} edge (prod);&#10;  \node[attribute] (precio) [above left= 0.2cm and 0.1cm of prod] {ciudad-origen} edge (prod);&#10;  \node[attribute] (grados) [left=of prod] {grados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&#10;  \node[ident relationship] (enstock) [right=2cm of prod] {en-stock}&#10;    edge (prod);&#10;&#10;  \node[weak entity] (stock) [right=2cm of enstock] {Stock}&#10;    edge [total] (enstock);&#10;&#10;  \node[attribute] (sprecio) [below=of stock] {precio-unitario} edge (stock);&#10;  \node[attribute] (scant) [below left=of stock] {cantidad} edge (stock);&#10;  \node[attribute] (sfech) [below right=of stock] {\pkey{fecha}} edge (stock);&#10;\end{tikzpicture}}&#10;\end{document}"/>
  <p:tag name="IGUANATEXSIZE" val="20"/>
  <p:tag name="IGUANATEXCURSOR" val="154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2,6003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totalv} = [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ipo} edge (prod);&#10;  \node[attribute] (pnom) [above =of prod] {\key{nombre}} edge (prod);&#10;  \node[attribute] (precio) [above left= 0.2cm and 0.1cm of prod] {ciudad-origen} edge (prod);&#10;  \node[attribute] (grados) [left=of prod] {grados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&#10;  \node[ident relationship] (enstock) [right=2cm of prod] {en-stock}&#10;    edge (prod);&#10;&#10;  \node[weak entity] (stock) [right=2cm of enstock] {Stock}&#10;    edge[totalv,-latex] (enstock);&#10;&#10;  \node[attribute] (sprecio) [below=of stock] {precio-unitario} edge (stock);&#10;  \node[attribute] (scant) [below left=of stock] {cantidad} edge (stock);&#10;  \node[attribute] (sfech) [below right=of stock] {\dashuline{fecha}} edge (stock);&#10;\end{tikzpicture}}&#10;\end{document}"/>
  <p:tag name="IGUANATEXSIZE" val="20"/>
  <p:tag name="IGUANATEXCURSOR" val="34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2,6003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totalv} = [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ipo} edge (prod);&#10;  \node[attribute] (pnom) [above =of prod] {\key{nombre}} edge (prod);&#10;  \node[attribute] (precio) [above left= 0.2cm and 0.1cm of prod] {ciudad-origen} edge (prod);&#10;  \node[attribute] (grados) [left=of prod] {grados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&#10;  \node[ident relationship] (enstock) [right=2cm of prod] {en-stock}&#10;    edge[totalv] (prod);&#10;&#10;  \node[weak entity] (stock) [right=2cm of enstock] {Stock}&#10;    edge[totalv,-latex] (enstock);&#10;&#10;  \node[attribute] (sprecio) [below=of stock] {precio-unitario} edge (stock);&#10;  \node[attribute] (scant) [below left=of stock] {cantidad} edge (stock);&#10;  \node[attribute] (sfech) [below right=of stock] {\dashuline{fecha}} edge (stock);&#10;\end{tikzpicture}}&#10;\end{document}"/>
  <p:tag name="IGUANATEXSIZE" val="20"/>
  <p:tag name="IGUANATEXCURSOR" val="346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2,6003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totalv} = [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ipo} edge (prod);&#10;  \node[attribute] (pnom) [above =of prod] {\key{nombre}} edge (prod);&#10;  \node[attribute] (precio) [above left= 0.2cm and 0.1cm of prod] {ciudad-origen} edge (prod);&#10;  \node[attribute] (grados) [left=of prod] {grados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&#10;  \node[ident relationship] (enstock) [right=2cm of prod] {en-stock}&#10;    edge[totalv] (prod);&#10;&#10;  \node[weak entity] (stock) [right=2cm of enstock] {Stock}&#10;    edge[totalv,-latex] (enstock);&#10;&#10;  \node[attribute] (sprecio) [below=of stock] {precio-unitario} edge (stock);&#10;  \node[attribute] (scant) [below left=of stock] {cantidad} edge (stock);&#10;  \node[attribute,white,top color=white,bottom color=white,general shadow={fill=white}] (sfech) [below right=of stock] {\dashuline{fecha}};&#10;&#10;\end{tikzpicture}}&#10;\end{document}"/>
  <p:tag name="IGUANATEXSIZE" val="20"/>
  <p:tag name="IGUANATEXCURSOR" val="292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2,6003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totalv} = [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ipo} edge (prod);&#10;  \node[attribute] (pnom) [above =of prod] {\key{nombre}} edge (prod);&#10;  \node[attribute] (precio) [above left= 0.2cm and 0.1cm of prod] {ciudad-origen} edge (prod);&#10;  \node[attribute] (grados) [left=of prod] {grados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&#10;  \node[ident relationship] (enstock) [right=2cm of prod] {en-stock}&#10;    edge[totalv,latex-] (prod);&#10;&#10;  \node[weak entity] (stock) [right=2cm of enstock] {Stock}&#10;    edge[totalv,-latex] (enstock);&#10;&#10;  \node[attribute] (sprecio) [below=of stock] {precio-unitario} edge (stock);&#10;  \node[attribute] (scant) [below left=of stock] {cantidad} edge (stock);&#10;  \node[attribute,white,top color=white,bottom color=white,general shadow={fill=white}] (sfech) [below right=of stock] {\dashuline{fecha}};&#10;&#10;\end{tikzpicture}}&#10;\end{document}"/>
  <p:tag name="IGUANATEXSIZE" val="20"/>
  <p:tag name="IGUANATEXCURSOR" val="347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671,596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totalv} = [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ipo} edge (prod);&#10;  \node[attribute] (pnom) [above =of prod] {\key{nombre}} edge (prod);&#10;  \node[attribute] (precio) [above left= 0.2cm and 0.1cm of prod] {ciudad-origen} edge (prod);&#10;  \node[attribute] (grados) [left=of prod] {grados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&#10;  \node[attribute] (sprecio) [right=of prod] {precio-unitario} edge (prod);&#10;  \node[attribute] (scant) [below=0.5cm of sprecio] {cantidad} edge (prod);&#10;\end{tikzpicture}}&#10;\end{document}"/>
  <p:tag name="IGUANATEXSIZE" val="20"/>
  <p:tag name="IGUANATEXCURSOR" val="349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0,2652"/>
  <p:tag name="ORIGINALWIDTH" val="719,3802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tikzstyle{invis} = [draw=none,fill=none,bottom color=white,top color=white,text=white,drop shadow={fill=white, opacity=1, draw=white}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,invis] (fab) [right=of prod] {fabrica} edge[invis] (prod);&#10;  &#10;  \node[entity,invis] (comp) [right=of fab] {Compañía} edge[invis] (fab);&#10;  \node[attribute,invis] (cnom) [above right=of comp] {\key{nombre}} edge[invis] (comp);&#10;    \node[attribute,invis] (cacc) [below right =of comp] {{año-fundada}} edge[invis] (comp);&#10;         &#10;  \end{tikzpicture}&#10;}&#10;\end{document}"/>
  <p:tag name="IGUANATEXSIZE" val="20"/>
  <p:tag name="IGUANATEXCURSOR" val="33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comp) [above right=of compra] {Local de videos} edge (compra);&#10;  &#10;      &#10;  \node[entity] (pers) [below=of compra] {Persona} edge [-&gt;] (compra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9,9379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tikzstyle{invis} = [draw=none,fill=none,bottom color=white,top color=white,text=white,drop shadow={fill=white, opacity=1, draw=white}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,invis] (fab) [right=of prod] {fabrica} edge[invis] (prod);&#10;  &#10;  \node[entity] (comp) [right=of fab] {Compañía} edge[invis]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332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324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30387</TotalTime>
  <Words>2514</Words>
  <Application>Microsoft Office PowerPoint</Application>
  <PresentationFormat>On-screen Show (4:3)</PresentationFormat>
  <Paragraphs>384</Paragraphs>
  <Slides>100</Slides>
  <Notes>21</Notes>
  <HiddenSlides>30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1" baseType="lpstr">
      <vt:lpstr>Office Theme</vt:lpstr>
      <vt:lpstr>CC3201-1 Bases de Datos Otoño 2023  Clase 3: Modelo Entidad-Relación (II)</vt:lpstr>
      <vt:lpstr>La última vez: E–R</vt:lpstr>
      <vt:lpstr>Diagrama Entidad–Relación:  relaciones múltiples</vt:lpstr>
      <vt:lpstr>ER: Relaciones</vt:lpstr>
      <vt:lpstr>ER: Relaciones Múltiples</vt:lpstr>
      <vt:lpstr>ER: Relaciones Múltiples</vt:lpstr>
      <vt:lpstr>ER: Relaciones Múltiples</vt:lpstr>
      <vt:lpstr>ER: Relaciones Múltiples</vt:lpstr>
      <vt:lpstr>ER: Relaciones Múltiples</vt:lpstr>
      <vt:lpstr>ER: Relaciones Múltiples</vt:lpstr>
      <vt:lpstr>ER: Relaciones Múltiples</vt:lpstr>
      <vt:lpstr>ER: Relaciones Múltiples</vt:lpstr>
      <vt:lpstr>ER: Relaciones Múltiples</vt:lpstr>
      <vt:lpstr>ER: Relaciones Múltiples</vt:lpstr>
      <vt:lpstr>ER: Relaciones Binarias vs. Múltiples</vt:lpstr>
      <vt:lpstr>ER: Relaciones Múltiples</vt:lpstr>
      <vt:lpstr>DER: Relaciones Múltiples: Arcos Etiquetados (Papeles)</vt:lpstr>
      <vt:lpstr>Diagrama Entidad–Relación:  Jerarquías de Clases</vt:lpstr>
      <vt:lpstr>E–R: Jerarquías de clases  IsA: esUn(a) en inglés </vt:lpstr>
      <vt:lpstr>E–R: Jerarquías de clases  Superclases y subclases</vt:lpstr>
      <vt:lpstr>E–R: Jerarquías de clases  Generalización y especialización</vt:lpstr>
      <vt:lpstr>DER: Jerarquías de clases Restricciones: Solapamiento</vt:lpstr>
      <vt:lpstr>DER: Jerarquías de clases Restricciones: Solapamiento</vt:lpstr>
      <vt:lpstr>DER: Jerarquías de clases Restricciones: Solapamiento</vt:lpstr>
      <vt:lpstr>DER: Jerarquías de clases Restricciones: Cobertura</vt:lpstr>
      <vt:lpstr>DER: Jerarquías de clases Restricciones: Cobertura</vt:lpstr>
      <vt:lpstr>DER: Jerarquías de clases Restricciones: Cobertura</vt:lpstr>
      <vt:lpstr>DER: Jerarquías de clases Restricciones: Cobertura y Solapamiento</vt:lpstr>
      <vt:lpstr>DER: Jerarquías de clases Restricciones: Cobertura y Solapamiento</vt:lpstr>
      <vt:lpstr>DER: Jerarquías de clases Restricciones</vt:lpstr>
      <vt:lpstr>DER: Jerarquías de clases Restricciones</vt:lpstr>
      <vt:lpstr>Diagrama Entidad–Relación:  Entidades Débiles</vt:lpstr>
      <vt:lpstr>E–R: Entidades débiles</vt:lpstr>
      <vt:lpstr>E–R: Entidades débiles</vt:lpstr>
      <vt:lpstr>E–R: Entidades débiles  ¿Cuándo se usan? Tres características</vt:lpstr>
      <vt:lpstr>E–R: Entidades débiles  Un ejemplo más complejo</vt:lpstr>
      <vt:lpstr>E–R: Entidades débiles  Una cadena de entidades débiles</vt:lpstr>
      <vt:lpstr>E–R: Entidades débiles  Una cadena de entidades débiles</vt:lpstr>
      <vt:lpstr>E–R: Entidades débiles  Una cadena de entidades débiles</vt:lpstr>
      <vt:lpstr>E–R: Entidades débiles  Varias dependencias</vt:lpstr>
      <vt:lpstr>E–R: Entidades débiles  Relación con una entidad débil</vt:lpstr>
      <vt:lpstr>E–R: Entidades débiles  Relación con una entidad débil</vt:lpstr>
      <vt:lpstr>E–R: Entidades débiles  Varias dependencias y una cadena</vt:lpstr>
      <vt:lpstr>Diagrama Entidad–Relación:  Agregación </vt:lpstr>
      <vt:lpstr>E–R: Agregación: crear una entidad virtual   encapsulando una relación</vt:lpstr>
      <vt:lpstr>E–R: Relaciones:    Agregación vs. Ternaria</vt:lpstr>
      <vt:lpstr>E–R: Relaciones:    Agregación vs. Binaria + Ternaria</vt:lpstr>
      <vt:lpstr>E–R: Relaciones:   Binaria vs. Agregación vs. Ternaria</vt:lpstr>
      <vt:lpstr>¿Para qué necesitamos E–R?</vt:lpstr>
      <vt:lpstr>PowerPoint Presentation</vt:lpstr>
      <vt:lpstr>¿Para qué necesitamos E–R?</vt:lpstr>
      <vt:lpstr>Ejemplo:  Vino, Cerveza</vt:lpstr>
      <vt:lpstr>Modelando vinos y cervezas</vt:lpstr>
      <vt:lpstr>Modelando vinos y cervezas</vt:lpstr>
      <vt:lpstr>Modelando vinos y cervezas  (con llaves)</vt:lpstr>
      <vt:lpstr>Modelando vinos y cervezas  (con jerarquía de clases)</vt:lpstr>
      <vt:lpstr>Modelando vinos y cervezas  (con entidades débiles)</vt:lpstr>
      <vt:lpstr>Modelando vinos y cervezas  (con restricciones)</vt:lpstr>
      <vt:lpstr>Modelando vinos y cervezas  (con restricciones)</vt:lpstr>
      <vt:lpstr>Modelando vinos y cervezas  (pero …)</vt:lpstr>
      <vt:lpstr>Modelando vinos y cervezas  (pero …)</vt:lpstr>
      <vt:lpstr>Modelando vinos y cervezas  (ser más conciso)</vt:lpstr>
      <vt:lpstr>Del Modelo Entidad–Relación:  Al Modelo Relacional</vt:lpstr>
      <vt:lpstr>Modelo E–R: Entidad (con atributos y llaves) → Modelo Relacional: Tabla</vt:lpstr>
      <vt:lpstr>Modelo E–R: Entidad (con atributos y llaves) → Modelo Relacional: Tabla</vt:lpstr>
      <vt:lpstr>Modelo E–R: Relación (con atributos) → Modelo Relacional: Tabla</vt:lpstr>
      <vt:lpstr>Modelo E–R: Relación (con atributos) → Modelo Relacional: Tabla</vt:lpstr>
      <vt:lpstr>Modelo E–R: Relación (con valor único) → Modelo Relacional: Tabla</vt:lpstr>
      <vt:lpstr>Modelo E–R: Relación (llaves foráneas) → Modelo Relacional: Tabla</vt:lpstr>
      <vt:lpstr>Modelo E–R: Relación (llaves foráneas) → Modelo Relacional: Tabla</vt:lpstr>
      <vt:lpstr>Modelo E–R: Relación (llaves foráneas) → Modelo Relacional: Tabla</vt:lpstr>
      <vt:lpstr>Modelo E–R: Relación (llaves foráneas) → Modelo Relacional: Tabla</vt:lpstr>
      <vt:lpstr>Modelo E–R: Relación (llaves foráneas) → Modelo Relacional: Tabla</vt:lpstr>
      <vt:lpstr>Modelo E–R: Relación (con participación) → Modelo Relacional: Tabla</vt:lpstr>
      <vt:lpstr>Modelo E–R: Relación (con participación) → Modelo Relacional: Tabla</vt:lpstr>
      <vt:lpstr>Modelo E–R: Relación (con participación) → Modelo Relacional: Tabla</vt:lpstr>
      <vt:lpstr>Modelo E–R: Relaciones Múltiples → Modelo Relacional: Tabla</vt:lpstr>
      <vt:lpstr>Modelo E–R: Relación (con papeles) → Modelo Relacional: Columnas distintas</vt:lpstr>
      <vt:lpstr>Modelo E–R: Jerarquías de clases </vt:lpstr>
      <vt:lpstr>Modelo E–R: Jerarquías de clases  → Modelo Relacional:   Opción 1: Tablas solo para las subclases </vt:lpstr>
      <vt:lpstr>Modelo E–R: Jerarquías de clases  → Modelo Relacional:   Opción 2: Tabla para la superclase </vt:lpstr>
      <vt:lpstr>Modelo E–R: Jerarquías de clases  → Modelo Relacional:   Eligiendo una opción</vt:lpstr>
      <vt:lpstr>Modelo E–R: Jerarquías de clases  → Modelo Relacional:   Eligiendo una opción</vt:lpstr>
      <vt:lpstr>Modelo E–R: Jerarquías de clases  → Modelo Relacional:   Eligiendo una opción</vt:lpstr>
      <vt:lpstr>Modelo E–R: Jerarquías de clases  → Modelo Relacional:   Eligiendo una opción</vt:lpstr>
      <vt:lpstr>Modelo E–R: Jerarquías de clases  → Modelo Relacional</vt:lpstr>
      <vt:lpstr>Modelo E–R: Jerarquías de clases  → Modelo Relacional</vt:lpstr>
      <vt:lpstr>Modelo E–R: Jerarquías de clases  → Modelo Relacional</vt:lpstr>
      <vt:lpstr>Modelo E–R: Jerarquías de clases  → Modelo Relacional:   Una opción implícita: Quitar la jerarquía</vt:lpstr>
      <vt:lpstr>Modelo E–R: Jerarquías de clases  → Modelo Relacional:   Una opción implícita: Quitar la jerarquía</vt:lpstr>
      <vt:lpstr>Modelo E–R: Entidades débiles → Modelo Relacional: Cuidado con las llaves</vt:lpstr>
      <vt:lpstr>Modelo E–R: Entidades débiles → Modelo Relacional: No se necesita una tabla para la relación débil</vt:lpstr>
      <vt:lpstr>Modelo E–R: Entidades débiles → Modelo Relacional</vt:lpstr>
      <vt:lpstr>Modelo E–R: Entidades débiles → Modelo Relacional</vt:lpstr>
      <vt:lpstr>Modelo E–R: Agregación → Modelo Relacional: </vt:lpstr>
      <vt:lpstr>Modelo E–R: Agregación → Modelo Relacional: </vt:lpstr>
      <vt:lpstr>Modelo E–R: Relación → Modelo Relacional: Tabla</vt:lpstr>
      <vt:lpstr>PowerPoint Presentation</vt:lpstr>
      <vt:lpstr>La próxima vez, continuaremos con:  El Álgebra Relacional</vt:lpstr>
      <vt:lpstr>¿Preguntas?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CC3201 Bases de Datos</dc:title>
  <dc:creator>Aidan Hogan</dc:creator>
  <cp:lastModifiedBy>aidhog</cp:lastModifiedBy>
  <cp:revision>1122</cp:revision>
  <cp:lastPrinted>2016-09-12T03:42:43Z</cp:lastPrinted>
  <dcterms:created xsi:type="dcterms:W3CDTF">2006-08-16T00:00:00Z</dcterms:created>
  <dcterms:modified xsi:type="dcterms:W3CDTF">2023-03-25T00:09:56Z</dcterms:modified>
</cp:coreProperties>
</file>