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528" r:id="rId2"/>
    <p:sldId id="462" r:id="rId3"/>
    <p:sldId id="753" r:id="rId4"/>
    <p:sldId id="655" r:id="rId5"/>
    <p:sldId id="656" r:id="rId6"/>
    <p:sldId id="657" r:id="rId7"/>
    <p:sldId id="660" r:id="rId8"/>
    <p:sldId id="658" r:id="rId9"/>
    <p:sldId id="661" r:id="rId10"/>
    <p:sldId id="662" r:id="rId11"/>
    <p:sldId id="663" r:id="rId12"/>
    <p:sldId id="668" r:id="rId13"/>
    <p:sldId id="665" r:id="rId14"/>
    <p:sldId id="664" r:id="rId15"/>
    <p:sldId id="667" r:id="rId16"/>
    <p:sldId id="755" r:id="rId17"/>
    <p:sldId id="677" r:id="rId18"/>
    <p:sldId id="671" r:id="rId19"/>
    <p:sldId id="674" r:id="rId20"/>
    <p:sldId id="722" r:id="rId21"/>
    <p:sldId id="720" r:id="rId22"/>
    <p:sldId id="721" r:id="rId23"/>
    <p:sldId id="726" r:id="rId24"/>
    <p:sldId id="728" r:id="rId25"/>
    <p:sldId id="754" r:id="rId26"/>
    <p:sldId id="730" r:id="rId27"/>
    <p:sldId id="675" r:id="rId28"/>
    <p:sldId id="756" r:id="rId29"/>
    <p:sldId id="731" r:id="rId30"/>
    <p:sldId id="732" r:id="rId31"/>
    <p:sldId id="733" r:id="rId32"/>
    <p:sldId id="761" r:id="rId33"/>
    <p:sldId id="686" r:id="rId34"/>
    <p:sldId id="750" r:id="rId35"/>
    <p:sldId id="687" r:id="rId36"/>
    <p:sldId id="688" r:id="rId37"/>
    <p:sldId id="689" r:id="rId38"/>
    <p:sldId id="681" r:id="rId39"/>
    <p:sldId id="690" r:id="rId40"/>
    <p:sldId id="692" r:id="rId41"/>
    <p:sldId id="693" r:id="rId42"/>
    <p:sldId id="694" r:id="rId43"/>
    <p:sldId id="695" r:id="rId44"/>
    <p:sldId id="697" r:id="rId45"/>
    <p:sldId id="699" r:id="rId46"/>
    <p:sldId id="698" r:id="rId47"/>
    <p:sldId id="700" r:id="rId48"/>
    <p:sldId id="701" r:id="rId49"/>
    <p:sldId id="702" r:id="rId50"/>
    <p:sldId id="703" r:id="rId51"/>
    <p:sldId id="711" r:id="rId52"/>
    <p:sldId id="707" r:id="rId53"/>
    <p:sldId id="763" r:id="rId54"/>
    <p:sldId id="709" r:id="rId55"/>
    <p:sldId id="710" r:id="rId56"/>
    <p:sldId id="724" r:id="rId57"/>
    <p:sldId id="725" r:id="rId58"/>
    <p:sldId id="737" r:id="rId59"/>
    <p:sldId id="739" r:id="rId60"/>
    <p:sldId id="741" r:id="rId61"/>
    <p:sldId id="740" r:id="rId62"/>
    <p:sldId id="746" r:id="rId63"/>
    <p:sldId id="738" r:id="rId64"/>
    <p:sldId id="708" r:id="rId65"/>
    <p:sldId id="685" r:id="rId66"/>
    <p:sldId id="684" r:id="rId67"/>
    <p:sldId id="682" r:id="rId68"/>
    <p:sldId id="715" r:id="rId69"/>
    <p:sldId id="762" r:id="rId70"/>
    <p:sldId id="758" r:id="rId71"/>
    <p:sldId id="712" r:id="rId72"/>
    <p:sldId id="713" r:id="rId73"/>
    <p:sldId id="714" r:id="rId74"/>
    <p:sldId id="717" r:id="rId75"/>
    <p:sldId id="748" r:id="rId76"/>
    <p:sldId id="764" r:id="rId77"/>
    <p:sldId id="749" r:id="rId78"/>
    <p:sldId id="716" r:id="rId79"/>
    <p:sldId id="680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5501" autoAdjust="0"/>
  </p:normalViewPr>
  <p:slideViewPr>
    <p:cSldViewPr>
      <p:cViewPr>
        <p:scale>
          <a:sx n="100" d="100"/>
          <a:sy n="100" d="100"/>
        </p:scale>
        <p:origin x="-83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13/03/2023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72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51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2023-03-13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2023-03-13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5.xml"/><Relationship Id="rId10" Type="http://schemas.openxmlformats.org/officeDocument/2006/relationships/image" Target="../media/image37.png"/><Relationship Id="rId4" Type="http://schemas.openxmlformats.org/officeDocument/2006/relationships/tags" Target="../tags/tag4.xml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25.xml"/><Relationship Id="rId7" Type="http://schemas.openxmlformats.org/officeDocument/2006/relationships/image" Target="../media/image39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5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tags" Target="../tags/tag32.xml"/><Relationship Id="rId7" Type="http://schemas.openxmlformats.org/officeDocument/2006/relationships/image" Target="../media/image5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3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7.xml"/><Relationship Id="rId10" Type="http://schemas.openxmlformats.org/officeDocument/2006/relationships/image" Target="../media/image37.png"/><Relationship Id="rId4" Type="http://schemas.openxmlformats.org/officeDocument/2006/relationships/tags" Target="../tags/tag36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40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42.xml"/><Relationship Id="rId10" Type="http://schemas.openxmlformats.org/officeDocument/2006/relationships/image" Target="../media/image37.png"/><Relationship Id="rId4" Type="http://schemas.openxmlformats.org/officeDocument/2006/relationships/tags" Target="../tags/tag41.xml"/><Relationship Id="rId9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cap="small" dirty="0" smtClean="0"/>
              <a:t>Bases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s-ES" dirty="0" smtClean="0"/>
              <a:t>2023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dirty="0" smtClean="0"/>
              <a:t>Clase 1: Introducción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584"/>
            <a:ext cx="7875387" cy="442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10:35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Amazon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dirty="0" smtClean="0">
                <a:solidFill>
                  <a:schemeClr val="accent2"/>
                </a:solidFill>
              </a:rPr>
              <a:t>… ¿cuánto cuesta?)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Demasiado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10:36</a:t>
            </a:r>
            <a:r>
              <a:rPr lang="es-CL" dirty="0"/>
              <a:t/>
            </a:r>
            <a:br>
              <a:rPr lang="es-CL" dirty="0"/>
            </a:br>
            <a:r>
              <a:rPr lang="es-CL" dirty="0" err="1" smtClean="0">
                <a:solidFill>
                  <a:schemeClr val="accent2"/>
                </a:solidFill>
              </a:rPr>
              <a:t>ThePirateBay</a:t>
            </a:r>
            <a:r>
              <a:rPr lang="es-CL" dirty="0" smtClean="0">
                <a:solidFill>
                  <a:schemeClr val="accent2"/>
                </a:solidFill>
              </a:rPr>
              <a:t> (me pagaron pero …)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Listo.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Pero tengo hambre …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186"/>
            <a:ext cx="7875387" cy="44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10:52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(¿cuánto cuesta?)</a:t>
            </a:r>
            <a:endParaRPr lang="es-CL" dirty="0"/>
          </a:p>
        </p:txBody>
      </p:sp>
      <p:pic>
        <p:nvPicPr>
          <p:cNvPr id="5122" name="Picture 2" descr="http://transitionkamloops.net/wp-content/uploads/2015/05/price-che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14739"/>
            <a:ext cx="4440827" cy="38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Dos </a:t>
            </a:r>
            <a:r>
              <a:rPr lang="es-CL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lucas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10:55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(esperando en la fila …)</a:t>
            </a:r>
            <a:endParaRPr lang="es-CL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Nadie usa Facebook ahora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00" name="Picture 4" descr="http://www.incimages.com/uploaded_files/image/1940x900/facebook-mobile-1940x900_35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" y="1981200"/>
            <a:ext cx="7561364" cy="35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10:57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Al supermercado (uso mi tarjeta de fidelidad)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http://217.218.67.233/hispanmedia/files/images/thumbnail/20150917/2336256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50987"/>
            <a:ext cx="75438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¿Acumulas </a:t>
            </a:r>
            <a:r>
              <a:rPr lang="es-CL" dirty="0">
                <a:latin typeface="Calibri Light" panose="020F0302020204030204" pitchFamily="34" charset="0"/>
              </a:rPr>
              <a:t>p</a:t>
            </a:r>
            <a:r>
              <a:rPr lang="es-CL" dirty="0" smtClean="0">
                <a:latin typeface="Calibri Light" panose="020F0302020204030204" pitchFamily="34" charset="0"/>
              </a:rPr>
              <a:t>untos? 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11:00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Desayuno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95400"/>
            <a:ext cx="7086600" cy="46417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antes </a:t>
            </a:r>
            <a:r>
              <a:rPr lang="es-CL" dirty="0" smtClean="0"/>
              <a:t>de las </a:t>
            </a:r>
            <a:r>
              <a:rPr lang="es-CL" dirty="0">
                <a:solidFill>
                  <a:schemeClr val="tx2"/>
                </a:solidFill>
              </a:rPr>
              <a:t>11:00</a:t>
            </a:r>
            <a:br>
              <a:rPr lang="es-CL" dirty="0">
                <a:solidFill>
                  <a:schemeClr val="tx2"/>
                </a:solidFill>
              </a:rPr>
            </a:br>
            <a:r>
              <a:rPr lang="es-CL" i="1" dirty="0" smtClean="0">
                <a:solidFill>
                  <a:schemeClr val="accent2"/>
                </a:solidFill>
              </a:rPr>
              <a:t>¿Estas </a:t>
            </a:r>
            <a:r>
              <a:rPr lang="es-CL" i="1" dirty="0">
                <a:solidFill>
                  <a:schemeClr val="accent2"/>
                </a:solidFill>
              </a:rPr>
              <a:t>actividades tienen algo en común?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Bases </a:t>
            </a:r>
            <a:r>
              <a:rPr lang="es-CL" dirty="0"/>
              <a:t>de </a:t>
            </a:r>
            <a:r>
              <a:rPr lang="es-CL" dirty="0" smtClean="0"/>
              <a:t>datos: 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	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08" y="2743200"/>
            <a:ext cx="58313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5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¿Por qué necesitan este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057400"/>
            <a:ext cx="1728147" cy="19897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195627"/>
            <a:ext cx="3962400" cy="95410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Un ejemplo de una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base de datos?</a:t>
            </a:r>
          </a:p>
        </p:txBody>
      </p:sp>
    </p:spTree>
    <p:extLst>
      <p:ext uri="{BB962C8B-B14F-4D97-AF65-F5344CB8AC3E}">
        <p14:creationId xmlns:p14="http://schemas.microsoft.com/office/powerpoint/2010/main" val="8478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543675" cy="51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0" y="5191125"/>
            <a:ext cx="3124200" cy="715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L" sz="48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Depende ...</a:t>
            </a:r>
            <a:endParaRPr lang="es-CL" sz="4800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Aquí</a:t>
            </a:r>
            <a:r>
              <a:rPr lang="es-CL" dirty="0" smtClean="0"/>
              <a:t>, una base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colección de datos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s-CL" dirty="0" smtClean="0"/>
              <a:t> (típicamente datos estructurados)</a:t>
            </a:r>
          </a:p>
          <a:p>
            <a:pPr marL="457200" lvl="1" indent="0">
              <a:buNone/>
            </a:pPr>
            <a:r>
              <a:rPr lang="es-CL" dirty="0" smtClean="0"/>
              <a:t> (típicamente datos electrónicos) 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s-CL" sz="3600" dirty="0" smtClean="0">
                <a:solidFill>
                  <a:schemeClr val="accent6">
                    <a:lumMod val="75000"/>
                  </a:schemeClr>
                </a:solidFill>
              </a:rPr>
              <a:t>organizada</a:t>
            </a:r>
            <a:r>
              <a:rPr lang="es-CL" sz="3600" dirty="0" smtClean="0"/>
              <a:t> </a:t>
            </a:r>
            <a:r>
              <a:rPr lang="es-CL" sz="2400" dirty="0" smtClean="0"/>
              <a:t>de alguna forma</a:t>
            </a:r>
          </a:p>
          <a:p>
            <a:pPr marL="457200" lvl="1" indent="0">
              <a:buNone/>
            </a:pPr>
            <a:r>
              <a:rPr lang="es-CL" dirty="0" smtClean="0"/>
              <a:t>     para facilitar </a:t>
            </a:r>
            <a:r>
              <a:rPr lang="es-CL" sz="3600" dirty="0" smtClean="0">
                <a:solidFill>
                  <a:srgbClr val="00B050"/>
                </a:solidFill>
              </a:rPr>
              <a:t>la evaluación de consultas</a:t>
            </a:r>
          </a:p>
          <a:p>
            <a:pPr marL="457200" lvl="1" indent="0">
              <a:buNone/>
            </a:pPr>
            <a:r>
              <a:rPr lang="es-CL" sz="3600" dirty="0"/>
              <a:t> </a:t>
            </a:r>
            <a:r>
              <a:rPr lang="es-CL" sz="3600" dirty="0" smtClean="0"/>
              <a:t>     </a:t>
            </a:r>
            <a:r>
              <a:rPr lang="es-CL" dirty="0" smtClean="0"/>
              <a:t>de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7030A0"/>
                </a:solidFill>
              </a:rPr>
              <a:t>una forma eficiente</a:t>
            </a:r>
            <a:endParaRPr lang="es-C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dirty="0"/>
              <a:t>sistema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687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sistema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implica que podamos 	resolver un problema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…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(hablando de los datos, no la aplicación …) </a:t>
            </a:r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quí,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</a:t>
            </a:r>
            <a:br>
              <a:rPr lang="es-CL" dirty="0" smtClean="0"/>
            </a:br>
            <a:endParaRPr lang="es-C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(es un </a:t>
            </a:r>
            <a:r>
              <a:rPr lang="es-CL" sz="2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sistema</a:t>
            </a:r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base de datos entonces …) </a:t>
            </a:r>
            <a:r>
              <a:rPr lang="es-CL" sz="4400" dirty="0">
                <a:solidFill>
                  <a:srgbClr val="FF000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quí, no.</a:t>
            </a:r>
            <a:endParaRPr lang="es-CL" sz="4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27471"/>
            <a:ext cx="6172200" cy="48873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La aplicación, no. 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colección,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...</a:t>
            </a:r>
            <a:endParaRPr lang="es-CL" sz="4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¿</a:t>
            </a:r>
            <a:r>
              <a:rPr lang="es-CL" dirty="0" smtClean="0"/>
              <a:t>Por qué se necesitan sistemas de 	“bases de datos”?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3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Sé programar en Python,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… ¡puedo programar algo sin problema!</a:t>
            </a:r>
            <a:endParaRPr lang="es-CL" dirty="0"/>
          </a:p>
        </p:txBody>
      </p:sp>
      <p:pic>
        <p:nvPicPr>
          <p:cNvPr id="1026" name="Picture 2" descr="Image result for l33t progr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Intentemos implementar una aplicación sin </a:t>
            </a:r>
            <a:br>
              <a:rPr lang="es-CL" dirty="0" smtClean="0"/>
            </a:br>
            <a:r>
              <a:rPr lang="es-CL" dirty="0" smtClean="0"/>
              <a:t>	un sistema de bases de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981200"/>
            <a:ext cx="3476625" cy="40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Tenemos información de profesores, auxiliares, 	integrantes y notas parciales en cada curso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6" grpId="0" animBg="1"/>
      <p:bldP spid="44" grpId="0" animBg="1"/>
      <p:bldP spid="43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43200" y="1774561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Queremos saber todos los códigos de los cursos 	que toma el alumno “</a:t>
            </a:r>
            <a:r>
              <a:rPr lang="es-CL" dirty="0" smtClean="0">
                <a:solidFill>
                  <a:schemeClr val="tx1"/>
                </a:solidFill>
              </a:rPr>
              <a:t>12.323.792-8</a:t>
            </a:r>
            <a:r>
              <a:rPr lang="es-CL" dirty="0" smtClean="0"/>
              <a:t>”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75237"/>
            <a:ext cx="8229600" cy="2239963"/>
          </a:xfrm>
        </p:spPr>
        <p:txBody>
          <a:bodyPr>
            <a:normAutofit/>
          </a:bodyPr>
          <a:lstStyle/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En Python</a:t>
            </a:r>
            <a:r>
              <a:rPr lang="es-CL" sz="2400" dirty="0" smtClean="0"/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leer todo el archivo</a:t>
            </a:r>
            <a:r>
              <a:rPr lang="es-CL" sz="2400" dirty="0" smtClean="0"/>
              <a:t>, filtrar todas las filas con otros </a:t>
            </a:r>
            <a:r>
              <a:rPr lang="es-CL" sz="2400" dirty="0" err="1" smtClean="0"/>
              <a:t>RUTs</a:t>
            </a:r>
            <a:r>
              <a:rPr lang="es-CL" sz="2400" dirty="0"/>
              <a:t> </a:t>
            </a:r>
            <a:r>
              <a:rPr lang="es-CL" sz="2400" dirty="0" smtClean="0"/>
              <a:t>y entregar solo la información relevante</a:t>
            </a:r>
            <a:endParaRPr lang="es-CL" sz="24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65248"/>
            <a:ext cx="3682550" cy="1480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36979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Bueno, si los usuarios son impacientes y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>
                <a:solidFill>
                  <a:srgbClr val="FF0000"/>
                </a:solidFill>
              </a:rPr>
              <a:t>	</a:t>
            </a:r>
            <a:r>
              <a:rPr lang="es-CL" dirty="0" smtClean="0">
                <a:solidFill>
                  <a:srgbClr val="FF0000"/>
                </a:solidFill>
              </a:rPr>
              <a:t>los archivos son grandes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99" y="2115470"/>
            <a:ext cx="6400641" cy="16290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Mapa en la memoria principal de alumnos.csv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cargar los datos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(p.ej. un diccionario) con </a:t>
            </a:r>
            <a:r>
              <a:rPr lang="es-CL" sz="2400" dirty="0" err="1" smtClean="0">
                <a:latin typeface="Calibri Light" panose="020F0302020204030204" pitchFamily="34" charset="0"/>
              </a:rPr>
              <a:t>RUTs</a:t>
            </a:r>
            <a:r>
              <a:rPr lang="es-CL" sz="2400" dirty="0" smtClean="0">
                <a:latin typeface="Calibri Light" panose="020F0302020204030204" pitchFamily="34" charset="0"/>
              </a:rPr>
              <a:t> como llaves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06161"/>
            <a:ext cx="6403105" cy="1243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20592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5735" y="2268663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los usuarios son impacientes y los 	archivos no caben en la memoria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398" y="1630854"/>
            <a:ext cx="3736916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bloques de datos ordenados por RUT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con el primer RUT en cada bloque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21544"/>
            <a:ext cx="3741595" cy="1983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612154"/>
            <a:ext cx="2284826" cy="99666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366508" y="2292844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" idx="1"/>
          </p:cNvCxnSpPr>
          <p:nvPr/>
        </p:nvCxnSpPr>
        <p:spPr>
          <a:xfrm flipV="1">
            <a:off x="3366508" y="3013458"/>
            <a:ext cx="595893" cy="20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4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09:15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despierto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a.fastcompany.net/multisite_files/fastcompany/imagecache/1280/poster/2014/08/3034180-poster-p-1-how-circa-ceo-matt-galligan-trained-himself-to-wake-up-at-630-am-without-an-alarm-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4" y="1371600"/>
            <a:ext cx="758613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(Bostezo)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684470" y="3696095"/>
            <a:ext cx="3720389" cy="1223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Inserciones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i="1" u="sng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tenemos que actualizar la tabla con 	datos nuevos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un bloque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o </a:t>
            </a:r>
            <a:r>
              <a:rPr lang="es-CL" sz="24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podemos dejar espacio en los bloques para datos nuevos</a:t>
            </a:r>
            <a:r>
              <a:rPr lang="es-CL" sz="2400" dirty="0" smtClean="0">
                <a:latin typeface="Calibri Light" panose="020F0302020204030204" pitchFamily="34" charset="0"/>
              </a:rPr>
              <a:t> o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85735" y="1857009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2398" y="1219200"/>
            <a:ext cx="4442462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609891"/>
            <a:ext cx="4443933" cy="19852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200500"/>
            <a:ext cx="2284826" cy="99666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3366508" y="1881190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366508" y="2584205"/>
            <a:ext cx="595890" cy="225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64" y="4164657"/>
            <a:ext cx="3745959" cy="7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9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67" y="1250981"/>
            <a:ext cx="5227265" cy="17453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967" y="1556158"/>
            <a:ext cx="2495407" cy="842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Bien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el nombre 	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ordenado por nombre</a:t>
            </a:r>
            <a:r>
              <a:rPr lang="es-CL" sz="2400" dirty="0" smtClean="0">
                <a:latin typeface="Calibri Light" panose="020F0302020204030204" pitchFamily="34" charset="0"/>
              </a:rPr>
              <a:t>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1130639"/>
            <a:ext cx="8991600" cy="222216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4356" y="2804902"/>
            <a:ext cx="2515065" cy="1420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Índice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2190" y="2248430"/>
            <a:ext cx="4507574" cy="261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92" y="2639116"/>
            <a:ext cx="4509038" cy="2226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56" y="3212761"/>
            <a:ext cx="2490344" cy="997761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2" idx="3"/>
          </p:cNvCxnSpPr>
          <p:nvPr/>
        </p:nvCxnSpPr>
        <p:spPr>
          <a:xfrm flipV="1">
            <a:off x="3609421" y="2910421"/>
            <a:ext cx="592769" cy="60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06300" y="3650126"/>
            <a:ext cx="595890" cy="18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ok ok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los nombres 	de los cursos 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4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</a:t>
            </a:r>
            <a:r>
              <a:rPr lang="es-CL" sz="2400" dirty="0" smtClean="0">
                <a:latin typeface="Calibri Light" panose="020F0302020204030204" pitchFamily="34" charset="0"/>
              </a:rPr>
              <a:t>para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latin typeface="Calibri Light" panose="020F0302020204030204" pitchFamily="34" charset="0"/>
              </a:rPr>
              <a:t>e implementar “</a:t>
            </a:r>
            <a:r>
              <a:rPr lang="es-CL" sz="2400" i="1" dirty="0" err="1" smtClean="0">
                <a:latin typeface="Calibri Light" panose="020F0302020204030204" pitchFamily="34" charset="0"/>
              </a:rPr>
              <a:t>joins</a:t>
            </a:r>
            <a:r>
              <a:rPr lang="es-CL" sz="2400" dirty="0" smtClean="0">
                <a:latin typeface="Calibri Light" panose="020F0302020204030204" pitchFamily="34" charset="0"/>
              </a:rPr>
              <a:t>” entre ambos índices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 </a:t>
            </a:r>
            <a:r>
              <a:rPr lang="es-CL" sz="2200" b="1" dirty="0" err="1" smtClean="0">
                <a:solidFill>
                  <a:srgbClr val="FF0000"/>
                </a:solidFill>
              </a:rPr>
              <a:t>uum</a:t>
            </a:r>
            <a:r>
              <a:rPr lang="es-CL" sz="2200" b="1" dirty="0" smtClean="0">
                <a:solidFill>
                  <a:srgbClr val="FF0000"/>
                </a:solidFill>
              </a:rPr>
              <a:t>,</a:t>
            </a:r>
            <a:r>
              <a:rPr lang="es-CL" dirty="0" smtClean="0">
                <a:solidFill>
                  <a:srgbClr val="FF0000"/>
                </a:solidFill>
              </a:rPr>
              <a:t> si hay que verificar que los alumnos solo </a:t>
            </a:r>
            <a:r>
              <a:rPr lang="es-CL" dirty="0">
                <a:solidFill>
                  <a:srgbClr val="FF0000"/>
                </a:solidFill>
              </a:rPr>
              <a:t> </a:t>
            </a:r>
            <a:r>
              <a:rPr lang="es-CL" dirty="0" smtClean="0">
                <a:solidFill>
                  <a:srgbClr val="FF0000"/>
                </a:solidFill>
              </a:rPr>
              <a:t>  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 smtClean="0">
                <a:solidFill>
                  <a:srgbClr val="FF0000"/>
                </a:solidFill>
              </a:rPr>
              <a:t>	tengan cursos que aparecen en </a:t>
            </a: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cursos.csv</a:t>
            </a:r>
            <a:r>
              <a:rPr lang="es-CL" dirty="0" smtClean="0">
                <a:solidFill>
                  <a:srgbClr val="FF0000"/>
                </a:solidFill>
              </a:rPr>
              <a:t>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3820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antes de hacer una inserción en </a:t>
            </a:r>
            <a:r>
              <a:rPr lang="es-CL" sz="24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r>
              <a:rPr lang="es-CL" sz="2400" dirty="0" smtClean="0">
                <a:latin typeface="Calibri Light" panose="020F0302020204030204" pitchFamily="34" charset="0"/>
              </a:rPr>
              <a:t>, podemos consultar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latin typeface="Calibri Light" panose="020F0302020204030204" pitchFamily="34" charset="0"/>
              </a:rPr>
              <a:t> para verificar que el curso exista.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75" y="3963032"/>
            <a:ext cx="6248084" cy="4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pues, si hay que permitir quitar cursos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agrupar inserciones y/o borrados para mantener la consistencia de los datos (transacciones)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2305534"/>
            <a:ext cx="3740035" cy="14821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66" y="3915415"/>
            <a:ext cx="6411067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múltiples usuarios actualizando la base 	de datos al mismo tiempo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hay que aislar transacciones para evitar conflictos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latin typeface="Calibri Light" panose="020F0302020204030204" pitchFamily="34" charset="0"/>
              </a:rPr>
              <a:t>¿</a:t>
            </a:r>
            <a:r>
              <a:rPr lang="es-CL" sz="2800" i="1" dirty="0" smtClean="0">
                <a:latin typeface="Calibri Light" panose="020F0302020204030204" pitchFamily="34" charset="0"/>
              </a:rPr>
              <a:t>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4" y="4104394"/>
            <a:ext cx="4162168" cy="570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39058"/>
            <a:ext cx="4145588" cy="251053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 flipH="1">
            <a:off x="4312596" y="3454039"/>
            <a:ext cx="518808" cy="157003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que contar el número de cursos que cada 	alumno toma u otros tipos de consultas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un lenguaje de consulta </a:t>
            </a:r>
            <a:r>
              <a:rPr lang="es-CL" sz="2400" dirty="0">
                <a:latin typeface="Calibri Light" panose="020F0302020204030204" pitchFamily="34" charset="0"/>
              </a:rPr>
              <a:t>general </a:t>
            </a:r>
            <a:r>
              <a:rPr lang="es-CL" sz="2400" dirty="0" smtClean="0">
                <a:latin typeface="Calibri Light" panose="020F0302020204030204" pitchFamily="34" charset="0"/>
              </a:rPr>
              <a:t>que cubra los rasgos más necesitados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el rendimiento de consultas no basta para los 	usuarios, podemos hacer optimizaciones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varias optimizaciones en un planificador de ejecución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  <p:pic>
        <p:nvPicPr>
          <p:cNvPr id="10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07" y="3987722"/>
            <a:ext cx="1097083" cy="10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FF0000"/>
                </a:solidFill>
              </a:rPr>
              <a:t>(</a:t>
            </a:r>
            <a:r>
              <a:rPr lang="es-CL" sz="2000" dirty="0">
                <a:solidFill>
                  <a:srgbClr val="FF0000"/>
                </a:solidFill>
              </a:rPr>
              <a:t>╯</a:t>
            </a:r>
            <a:r>
              <a:rPr lang="es-CL" sz="2000" dirty="0" err="1">
                <a:solidFill>
                  <a:srgbClr val="FF0000"/>
                </a:solidFill>
              </a:rPr>
              <a:t>°□°</a:t>
            </a:r>
            <a:r>
              <a:rPr lang="es-CL" sz="2000" dirty="0">
                <a:solidFill>
                  <a:srgbClr val="FF0000"/>
                </a:solidFill>
              </a:rPr>
              <a:t>）╯︵ ┻━┻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1981" y="1143000"/>
            <a:ext cx="82296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A veces, faltan valores en las tablas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 smtClean="0">
                <a:latin typeface="Calibri Light" panose="020F0302020204030204" pitchFamily="34" charset="0"/>
              </a:rPr>
              <a:t>Los cursos </a:t>
            </a:r>
            <a:r>
              <a:rPr lang="es-CL" sz="2400" dirty="0">
                <a:latin typeface="Calibri Light" panose="020F0302020204030204" pitchFamily="34" charset="0"/>
              </a:rPr>
              <a:t>pueden tener más </a:t>
            </a:r>
            <a:r>
              <a:rPr lang="es-CL" sz="2400" dirty="0" smtClean="0">
                <a:latin typeface="Calibri Light" panose="020F0302020204030204" pitchFamily="34" charset="0"/>
              </a:rPr>
              <a:t>de un nombre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>
                <a:latin typeface="Calibri Light" panose="020F0302020204030204" pitchFamily="34" charset="0"/>
              </a:rPr>
              <a:t>Tenemos valores como fechas, booleanos, </a:t>
            </a:r>
            <a:r>
              <a:rPr lang="es-CL" sz="2400" dirty="0" smtClean="0">
                <a:latin typeface="Calibri Light" panose="020F0302020204030204" pitchFamily="34" charset="0"/>
              </a:rPr>
              <a:t>etc., que queremos comparar, ordenar, manipular, sumar …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El rendimiento de algunas consultas todavía es pésimo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La carga de datos todavía es demasiado lenta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No hay suficiente memoria para mantener los índices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administradores quieren agregar columnas nuevas como la carrera de los alumnos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alumnos no deberían tener acceso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Hay </a:t>
            </a:r>
            <a:r>
              <a:rPr lang="es-CL" sz="2400" i="1" dirty="0" smtClean="0">
                <a:latin typeface="Calibri Light" panose="020F0302020204030204" pitchFamily="34" charset="0"/>
              </a:rPr>
              <a:t>l33t h4cker$</a:t>
            </a:r>
            <a:r>
              <a:rPr lang="es-CL" sz="2400" dirty="0" smtClean="0">
                <a:latin typeface="Calibri Light" panose="020F0302020204030204" pitchFamily="34" charset="0"/>
              </a:rPr>
              <a:t> que quieren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pwnear</a:t>
            </a:r>
            <a:r>
              <a:rPr lang="es-CL" sz="2400" dirty="0" smtClean="0">
                <a:latin typeface="Calibri Light" panose="020F0302020204030204" pitchFamily="34" charset="0"/>
              </a:rPr>
              <a:t> nuestra base de datos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Tenemos que mantener respaldos de una forma segura</a:t>
            </a:r>
          </a:p>
          <a:p>
            <a:r>
              <a:rPr lang="es-CL" sz="2400" dirty="0" err="1" smtClean="0">
                <a:latin typeface="Calibri Light" panose="020F0302020204030204" pitchFamily="34" charset="0"/>
              </a:rPr>
              <a:t>You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won’t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see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this</a:t>
            </a:r>
            <a:r>
              <a:rPr lang="es-CL" sz="2400" dirty="0" smtClean="0">
                <a:latin typeface="Calibri Light" panose="020F0302020204030204" pitchFamily="34" charset="0"/>
              </a:rPr>
              <a:t> so I can </a:t>
            </a:r>
            <a:r>
              <a:rPr lang="es-CL" sz="2400" dirty="0" err="1" smtClean="0">
                <a:latin typeface="Calibri Light" panose="020F0302020204030204" pitchFamily="34" charset="0"/>
              </a:rPr>
              <a:t>write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it</a:t>
            </a:r>
            <a:r>
              <a:rPr lang="es-CL" sz="2400" dirty="0" smtClean="0">
                <a:latin typeface="Calibri Light" panose="020F0302020204030204" pitchFamily="34" charset="0"/>
              </a:rPr>
              <a:t> in English.</a:t>
            </a:r>
          </a:p>
          <a:p>
            <a:endParaRPr lang="es-CL" sz="2400" dirty="0" smtClean="0">
              <a:latin typeface="Calibri Light" panose="020F0302020204030204" pitchFamily="34" charset="0"/>
            </a:endParaRPr>
          </a:p>
          <a:p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… y si pudiéramos solucionar estos problemas de	una forma general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577959"/>
            <a:ext cx="3429000" cy="34191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552395"/>
            <a:ext cx="8229600" cy="110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habríamos (re)implementado </a:t>
            </a:r>
          </a:p>
          <a:p>
            <a:pPr algn="r"/>
            <a:r>
              <a:rPr lang="es-CL" dirty="0">
                <a:latin typeface="Calibri Light" panose="020F0302020204030204" pitchFamily="34" charset="0"/>
              </a:rPr>
              <a:t>u</a:t>
            </a:r>
            <a:r>
              <a:rPr lang="es-CL" dirty="0" smtClean="0">
                <a:latin typeface="Calibri Light" panose="020F0302020204030204" pitchFamily="34" charset="0"/>
              </a:rPr>
              <a:t>n sistema de bases de datos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66" y="13716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09:35 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Reviso el correo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6" cy="44338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Nada urgente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	</a:t>
            </a:r>
            <a:br>
              <a:rPr lang="es-CL" dirty="0" smtClean="0"/>
            </a:br>
            <a:r>
              <a:rPr lang="es-CL" dirty="0" smtClean="0"/>
              <a:t>	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muchas aplicaciones importantes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23224"/>
            <a:ext cx="3810000" cy="289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95" y="14478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Hay implementaciones con décadas de 	desarrollo por miles de expertos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97" y="2286000"/>
            <a:ext cx="3468604" cy="2538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1" y="1316831"/>
            <a:ext cx="62388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dirty="0"/>
              <a:t>sistema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74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Los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usuarios</a:t>
            </a:r>
            <a:r>
              <a:rPr lang="es-CL" dirty="0" smtClean="0"/>
              <a:t> se encargan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diseñar la estructura de la base de datos,</a:t>
            </a:r>
          </a:p>
          <a:p>
            <a:r>
              <a:rPr lang="es-CL" dirty="0" smtClean="0"/>
              <a:t>escribir consultas, </a:t>
            </a:r>
          </a:p>
          <a:p>
            <a:r>
              <a:rPr lang="es-CL" dirty="0" smtClean="0"/>
              <a:t>actualizar los datos,</a:t>
            </a:r>
          </a:p>
          <a:p>
            <a:r>
              <a:rPr lang="es-CL" dirty="0" smtClean="0"/>
              <a:t>…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solo las cosas específicas en el contexto de la aplicación específica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4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L" sz="4100" dirty="0" smtClean="0"/>
              <a:t>Mientras tanto, el </a:t>
            </a:r>
            <a:r>
              <a:rPr lang="es-CL" sz="4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DBMS</a:t>
            </a:r>
            <a:r>
              <a:rPr lang="es-CL" sz="4100" dirty="0" smtClean="0"/>
              <a:t> se encarga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Almacenaje optimizado</a:t>
            </a:r>
          </a:p>
          <a:p>
            <a:r>
              <a:rPr lang="es-CL" dirty="0" smtClean="0"/>
              <a:t>Indexación</a:t>
            </a:r>
          </a:p>
          <a:p>
            <a:r>
              <a:rPr lang="es-CL" dirty="0" smtClean="0"/>
              <a:t>Procesamiento de consultas</a:t>
            </a:r>
          </a:p>
          <a:p>
            <a:r>
              <a:rPr lang="es-CL" dirty="0" smtClean="0"/>
              <a:t>Optimización de consultas</a:t>
            </a:r>
          </a:p>
          <a:p>
            <a:r>
              <a:rPr lang="es-CL" dirty="0" smtClean="0"/>
              <a:t>Manejo de transacciones</a:t>
            </a:r>
          </a:p>
          <a:p>
            <a:r>
              <a:rPr lang="es-CL" dirty="0" smtClean="0"/>
              <a:t>Manejo de acceso concurrente</a:t>
            </a:r>
          </a:p>
          <a:p>
            <a:r>
              <a:rPr lang="es-CL" dirty="0" smtClean="0"/>
              <a:t>Seguridad</a:t>
            </a:r>
          </a:p>
          <a:p>
            <a:r>
              <a:rPr lang="es-CL" dirty="0" smtClean="0"/>
              <a:t>¡</a:t>
            </a:r>
            <a:r>
              <a:rPr lang="es-CL" i="1" dirty="0" smtClean="0"/>
              <a:t>y mucho más</a:t>
            </a:r>
            <a:r>
              <a:rPr lang="es-CL" dirty="0" smtClean="0"/>
              <a:t>!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las cosas generales que se necesitan en muchas aplicaciones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72" y="1042203"/>
            <a:ext cx="3124200" cy="207759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124502">
            <a:off x="1828799" y="3653112"/>
            <a:ext cx="5486400" cy="712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DBMS </a:t>
            </a:r>
            <a:r>
              <a:rPr lang="es-CL" dirty="0"/>
              <a:t>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tecnología cambia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3667476"/>
            <a:ext cx="4663331" cy="31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Pero DBMS 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los </a:t>
            </a:r>
            <a:r>
              <a:rPr lang="es-CL" dirty="0"/>
              <a:t>requisitos </a:t>
            </a:r>
            <a:r>
              <a:rPr lang="es-CL" dirty="0" smtClean="0"/>
              <a:t>de </a:t>
            </a:r>
            <a:r>
              <a:rPr lang="es-CL" dirty="0"/>
              <a:t>las </a:t>
            </a:r>
            <a:r>
              <a:rPr lang="es-CL" dirty="0" smtClean="0"/>
              <a:t>aplicaciones cambian</a:t>
            </a:r>
            <a:endParaRPr lang="es-CL" dirty="0"/>
          </a:p>
        </p:txBody>
      </p:sp>
      <p:pic>
        <p:nvPicPr>
          <p:cNvPr id="9218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37" y="1752600"/>
            <a:ext cx="6090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0" dirty="0" smtClean="0"/>
              <a:t>¿Una base de datos siempre</a:t>
            </a:r>
            <a:br>
              <a:rPr lang="es-CL" b="0" dirty="0" smtClean="0"/>
            </a:br>
            <a:r>
              <a:rPr lang="es-CL" b="0" dirty="0" smtClean="0"/>
              <a:t>	modela datos como tablas?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0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¿son siempre modelados así?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09:50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Café: pago con tarjeta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://www.thedailysheeple.com/wp-content/uploads/2012/02/buying_coff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524000"/>
            <a:ext cx="6318250" cy="41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Debito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924">
            <a:off x="6135986" y="2293538"/>
            <a:ext cx="886326" cy="6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13" flipH="1">
            <a:off x="2174178" y="2132570"/>
            <a:ext cx="794985" cy="48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¿Se puede modelar una base de datos </a:t>
            </a:r>
            <a:br>
              <a:rPr lang="es-CL" dirty="0"/>
            </a:br>
            <a:r>
              <a:rPr lang="es-CL" dirty="0" smtClean="0"/>
              <a:t>	como un árbol?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6" y="1463065"/>
            <a:ext cx="3310697" cy="30607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57800" y="1325879"/>
            <a:ext cx="2362200" cy="4617721"/>
            <a:chOff x="4876800" y="1143000"/>
            <a:chExt cx="2000298" cy="41695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143000"/>
              <a:ext cx="2000298" cy="33432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4486275"/>
              <a:ext cx="1524000" cy="82626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7" y="4724400"/>
            <a:ext cx="4247992" cy="18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</a:t>
            </a:r>
            <a:r>
              <a:rPr lang="es-CL" dirty="0" smtClean="0"/>
              <a:t>Se puede modelar una base de datos </a:t>
            </a:r>
            <a:br>
              <a:rPr lang="es-CL" dirty="0" smtClean="0"/>
            </a:br>
            <a:r>
              <a:rPr lang="es-CL" dirty="0" smtClean="0"/>
              <a:t>	como un grafo?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4938"/>
            <a:ext cx="5453063" cy="23673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76" y="1151811"/>
            <a:ext cx="4770120" cy="31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 de Datos Relacional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90600"/>
            <a:ext cx="9144000" cy="6172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199" y="1219200"/>
            <a:ext cx="8391897" cy="4906963"/>
          </a:xfrm>
        </p:spPr>
        <p:txBody>
          <a:bodyPr>
            <a:normAutofit/>
          </a:bodyPr>
          <a:lstStyle/>
          <a:p>
            <a:r>
              <a:rPr lang="es-CL" dirty="0" smtClean="0"/>
              <a:t>Tablas = Un modelo de bases de datos </a:t>
            </a:r>
          </a:p>
          <a:p>
            <a:pPr lvl="1"/>
            <a:r>
              <a:rPr lang="es-CL" i="1" dirty="0" smtClean="0"/>
              <a:t>Bases de datos </a:t>
            </a:r>
            <a:r>
              <a:rPr lang="es-CL" i="1" u="sng" dirty="0"/>
              <a:t>r</a:t>
            </a:r>
            <a:r>
              <a:rPr lang="es-CL" i="1" u="sng" dirty="0" smtClean="0"/>
              <a:t>elacionales</a:t>
            </a:r>
          </a:p>
          <a:p>
            <a:endParaRPr lang="es-CL" dirty="0" smtClean="0"/>
          </a:p>
          <a:p>
            <a:r>
              <a:rPr lang="es-CL" dirty="0" smtClean="0"/>
              <a:t>El modelo más establecido</a:t>
            </a:r>
          </a:p>
          <a:p>
            <a:endParaRPr lang="es-CL" dirty="0"/>
          </a:p>
          <a:p>
            <a:r>
              <a:rPr lang="es-CL" dirty="0" smtClean="0"/>
              <a:t>El enfoque del curso</a:t>
            </a:r>
          </a:p>
          <a:p>
            <a:endParaRPr lang="es-CL" dirty="0"/>
          </a:p>
          <a:p>
            <a:r>
              <a:rPr lang="es-CL" dirty="0" smtClean="0"/>
              <a:t>Pero hablaremos brevemente de otros modelos</a:t>
            </a:r>
          </a:p>
          <a:p>
            <a:endParaRPr lang="es-CL" dirty="0"/>
          </a:p>
          <a:p>
            <a:endParaRPr lang="es-CL" dirty="0" smtClean="0"/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Una diversidad de tipos de </a:t>
            </a:r>
            <a:br>
              <a:rPr lang="es-CL" b="0" dirty="0" smtClean="0"/>
            </a:br>
            <a:r>
              <a:rPr lang="es-CL" b="0" dirty="0"/>
              <a:t>	</a:t>
            </a:r>
            <a:r>
              <a:rPr lang="es-CL" b="0" dirty="0" smtClean="0"/>
              <a:t>(sistemas de) bases de datos</a:t>
            </a:r>
            <a:endParaRPr lang="es-CL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50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sistemas más utilizados en la práctica …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64791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s-CL" dirty="0" smtClean="0">
                <a:latin typeface="Calibri Light" panose="020F0302020204030204" pitchFamily="34" charset="0"/>
                <a:hlinkClick r:id="rId2"/>
              </a:rPr>
              <a:t>db-engines.com/en/ranking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16036" cy="53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vamos a aprender?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0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i="1" dirty="0" smtClean="0"/>
              <a:t>introducción</a:t>
            </a:r>
            <a:r>
              <a:rPr lang="es-CL" dirty="0" smtClean="0"/>
              <a:t> a las bases de datos: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Hay tres tipos típicos de “usuarios” para un sistema de bases de datos:</a:t>
            </a:r>
          </a:p>
          <a:p>
            <a:pPr marL="0" indent="0">
              <a:buNone/>
            </a:pPr>
            <a:endParaRPr lang="es-CL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Usuarios finales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Administradores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rgbClr val="00B050"/>
                </a:solidFill>
              </a:rPr>
              <a:t>Desarrolladores del sistema</a:t>
            </a:r>
          </a:p>
          <a:p>
            <a:pPr marL="971550" lvl="1" indent="-514350">
              <a:buFont typeface="+mj-lt"/>
              <a:buAutoNum type="arabicPeriod"/>
            </a:pPr>
            <a:endParaRPr lang="es-CL" dirty="0"/>
          </a:p>
          <a:p>
            <a:pPr marL="571500" indent="-514350"/>
            <a:r>
              <a:rPr lang="es-CL" sz="2800" dirty="0" smtClean="0"/>
              <a:t>Nos enfocaremos en el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primer tipo</a:t>
            </a:r>
            <a:r>
              <a:rPr lang="es-CL" sz="2800" dirty="0" smtClean="0"/>
              <a:t> </a:t>
            </a:r>
          </a:p>
          <a:p>
            <a:pPr marL="571500" indent="-514350"/>
            <a:r>
              <a:rPr lang="es-CL" sz="2800" dirty="0" smtClean="0"/>
              <a:t>Hablaremos un poco también de tipos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dos</a:t>
            </a:r>
            <a:r>
              <a:rPr lang="es-CL" sz="2800" dirty="0" smtClean="0"/>
              <a:t> y </a:t>
            </a:r>
            <a:r>
              <a:rPr lang="es-CL" sz="2800" dirty="0" smtClean="0">
                <a:solidFill>
                  <a:srgbClr val="00B050"/>
                </a:solidFill>
              </a:rPr>
              <a:t>tres</a:t>
            </a:r>
            <a:endParaRPr lang="es-CL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este curso, aprenderán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Cómo se pueden generalizar la consultación, la indexación, la gestión, etcétera, de datos</a:t>
            </a:r>
          </a:p>
          <a:p>
            <a:endParaRPr lang="es-CL" dirty="0" smtClean="0"/>
          </a:p>
          <a:p>
            <a:r>
              <a:rPr lang="es-CL" dirty="0" smtClean="0"/>
              <a:t>Modelos de bases de datos</a:t>
            </a:r>
          </a:p>
          <a:p>
            <a:pPr lvl="1"/>
            <a:r>
              <a:rPr lang="es-CL" dirty="0" smtClean="0"/>
              <a:t>Con énfasis en el modelo relacional</a:t>
            </a:r>
          </a:p>
          <a:p>
            <a:pPr lvl="1"/>
            <a:r>
              <a:rPr lang="es-CL" dirty="0" smtClean="0"/>
              <a:t>Otros modelos: grafos, árboles</a:t>
            </a:r>
          </a:p>
          <a:p>
            <a:pPr marL="457200" lvl="1" indent="0">
              <a:buNone/>
            </a:pPr>
            <a:endParaRPr lang="es-CL" dirty="0" smtClean="0"/>
          </a:p>
          <a:p>
            <a:r>
              <a:rPr lang="es-CL" dirty="0" smtClean="0"/>
              <a:t>Usar y manejar sistemas de bases de datos</a:t>
            </a:r>
          </a:p>
          <a:p>
            <a:pPr lvl="1"/>
            <a:r>
              <a:rPr lang="es-CL" dirty="0" smtClean="0"/>
              <a:t>Cargar datos, escribir consultas, actualizar datos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estructura del curso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s-CL" dirty="0" smtClean="0"/>
              <a:t>Introducción / Motivación</a:t>
            </a:r>
          </a:p>
          <a:p>
            <a:r>
              <a:rPr lang="es-CL" dirty="0" smtClean="0"/>
              <a:t>El Modelo Relacional</a:t>
            </a:r>
          </a:p>
          <a:p>
            <a:r>
              <a:rPr lang="es-CL" dirty="0" smtClean="0"/>
              <a:t>Entidades/Relaciones</a:t>
            </a:r>
          </a:p>
          <a:p>
            <a:r>
              <a:rPr lang="es-CL" dirty="0" smtClean="0"/>
              <a:t>El Álgebra Relacional</a:t>
            </a:r>
          </a:p>
          <a:p>
            <a:r>
              <a:rPr lang="es-CL" dirty="0" smtClean="0"/>
              <a:t>SQL (consultas)</a:t>
            </a:r>
          </a:p>
          <a:p>
            <a:r>
              <a:rPr lang="es-CL" dirty="0" smtClean="0"/>
              <a:t>Indexación </a:t>
            </a:r>
            <a:r>
              <a:rPr lang="es-CL" dirty="0"/>
              <a:t>/ </a:t>
            </a:r>
            <a:r>
              <a:rPr lang="es-CL" dirty="0" smtClean="0"/>
              <a:t>Optimización</a:t>
            </a:r>
          </a:p>
          <a:p>
            <a:r>
              <a:rPr lang="es-CL" dirty="0" smtClean="0"/>
              <a:t>SQL (actualizaciones)</a:t>
            </a:r>
          </a:p>
          <a:p>
            <a:r>
              <a:rPr lang="es-CL" dirty="0" smtClean="0"/>
              <a:t>Seguridad / Inyecciones SQL</a:t>
            </a:r>
          </a:p>
          <a:p>
            <a:r>
              <a:rPr lang="es-CL" dirty="0" smtClean="0"/>
              <a:t>Formas Normales</a:t>
            </a:r>
          </a:p>
          <a:p>
            <a:r>
              <a:rPr lang="es-CL" dirty="0" smtClean="0"/>
              <a:t>Vistas</a:t>
            </a:r>
          </a:p>
          <a:p>
            <a:r>
              <a:rPr lang="es-CL" dirty="0" smtClean="0"/>
              <a:t>Transacciones</a:t>
            </a:r>
          </a:p>
          <a:p>
            <a:r>
              <a:rPr lang="es-CL" dirty="0" smtClean="0"/>
              <a:t>Otros Modelos: XML, Grafos</a:t>
            </a:r>
          </a:p>
        </p:txBody>
      </p:sp>
    </p:spTree>
    <p:extLst>
      <p:ext uri="{BB962C8B-B14F-4D97-AF65-F5344CB8AC3E}">
        <p14:creationId xmlns:p14="http://schemas.microsoft.com/office/powerpoint/2010/main" val="24457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Primer curso de datos</a:t>
            </a:r>
            <a:endParaRPr lang="e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03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10:15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meto al banco (¿me pagaron?)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7" cy="44338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Sí, </a:t>
            </a:r>
            <a:r>
              <a:rPr lang="es-CL" dirty="0">
                <a:solidFill>
                  <a:srgbClr val="00B050"/>
                </a:solidFill>
                <a:latin typeface="Calibri Light" panose="020F0302020204030204" pitchFamily="34" charset="0"/>
              </a:rPr>
              <a:t>m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 pagaron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“Data </a:t>
            </a:r>
            <a:r>
              <a:rPr lang="es-CL" dirty="0" err="1" smtClean="0"/>
              <a:t>Science</a:t>
            </a:r>
            <a:r>
              <a:rPr lang="es-CL" dirty="0" smtClean="0"/>
              <a:t>”: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Ofertas de Trabajo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70434"/>
            <a:ext cx="6324600" cy="4434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3"/>
              </a:rPr>
              <a:t>http://visit.crowdflower.com/rs/416-ZBE-142/images/CrowdFlower_DataScienceReport_2016.pdf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2619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Metodología del curso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lunes: una cátedra</a:t>
            </a:r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2286000"/>
            <a:ext cx="2990850" cy="3486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40" y="2286000"/>
            <a:ext cx="3105150" cy="34861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98917"/>
            <a:ext cx="1371600" cy="347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miércoles: una sesión práctica</a:t>
            </a:r>
          </a:p>
          <a:p>
            <a:pPr lvl="1"/>
            <a:r>
              <a:rPr lang="es-CL" dirty="0" smtClean="0"/>
              <a:t>Ejercicios escritos o laboratorios</a:t>
            </a:r>
          </a:p>
        </p:txBody>
      </p:sp>
      <p:pic>
        <p:nvPicPr>
          <p:cNvPr id="2050" name="Picture 2" descr="Image result for program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82" y="2580640"/>
            <a:ext cx="6339635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Sesiones prácticas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prácticas los miércoles</a:t>
            </a:r>
          </a:p>
          <a:p>
            <a:pPr lvl="1"/>
            <a:r>
              <a:rPr lang="es-CL" dirty="0" smtClean="0"/>
              <a:t>Este miércoles es la única excepción</a:t>
            </a:r>
          </a:p>
          <a:p>
            <a:pPr lvl="2"/>
            <a:r>
              <a:rPr lang="es-CL" dirty="0" smtClean="0"/>
              <a:t>Tendremos una clase</a:t>
            </a:r>
          </a:p>
          <a:p>
            <a:endParaRPr lang="es-CL" dirty="0" smtClean="0"/>
          </a:p>
          <a:p>
            <a:r>
              <a:rPr lang="es-CL" dirty="0" smtClean="0"/>
              <a:t>Trabajarán en grupos de máximo tres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¡Solo se puede trabajar en grupo en el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lvl="2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Si no puedes asistir al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, se puede trabajar solo, salvo en el caso del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de éticas, que será presencial.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6099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auxiliares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viernes: </a:t>
            </a:r>
          </a:p>
          <a:p>
            <a:pPr lvl="1"/>
            <a:r>
              <a:rPr lang="es-CL" dirty="0" smtClean="0"/>
              <a:t>Resolver dudas sobre los </a:t>
            </a:r>
            <a:r>
              <a:rPr lang="es-CL" dirty="0" err="1" smtClean="0"/>
              <a:t>labs</a:t>
            </a:r>
            <a:endParaRPr lang="es-CL" dirty="0" smtClean="0"/>
          </a:p>
          <a:p>
            <a:pPr lvl="1"/>
            <a:r>
              <a:rPr lang="es-CL" dirty="0" smtClean="0"/>
              <a:t>Dos ejercicios</a:t>
            </a:r>
          </a:p>
          <a:p>
            <a:pPr lvl="2"/>
            <a:r>
              <a:rPr lang="es-CL" dirty="0" smtClean="0"/>
              <a:t>Trabajos individuales, presenciales, síncronos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3180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Usamos software para detectar plagio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054453" cy="473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2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Subiremos las diapositivas y una grabación de la clase después de cada cátedra</a:t>
            </a:r>
            <a:r>
              <a:rPr lang="es-CL" dirty="0"/>
              <a:t>.</a:t>
            </a:r>
            <a:endParaRPr lang="es-CL" dirty="0" smtClean="0"/>
          </a:p>
          <a:p>
            <a:pPr marL="457200" lvl="1" indent="0">
              <a:buNone/>
            </a:pPr>
            <a:endParaRPr lang="es-CL" dirty="0"/>
          </a:p>
          <a:p>
            <a:r>
              <a:rPr lang="es-CL" dirty="0" smtClean="0"/>
              <a:t>Las diapositivas servirán como el material canónico del curso</a:t>
            </a:r>
          </a:p>
          <a:p>
            <a:pPr lvl="1"/>
            <a:r>
              <a:rPr lang="es-CL" dirty="0" smtClean="0"/>
              <a:t>Pero si quieren leer más, se recomienda:</a:t>
            </a:r>
          </a:p>
          <a:p>
            <a:pPr lvl="2"/>
            <a:r>
              <a:rPr lang="es-CL" dirty="0" smtClean="0">
                <a:solidFill>
                  <a:srgbClr val="7030A0"/>
                </a:solidFill>
              </a:rPr>
              <a:t>“</a:t>
            </a:r>
            <a:r>
              <a:rPr lang="es-ES" dirty="0">
                <a:solidFill>
                  <a:srgbClr val="7030A0"/>
                </a:solidFill>
              </a:rPr>
              <a:t>Sistemas de </a:t>
            </a:r>
            <a:r>
              <a:rPr lang="es-ES" dirty="0" smtClean="0">
                <a:solidFill>
                  <a:srgbClr val="7030A0"/>
                </a:solidFill>
              </a:rPr>
              <a:t>gestión de bases de datos</a:t>
            </a:r>
            <a:r>
              <a:rPr lang="es-CL" dirty="0" smtClean="0">
                <a:solidFill>
                  <a:srgbClr val="7030A0"/>
                </a:solidFill>
              </a:rPr>
              <a:t>”</a:t>
            </a:r>
          </a:p>
          <a:p>
            <a:pPr lvl="3"/>
            <a:r>
              <a:rPr lang="es-CL" dirty="0" err="1" smtClean="0">
                <a:solidFill>
                  <a:srgbClr val="7030A0"/>
                </a:solidFill>
              </a:rPr>
              <a:t>Ramakrishnan</a:t>
            </a:r>
            <a:r>
              <a:rPr lang="es-CL" dirty="0">
                <a:solidFill>
                  <a:srgbClr val="7030A0"/>
                </a:solidFill>
              </a:rPr>
              <a:t> </a:t>
            </a:r>
            <a:r>
              <a:rPr lang="es-CL" dirty="0" smtClean="0">
                <a:solidFill>
                  <a:srgbClr val="7030A0"/>
                </a:solidFill>
              </a:rPr>
              <a:t>y </a:t>
            </a:r>
            <a:r>
              <a:rPr lang="es-CL" dirty="0" err="1" smtClean="0">
                <a:solidFill>
                  <a:srgbClr val="7030A0"/>
                </a:solidFill>
              </a:rPr>
              <a:t>Gehrke</a:t>
            </a:r>
            <a:r>
              <a:rPr lang="es-CL" dirty="0" smtClean="0">
                <a:solidFill>
                  <a:srgbClr val="7030A0"/>
                </a:solidFill>
              </a:rPr>
              <a:t>, Tercera edición</a:t>
            </a:r>
            <a:endParaRPr lang="es-C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850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60% laboratorios semanales</a:t>
            </a:r>
          </a:p>
          <a:p>
            <a:pPr lvl="1"/>
            <a:r>
              <a:rPr lang="es-CL" dirty="0" smtClean="0">
                <a:solidFill>
                  <a:srgbClr val="0070C0"/>
                </a:solidFill>
              </a:rPr>
              <a:t>Habrá 12 laboratorios en total (cuentan los mejores 10)</a:t>
            </a:r>
          </a:p>
          <a:p>
            <a:pPr lvl="1"/>
            <a:r>
              <a:rPr lang="es-CL" dirty="0" smtClean="0">
                <a:solidFill>
                  <a:srgbClr val="0070C0"/>
                </a:solidFill>
              </a:rPr>
              <a:t>Habrá un </a:t>
            </a:r>
            <a:r>
              <a:rPr lang="es-CL" dirty="0" err="1" smtClean="0">
                <a:solidFill>
                  <a:srgbClr val="0070C0"/>
                </a:solidFill>
              </a:rPr>
              <a:t>lab</a:t>
            </a:r>
            <a:r>
              <a:rPr lang="es-CL" dirty="0" smtClean="0">
                <a:solidFill>
                  <a:srgbClr val="0070C0"/>
                </a:solidFill>
              </a:rPr>
              <a:t> especial (solo presencial) de ética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0% proyecto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Grupos de tres o cuatro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Una aplicación web o proyecto de ciencia de datos sobre una base de datos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20% ejercicios</a:t>
            </a:r>
          </a:p>
          <a:p>
            <a:pPr lvl="1"/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Habrá dos 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ejercicios</a:t>
            </a:r>
          </a:p>
          <a:p>
            <a:pPr lvl="1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Tareas presenciales, individuales, con apuntes</a:t>
            </a:r>
          </a:p>
          <a:p>
            <a:r>
              <a:rPr lang="es-CL" dirty="0" smtClean="0"/>
              <a:t>Hay que obtener una </a:t>
            </a:r>
            <a:r>
              <a:rPr lang="es-CL" dirty="0"/>
              <a:t>nota </a:t>
            </a:r>
            <a:r>
              <a:rPr lang="es-CL" dirty="0" smtClean="0"/>
              <a:t>≥4,0 en cada categoría: </a:t>
            </a:r>
            <a:r>
              <a:rPr lang="es-CL" dirty="0" err="1" smtClean="0"/>
              <a:t>labs</a:t>
            </a:r>
            <a:r>
              <a:rPr lang="es-CL" dirty="0" smtClean="0"/>
              <a:t>, proyecto y ejercicios.</a:t>
            </a:r>
          </a:p>
        </p:txBody>
      </p:sp>
    </p:spTree>
    <p:extLst>
      <p:ext uri="{BB962C8B-B14F-4D97-AF65-F5344CB8AC3E}">
        <p14:creationId xmlns:p14="http://schemas.microsoft.com/office/powerpoint/2010/main" val="4943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6" y="1371601"/>
            <a:ext cx="7882467" cy="443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10:20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Reviso u-cursos (¿algo en el foro?)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No, salvo ...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82487"/>
            <a:ext cx="7863114" cy="4423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10:30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>
                <a:solidFill>
                  <a:schemeClr val="accent2"/>
                </a:solidFill>
              </a:rPr>
              <a:t>IMDb</a:t>
            </a:r>
            <a:r>
              <a:rPr lang="es-CL" dirty="0" smtClean="0">
                <a:solidFill>
                  <a:schemeClr val="accent2"/>
                </a:solidFill>
              </a:rPr>
              <a:t>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dirty="0" smtClean="0">
                <a:solidFill>
                  <a:schemeClr val="accent2"/>
                </a:solidFill>
              </a:rPr>
              <a:t> … ¿es bueno?)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Quizás</a:t>
            </a:r>
            <a:endParaRPr lang="es-CL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737,908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 &amp; \textbf{Del?}\\\hline&#10;10.323.634-4 &amp; Pia Garc\'ia &amp; CC3201 &amp; $\times$\\&#10;10.323.634-5 &amp; Jorge Garc\'ia &amp; CC3201 &amp; \\&#10;\ldots\\\hline&#10;12.323.792-8 &amp; Juan Ram\'irez &amp; CC6202 &amp; $\times$ \\&#10;12.323.792-8 &amp; Juan Ram\'irez &amp; CC5212 &amp; \\&#10;\ldots\\\hline&#10;\ldots\\\hline&#10;\end{tabular}&#10;&#10;&#10;\end{document}"/>
  <p:tag name="IGUANATEXSIZE" val="20"/>
  <p:tag name="IGUANATEXCURSOR" val="39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3,442"/>
  <p:tag name="ORIGINALWIDTH" val="2305,962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\\\hline&#10;12.323.792-8 &amp; Juan Ram\'irez &amp; CC4202 \\&#10;\ldots\\\hline&#10;\end{tabular}&#10;&#10;&#10;\end{document}"/>
  <p:tag name="IGUANATEXSIZE" val="20"/>
  <p:tag name="IGUANATEXCURSOR" val="2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0,079"/>
  <p:tag name="ORIGINALWIDTH" val="2776,903"/>
  <p:tag name="OUTPUTDPI" val="1200"/>
  <p:tag name="LATEXADDIN" val="\documentclass{article}&#10;\usepackage{amsmath}&#10;\usepackage[utf8]{inputenc}&#10;\pagestyle{empty}&#10;\begin{document}&#10;&#10;\begin{tabular}{lllr}&#10;\hline&#10;\textbf{Nombre} &amp; \textbf{RUT} &amp; \textbf{Curso} &amp; \textbf{Del?}\\\hline&#10;Adrian Arenas &amp; 13.412.321-6 &amp; CC3201 \\&#10;Adrian Arenas &amp; 13.412.321-6 &amp; CC3202 \\&#10;\ldots\\\hline&#10;Jorge Garc\'ia &amp; 10.323.634-5 &amp; CC3201 \\&#10;Juan Ram\'irez &amp; 12.323.792-8 &amp; CC6202 &amp; $\times$ \\&#10;Juan Ram\'irez &amp; 12.323.792-8 &amp; CC5212 \\&#10;\ldots\\\hline&#10;\ldots\\\hline&#10;\end{tabular}&#10;&#10;&#10;\end{document}"/>
  <p:tag name="IGUANATEXSIZE" val="20"/>
  <p:tag name="IGUANATEXCURSOR" val="412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533,558"/>
  <p:tag name="OUTPUTDPI" val="1200"/>
  <p:tag name="LATEXADDIN" val="\documentclass{article}&#10;\usepackage{amsmath}&#10;\usepackage[utf8]{inputenc}&#10;\pagestyle{empty}&#10;\begin{document}&#10;&#10;\begin{tabular}{lr}&#10;\hline&#10;\textbf{Nombre} &amp; \textbf{Bloque}\\\hline&#10;Adrian Arenas &amp; 1 \\&#10;Jorge Garc\'ia &amp; 2 \\&#10;\ldots\\\hline&#10;\end{tabular}&#10;&#10;&#10;\end{document}"/>
  <p:tag name="IGUANATEXSIZE" val="20"/>
  <p:tag name="IGUANATEXCURSOR" val="213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2,9659"/>
  <p:tag name="ORIGINALWIDTH" val="3852,26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begin{tabular}{lllr}&#10;\textbf{INSERT} &amp; alumnos.csv &amp;  (12.323.792-8,Juan Ram\'irez,CC3201) &amp; \color{green}\cmark \\&#10;\textbf{INSERT} &amp; alumnos.csv &amp; (12.323.792-8,Juan Ram\'irez,BdeDatos) &amp; \color{red}\xmark \\&#10;\end{tabular}&#10;\end{document}"/>
  <p:tag name="IGUANATEXSIZE" val="20"/>
  <p:tag name="IGUANATEXCURSOR" val="41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4,7206"/>
  <p:tag name="ORIGINALWIDTH" val="3936,25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INSERT} &amp; alumnos.csv &amp;  (14.234.723-3,Pablo Silva,CC3201) \\\end{tabular}&#10;}&#10;\end{document}"/>
  <p:tag name="IGUANATEXSIZE" val="20"/>
  <p:tag name="IGUANATEXCURSOR" val="33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71,466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rez &amp; CC6202 \\&#10;12.323.792-8 &amp; Juan Ram\'rez &amp; CC5212 \\&#10;\ldots\\\hline&#10;\end{tabular}&#10;&#10;&#10;\end{document}"/>
  <p:tag name="IGUANATEXSIZE" val="20"/>
  <p:tag name="IGUANATEXCURSOR" val="3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3947,506"/>
  <p:tag name="OUTPUTDPI" val="1200"/>
  <p:tag name="LATEXADDIN" val="\documentclass{article}&#10;\usepackage{amsmath}&#10;\usepackage[utf8]{inputenc}&#10;\pagestyle{empty}&#10;\begin{document}&#10;&#10;\begin{tabular}{l@{~$\mapsto$~}l}&#10;\hline&#10;\textbf{Llave} &amp; \textbf{Valor}\\\hline&#10;\ldots &amp; \ldots\\&#10;10.323.634-4 &amp; \{ (Pia Garc\'ia,CC3201) \} \\&#10;12.323.792-8 &amp; \{ (Juan Ram\'irez,CC6202), (Juan Ram\'irez,CC5212) \} \\&#10;\ldots &amp; \ldots\\\hline&#10;\end{tabular}&#10;&#10;&#10;\end{document}"/>
  <p:tag name="IGUANATEXSIZE" val="20"/>
  <p:tag name="IGUANATEXCURSOR" val="15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10.323.634-4 &amp; Pia Garc\'ia &amp; CC3201 \\&#10;10.323.634-5 &amp; Jorge Garc\'ia &amp; CC3201 \\&#10;\ldots\\\hline&#10;12.323.792-8 &amp; Juan Ram\'irez &amp; CC6202 \\&#10;12.323.792-8 &amp; Juan Ram\'irez &amp; CC5212 \\&#10;\ldots\\\hline&#10;\ldots\\\hline&#10;\end{tabular}&#10;&#10;&#10;\end{document}"/>
  <p:tag name="IGUANATEXSIZE" val="20"/>
  <p:tag name="IGUANATEXCURSOR" val="34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28464</TotalTime>
  <Words>1651</Words>
  <Application>Microsoft Office PowerPoint</Application>
  <PresentationFormat>On-screen Show (4:3)</PresentationFormat>
  <Paragraphs>305</Paragraphs>
  <Slides>79</Slides>
  <Notes>1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CC3201-1 Bases de Datos Otoño 2023  Clase 1: Introducción</vt:lpstr>
      <vt:lpstr>¿Por qué necesitan este curso?</vt:lpstr>
      <vt:lpstr>Un día cualquiera: </vt:lpstr>
      <vt:lpstr>Un día cualquiera: 09:15  Me despierto</vt:lpstr>
      <vt:lpstr>Un día cualquiera: 09:35  Reviso el correo</vt:lpstr>
      <vt:lpstr>Un día cualquiera: 09:50 Café: pago con tarjeta</vt:lpstr>
      <vt:lpstr>Un día cualquiera: 10:15 Me meto al banco (¿me pagaron?)</vt:lpstr>
      <vt:lpstr>Un día cualquiera: 10:20 Reviso u-cursos (¿algo en el foro?)</vt:lpstr>
      <vt:lpstr>Un día cualquiera: 10:30 IMDb (The Leftovers … ¿es bueno?)</vt:lpstr>
      <vt:lpstr>Un día cualquiera: 10:35 Amazon (The Leftovers … ¿cuánto cuesta?)</vt:lpstr>
      <vt:lpstr>Un día cualquiera: 10:36 ThePirateBay (me pagaron pero …)</vt:lpstr>
      <vt:lpstr>Un día cualquiera: 10:52 Al supermercado (¿cuánto cuesta?)</vt:lpstr>
      <vt:lpstr>Un día cualquiera: 10:55 Al supermercado (esperando en la fila …)</vt:lpstr>
      <vt:lpstr>Un día cualquiera: 10:57 Al supermercado (uso mi tarjeta de fidelidad)</vt:lpstr>
      <vt:lpstr>Un día cualquiera: 11:00 Desayuno</vt:lpstr>
      <vt:lpstr>Un día cualquiera: antes de las 11:00 ¿Estas actividades tienen algo en común?</vt:lpstr>
      <vt:lpstr>Bases de datos: </vt:lpstr>
      <vt:lpstr>Interactuamos con bases de datos  todo el tiempo, todos los días</vt:lpstr>
      <vt:lpstr>¿Qué es una “base de datos”?</vt:lpstr>
      <vt:lpstr>¿Una base de datos?</vt:lpstr>
      <vt:lpstr>¿Una base de datos?</vt:lpstr>
      <vt:lpstr>¿Una base de datos?</vt:lpstr>
      <vt:lpstr>¿Una base de datos?</vt:lpstr>
      <vt:lpstr>¿Una base de datos?</vt:lpstr>
      <vt:lpstr>¿Qué es una “base de datos”?</vt:lpstr>
      <vt:lpstr>Aquí, una base de datos es:</vt:lpstr>
      <vt:lpstr>Un sistema de bases de datos es:</vt:lpstr>
      <vt:lpstr>Un sistema general implica que podamos  resolver un problema general …</vt:lpstr>
      <vt:lpstr>¿Una base de datos?</vt:lpstr>
      <vt:lpstr>¿Una base de datos?</vt:lpstr>
      <vt:lpstr>¿Una base de datos?</vt:lpstr>
      <vt:lpstr>¿Una base de datos?</vt:lpstr>
      <vt:lpstr>¿Por qué se necesitan sistemas de  “bases de datos”?</vt:lpstr>
      <vt:lpstr>Sé programar en Python,  … ¡puedo programar algo sin problema!</vt:lpstr>
      <vt:lpstr>Intentemos implementar una aplicación sin   un sistema de bases de datos</vt:lpstr>
      <vt:lpstr>Tenemos información de profesores, auxiliares,  integrantes y notas parciales en cada curso</vt:lpstr>
      <vt:lpstr>Queremos saber todos los códigos de los cursos  que toma el alumno “12.323.792-8”</vt:lpstr>
      <vt:lpstr>Bueno, si los usuarios son impacientes y   los archivos son grandes …</vt:lpstr>
      <vt:lpstr>Bueno, si los usuarios son impacientes y los  archivos no caben en la memoria …</vt:lpstr>
      <vt:lpstr>Bueno, si tenemos que actualizar la tabla con  datos nuevos …</vt:lpstr>
      <vt:lpstr>Bien, si a veces hay que consultar por el nombre  del alumno entonces …</vt:lpstr>
      <vt:lpstr>ok ok, si a veces hay que consultar por los nombres  de los cursos del alumno entonces …</vt:lpstr>
      <vt:lpstr>… uum, si hay que verificar que los alumnos solo       tengan cursos que aparecen en cursos.csv …</vt:lpstr>
      <vt:lpstr>… pues, si hay que permitir quitar cursos …</vt:lpstr>
      <vt:lpstr>… si hay múltiples usuarios actualizando la base  de datos al mismo tiempo …</vt:lpstr>
      <vt:lpstr>… si hay que contar el número de cursos que cada  alumno toma u otros tipos de consultas …</vt:lpstr>
      <vt:lpstr>… si el rendimiento de consultas no basta para los  usuarios, podemos hacer optimizaciones …</vt:lpstr>
      <vt:lpstr>(╯°□°）╯︵ ┻━┻</vt:lpstr>
      <vt:lpstr>… y si pudiéramos solucionar estos problemas de una forma general …</vt:lpstr>
      <vt:lpstr>Estos son problemas generales que    se encuentran en muchas aplicaciones</vt:lpstr>
      <vt:lpstr>… muchas aplicaciones importantes</vt:lpstr>
      <vt:lpstr>Hay implementaciones con décadas de  desarrollo por miles de expertos</vt:lpstr>
      <vt:lpstr>Un sistema de bases de datos es:</vt:lpstr>
      <vt:lpstr>Con un DBMS …</vt:lpstr>
      <vt:lpstr>Con un DBMS …</vt:lpstr>
      <vt:lpstr>Pero DBMS siempre están evolucionando:  la tecnología cambia</vt:lpstr>
      <vt:lpstr>Pero DBMS siempre están evolucionando:  los requisitos de las aplicaciones cambian</vt:lpstr>
      <vt:lpstr>¿Una base de datos siempre  modela datos como tablas?</vt:lpstr>
      <vt:lpstr>… ¿son siempre modelados así?</vt:lpstr>
      <vt:lpstr>¿Se puede modelar una base de datos   como un árbol?</vt:lpstr>
      <vt:lpstr>¿Se puede modelar una base de datos   como un grafo?</vt:lpstr>
      <vt:lpstr>Base de Datos Relacional</vt:lpstr>
      <vt:lpstr>Una diversidad de tipos de   (sistemas de) bases de datos</vt:lpstr>
      <vt:lpstr>Los sistemas más utilizados en la práctica …</vt:lpstr>
      <vt:lpstr>¿Qué vamos a aprender?</vt:lpstr>
      <vt:lpstr>Una introducción a las bases de datos:</vt:lpstr>
      <vt:lpstr>En este curso, aprenderán</vt:lpstr>
      <vt:lpstr>La estructura del curso</vt:lpstr>
      <vt:lpstr>Primer curso de datos</vt:lpstr>
      <vt:lpstr>“Data Science”:   Ofertas de Trabajo</vt:lpstr>
      <vt:lpstr>Metodología del curso</vt:lpstr>
      <vt:lpstr>“Semi-flipped classroom”</vt:lpstr>
      <vt:lpstr>“Semi-flipped classroom”</vt:lpstr>
      <vt:lpstr>Sesiones prácticas</vt:lpstr>
      <vt:lpstr>Sesiones auxiliares</vt:lpstr>
      <vt:lpstr>Usamos software para detectar plagio</vt:lpstr>
      <vt:lpstr>Material</vt:lpstr>
      <vt:lpstr>Evaluación del curso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1028</cp:revision>
  <cp:lastPrinted>2016-09-12T03:42:43Z</cp:lastPrinted>
  <dcterms:created xsi:type="dcterms:W3CDTF">2006-08-16T00:00:00Z</dcterms:created>
  <dcterms:modified xsi:type="dcterms:W3CDTF">2023-03-13T14:40:01Z</dcterms:modified>
</cp:coreProperties>
</file>