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4" r:id="rId17"/>
    <p:sldId id="543" r:id="rId18"/>
    <p:sldId id="547" r:id="rId19"/>
    <p:sldId id="548" r:id="rId20"/>
    <p:sldId id="545" r:id="rId21"/>
    <p:sldId id="546" r:id="rId22"/>
    <p:sldId id="550" r:id="rId23"/>
    <p:sldId id="549" r:id="rId24"/>
    <p:sldId id="551" r:id="rId25"/>
    <p:sldId id="552" r:id="rId26"/>
    <p:sldId id="553" r:id="rId27"/>
    <p:sldId id="554" r:id="rId28"/>
    <p:sldId id="555" r:id="rId29"/>
    <p:sldId id="556" r:id="rId30"/>
    <p:sldId id="559" r:id="rId31"/>
    <p:sldId id="592" r:id="rId32"/>
    <p:sldId id="561" r:id="rId33"/>
    <p:sldId id="562" r:id="rId34"/>
    <p:sldId id="563" r:id="rId35"/>
    <p:sldId id="594" r:id="rId36"/>
    <p:sldId id="595" r:id="rId37"/>
    <p:sldId id="596" r:id="rId38"/>
    <p:sldId id="598" r:id="rId39"/>
    <p:sldId id="599" r:id="rId40"/>
    <p:sldId id="564" r:id="rId41"/>
    <p:sldId id="565" r:id="rId42"/>
    <p:sldId id="566" r:id="rId43"/>
    <p:sldId id="567" r:id="rId44"/>
    <p:sldId id="601" r:id="rId45"/>
    <p:sldId id="568" r:id="rId46"/>
    <p:sldId id="569" r:id="rId47"/>
    <p:sldId id="570" r:id="rId48"/>
    <p:sldId id="571" r:id="rId49"/>
    <p:sldId id="604" r:id="rId50"/>
    <p:sldId id="572" r:id="rId51"/>
    <p:sldId id="573" r:id="rId52"/>
    <p:sldId id="574" r:id="rId53"/>
    <p:sldId id="575" r:id="rId54"/>
    <p:sldId id="576" r:id="rId55"/>
    <p:sldId id="577" r:id="rId56"/>
    <p:sldId id="578" r:id="rId57"/>
    <p:sldId id="579" r:id="rId58"/>
    <p:sldId id="580" r:id="rId59"/>
    <p:sldId id="581" r:id="rId60"/>
    <p:sldId id="582" r:id="rId61"/>
    <p:sldId id="583" r:id="rId62"/>
    <p:sldId id="584" r:id="rId63"/>
    <p:sldId id="585" r:id="rId64"/>
    <p:sldId id="586" r:id="rId65"/>
    <p:sldId id="587" r:id="rId66"/>
    <p:sldId id="588" r:id="rId67"/>
    <p:sldId id="589" r:id="rId68"/>
    <p:sldId id="600" r:id="rId69"/>
    <p:sldId id="602" r:id="rId70"/>
    <p:sldId id="603" r:id="rId71"/>
    <p:sldId id="593" r:id="rId72"/>
    <p:sldId id="591" r:id="rId7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090"/>
    <a:srgbClr val="FFFF00"/>
    <a:srgbClr val="000311"/>
    <a:srgbClr val="0D0B0C"/>
    <a:srgbClr val="488695"/>
    <a:srgbClr val="C60042"/>
    <a:srgbClr val="009900"/>
    <a:srgbClr val="B4F2C9"/>
    <a:srgbClr val="D55681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502" autoAdjust="0"/>
  </p:normalViewPr>
  <p:slideViewPr>
    <p:cSldViewPr>
      <p:cViewPr varScale="1">
        <p:scale>
          <a:sx n="88" d="100"/>
          <a:sy n="88" d="100"/>
        </p:scale>
        <p:origin x="-74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05-07-2021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477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191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05-07-2021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pn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.xml"/><Relationship Id="rId7" Type="http://schemas.openxmlformats.org/officeDocument/2006/relationships/image" Target="../media/image3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1.xml"/><Relationship Id="rId7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4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gif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35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8.xml"/><Relationship Id="rId7" Type="http://schemas.openxmlformats.org/officeDocument/2006/relationships/image" Target="../media/image45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41.xml"/><Relationship Id="rId7" Type="http://schemas.openxmlformats.org/officeDocument/2006/relationships/image" Target="../media/image50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4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tags" Target="../tags/tag45.xml"/><Relationship Id="rId21" Type="http://schemas.openxmlformats.org/officeDocument/2006/relationships/image" Target="../media/image62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tags" Target="../tags/tag4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65.png"/><Relationship Id="rId5" Type="http://schemas.openxmlformats.org/officeDocument/2006/relationships/tags" Target="../tags/tag47.xm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tags" Target="../tags/tag52.xml"/><Relationship Id="rId19" Type="http://schemas.openxmlformats.org/officeDocument/2006/relationships/image" Target="../media/image60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57.xml"/><Relationship Id="rId7" Type="http://schemas.openxmlformats.org/officeDocument/2006/relationships/image" Target="../media/image6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63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5" Type="http://schemas.openxmlformats.org/officeDocument/2006/relationships/tags" Target="../tags/tag65.xml"/><Relationship Id="rId10" Type="http://schemas.openxmlformats.org/officeDocument/2006/relationships/image" Target="../media/image79.png"/><Relationship Id="rId4" Type="http://schemas.openxmlformats.org/officeDocument/2006/relationships/tags" Target="../tags/tag64.xm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68.xml"/><Relationship Id="rId7" Type="http://schemas.openxmlformats.org/officeDocument/2006/relationships/image" Target="../media/image83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69.xml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tags" Target="../tags/tag72.xml"/><Relationship Id="rId7" Type="http://schemas.openxmlformats.org/officeDocument/2006/relationships/image" Target="../media/image43.png"/><Relationship Id="rId12" Type="http://schemas.openxmlformats.org/officeDocument/2006/relationships/image" Target="../media/image9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74.xml"/><Relationship Id="rId10" Type="http://schemas.openxmlformats.org/officeDocument/2006/relationships/image" Target="../media/image48.png"/><Relationship Id="rId4" Type="http://schemas.openxmlformats.org/officeDocument/2006/relationships/tags" Target="../tags/tag73.xml"/><Relationship Id="rId9" Type="http://schemas.openxmlformats.org/officeDocument/2006/relationships/image" Target="../media/image46.png"/><Relationship Id="rId1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7.png"/><Relationship Id="rId3" Type="http://schemas.openxmlformats.org/officeDocument/2006/relationships/tags" Target="../tags/tag77.xml"/><Relationship Id="rId21" Type="http://schemas.openxmlformats.org/officeDocument/2006/relationships/image" Target="../media/image100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tags" Target="../tags/tag76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103.png"/><Relationship Id="rId5" Type="http://schemas.openxmlformats.org/officeDocument/2006/relationships/tags" Target="../tags/tag79.xml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tags" Target="../tags/tag84.xml"/><Relationship Id="rId19" Type="http://schemas.openxmlformats.org/officeDocument/2006/relationships/image" Target="../media/image98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93.gif"/><Relationship Id="rId22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89.xml"/><Relationship Id="rId7" Type="http://schemas.openxmlformats.org/officeDocument/2006/relationships/image" Target="../media/image10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8.png"/><Relationship Id="rId4" Type="http://schemas.openxmlformats.org/officeDocument/2006/relationships/tags" Target="../tags/tag90.xml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6" Type="http://schemas.openxmlformats.org/officeDocument/2006/relationships/image" Target="../media/image113.png"/><Relationship Id="rId11" Type="http://schemas.openxmlformats.org/officeDocument/2006/relationships/image" Target="../media/image123.png"/><Relationship Id="rId5" Type="http://schemas.openxmlformats.org/officeDocument/2006/relationships/image" Target="../media/image112.png"/><Relationship Id="rId10" Type="http://schemas.openxmlformats.org/officeDocument/2006/relationships/image" Target="../media/image12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s://www.forbes.com/sites/karstenstrauss/2017/09/21/becoming-a-data-scientist-the-skills-that-can-make-you-the-most-mone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s://www.jobspikr.com/blog/job-data-analysis-reveals-top-skills-required-for-data-science-role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bspikr.com/blog/job-data-analysis-reveals-top-skills-required-for-data-science-role/" TargetMode="External"/><Relationship Id="rId2" Type="http://schemas.openxmlformats.org/officeDocument/2006/relationships/hyperlink" Target="https://towardsdatascience.com/the-most-in-demand-tech-skills-for-data-scientists-d716d10c191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chihhsulin/5-500-data-scientist-jobs-report-2020-adefe1d364d3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s://medium.com/@chihhsulin/5-500-data-scientist-jobs-report-2020-adefe1d364d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tags" Target="../tags/tag10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image" Target="../media/image22.png"/><Relationship Id="rId5" Type="http://schemas.openxmlformats.org/officeDocument/2006/relationships/tags" Target="../tags/tag103.xml"/><Relationship Id="rId10" Type="http://schemas.openxmlformats.org/officeDocument/2006/relationships/image" Target="../media/image21.png"/><Relationship Id="rId4" Type="http://schemas.openxmlformats.org/officeDocument/2006/relationships/tags" Target="../tags/tag102.xml"/><Relationship Id="rId9" Type="http://schemas.openxmlformats.org/officeDocument/2006/relationships/image" Target="../media/image19.png"/><Relationship Id="rId14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www.uchile.cl/postgrados/176028/ciencia-de-dat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14: Conclusión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Básicas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Agregación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983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3385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integridad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233332" cy="103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64539"/>
            <a:ext cx="2240094" cy="834845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 </a:t>
            </a:r>
            <a:r>
              <a:rPr lang="es-CL" sz="2400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Indexación</a:t>
            </a:r>
            <a:endParaRPr lang="es-CL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93" y="4114800"/>
            <a:ext cx="76248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492917" y="1281911"/>
            <a:ext cx="5918464" cy="3119404"/>
            <a:chOff x="609600" y="1880962"/>
            <a:chExt cx="8286367" cy="4367438"/>
          </a:xfrm>
        </p:grpSpPr>
        <p:pic>
          <p:nvPicPr>
            <p:cNvPr id="64" name="Picture 6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2703922"/>
              <a:ext cx="1116952" cy="24076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3526882"/>
              <a:ext cx="1116952" cy="24076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5172802"/>
              <a:ext cx="1116952" cy="24076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" y="1880962"/>
              <a:ext cx="1116952" cy="2407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4349842"/>
              <a:ext cx="1116952" cy="24076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995732"/>
              <a:ext cx="1116952" cy="240762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71" name="Picture 7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72" name="Elbow Connector 71"/>
            <p:cNvCxnSpPr>
              <a:stCxn id="64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endCxn id="75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77" name="Elbow Connector 76"/>
            <p:cNvCxnSpPr>
              <a:endCxn id="76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79" name="Elbow Connector 78"/>
            <p:cNvCxnSpPr>
              <a:stCxn id="65" idx="3"/>
              <a:endCxn id="78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>
              <a:stCxn id="83" idx="2"/>
              <a:endCxn id="84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81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Implementación de </a:t>
            </a:r>
            <a:r>
              <a:rPr lang="es-CL" dirty="0" err="1" smtClean="0"/>
              <a:t>Joins</a:t>
            </a:r>
            <a:endParaRPr lang="es-CL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1636514"/>
            <a:ext cx="4191001" cy="1295398"/>
            <a:chOff x="533399" y="1219198"/>
            <a:chExt cx="75438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533399" y="1219198"/>
              <a:ext cx="7543800" cy="213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47800"/>
              <a:ext cx="3565714" cy="176502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828801" y="2846931"/>
            <a:ext cx="4191001" cy="1064077"/>
            <a:chOff x="533399" y="3505200"/>
            <a:chExt cx="7543800" cy="1752600"/>
          </a:xfrm>
        </p:grpSpPr>
        <p:sp>
          <p:nvSpPr>
            <p:cNvPr id="7" name="Rounded Rectangle 6"/>
            <p:cNvSpPr/>
            <p:nvPr/>
          </p:nvSpPr>
          <p:spPr>
            <a:xfrm>
              <a:off x="533399" y="3505200"/>
              <a:ext cx="7543800" cy="1752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3733802"/>
              <a:ext cx="6014330" cy="137782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19400" y="3822262"/>
            <a:ext cx="4191001" cy="1295398"/>
            <a:chOff x="1905000" y="4191000"/>
            <a:chExt cx="7543800" cy="2133600"/>
          </a:xfrm>
        </p:grpSpPr>
        <p:sp>
          <p:nvSpPr>
            <p:cNvPr id="9" name="Rounded Rectangle 8"/>
            <p:cNvSpPr/>
            <p:nvPr/>
          </p:nvSpPr>
          <p:spPr>
            <a:xfrm>
              <a:off x="1905000" y="4191000"/>
              <a:ext cx="7543800" cy="213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4419605"/>
              <a:ext cx="6499753" cy="182879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33800" y="5071396"/>
            <a:ext cx="4191001" cy="1064077"/>
            <a:chOff x="838200" y="1447800"/>
            <a:chExt cx="7543800" cy="1752600"/>
          </a:xfrm>
        </p:grpSpPr>
        <p:sp>
          <p:nvSpPr>
            <p:cNvPr id="14" name="Rounded Rectangle 13"/>
            <p:cNvSpPr/>
            <p:nvPr/>
          </p:nvSpPr>
          <p:spPr>
            <a:xfrm>
              <a:off x="838200" y="1447800"/>
              <a:ext cx="7543800" cy="1752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5" name="Picture 1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2" y="1676402"/>
              <a:ext cx="6812457" cy="1427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3716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029199"/>
            <a:ext cx="5334000" cy="145646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Externas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</a:t>
            </a:r>
            <a:endParaRPr lang="es-CL" i="1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8" y="1725694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53000"/>
            <a:ext cx="5592217" cy="181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527130"/>
            <a:ext cx="6384445" cy="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¿es importante el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900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Garantías de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09"/>
            <a:ext cx="9144000" cy="5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2745" cy="20493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743200"/>
            <a:ext cx="4917315" cy="63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7"/>
            <a:ext cx="2307517" cy="8144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091" y="4364423"/>
            <a:ext cx="1591246" cy="24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None/>
            </a:pPr>
            <a:endParaRPr lang="es-CL" sz="9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6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XML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6335" cy="4299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9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XPath</a:t>
            </a:r>
            <a:endParaRPr lang="es-CL" dirty="0"/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37269" cy="56206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497079"/>
            <a:ext cx="504216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>
                <a:latin typeface="Calibri Light" panose="020F0302020204030204" pitchFamily="34" charset="0"/>
              </a:rPr>
              <a:t>¿Nombres de personajes actuados                      por un actor irlandés?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4"/>
            <a:ext cx="4726958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No hay orden.</a:t>
            </a:r>
          </a:p>
        </p:txBody>
      </p:sp>
    </p:spTree>
    <p:extLst>
      <p:ext uri="{BB962C8B-B14F-4D97-AF65-F5344CB8AC3E}">
        <p14:creationId xmlns:p14="http://schemas.microsoft.com/office/powerpoint/2010/main" val="25144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RDF/SPARQL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724400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724401"/>
            <a:ext cx="4203228" cy="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62695"/>
            <a:ext cx="6777038" cy="3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  <a:p>
            <a:pPr lvl="1"/>
            <a:r>
              <a:rPr lang="es-CL" dirty="0" smtClean="0"/>
              <a:t>Búsqueda (Google, Bing, </a:t>
            </a:r>
            <a:r>
              <a:rPr lang="es-CL" dirty="0" err="1" smtClean="0"/>
              <a:t>Yahoo</a:t>
            </a:r>
            <a:r>
              <a:rPr lang="es-CL" dirty="0" smtClean="0"/>
              <a:t>!, …)</a:t>
            </a:r>
          </a:p>
          <a:p>
            <a:pPr lvl="1"/>
            <a:r>
              <a:rPr lang="es-CL" dirty="0" smtClean="0"/>
              <a:t>Tiendas (Amazon, eBay, …)</a:t>
            </a:r>
          </a:p>
          <a:p>
            <a:pPr lvl="1"/>
            <a:r>
              <a:rPr lang="es-CL" dirty="0" smtClean="0"/>
              <a:t>Redes sociales (Facebook, Twitter, …)</a:t>
            </a:r>
          </a:p>
          <a:p>
            <a:pPr lvl="1"/>
            <a:r>
              <a:rPr lang="es-CL" dirty="0" smtClean="0"/>
              <a:t>Enciclopedias (Wikipedia, </a:t>
            </a:r>
            <a:r>
              <a:rPr lang="es-CL" dirty="0" err="1" smtClean="0"/>
              <a:t>IMDb</a:t>
            </a:r>
            <a:r>
              <a:rPr lang="es-CL" dirty="0" smtClean="0"/>
              <a:t>, …)</a:t>
            </a:r>
          </a:p>
          <a:p>
            <a:pPr lvl="1"/>
            <a:r>
              <a:rPr lang="es-CL" dirty="0" smtClean="0"/>
              <a:t>Bancos</a:t>
            </a:r>
          </a:p>
          <a:p>
            <a:pPr lvl="1"/>
            <a:r>
              <a:rPr lang="es-CL" dirty="0" smtClean="0"/>
              <a:t>Aerolíneas</a:t>
            </a:r>
          </a:p>
          <a:p>
            <a:pPr lvl="1"/>
            <a:r>
              <a:rPr lang="es-CL" dirty="0" smtClean="0"/>
              <a:t>U-cursos</a:t>
            </a:r>
          </a:p>
          <a:p>
            <a:pPr marL="457200" lvl="1" indent="0">
              <a:buNone/>
            </a:pPr>
            <a:r>
              <a:rPr lang="es-CL" dirty="0" smtClean="0"/>
              <a:t>…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623"/>
            <a:ext cx="3807262" cy="22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derz.com/img/w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En muchos ámbitos de la </a:t>
            </a:r>
            <a:r>
              <a:rPr lang="es-CL" dirty="0" smtClean="0"/>
              <a:t>sociedad moderna</a:t>
            </a:r>
            <a:r>
              <a:rPr lang="es-CL" dirty="0" smtClean="0"/>
              <a:t>, 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la gestión y el análisis de datos son clave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2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 demanda de 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scientists</a:t>
            </a:r>
            <a:r>
              <a:rPr lang="es-CL" dirty="0" smtClean="0"/>
              <a:t>”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82508"/>
            <a:ext cx="8769927" cy="565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90800"/>
            <a:ext cx="52101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”: </a:t>
            </a:r>
            <a:r>
              <a:rPr lang="es-CL" dirty="0" smtClean="0"/>
              <a:t>Ofertas </a:t>
            </a:r>
            <a:r>
              <a:rPr lang="es-CL" dirty="0"/>
              <a:t>de Trabajo (</a:t>
            </a:r>
            <a:r>
              <a:rPr lang="es-CL" dirty="0" smtClean="0"/>
              <a:t>2016)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639093"/>
            <a:ext cx="5800725" cy="4067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GB" sz="1600" dirty="0" smtClean="0">
                <a:latin typeface="Calibri Light" panose="020F0302020204030204" pitchFamily="34" charset="0"/>
                <a:hlinkClick r:id="rId3"/>
              </a:rPr>
              <a:t>visit.crowdflower.com/rs/416-ZBE-142/images/CrowdFlower_DataScienceReport_2016.pdf</a:t>
            </a:r>
            <a:endParaRPr lang="en-GB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Ofertas de Trabajo (2017)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2484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>
                <a:hlinkClick r:id="rId2"/>
              </a:rPr>
              <a:t>https://www.forbes.com/sites/karstenstrauss/2017/09/21/becoming-a-data-scientist-the-skills-that-can-make-you-the-most-money</a:t>
            </a:r>
            <a:r>
              <a:rPr lang="es-CL" sz="1600" dirty="0" smtClean="0">
                <a:hlinkClick r:id="rId2"/>
              </a:rPr>
              <a:t>/</a:t>
            </a:r>
            <a:endParaRPr lang="es-CL" sz="1600" dirty="0" smtClean="0"/>
          </a:p>
          <a:p>
            <a:pPr algn="r"/>
            <a:endParaRPr lang="es-CL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5516"/>
            <a:ext cx="1651455" cy="3711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74" y="3121723"/>
            <a:ext cx="4770144" cy="172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1352755"/>
            <a:ext cx="855345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2036164"/>
            <a:ext cx="3400425" cy="8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</a:t>
            </a:r>
            <a:r>
              <a:rPr lang="es-CL" dirty="0"/>
              <a:t>Ofertas de Trabajo (</a:t>
            </a:r>
            <a:r>
              <a:rPr lang="es-CL" dirty="0" smtClean="0"/>
              <a:t>2018)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>
                <a:hlinkClick r:id="rId2"/>
              </a:rPr>
              <a:t>https://www.jobspikr.com/blog/job-data-analysis-reveals-top-skills-required-for-data-science-role/</a:t>
            </a:r>
            <a:endParaRPr lang="es-CL" sz="1600" dirty="0"/>
          </a:p>
        </p:txBody>
      </p:sp>
      <p:pic>
        <p:nvPicPr>
          <p:cNvPr id="2050" name="Picture 2" descr="Key-skills-for-data-scienti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153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</a:t>
            </a:r>
            <a:r>
              <a:rPr lang="es-CL" dirty="0"/>
              <a:t>Ofertas de Trabajo (</a:t>
            </a:r>
            <a:r>
              <a:rPr lang="es-CL" dirty="0" smtClean="0"/>
              <a:t>2019)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https://towardsdatascience.com/the-most-in-demand-tech-skills-for-data-scientists-d716d10c191d</a:t>
            </a:r>
            <a:r>
              <a:rPr lang="es-CL" sz="1600" dirty="0" smtClean="0">
                <a:hlinkClick r:id="rId3"/>
              </a:rPr>
              <a:t>/</a:t>
            </a:r>
            <a:endParaRPr lang="es-CL" sz="1600" dirty="0"/>
          </a:p>
        </p:txBody>
      </p:sp>
      <p:pic>
        <p:nvPicPr>
          <p:cNvPr id="1026" name="Picture 2" descr="chart of top 15 technologie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067800" cy="29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3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</a:t>
            </a:r>
            <a:r>
              <a:rPr lang="es-CL" dirty="0"/>
              <a:t>Ofertas de Trabajo </a:t>
            </a:r>
            <a:r>
              <a:rPr lang="es-CL" dirty="0"/>
              <a:t>(</a:t>
            </a:r>
            <a:r>
              <a:rPr lang="es-CL" dirty="0" smtClean="0"/>
              <a:t>2020)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7" y="1295400"/>
            <a:ext cx="7937543" cy="484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https://medium.com/@</a:t>
            </a:r>
            <a:r>
              <a:rPr lang="en-US" sz="1600" dirty="0" smtClean="0">
                <a:hlinkClick r:id="rId3"/>
              </a:rPr>
              <a:t>chihhsulin/5-500-data-scientist-jobs-report-2020-adefe1d364d3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6307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</a:t>
            </a:r>
            <a:r>
              <a:rPr lang="es-CL" dirty="0"/>
              <a:t>Ofertas de Trabajo (</a:t>
            </a:r>
            <a:r>
              <a:rPr lang="es-CL" dirty="0" smtClean="0"/>
              <a:t>2020)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https://medium.com/@</a:t>
            </a:r>
            <a:r>
              <a:rPr lang="en-US" sz="1600" dirty="0" smtClean="0">
                <a:hlinkClick r:id="rId2"/>
              </a:rPr>
              <a:t>chihhsulin/5-500-data-scientist-jobs-report-2020-adefe1d364d3</a:t>
            </a:r>
            <a:endParaRPr lang="es-CL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56636"/>
            <a:ext cx="763858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837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Cómo podemos implementar consultas, actualizaciones, seguridad, etc., sobre estos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365341" cy="538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de los cursos de datos</a:t>
            </a:r>
            <a:endParaRPr lang="es-C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3352800"/>
            <a:ext cx="7086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¡La información aquí no es oficial!</a:t>
            </a:r>
          </a:p>
          <a:p>
            <a:pPr algn="ctr"/>
            <a:endParaRPr lang="es-CL" sz="32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haya más 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cursos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He enfocado principalmente en cursos del DCC</a:t>
            </a:r>
            <a:endParaRPr lang="es-CL" sz="24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los detalles hayan cambiado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estoy promocionando nada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sé qué se dicta en los cursos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</a:t>
            </a:r>
            <a:r>
              <a:rPr lang="es-CL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oy un experto en algunas áreas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Preparé la 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clase al último minuto com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 siempre</a:t>
            </a:r>
            <a:endParaRPr lang="es-CL" sz="24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676400"/>
            <a:ext cx="4953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E" sz="8000" dirty="0" smtClean="0">
                <a:solidFill>
                  <a:srgbClr val="FFFF00"/>
                </a:solidFill>
                <a:latin typeface="Advent Pro ExtraLight" panose="02000506040000020004" pitchFamily="2" charset="0"/>
              </a:rPr>
              <a:t>WARNING</a:t>
            </a:r>
            <a:endParaRPr lang="en-IE" sz="8000" dirty="0">
              <a:solidFill>
                <a:srgbClr val="FFFF00"/>
              </a:solidFill>
              <a:latin typeface="Advent Pro ExtraLight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Aprendizaje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Minería de Datos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478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CC5206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←CC3001 o FI2002]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Minería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Bárbara Poblete / Felipe Bravo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</a:t>
            </a:r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600271"/>
            <a:ext cx="39624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CC5509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←CC3002 y CC3301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Reconocimiento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Patrones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Mauricio Cerda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6428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Aprendizaje Computacional</a:t>
            </a:r>
            <a:endParaRPr lang="en-GB" dirty="0"/>
          </a:p>
        </p:txBody>
      </p:sp>
      <p:pic>
        <p:nvPicPr>
          <p:cNvPr id="9218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62909" y="2785407"/>
            <a:ext cx="3973903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CC5114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CC3002]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Redes Neuronales y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Programación Genética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Alexandre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Bergel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09800"/>
            <a:ext cx="3962400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MA5204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←MA3401 o MA3403]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Aprendizaje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Máquinas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Felipe Tobar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2909" y="1143000"/>
            <a:ext cx="3981091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CC6204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CC3301]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Deep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Learning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1117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Ciencia de Datos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1566" y="1143001"/>
            <a:ext cx="4060166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 o EL4106 o IN6531 o MA5204]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Proyecto de Ciencia de Datos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Miguel Herrara, 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Jazmine Maldonado</a:t>
            </a:r>
            <a:endParaRPr lang="pt-BR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3258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Escalabilidad / eficiencia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2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Masivo de Datos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80747"/>
            <a:ext cx="4381500" cy="3284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CC5212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Masivo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87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p00.epimg.net/tecnologia/imagenes/2015/02/27/actualidad/1425053335_288538_1425142647_noticia_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469" y="1143000"/>
            <a:ext cx="9144000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Distribuidos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763" y="2057400"/>
            <a:ext cx="9554545" cy="4114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4468" y="1143000"/>
            <a:ext cx="9168468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CC5304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[←(CC3201 o CC42A) y (CC4302 o CC41B)]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Arquitectura de Sistemas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Alta Disponibilidad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Cesar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</a:p>
        </p:txBody>
      </p:sp>
    </p:spTree>
    <p:extLst>
      <p:ext uri="{BB962C8B-B14F-4D97-AF65-F5344CB8AC3E}">
        <p14:creationId xmlns:p14="http://schemas.microsoft.com/office/powerpoint/2010/main" val="6227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Datos Comprimidas</a:t>
            </a:r>
          </a:p>
        </p:txBody>
      </p:sp>
      <p:pic>
        <p:nvPicPr>
          <p:cNvPr id="11266" name="Picture 2" descr="http://images.iop.org/objects/phw/news/18/9/23/PW-2014-09-29-Cartwright-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25"/>
            <a:ext cx="9144000" cy="54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2438400" cy="252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CC7320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CC4102]</a:t>
            </a:r>
            <a:endParaRPr lang="es-CL" sz="14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Estructuras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Datos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Comprimidas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10419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n mining damage my GPU or a PC? | NiceH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Computación en GPU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CC7515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CC3301, CC3501]</a:t>
            </a:r>
            <a:endParaRPr lang="es-CL" sz="1400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Computación en GPU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Nancy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Hitschfeld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5689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Texto/Lenguaje natural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912" y="1143000"/>
            <a:ext cx="9147911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320" name="Picture 8" descr="http://www.crmbuyer.com/article_images/story_graphics_xlarge/xl-2016-artificial-intelligenc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248"/>
            <a:ext cx="9160648" cy="53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4470" y="1143000"/>
            <a:ext cx="9168469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Lenguaje Natural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8134"/>
            <a:ext cx="4657725" cy="3555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3999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 o MA3403]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Lenguaje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Natural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Felipe Bravo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4758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Lógica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25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itnationmag.com/wp-content/uploads/2014/01/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626"/>
            <a:ext cx="9144000" cy="57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47FF9A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Métodos </a:t>
            </a:r>
            <a:r>
              <a:rPr lang="es-CL" dirty="0" smtClean="0"/>
              <a:t>Lógicos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7" y="1866033"/>
            <a:ext cx="5562600" cy="465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7827" y="2286000"/>
            <a:ext cx="163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Berlin Sans FB" panose="020E0602020502020306" pitchFamily="34" charset="0"/>
              </a:rPr>
              <a:t>¿QUIEREN  TODOS UDS. UNA CERVEZA?</a:t>
            </a:r>
            <a:endParaRPr lang="es-CL" sz="1200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8327" y="247771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4532139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327" y="453303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¡SÍ!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479230"/>
            <a:ext cx="2894665" cy="775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0927" y="115427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CC5102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CC3101]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Métodos Lógicos en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Ciencias de la Computación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 </a:t>
            </a:r>
            <a:r>
              <a:rPr lang="es-CL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[2017]</a:t>
            </a:r>
          </a:p>
        </p:txBody>
      </p:sp>
    </p:spTree>
    <p:extLst>
      <p:ext uri="{BB962C8B-B14F-4D97-AF65-F5344CB8AC3E}">
        <p14:creationId xmlns:p14="http://schemas.microsoft.com/office/powerpoint/2010/main" val="34081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  <p:bldP spid="7" grpId="0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4514"/>
            <a:ext cx="2893156" cy="5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8772"/>
            <a:ext cx="2631648" cy="510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" y="2590184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0" y="6130864"/>
            <a:ext cx="1794128" cy="43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3" y="5943600"/>
            <a:ext cx="1796927" cy="43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46058"/>
            <a:ext cx="2252728" cy="66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Teoría de Bases de Datos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97298"/>
            <a:ext cx="9143999" cy="4977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144733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CC5207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Teoría de Bases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299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Multimedia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Imágenes, Videos, Audio ...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0391" y="1752600"/>
            <a:ext cx="9148764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CC5213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CC4102 o CC5206 o EL4106]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Multimedia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Manuel Barrios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391" y="3352800"/>
            <a:ext cx="9230591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Bases de Datos Multimedia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Iván Sipiran</a:t>
            </a:r>
          </a:p>
          <a:p>
            <a:r>
              <a:rPr lang="es-CL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516" y="5029200"/>
            <a:ext cx="4317579" cy="14157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CC7221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←CC3001, CC5114 o CC5206 o CC6204 o CC5509 o …]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Reconocimiento Visual con Deep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Learning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Iván Sipiran</a:t>
            </a:r>
          </a:p>
          <a:p>
            <a:r>
              <a:rPr lang="es-CL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2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570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 de Información</a:t>
            </a:r>
            <a:endParaRPr lang="es-CL" dirty="0"/>
          </a:p>
        </p:txBody>
      </p:sp>
      <p:pic>
        <p:nvPicPr>
          <p:cNvPr id="11266" name="Picture 2" descr="http://www.mastersindatascience.org/wp-content/uploads/2014/03/Where-People-R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5966" cy="4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1" y="11524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CC5208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Visualización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2740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Han aprendido sobre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31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derndata.com/wp-content/uploads/2016/02/IT-data-securit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8"/>
            <a:ext cx="9144000" cy="56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 de Datos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70708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 y CC3102 y MA3403]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Criptografía 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Moderna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Alejandro Hevia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622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6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de Aplicaciones Web</a:t>
            </a:r>
          </a:p>
        </p:txBody>
      </p:sp>
      <p:pic>
        <p:nvPicPr>
          <p:cNvPr id="2050" name="Picture 2" descr="http://www.trusontechnologies.com/wp-content/uploads/2015/09/Custom-web-application-sli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201150" cy="46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430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CC5002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CC10A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y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CC30A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y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Desarrollo de Aplicaciones Web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Urzúa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7283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Recuperación de Información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438900" cy="3836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29145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CC5203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971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1.bp.blogspot.com/-hz1upvYuEgw/VdjEvl59xcI/AAAAAAAAe00/WM8MQLWqrIM/s1600/world-wide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77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47170"/>
            <a:ext cx="3733800" cy="38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42999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CC7220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La Web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3081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Dominios Específicos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1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nálisis</a:t>
            </a:r>
            <a:r>
              <a:rPr lang="es-CL" dirty="0"/>
              <a:t> de N</a:t>
            </a:r>
            <a:r>
              <a:rPr lang="es-CL" dirty="0" smtClean="0"/>
              <a:t>egocio (</a:t>
            </a:r>
            <a:r>
              <a:rPr lang="es-CL" i="1" dirty="0" smtClean="0"/>
              <a:t>Business </a:t>
            </a:r>
            <a:r>
              <a:rPr lang="es-CL" i="1" dirty="0" err="1" smtClean="0"/>
              <a:t>Analytics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2" descr="http://www.datapine.com/blog/wp-content/uploads/2014/12/Business-Intelligence-Buzzwords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1143000"/>
            <a:ext cx="9145571" cy="57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CC5615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Business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Analytics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Hugo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Mora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Astroinformática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143001"/>
            <a:ext cx="3810000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AS4501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←FI3104,MA3403,FI2003,FI2002]</a:t>
            </a:r>
            <a:endParaRPr lang="es-CL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Astroinformática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Francisco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Förster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Carlos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Maureira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Patricio 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Rojo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190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Informática Médica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CC5701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 o CC42A]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Informática Médica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Sandra 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De la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Fuente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5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Magíster en Ciencias de los Datos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6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3810000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Modelo Relacional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600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17897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004834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209623"/>
            <a:ext cx="2900196" cy="395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003760"/>
            <a:ext cx="4180737" cy="16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Magíster en Ciencia de Datos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3124200" y="63246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www.uchile.cl/postgrados/176028/ciencia-de-datos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83" y="2986112"/>
            <a:ext cx="4419600" cy="330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83" y="1491162"/>
            <a:ext cx="5486400" cy="14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Diagramas E-R: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a} &amp; \sch{total}\\[0.5ex]&#10;\hline &#10;7873698669 &amp; 1849123812 &amp; 51920 \\&#10;8273697679 &amp; 7873698669 &amp; 529000 \\&#10;8273697679 &amp; 1849123812 &amp; 41920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}&#10;\multicolumn{2}{l}{\rlt{Destino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R$ en memoria principal&#10;\item[-] Para cada tupla $s \in S$&#10;\begin{itemize}&#10;\item[-] Buscar $r$ en memoria principal tal que $r$ y $s$ satisfagan el join:\\escribir $\{r\} \times \{s\}$ &#10;\end{itemize}&#10;\end{itemize}&#10;\end{document}"/>
  <p:tag name="IGUANATEXSIZE" val="18"/>
  <p:tag name="IGUANATEXCURSOR" val="3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3237,4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&quot;+{\color{gray}input}+&quot;\verb|'|&quot;\\&#10;\end{tabular}&#10;\end{document}&#10;"/>
  <p:tag name="IGUANATEXSIZE" val="17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5144"/>
  <p:tag name="ORIGINALWIDTH" val="3695,7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{\color{blue}Robert\verb|'| OR 1=1);}\verb|'|&quot;&#10;\end{tabular}&#10;\end{document}&#10;"/>
  <p:tag name="IGUANATEXSIZE" val="17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saldo_actual&#10;    FROM ( SELECT (saldo_clp - 400000) AS saldo_actual&#10;           FROM Cuenta WHERE número=7873698669 ) A;&#10;  UPDATE Cuenta SET saldo_clp=A.saldo_clp, saldo_usd=(A.saldo_clp/valor) &#10;    FROM ( SELECT valor FROM Divisa WHERE d1='USD' AND d2='CLP') T,&#10;       ( SELECT saldo_clp FROM Cuenta WHERE número=7873698669 ) A;&#10;COMMIT;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cerveza&gt;&#10;  &lt;cerveza&gt;&#10;     &lt;nombre&gt;Kross Pilsner&lt;/nombre&gt;&#10;     &lt;tipo&gt;Pilsner&lt;/tipo&gt;&#10;     &lt;grados&gt;4.9&lt;/grados&gt;&#10;     &lt;origen&gt;Curacaví&lt;/origen&gt;&#10;  &lt;cerveza&gt;&#10;  ^\elip^&#10;  &lt;cerveza&gt;&#10;     &lt;nombre&gt;Kross 5&lt;/nombre&gt;&#10;     &lt;tipo&gt;Ale&lt;/tipo&gt;&#10;     &lt;grados&gt;7.2&lt;/grados&gt;&#10;     &lt;origen&gt;Curacaví&lt;/origen&gt;&#10;  &lt;cerveza&gt;&#10;&lt;/cervezas-ordenadas&gt;&#10;\end{lstlisting}&#10;\end{document}"/>
  <p:tag name="IGUANATEXSIZE" val="15"/>
  <p:tag name="IGUANATEXCURSOR" val="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20,71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ais\xpre{text()=&quot;Irlanda&quot;}\xpc/ancestor::\xnc personaje\xpc/\xnc nombre}&#10;\end{document}&#10;"/>
  <p:tag name="IGUANATEXSIZE" val="14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038,1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pr}[1]{\ensuremath{\mathsf{\color{red!50!black}#1}}}&#10;\newcommand{\cn}[1]{\ensuremath{\mathsf{\color{blue}#1}}}&#10;&#10;\begin{tabular}{l}&#10;$\pr{L}(\cn{a}) \wedge \pr{L}(\cn{b}) \wedge \pr{L}(\cn{c})$\\&#10;¿$\forall x : \pr{L}(x) \rightarrow \pr{Q}(x)$? \\&#10;\end{tabular}&#10;\end{document}&#10;"/>
  <p:tag name="IGUANATEXSIZE" val="20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37273</TotalTime>
  <Words>904</Words>
  <Application>Microsoft Office PowerPoint</Application>
  <PresentationFormat>On-screen Show (4:3)</PresentationFormat>
  <Paragraphs>250</Paragraphs>
  <Slides>72</Slides>
  <Notes>2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CC3201-1 Bases de Datos Otoño 2021  Clase 14: Conclusión</vt:lpstr>
      <vt:lpstr>¿es importante el curso?</vt:lpstr>
      <vt:lpstr>Interactuamos con bases de datos todo el tiempo, todos los días</vt:lpstr>
      <vt:lpstr>Cómo podemos implementar consultas, actualizaciones, seguridad, etc., sobre estos datos</vt:lpstr>
      <vt:lpstr>Estos son problemas generales que se encuentran en muchas aplicaciones</vt:lpstr>
      <vt:lpstr>Han aprendido sobre …</vt:lpstr>
      <vt:lpstr>El Modelo Relacional</vt:lpstr>
      <vt:lpstr>Diagramas E-R:</vt:lpstr>
      <vt:lpstr>El Álgebra Relacional</vt:lpstr>
      <vt:lpstr>El Cálculo Relacional</vt:lpstr>
      <vt:lpstr>SQL: Consultas Básicas</vt:lpstr>
      <vt:lpstr>SQL: Agregación</vt:lpstr>
      <vt:lpstr>SQL: Consultas AnidAnidadasadas</vt:lpstr>
      <vt:lpstr>Restricciones de integridad</vt:lpstr>
      <vt:lpstr>Formas Normales</vt:lpstr>
      <vt:lpstr>Indexación</vt:lpstr>
      <vt:lpstr>Implementación de Joins</vt:lpstr>
      <vt:lpstr>Acceso Programático</vt:lpstr>
      <vt:lpstr>Inyección SQL</vt:lpstr>
      <vt:lpstr>Vistas</vt:lpstr>
      <vt:lpstr>Disparadores</vt:lpstr>
      <vt:lpstr>Garantías de ACID</vt:lpstr>
      <vt:lpstr>Transacciones</vt:lpstr>
      <vt:lpstr>Planificaciones Secuenciables vs. No Secuenciables</vt:lpstr>
      <vt:lpstr>El espectro de datos</vt:lpstr>
      <vt:lpstr>XML</vt:lpstr>
      <vt:lpstr>XPath</vt:lpstr>
      <vt:lpstr>Grafos</vt:lpstr>
      <vt:lpstr>RDF/SPARQL</vt:lpstr>
      <vt:lpstr>PowerPoint Presentation</vt:lpstr>
      <vt:lpstr>PowerPoint Presentation</vt:lpstr>
      <vt:lpstr>En muchos ámbitos de la sociedad moderna,   la gestión y el análisis de datos son clave</vt:lpstr>
      <vt:lpstr>Mucha demanda de “data scientists”</vt:lpstr>
      <vt:lpstr>“Data Scientist”: Ofertas de Trabajo (2016)</vt:lpstr>
      <vt:lpstr>“Data Scientist”: Ofertas de Trabajo (2017)</vt:lpstr>
      <vt:lpstr>“Data Scientist”: Ofertas de Trabajo (2018)</vt:lpstr>
      <vt:lpstr>“Data Scientist”: Ofertas de Trabajo (2019)</vt:lpstr>
      <vt:lpstr>“Data Scientist” Ofertas de Trabajo (2020)</vt:lpstr>
      <vt:lpstr>“Data Scientist” Ofertas de Trabajo (2020)</vt:lpstr>
      <vt:lpstr>Resumen de los cursos de datos</vt:lpstr>
      <vt:lpstr>Aprendizaje</vt:lpstr>
      <vt:lpstr>Minería de Datos</vt:lpstr>
      <vt:lpstr>Aprendizaje Computacional</vt:lpstr>
      <vt:lpstr>Ciencia de Datos</vt:lpstr>
      <vt:lpstr>Escalabilidad / eficiencia</vt:lpstr>
      <vt:lpstr>Procesamiento Masivo de Datos</vt:lpstr>
      <vt:lpstr>Sistemas Distribuidos</vt:lpstr>
      <vt:lpstr>Estructuras de Datos Comprimidas</vt:lpstr>
      <vt:lpstr>Computación en GPU</vt:lpstr>
      <vt:lpstr>Texto/Lenguaje natural</vt:lpstr>
      <vt:lpstr>Procesamiento de Lenguaje Natural</vt:lpstr>
      <vt:lpstr>Lógica</vt:lpstr>
      <vt:lpstr>Métodos Lógicos</vt:lpstr>
      <vt:lpstr>Teoría de Bases de Datos</vt:lpstr>
      <vt:lpstr>Multimedia</vt:lpstr>
      <vt:lpstr>Imágenes, Videos, Audio ...</vt:lpstr>
      <vt:lpstr>Visualización</vt:lpstr>
      <vt:lpstr>Visualización de Información</vt:lpstr>
      <vt:lpstr>Seguridad</vt:lpstr>
      <vt:lpstr>Seguridad de Datos</vt:lpstr>
      <vt:lpstr>La Web</vt:lpstr>
      <vt:lpstr>Desarrollo de Aplicaciones Web</vt:lpstr>
      <vt:lpstr>Recuperación de Información</vt:lpstr>
      <vt:lpstr>La Web de Datos</vt:lpstr>
      <vt:lpstr>Dominios Específicos</vt:lpstr>
      <vt:lpstr>Análisis de Negocio (Business Analytics)</vt:lpstr>
      <vt:lpstr>Astroinformática</vt:lpstr>
      <vt:lpstr>Informática Médica</vt:lpstr>
      <vt:lpstr>Magíster en Ciencias de los Datos</vt:lpstr>
      <vt:lpstr>Magíster en Ciencia de Datos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1681</cp:revision>
  <cp:lastPrinted>2016-09-12T03:42:43Z</cp:lastPrinted>
  <dcterms:created xsi:type="dcterms:W3CDTF">2006-08-16T00:00:00Z</dcterms:created>
  <dcterms:modified xsi:type="dcterms:W3CDTF">2021-07-05T07:41:23Z</dcterms:modified>
</cp:coreProperties>
</file>