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9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10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11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528" r:id="rId2"/>
    <p:sldId id="529" r:id="rId3"/>
    <p:sldId id="531" r:id="rId4"/>
    <p:sldId id="532" r:id="rId5"/>
    <p:sldId id="533" r:id="rId6"/>
    <p:sldId id="534" r:id="rId7"/>
    <p:sldId id="535" r:id="rId8"/>
    <p:sldId id="536" r:id="rId9"/>
    <p:sldId id="537" r:id="rId10"/>
    <p:sldId id="541" r:id="rId11"/>
    <p:sldId id="542" r:id="rId12"/>
    <p:sldId id="543" r:id="rId13"/>
    <p:sldId id="612" r:id="rId14"/>
    <p:sldId id="545" r:id="rId15"/>
    <p:sldId id="546" r:id="rId16"/>
    <p:sldId id="547" r:id="rId17"/>
    <p:sldId id="548" r:id="rId18"/>
    <p:sldId id="549" r:id="rId19"/>
    <p:sldId id="550" r:id="rId20"/>
    <p:sldId id="551" r:id="rId21"/>
    <p:sldId id="552" r:id="rId22"/>
    <p:sldId id="553" r:id="rId23"/>
    <p:sldId id="554" r:id="rId24"/>
    <p:sldId id="555" r:id="rId25"/>
    <p:sldId id="614" r:id="rId26"/>
    <p:sldId id="613" r:id="rId27"/>
    <p:sldId id="557" r:id="rId28"/>
    <p:sldId id="558" r:id="rId29"/>
    <p:sldId id="559" r:id="rId30"/>
    <p:sldId id="560" r:id="rId31"/>
    <p:sldId id="561" r:id="rId32"/>
    <p:sldId id="562" r:id="rId33"/>
    <p:sldId id="563" r:id="rId34"/>
    <p:sldId id="564" r:id="rId35"/>
    <p:sldId id="565" r:id="rId36"/>
    <p:sldId id="566" r:id="rId37"/>
    <p:sldId id="567" r:id="rId38"/>
    <p:sldId id="568" r:id="rId39"/>
    <p:sldId id="569" r:id="rId40"/>
    <p:sldId id="570" r:id="rId41"/>
    <p:sldId id="571" r:id="rId42"/>
    <p:sldId id="572" r:id="rId43"/>
    <p:sldId id="573" r:id="rId44"/>
    <p:sldId id="574" r:id="rId45"/>
    <p:sldId id="575" r:id="rId46"/>
    <p:sldId id="576" r:id="rId47"/>
    <p:sldId id="577" r:id="rId48"/>
    <p:sldId id="578" r:id="rId49"/>
    <p:sldId id="579" r:id="rId50"/>
    <p:sldId id="581" r:id="rId51"/>
    <p:sldId id="582" r:id="rId52"/>
    <p:sldId id="583" r:id="rId53"/>
    <p:sldId id="584" r:id="rId54"/>
    <p:sldId id="585" r:id="rId55"/>
    <p:sldId id="586" r:id="rId56"/>
    <p:sldId id="587" r:id="rId57"/>
    <p:sldId id="588" r:id="rId58"/>
    <p:sldId id="589" r:id="rId59"/>
    <p:sldId id="590" r:id="rId60"/>
    <p:sldId id="591" r:id="rId61"/>
    <p:sldId id="592" r:id="rId62"/>
    <p:sldId id="593" r:id="rId63"/>
    <p:sldId id="594" r:id="rId64"/>
    <p:sldId id="595" r:id="rId65"/>
    <p:sldId id="596" r:id="rId66"/>
    <p:sldId id="597" r:id="rId67"/>
    <p:sldId id="599" r:id="rId68"/>
    <p:sldId id="600" r:id="rId69"/>
    <p:sldId id="601" r:id="rId70"/>
    <p:sldId id="602" r:id="rId71"/>
    <p:sldId id="603" r:id="rId72"/>
    <p:sldId id="604" r:id="rId73"/>
    <p:sldId id="605" r:id="rId74"/>
    <p:sldId id="606" r:id="rId75"/>
    <p:sldId id="607" r:id="rId76"/>
    <p:sldId id="608" r:id="rId77"/>
    <p:sldId id="609" r:id="rId78"/>
    <p:sldId id="610" r:id="rId79"/>
    <p:sldId id="611" r:id="rId8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8695"/>
    <a:srgbClr val="C60042"/>
    <a:srgbClr val="009900"/>
    <a:srgbClr val="B4F2C9"/>
    <a:srgbClr val="D55681"/>
    <a:srgbClr val="0066CC"/>
    <a:srgbClr val="E28AA7"/>
    <a:srgbClr val="468191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6502" autoAdjust="0"/>
  </p:normalViewPr>
  <p:slideViewPr>
    <p:cSldViewPr>
      <p:cViewPr varScale="1">
        <p:scale>
          <a:sx n="89" d="100"/>
          <a:sy n="89" d="100"/>
        </p:scale>
        <p:origin x="-828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07-06-2021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2682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8116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>
                <a:solidFill>
                  <a:prstClr val="black"/>
                </a:solidFill>
              </a:rPr>
              <a:pPr/>
              <a:t>76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4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7753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0578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9425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428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5661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0936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3491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8050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07-06-2021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5.xml"/><Relationship Id="rId7" Type="http://schemas.openxmlformats.org/officeDocument/2006/relationships/image" Target="../media/image1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6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tags" Target="../tags/tag19.xml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20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6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8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37.xm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40.xml"/><Relationship Id="rId7" Type="http://schemas.openxmlformats.org/officeDocument/2006/relationships/image" Target="../media/image43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2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43.xml"/><Relationship Id="rId7" Type="http://schemas.openxmlformats.org/officeDocument/2006/relationships/image" Target="../media/image28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tags" Target="../tags/tag45.xml"/><Relationship Id="rId10" Type="http://schemas.openxmlformats.org/officeDocument/2006/relationships/image" Target="../media/image49.png"/><Relationship Id="rId4" Type="http://schemas.openxmlformats.org/officeDocument/2006/relationships/tags" Target="../tags/tag44.xml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48.xml"/><Relationship Id="rId7" Type="http://schemas.openxmlformats.org/officeDocument/2006/relationships/image" Target="../media/image28.png"/><Relationship Id="rId12" Type="http://schemas.openxmlformats.org/officeDocument/2006/relationships/image" Target="../media/image49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50.xml"/><Relationship Id="rId10" Type="http://schemas.openxmlformats.org/officeDocument/2006/relationships/image" Target="../media/image50.png"/><Relationship Id="rId4" Type="http://schemas.openxmlformats.org/officeDocument/2006/relationships/tags" Target="../tags/tag49.xml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53.xml"/><Relationship Id="rId7" Type="http://schemas.openxmlformats.org/officeDocument/2006/relationships/image" Target="../media/image28.png"/><Relationship Id="rId12" Type="http://schemas.openxmlformats.org/officeDocument/2006/relationships/image" Target="../media/image49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55.xml"/><Relationship Id="rId10" Type="http://schemas.openxmlformats.org/officeDocument/2006/relationships/image" Target="../media/image50.png"/><Relationship Id="rId4" Type="http://schemas.openxmlformats.org/officeDocument/2006/relationships/tags" Target="../tags/tag54.xml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56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3.png"/><Relationship Id="rId11" Type="http://schemas.openxmlformats.org/officeDocument/2006/relationships/image" Target="../media/image55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58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3.png"/><Relationship Id="rId11" Type="http://schemas.openxmlformats.org/officeDocument/2006/relationships/image" Target="../media/image57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0.png"/><Relationship Id="rId3" Type="http://schemas.openxmlformats.org/officeDocument/2006/relationships/tags" Target="../tags/tag62.xml"/><Relationship Id="rId7" Type="http://schemas.openxmlformats.org/officeDocument/2006/relationships/image" Target="../media/image3.png"/><Relationship Id="rId12" Type="http://schemas.openxmlformats.org/officeDocument/2006/relationships/image" Target="../media/image59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6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3.png"/><Relationship Id="rId11" Type="http://schemas.openxmlformats.org/officeDocument/2006/relationships/image" Target="../media/image62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68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image" Target="../media/image6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openxmlformats.org/officeDocument/2006/relationships/image" Target="../media/image70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openxmlformats.org/officeDocument/2006/relationships/image" Target="../media/image71.pn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5" Type="http://schemas.openxmlformats.org/officeDocument/2006/relationships/image" Target="../media/image47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5" Type="http://schemas.openxmlformats.org/officeDocument/2006/relationships/image" Target="../media/image51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79.pn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openxmlformats.org/officeDocument/2006/relationships/image" Target="../media/image80.pn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5" Type="http://schemas.openxmlformats.org/officeDocument/2006/relationships/image" Target="../media/image81.png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89.xml"/><Relationship Id="rId7" Type="http://schemas.openxmlformats.org/officeDocument/2006/relationships/image" Target="../media/image92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91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12.xml"/><Relationship Id="rId7" Type="http://schemas.openxmlformats.org/officeDocument/2006/relationships/image" Target="../media/image115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14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17.xml"/><Relationship Id="rId7" Type="http://schemas.openxmlformats.org/officeDocument/2006/relationships/image" Target="../media/image119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20.xml"/><Relationship Id="rId7" Type="http://schemas.openxmlformats.org/officeDocument/2006/relationships/image" Target="../media/image122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1.png"/><Relationship Id="rId4" Type="http://schemas.openxmlformats.org/officeDocument/2006/relationships/tags" Target="../tags/tag121.xml"/><Relationship Id="rId9" Type="http://schemas.openxmlformats.org/officeDocument/2006/relationships/image" Target="../media/image12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Relationship Id="rId4" Type="http://schemas.openxmlformats.org/officeDocument/2006/relationships/image" Target="../media/image12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Relationship Id="rId4" Type="http://schemas.openxmlformats.org/officeDocument/2006/relationships/image" Target="../media/image12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tags" Target="../tags/tag127.xml"/><Relationship Id="rId7" Type="http://schemas.openxmlformats.org/officeDocument/2006/relationships/image" Target="../media/image77.jpe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64.png"/><Relationship Id="rId11" Type="http://schemas.openxmlformats.org/officeDocument/2006/relationships/image" Target="../media/image1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9.png"/><Relationship Id="rId4" Type="http://schemas.openxmlformats.org/officeDocument/2006/relationships/tags" Target="../tags/tag128.xml"/><Relationship Id="rId9" Type="http://schemas.openxmlformats.org/officeDocument/2006/relationships/image" Target="../media/image12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tags" Target="../tags/tag12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12: Datos Semiestructurados: </a:t>
            </a:r>
            <a:r>
              <a:rPr lang="es-ES" dirty="0"/>
              <a:t>Á</a:t>
            </a:r>
            <a:r>
              <a:rPr lang="es-ES" dirty="0" smtClean="0"/>
              <a:t>rboles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smtClean="0"/>
              <a:t>Datos semiestructurados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Sección 1.5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9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la estructura de datos</a:t>
            </a:r>
            <a:endParaRPr lang="es-CL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87" y="1066800"/>
            <a:ext cx="8828313" cy="5715001"/>
            <a:chOff x="239487" y="1066800"/>
            <a:chExt cx="8828313" cy="5715001"/>
          </a:xfrm>
        </p:grpSpPr>
        <p:sp>
          <p:nvSpPr>
            <p:cNvPr id="26" name="Rectangle 25"/>
            <p:cNvSpPr/>
            <p:nvPr/>
          </p:nvSpPr>
          <p:spPr>
            <a:xfrm>
              <a:off x="239487" y="1066800"/>
              <a:ext cx="4876800" cy="5715000"/>
            </a:xfrm>
            <a:prstGeom prst="rect">
              <a:avLst/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5715000"/>
              <a:ext cx="2647385" cy="10375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3352800"/>
              <a:ext cx="2680042" cy="7825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098" y="2295638"/>
              <a:ext cx="2678018" cy="90476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2" y="1146117"/>
              <a:ext cx="2681760" cy="10040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9487" y="5867400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Relacional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(SQL, CSV,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9487" y="4595812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Grafos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(RDF, </a:t>
              </a:r>
              <a:r>
                <a:rPr lang="es-CL" sz="1600" dirty="0" err="1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Prop</a:t>
              </a:r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. Gs,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9487" y="3420914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>
                  <a:latin typeface="Calibri Light" panose="020F0302020204030204" pitchFamily="34" charset="0"/>
                </a:rPr>
                <a:t>Á</a:t>
              </a:r>
              <a:r>
                <a:rPr lang="es-CL" dirty="0" smtClean="0">
                  <a:latin typeface="Calibri Light" panose="020F0302020204030204" pitchFamily="34" charset="0"/>
                </a:rPr>
                <a:t>rboles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(XML, JSON,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9487" y="2417361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Enriquecido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(HTML, Word,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9487" y="1371600"/>
              <a:ext cx="189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Plano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0741" y="4437584"/>
              <a:ext cx="2648718" cy="1002729"/>
            </a:xfrm>
            <a:prstGeom prst="rect">
              <a:avLst/>
            </a:prstGeom>
          </p:spPr>
        </p:pic>
        <p:sp>
          <p:nvSpPr>
            <p:cNvPr id="28" name="Up-Down Arrow 27"/>
            <p:cNvSpPr/>
            <p:nvPr/>
          </p:nvSpPr>
          <p:spPr>
            <a:xfrm>
              <a:off x="5257800" y="1066801"/>
              <a:ext cx="3810000" cy="5715000"/>
            </a:xfrm>
            <a:prstGeom prst="upDownArrow">
              <a:avLst>
                <a:gd name="adj1" fmla="val 73047"/>
                <a:gd name="adj2" fmla="val 6668"/>
              </a:avLst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0" y="11869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2"/>
                  </a:solidFill>
                  <a:latin typeface="Calibri Light" panose="020F0302020204030204" pitchFamily="34" charset="0"/>
                </a:rPr>
                <a:t>No estructurados</a:t>
              </a:r>
              <a:endParaRPr lang="es-CL" i="1" dirty="0">
                <a:solidFill>
                  <a:schemeClr val="accent2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7000" y="62484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3">
                      <a:lumMod val="50000"/>
                    </a:schemeClr>
                  </a:solidFill>
                  <a:latin typeface="Calibri Light" panose="020F0302020204030204" pitchFamily="34" charset="0"/>
                </a:rPr>
                <a:t>Estructurados</a:t>
              </a:r>
              <a:endParaRPr lang="es-CL" i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7155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Semiestructurados</a:t>
              </a:r>
              <a:endParaRPr lang="es-CL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88298" y="1569809"/>
              <a:ext cx="15240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</a:p>
            <a:p>
              <a:pPr algn="ctr"/>
              <a:r>
                <a:rPr lang="es-CL" sz="6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en-GB" sz="6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1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385" cy="1037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042" cy="782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760" cy="10040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Á</a:t>
            </a:r>
            <a:r>
              <a:rPr lang="es-CL" dirty="0" smtClean="0">
                <a:latin typeface="Calibri Light" panose="020F0302020204030204" pitchFamily="34" charset="0"/>
              </a:rPr>
              <a:t>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Plano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0741" y="4437584"/>
            <a:ext cx="2648718" cy="1002729"/>
          </a:xfrm>
          <a:prstGeom prst="rect">
            <a:avLst/>
          </a:prstGeom>
        </p:spPr>
      </p:pic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No estructurados</a:t>
            </a:r>
            <a:endParaRPr lang="es-CL" i="1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381000"/>
            <a:ext cx="3613291" cy="4495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018" cy="9047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0741" y="1066800"/>
            <a:ext cx="2855546" cy="57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Perdón</a:t>
            </a:r>
            <a:r>
              <a:rPr lang="en-IE" dirty="0" smtClean="0"/>
              <a:t> </a:t>
            </a:r>
            <a:r>
              <a:rPr lang="en-IE" dirty="0" smtClean="0">
                <a:sym typeface="Wingdings" panose="05000000000000000000" pitchFamily="2" charset="2"/>
              </a:rPr>
              <a:t></a:t>
            </a:r>
            <a:endParaRPr lang="en-IE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36" y="1143000"/>
            <a:ext cx="5365630" cy="49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7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Juego </a:t>
            </a:r>
            <a:r>
              <a:rPr lang="es-CL" i="1" dirty="0"/>
              <a:t>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6" name="Picture 6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7461"/>
            <a:ext cx="9144001" cy="51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1"/>
            <a:ext cx="1534683" cy="15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6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1"/>
            <a:ext cx="1752582" cy="150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1"/>
            <a:ext cx="1752582" cy="1502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981202"/>
            <a:ext cx="1754608" cy="1872690"/>
          </a:xfrm>
          <a:prstGeom prst="rect">
            <a:avLst/>
          </a:prstGeom>
        </p:spPr>
      </p:pic>
      <p:sp>
        <p:nvSpPr>
          <p:cNvPr id="14" name="Content Placeholder 6 2 2"/>
          <p:cNvSpPr txBox="1">
            <a:spLocks/>
          </p:cNvSpPr>
          <p:nvPr/>
        </p:nvSpPr>
        <p:spPr>
          <a:xfrm>
            <a:off x="31048" y="5937007"/>
            <a:ext cx="3321756" cy="6923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se puede tener un </a:t>
            </a:r>
            <a:r>
              <a:rPr lang="es-CL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NULL</a:t>
            </a:r>
            <a:r>
              <a:rPr lang="es-CL" sz="1800" i="1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en una columna de la llave primaria</a:t>
            </a:r>
            <a:endParaRPr lang="es-CL" sz="1800" dirty="0" smtClean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4" descr="Bron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3" y="2206550"/>
            <a:ext cx="257175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2218131"/>
            <a:ext cx="2590802" cy="39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6" name="Picture 4" descr="Bro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3" y="2206550"/>
            <a:ext cx="257175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218131"/>
            <a:ext cx="2590802" cy="39508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2"/>
            <a:ext cx="1755622" cy="18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2"/>
            <a:ext cx="1755622" cy="18741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981204"/>
            <a:ext cx="2346742" cy="1876971"/>
          </a:xfrm>
          <a:prstGeom prst="rect">
            <a:avLst/>
          </a:prstGeom>
        </p:spPr>
      </p:pic>
      <p:pic>
        <p:nvPicPr>
          <p:cNvPr id="10" name="Picture 2" descr="Image resul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29" y="2178917"/>
            <a:ext cx="4512446" cy="25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07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981204"/>
            <a:ext cx="2346742" cy="187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981205"/>
            <a:ext cx="4910426" cy="1884130"/>
          </a:xfrm>
          <a:prstGeom prst="rect">
            <a:avLst/>
          </a:prstGeom>
        </p:spPr>
      </p:pic>
      <p:pic>
        <p:nvPicPr>
          <p:cNvPr id="11" name="Picture 2" descr="https://upload.wikimedia.org/wikipedia/commons/thumb/d/d9/Jason_Momoa_Supercon_2014.jpg/220px-Jason_Momoa_Supercon_20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2" y="2319887"/>
            <a:ext cx="20955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3" y="4863062"/>
            <a:ext cx="952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9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smtClean="0"/>
              <a:t>Modelos de datos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Sección 1.5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981205"/>
            <a:ext cx="4910426" cy="18841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6"/>
            <a:ext cx="4911883" cy="1885565"/>
          </a:xfrm>
          <a:prstGeom prst="rect">
            <a:avLst/>
          </a:prstGeom>
        </p:spPr>
      </p:pic>
      <p:pic>
        <p:nvPicPr>
          <p:cNvPr id="15" name="Picture 2" descr="https://img.buzzfeed.com/buzzfeed-static/static/2014-06/14/13/enhanced/webdr05/enhanced-1248-1402768433-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72026"/>
            <a:ext cx="3067052" cy="226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62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15" name="Picture 2" descr="https://img.buzzfeed.com/buzzfeed-static/static/2014-06/14/13/enhanced/webdr05/enhanced-1248-1402768433-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72026"/>
            <a:ext cx="3067052" cy="226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329470"/>
            <a:ext cx="4543875" cy="2070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5"/>
            <a:ext cx="2348225" cy="18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5"/>
            <a:ext cx="2348225" cy="18784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1981206"/>
            <a:ext cx="3136797" cy="18798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802" y="1828800"/>
            <a:ext cx="2857500" cy="1609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802" y="3524607"/>
            <a:ext cx="2857500" cy="1609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9802" y="5196746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0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1981206"/>
            <a:ext cx="3136797" cy="18798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8316" y="5105400"/>
            <a:ext cx="3810000" cy="1632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54" y="1981206"/>
            <a:ext cx="2616583" cy="18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1981206"/>
            <a:ext cx="3136797" cy="18798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54" y="1981206"/>
            <a:ext cx="2616583" cy="18798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8316" y="5105400"/>
            <a:ext cx="3810000" cy="16328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1981206"/>
            <a:ext cx="3136797" cy="18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1981206"/>
            <a:ext cx="3136797" cy="18798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1981205"/>
            <a:ext cx="4351883" cy="1882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8870" y="4622583"/>
            <a:ext cx="2937932" cy="19145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54" y="1981206"/>
            <a:ext cx="2616583" cy="18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9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1981206"/>
            <a:ext cx="3136797" cy="18798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1981205"/>
            <a:ext cx="4351883" cy="1882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8870" y="4622583"/>
            <a:ext cx="2937932" cy="19145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54" y="1981206"/>
            <a:ext cx="2616583" cy="18798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36575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914400" y="1981200"/>
            <a:ext cx="7227794" cy="1696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Cada vez que queremos agregar una columna nueva …</a:t>
            </a:r>
          </a:p>
          <a:p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Si hay exactamente un valor por fila, no hay problema</a:t>
            </a:r>
          </a:p>
          <a:p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Si hay cero o un valor por fila, 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¿</a:t>
            </a:r>
            <a:r>
              <a:rPr lang="es-CL" sz="2000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NULL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</a:p>
          <a:p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Si hay varios valores por fila, hay que crear una tabla nueva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Content Placeholder 6 2 2"/>
          <p:cNvSpPr txBox="1">
            <a:spLocks/>
          </p:cNvSpPr>
          <p:nvPr/>
        </p:nvSpPr>
        <p:spPr>
          <a:xfrm>
            <a:off x="914400" y="3941657"/>
            <a:ext cx="7227794" cy="14162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El esquema cambia mucho cada vez …</a:t>
            </a:r>
          </a:p>
          <a:p>
            <a:pPr marL="0" indent="0" algn="ctr">
              <a:buNone/>
            </a:pPr>
            <a:r>
              <a:rPr lang="es-CL" sz="2400" i="1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y</a:t>
            </a: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puede ser que sea imposible predecir el esquema.</a:t>
            </a:r>
          </a:p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¡¿Les gustaría tener que hacer un diagrama E/R del </a:t>
            </a:r>
            <a:r>
              <a:rPr lang="es-CL" sz="2000" i="1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J.d.T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?!</a:t>
            </a: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Content Placeholder 6 2 2"/>
          <p:cNvSpPr txBox="1">
            <a:spLocks/>
          </p:cNvSpPr>
          <p:nvPr/>
        </p:nvSpPr>
        <p:spPr>
          <a:xfrm>
            <a:off x="914400" y="5678816"/>
            <a:ext cx="7227794" cy="4431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El modelo/esquema relacional es poco flexible</a:t>
            </a: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1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Datos semiestructurados …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1185862"/>
            <a:ext cx="7229475" cy="4772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218" y="1300162"/>
            <a:ext cx="2905125" cy="4657725"/>
          </a:xfrm>
          <a:prstGeom prst="rect">
            <a:avLst/>
          </a:prstGeom>
        </p:spPr>
      </p:pic>
      <p:sp>
        <p:nvSpPr>
          <p:cNvPr id="6" name="Content Placeholder 6 2 2"/>
          <p:cNvSpPr txBox="1">
            <a:spLocks/>
          </p:cNvSpPr>
          <p:nvPr/>
        </p:nvSpPr>
        <p:spPr>
          <a:xfrm>
            <a:off x="1173560" y="2900362"/>
            <a:ext cx="4108052" cy="3043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Los usuarios pueden agregar más atributos.</a:t>
            </a:r>
          </a:p>
          <a:p>
            <a:pPr marL="0" indent="0" algn="ctr">
              <a:buNone/>
            </a:pPr>
            <a:endParaRPr lang="es-CL" sz="2400" i="1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Muchos atributos pueden tener cero o más valores.</a:t>
            </a:r>
          </a:p>
          <a:p>
            <a:pPr marL="0" indent="0" algn="ctr">
              <a:buNone/>
            </a:pPr>
            <a:endParaRPr lang="es-CL" sz="2400" i="1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Los datos son incompletos.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6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Datos semiestructurados:</a:t>
            </a:r>
            <a:br>
              <a:rPr lang="es-CL" dirty="0" smtClean="0"/>
            </a:br>
            <a:r>
              <a:rPr lang="es-CL" dirty="0" smtClean="0"/>
              <a:t>Árboles (XML)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TextBox 7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7,4 |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8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5"/>
            <a:ext cx="8014937" cy="23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3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e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 smtClean="0"/>
              <a:t>tensible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 smtClean="0"/>
              <a:t>arkup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 smtClean="0"/>
              <a:t>anguage</a:t>
            </a:r>
            <a:r>
              <a:rPr lang="es-CL" i="1" dirty="0" smtClean="0"/>
              <a:t>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" y="1363202"/>
            <a:ext cx="3488622" cy="428972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5007628"/>
            <a:ext cx="6762627" cy="172175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136889" y="3711714"/>
            <a:ext cx="36576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¿Hay otra forma de representar estos datos en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XML</a:t>
            </a:r>
            <a:r>
              <a:rPr lang="es-CL" sz="2000" i="1" dirty="0" smtClean="0"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60" name="Content Placeholder 6 2 2"/>
          <p:cNvSpPr txBox="1">
            <a:spLocks/>
          </p:cNvSpPr>
          <p:nvPr/>
        </p:nvSpPr>
        <p:spPr>
          <a:xfrm>
            <a:off x="5136889" y="1915650"/>
            <a:ext cx="3657600" cy="75134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El cierre de etiquetas es obligatorio en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XML</a:t>
            </a:r>
          </a:p>
        </p:txBody>
      </p:sp>
    </p:spTree>
    <p:extLst>
      <p:ext uri="{BB962C8B-B14F-4D97-AF65-F5344CB8AC3E}">
        <p14:creationId xmlns:p14="http://schemas.microsoft.com/office/powerpoint/2010/main" val="274841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9" grpId="0" animBg="1"/>
      <p:bldP spid="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/>
              <a:t>e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/>
              <a:t>tensible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/>
              <a:t>arkup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/>
              <a:t>anguage</a:t>
            </a:r>
            <a:r>
              <a:rPr lang="es-CL" i="1" dirty="0"/>
              <a:t> </a:t>
            </a:r>
            <a:r>
              <a:rPr lang="es-CL" dirty="0"/>
              <a:t>(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4" y="1363203"/>
            <a:ext cx="3591709" cy="4090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5" y="4524173"/>
            <a:ext cx="6735929" cy="215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/>
              <a:t>e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/>
              <a:t>tensible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/>
              <a:t>arkup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/>
              <a:t>anguage</a:t>
            </a:r>
            <a:r>
              <a:rPr lang="es-CL" i="1" dirty="0"/>
              <a:t> </a:t>
            </a:r>
            <a:r>
              <a:rPr lang="es-CL" dirty="0"/>
              <a:t>(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" y="1363203"/>
            <a:ext cx="3892830" cy="4091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7" y="4524176"/>
            <a:ext cx="6747013" cy="2150794"/>
          </a:xfrm>
          <a:prstGeom prst="rect">
            <a:avLst/>
          </a:prstGeom>
        </p:spPr>
      </p:pic>
      <p:sp>
        <p:nvSpPr>
          <p:cNvPr id="24" name="Content Placeholder 6 2 2"/>
          <p:cNvSpPr txBox="1">
            <a:spLocks/>
          </p:cNvSpPr>
          <p:nvPr/>
        </p:nvSpPr>
        <p:spPr>
          <a:xfrm>
            <a:off x="3962400" y="2623134"/>
            <a:ext cx="4965768" cy="126306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0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67" y="2688608"/>
            <a:ext cx="4791385" cy="11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8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e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 smtClean="0"/>
              <a:t>tensible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 smtClean="0"/>
              <a:t>arkup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 smtClean="0"/>
              <a:t>anguage</a:t>
            </a:r>
            <a:r>
              <a:rPr lang="es-CL" i="1" dirty="0" smtClean="0"/>
              <a:t>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" y="1363202"/>
            <a:ext cx="3488727" cy="4299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  <p:sp>
        <p:nvSpPr>
          <p:cNvPr id="19" name="Content Placeholder 6 2 2"/>
          <p:cNvSpPr txBox="1">
            <a:spLocks/>
          </p:cNvSpPr>
          <p:nvPr/>
        </p:nvSpPr>
        <p:spPr>
          <a:xfrm>
            <a:off x="4494308" y="2642712"/>
            <a:ext cx="3725354" cy="48148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Se preserva el orden</a:t>
            </a:r>
          </a:p>
        </p:txBody>
      </p:sp>
    </p:spTree>
    <p:extLst>
      <p:ext uri="{BB962C8B-B14F-4D97-AF65-F5344CB8AC3E}">
        <p14:creationId xmlns:p14="http://schemas.microsoft.com/office/powerpoint/2010/main" val="27089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0"/>
            <a:ext cx="4296794" cy="16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0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1"/>
            <a:ext cx="3392600" cy="308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8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0"/>
            <a:ext cx="3391016" cy="4341550"/>
          </a:xfrm>
          <a:prstGeom prst="rect">
            <a:avLst/>
          </a:prstGeom>
        </p:spPr>
      </p:pic>
      <p:pic>
        <p:nvPicPr>
          <p:cNvPr id="6" name="Picture 4 2" descr="Bron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915726"/>
            <a:ext cx="2089378" cy="321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1915727"/>
            <a:ext cx="2111027" cy="3219191"/>
          </a:xfrm>
          <a:prstGeom prst="rect">
            <a:avLst/>
          </a:prstGeom>
        </p:spPr>
      </p:pic>
      <p:sp>
        <p:nvSpPr>
          <p:cNvPr id="8" name="Content Placeholder 6 2 2"/>
          <p:cNvSpPr txBox="1">
            <a:spLocks/>
          </p:cNvSpPr>
          <p:nvPr/>
        </p:nvSpPr>
        <p:spPr>
          <a:xfrm>
            <a:off x="4088983" y="5715000"/>
            <a:ext cx="4449594" cy="79204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Si no hay un valor, simplemente se puede omitir el valor</a:t>
            </a:r>
          </a:p>
        </p:txBody>
      </p:sp>
    </p:spTree>
    <p:extLst>
      <p:ext uri="{BB962C8B-B14F-4D97-AF65-F5344CB8AC3E}">
        <p14:creationId xmlns:p14="http://schemas.microsoft.com/office/powerpoint/2010/main" val="36954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2 2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29" y="2178917"/>
            <a:ext cx="4512446" cy="25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22022"/>
            <a:ext cx="3391198" cy="53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3 2 1" descr="https://upload.wikimedia.org/wikipedia/commons/thumb/d/d9/Jason_Momoa_Supercon_2014.jpg/220px-Jason_Momoa_Supercon_2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2" y="2133600"/>
            <a:ext cx="20955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02" y="4676775"/>
            <a:ext cx="952500" cy="53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22027"/>
            <a:ext cx="3597231" cy="56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2 2 2 1" descr="https://img.buzzfeed.com/buzzfeed-static/static/2014-06/14/13/enhanced/webdr05/enhanced-1248-1402768433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64" y="2362200"/>
            <a:ext cx="3654668" cy="26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67532" y="51816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¿A. P. A.?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67532" y="559441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¿Quién es de </a:t>
            </a:r>
            <a:r>
              <a:rPr lang="es-CL" sz="2000" i="1" dirty="0">
                <a:latin typeface="Calibri Light" panose="020F0302020204030204" pitchFamily="34" charset="0"/>
              </a:rPr>
              <a:t>I</a:t>
            </a:r>
            <a:r>
              <a:rPr lang="es-CL" sz="2000" i="1" dirty="0" smtClean="0">
                <a:latin typeface="Calibri Light" panose="020F0302020204030204" pitchFamily="34" charset="0"/>
              </a:rPr>
              <a:t>nglaterra?</a:t>
            </a:r>
          </a:p>
        </p:txBody>
      </p:sp>
      <p:sp>
        <p:nvSpPr>
          <p:cNvPr id="16" name="Content Placeholder 6 2 2"/>
          <p:cNvSpPr txBox="1">
            <a:spLocks/>
          </p:cNvSpPr>
          <p:nvPr/>
        </p:nvSpPr>
        <p:spPr>
          <a:xfrm>
            <a:off x="5166527" y="6065957"/>
            <a:ext cx="3658605" cy="79204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Se preserva el orden pero sería más limpio así …</a:t>
            </a: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22023"/>
            <a:ext cx="3597616" cy="45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3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2" y="1461916"/>
            <a:ext cx="8013818" cy="234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90600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6142"/>
            <a:ext cx="6436546" cy="15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2 2 2 1" descr="https://img.buzzfeed.com/buzzfeed-static/static/2014-06/14/13/enhanced/webdr05/enhanced-1248-1402768433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64" y="2362200"/>
            <a:ext cx="3654668" cy="26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22026"/>
            <a:ext cx="3602639" cy="56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2" y="1828800"/>
            <a:ext cx="2857500" cy="1609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2" y="3524607"/>
            <a:ext cx="2857500" cy="1609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2" y="5196746"/>
            <a:ext cx="2857500" cy="1609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2"/>
            <a:ext cx="3401153" cy="456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2"/>
            <a:ext cx="3401628" cy="5410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316" y="5105400"/>
            <a:ext cx="3810000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Juego de 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0" y="1210953"/>
            <a:ext cx="3505758" cy="5620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868" y="4622583"/>
            <a:ext cx="2937932" cy="19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65838"/>
            <a:ext cx="8382000" cy="715962"/>
          </a:xfrm>
        </p:spPr>
        <p:txBody>
          <a:bodyPr>
            <a:normAutofit fontScale="90000"/>
          </a:bodyPr>
          <a:lstStyle/>
          <a:p>
            <a:pPr algn="r"/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… XML es más flexible que los datos relacionales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6868" name="Picture 4" descr="http://giant.gfycat.com/SpectacularLavishHorsemous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934200" cy="388315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509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Otras Características (en breve)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0" y="1295402"/>
            <a:ext cx="3950932" cy="3712011"/>
          </a:xfrm>
          <a:prstGeom prst="rect">
            <a:avLst/>
          </a:prstGeom>
        </p:spPr>
      </p:pic>
      <p:pic>
        <p:nvPicPr>
          <p:cNvPr id="10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44692" y="5760542"/>
            <a:ext cx="47244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¿Qué más podríamos agregar con respecto a XML para describir este personaje?</a:t>
            </a:r>
          </a:p>
        </p:txBody>
      </p:sp>
    </p:spTree>
    <p:extLst>
      <p:ext uri="{BB962C8B-B14F-4D97-AF65-F5344CB8AC3E}">
        <p14:creationId xmlns:p14="http://schemas.microsoft.com/office/powerpoint/2010/main" val="94200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Versión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2" y="1295402"/>
            <a:ext cx="3951637" cy="39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8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</a:t>
            </a:r>
            <a:r>
              <a:rPr lang="es-CL" dirty="0" smtClean="0"/>
              <a:t>Codificación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1" y="1295402"/>
            <a:ext cx="4294391" cy="39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</a:t>
            </a:r>
            <a:r>
              <a:rPr lang="es-CL" dirty="0" smtClean="0"/>
              <a:t>Atributos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" y="1295402"/>
            <a:ext cx="4408050" cy="39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</a:t>
            </a:r>
            <a:r>
              <a:rPr lang="es-CL" dirty="0" smtClean="0"/>
              <a:t>Idiomas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0" y="1295403"/>
            <a:ext cx="6005293" cy="39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3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375" cy="2743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 Esquema (XSD)</a:t>
            </a:r>
            <a:r>
              <a:rPr lang="es-CL" dirty="0"/>
              <a:t>: Ejemplo </a:t>
            </a:r>
            <a:r>
              <a:rPr lang="es-CL" dirty="0" smtClean="0"/>
              <a:t>parcial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4308173"/>
            <a:ext cx="3809998" cy="2549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516286"/>
            <a:ext cx="3810000" cy="2133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435760"/>
            <a:ext cx="3566116" cy="23461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0" y="1295403"/>
            <a:ext cx="6242988" cy="34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 Esquema (XSD)</a:t>
            </a:r>
            <a:r>
              <a:rPr lang="es-CL" dirty="0"/>
              <a:t>: </a:t>
            </a:r>
            <a:r>
              <a:rPr lang="es-CL" i="1" dirty="0" err="1" smtClean="0"/>
              <a:t>Datatypes</a:t>
            </a:r>
            <a:endParaRPr lang="es-CL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Diagram of built-in type 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14311"/>
            <a:ext cx="6172200" cy="70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¿Consultas?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89310" y="5410200"/>
            <a:ext cx="472440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¿Todas las casas de todos los personajes?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3"/>
            <a:ext cx="3494434" cy="562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1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Abreviaturas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7" y="1828800"/>
            <a:ext cx="8592685" cy="41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35" y="2073907"/>
            <a:ext cx="6867073" cy="401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Predicados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7" y="1752600"/>
            <a:ext cx="8242693" cy="431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Funciones de </a:t>
            </a:r>
            <a:r>
              <a:rPr lang="es-CL" dirty="0" err="1" smtClean="0"/>
              <a:t>String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52" y="3048000"/>
            <a:ext cx="4912295" cy="13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Aritmética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193" y="1399323"/>
            <a:ext cx="3063414" cy="27310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38" y="4495800"/>
            <a:ext cx="2531923" cy="805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925" y="5621549"/>
            <a:ext cx="4012147" cy="10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3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Hay Más Operadores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1700" y="3651603"/>
            <a:ext cx="4800600" cy="707886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Depende de la versión de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XPath</a:t>
            </a:r>
            <a:r>
              <a:rPr lang="es-CL" sz="2000" i="1" dirty="0" smtClean="0">
                <a:latin typeface="Calibri Light" panose="020F0302020204030204" pitchFamily="34" charset="0"/>
              </a:rPr>
              <a:t> también </a:t>
            </a:r>
          </a:p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(hay v.1,0, 2,0 y 3,0)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6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2" y="1210958"/>
            <a:ext cx="5345179" cy="56195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¿Los nodos de actores?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6324600"/>
            <a:ext cx="725525" cy="1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0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375" cy="2743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2209799"/>
            <a:ext cx="5225692" cy="15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3"/>
            <a:ext cx="5334578" cy="5619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¿Todas las casas?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24601"/>
            <a:ext cx="626756" cy="1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3"/>
            <a:ext cx="5336228" cy="56193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¿Todas las casas (solo texto)?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24597"/>
            <a:ext cx="1336430" cy="1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3"/>
            <a:ext cx="5335194" cy="56194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¿Los apellidos (texto)?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6324600"/>
            <a:ext cx="1760771" cy="1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2" y="1210953"/>
            <a:ext cx="5335035" cy="56194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¿Los apellidos de actores (texto)?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6324598"/>
            <a:ext cx="2398501" cy="1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9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2" y="1210953"/>
            <a:ext cx="5335035" cy="56194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¿El nombre del segundo personaje?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6324599"/>
            <a:ext cx="2930147" cy="1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6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2" y="1210954"/>
            <a:ext cx="5339575" cy="56194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¿La cultura del personaje 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JDT02</a:t>
            </a:r>
            <a:r>
              <a:rPr lang="es-CL" sz="2000" i="1" dirty="0" smtClean="0"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58695"/>
            <a:ext cx="3682692" cy="1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7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2" y="1210954"/>
            <a:ext cx="5340320" cy="56198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¿Nombres de hombres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Baratheon</a:t>
            </a:r>
            <a:r>
              <a:rPr lang="es-CL" sz="2000" i="1" dirty="0" smtClean="0"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685800" y="6224211"/>
            <a:ext cx="8305800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6356293"/>
            <a:ext cx="6755509" cy="1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2" y="1210955"/>
            <a:ext cx="5341089" cy="5619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497079"/>
            <a:ext cx="504216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¿Nombres de personajes interpretados                     por un actor irlandés?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124200" y="6224211"/>
            <a:ext cx="5867400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6358181"/>
            <a:ext cx="5351467" cy="16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0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9436" y="5811690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</a:t>
            </a:r>
            <a:r>
              <a:rPr lang="es-CL" sz="2000" i="1" dirty="0">
                <a:latin typeface="Calibri Light" panose="020F0302020204030204" pitchFamily="34" charset="0"/>
              </a:rPr>
              <a:t>Casas o culturas (unión)?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6358693"/>
            <a:ext cx="1667441" cy="145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2" y="1210957"/>
            <a:ext cx="5340063" cy="56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9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5"/>
            <a:ext cx="5344119" cy="51992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811690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¿El debut más reciente</a:t>
            </a:r>
          </a:p>
        </p:txBody>
      </p:sp>
      <p:sp>
        <p:nvSpPr>
          <p:cNvPr id="15" name="Content Placeholder 6 2 2 1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6358694"/>
            <a:ext cx="1738681" cy="141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03" y="6358694"/>
            <a:ext cx="204397" cy="141295"/>
          </a:xfrm>
          <a:prstGeom prst="rect">
            <a:avLst/>
          </a:prstGeom>
        </p:spPr>
      </p:pic>
      <p:sp>
        <p:nvSpPr>
          <p:cNvPr id="11" name="Content Placeholder 6 2 2 2"/>
          <p:cNvSpPr txBox="1">
            <a:spLocks/>
          </p:cNvSpPr>
          <p:nvPr/>
        </p:nvSpPr>
        <p:spPr>
          <a:xfrm>
            <a:off x="6694170" y="1210955"/>
            <a:ext cx="2426970" cy="432208"/>
          </a:xfrm>
          <a:prstGeom prst="rect">
            <a:avLst/>
          </a:prstGeom>
          <a:solidFill>
            <a:srgbClr val="FFD9D9"/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¡</a:t>
            </a:r>
            <a:r>
              <a:rPr lang="es-CL" sz="2000" dirty="0" err="1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XPath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 2.0!</a:t>
            </a:r>
          </a:p>
        </p:txBody>
      </p:sp>
    </p:spTree>
    <p:extLst>
      <p:ext uri="{BB962C8B-B14F-4D97-AF65-F5344CB8AC3E}">
        <p14:creationId xmlns:p14="http://schemas.microsoft.com/office/powerpoint/2010/main" val="36770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</a:t>
            </a:r>
            <a:r>
              <a:rPr lang="es-CL" noProof="0" dirty="0"/>
              <a:t>tabla</a:t>
            </a:r>
            <a:r>
              <a:rPr lang="es-CL" noProof="0" dirty="0" smtClean="0"/>
              <a:t>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0" y="1210955"/>
            <a:ext cx="5345634" cy="51995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811690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¿El personaje con el debut más reciente?</a:t>
            </a:r>
          </a:p>
        </p:txBody>
      </p:sp>
      <p:sp>
        <p:nvSpPr>
          <p:cNvPr id="15" name="Content Placeholder 6 2 2 1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Content Placeholder 6 2 2 2"/>
          <p:cNvSpPr txBox="1">
            <a:spLocks/>
          </p:cNvSpPr>
          <p:nvPr/>
        </p:nvSpPr>
        <p:spPr>
          <a:xfrm>
            <a:off x="6694170" y="1210955"/>
            <a:ext cx="2426970" cy="432208"/>
          </a:xfrm>
          <a:prstGeom prst="rect">
            <a:avLst/>
          </a:prstGeom>
          <a:solidFill>
            <a:srgbClr val="FFD9D9"/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¡</a:t>
            </a:r>
            <a:r>
              <a:rPr lang="es-CL" sz="2000" dirty="0" err="1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XPath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 2.0!</a:t>
            </a: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88" y="6358697"/>
            <a:ext cx="3854933" cy="16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0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0" y="1210955"/>
            <a:ext cx="5347126" cy="22513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4334591"/>
            <a:ext cx="829491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¿Qué pasará aquí?</a:t>
            </a:r>
          </a:p>
          <a:p>
            <a:pPr algn="ctr"/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7" name="Content Placeholder 6 2 2 1 1"/>
          <p:cNvSpPr txBox="1">
            <a:spLocks/>
          </p:cNvSpPr>
          <p:nvPr/>
        </p:nvSpPr>
        <p:spPr>
          <a:xfrm>
            <a:off x="381000" y="5060471"/>
            <a:ext cx="8294914" cy="68930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Resultados vacíos: se preservan los espacios del nodo:</a:t>
            </a:r>
          </a:p>
          <a:p>
            <a:pPr marL="0" indent="0" algn="ctr">
              <a:buNone/>
            </a:pP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42" y="5497650"/>
            <a:ext cx="2768027" cy="1930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27" y="4783423"/>
            <a:ext cx="4806256" cy="1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0" y="1210955"/>
            <a:ext cx="5347872" cy="22520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4334591"/>
            <a:ext cx="829491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¿Qué pasará aquí?</a:t>
            </a:r>
          </a:p>
          <a:p>
            <a:pPr algn="ctr"/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5" name="Content Placeholder 6 2 2 1 1"/>
          <p:cNvSpPr txBox="1">
            <a:spLocks/>
          </p:cNvSpPr>
          <p:nvPr/>
        </p:nvSpPr>
        <p:spPr>
          <a:xfrm>
            <a:off x="381000" y="5060471"/>
            <a:ext cx="8294914" cy="68930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Resultados vacíos: se preservan los espacios del nodo:</a:t>
            </a:r>
          </a:p>
          <a:p>
            <a:pPr marL="0" indent="0" algn="ctr">
              <a:buNone/>
            </a:pP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42" y="5497650"/>
            <a:ext cx="2768027" cy="193049"/>
          </a:xfrm>
          <a:prstGeom prst="rect">
            <a:avLst/>
          </a:prstGeom>
        </p:spPr>
      </p:pic>
      <p:sp>
        <p:nvSpPr>
          <p:cNvPr id="27" name="Content Placeholder 6 2 2 1 2"/>
          <p:cNvSpPr txBox="1">
            <a:spLocks/>
          </p:cNvSpPr>
          <p:nvPr/>
        </p:nvSpPr>
        <p:spPr>
          <a:xfrm>
            <a:off x="381000" y="5749774"/>
            <a:ext cx="8294912" cy="68930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Se puede usar: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" y="6186952"/>
            <a:ext cx="7536478" cy="1696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27" y="4783423"/>
            <a:ext cx="4806256" cy="1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Nota al margen: </a:t>
            </a:r>
            <a:r>
              <a:rPr lang="es-CL" dirty="0" smtClean="0">
                <a:solidFill>
                  <a:srgbClr val="7030A0"/>
                </a:solidFill>
              </a:rPr>
              <a:t>HTML</a:t>
            </a:r>
            <a:r>
              <a:rPr lang="es-CL" dirty="0" smtClean="0"/>
              <a:t> vs. </a:t>
            </a:r>
            <a:r>
              <a:rPr lang="es-CL" dirty="0">
                <a:solidFill>
                  <a:schemeClr val="accent5"/>
                </a:solidFill>
              </a:rPr>
              <a:t>XML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7541"/>
            <a:ext cx="7253682" cy="3342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7187" y="44196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Es HTML. ¿Pero es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XML</a:t>
            </a:r>
            <a:r>
              <a:rPr lang="es-CL" sz="2000" i="1" dirty="0" smtClean="0"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4043" y="5485637"/>
            <a:ext cx="36576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¿Un ejemplo que sea HTML pero no sea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XML</a:t>
            </a:r>
            <a:r>
              <a:rPr lang="es-CL" sz="2000" i="1" dirty="0" smtClean="0"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8" name="Content Placeholder 6 2 2"/>
          <p:cNvSpPr txBox="1">
            <a:spLocks/>
          </p:cNvSpPr>
          <p:nvPr/>
        </p:nvSpPr>
        <p:spPr>
          <a:xfrm>
            <a:off x="4653537" y="4895910"/>
            <a:ext cx="3657600" cy="3611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En este ejemplo, sí.</a:t>
            </a: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Content Placeholder 6 2 2"/>
          <p:cNvSpPr txBox="1">
            <a:spLocks/>
          </p:cNvSpPr>
          <p:nvPr/>
        </p:nvSpPr>
        <p:spPr>
          <a:xfrm>
            <a:off x="4653537" y="6268273"/>
            <a:ext cx="3657600" cy="3611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…</a:t>
            </a: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6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Nota al margen: </a:t>
            </a:r>
            <a:r>
              <a:rPr lang="es-CL" dirty="0">
                <a:solidFill>
                  <a:srgbClr val="7030A0"/>
                </a:solidFill>
              </a:rPr>
              <a:t>HTML</a:t>
            </a:r>
            <a:r>
              <a:rPr lang="es-CL" dirty="0"/>
              <a:t> vs. </a:t>
            </a:r>
            <a:r>
              <a:rPr lang="es-CL" dirty="0">
                <a:solidFill>
                  <a:schemeClr val="accent5"/>
                </a:solidFill>
              </a:rPr>
              <a:t>XML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5" y="1600200"/>
            <a:ext cx="7995111" cy="2027396"/>
          </a:xfrm>
          <a:prstGeom prst="rect">
            <a:avLst/>
          </a:prstGeom>
        </p:spPr>
      </p:pic>
      <p:sp>
        <p:nvSpPr>
          <p:cNvPr id="11" name="Content Placeholder 6 2 2 1"/>
          <p:cNvSpPr txBox="1">
            <a:spLocks/>
          </p:cNvSpPr>
          <p:nvPr/>
        </p:nvSpPr>
        <p:spPr>
          <a:xfrm>
            <a:off x="4191000" y="5410200"/>
            <a:ext cx="4267200" cy="75134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El cierre de etiquetas no es siempre obligatorio en</a:t>
            </a:r>
            <a:r>
              <a:rPr lang="es-CL" sz="2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HTML</a:t>
            </a:r>
            <a:r>
              <a:rPr lang="es-CL" sz="2000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5" name="Content Placeholder 6 2 2 2"/>
          <p:cNvSpPr txBox="1">
            <a:spLocks/>
          </p:cNvSpPr>
          <p:nvPr/>
        </p:nvSpPr>
        <p:spPr>
          <a:xfrm>
            <a:off x="4191000" y="6161549"/>
            <a:ext cx="4267200" cy="46785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(hay más diferencias)</a:t>
            </a:r>
            <a:endParaRPr lang="es-CL" sz="2000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3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Nota al margen: </a:t>
            </a:r>
            <a:r>
              <a:rPr lang="es-CL" dirty="0" smtClean="0">
                <a:solidFill>
                  <a:srgbClr val="7030A0"/>
                </a:solidFill>
              </a:rPr>
              <a:t>HTML</a:t>
            </a:r>
            <a:r>
              <a:rPr lang="es-CL" dirty="0" smtClean="0"/>
              <a:t> vs. </a:t>
            </a:r>
            <a:r>
              <a:rPr lang="es-CL" dirty="0">
                <a:solidFill>
                  <a:schemeClr val="accent5"/>
                </a:solidFill>
              </a:rPr>
              <a:t>XML</a:t>
            </a:r>
            <a:endParaRPr lang="es-CL" dirty="0"/>
          </a:p>
        </p:txBody>
      </p:sp>
      <p:sp>
        <p:nvSpPr>
          <p:cNvPr id="4" name="Oval 3"/>
          <p:cNvSpPr/>
          <p:nvPr/>
        </p:nvSpPr>
        <p:spPr>
          <a:xfrm>
            <a:off x="609600" y="1905000"/>
            <a:ext cx="7848600" cy="3505200"/>
          </a:xfrm>
          <a:prstGeom prst="ellipse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06900" y="2676128"/>
            <a:ext cx="3708400" cy="1870869"/>
          </a:xfrm>
          <a:prstGeom prst="ellipse">
            <a:avLst/>
          </a:prstGeom>
          <a:ln w="317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latin typeface="Calibri Light" panose="020F0302020204030204" pitchFamily="34" charset="0"/>
              </a:rPr>
              <a:t>             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06900" y="3166863"/>
            <a:ext cx="1803400" cy="889397"/>
          </a:xfrm>
          <a:prstGeom prst="ellipse">
            <a:avLst/>
          </a:prstGeom>
          <a:ln w="317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latin typeface="Calibri Light" panose="020F0302020204030204" pitchFamily="34" charset="0"/>
              </a:rPr>
              <a:t>XHTML </a:t>
            </a:r>
            <a:r>
              <a:rPr lang="es-CL" dirty="0" smtClean="0">
                <a:latin typeface="Calibri Light" panose="020F0302020204030204" pitchFamily="34" charset="0"/>
              </a:rPr>
              <a:t>(2000)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44650" y="3171623"/>
            <a:ext cx="1803400" cy="889397"/>
          </a:xfrm>
          <a:prstGeom prst="ellipse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latin typeface="Calibri Light" panose="020F0302020204030204" pitchFamily="34" charset="0"/>
              </a:rPr>
              <a:t>HTML </a:t>
            </a:r>
            <a:r>
              <a:rPr lang="es-CL" dirty="0" smtClean="0">
                <a:latin typeface="Calibri Light" panose="020F0302020204030204" pitchFamily="34" charset="0"/>
              </a:rPr>
              <a:t>(1989)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328839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latin typeface="Calibri Light" panose="020F0302020204030204" pitchFamily="34" charset="0"/>
              </a:rPr>
              <a:t>XML             </a:t>
            </a:r>
            <a:r>
              <a:rPr lang="es-CL" dirty="0">
                <a:latin typeface="Calibri Light" panose="020F0302020204030204" pitchFamily="34" charset="0"/>
              </a:rPr>
              <a:t>(1998</a:t>
            </a:r>
            <a:r>
              <a:rPr lang="es-CL" dirty="0" smtClean="0">
                <a:latin typeface="Calibri Light" panose="020F0302020204030204" pitchFamily="34" charset="0"/>
              </a:rPr>
              <a:t>)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6300" y="229850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latin typeface="Calibri Light" panose="020F0302020204030204" pitchFamily="34" charset="0"/>
              </a:rPr>
              <a:t>SGML             </a:t>
            </a:r>
            <a:r>
              <a:rPr lang="es-CL" dirty="0">
                <a:latin typeface="Calibri Light" panose="020F0302020204030204" pitchFamily="34" charset="0"/>
              </a:rPr>
              <a:t>(</a:t>
            </a:r>
            <a:r>
              <a:rPr lang="es-CL" dirty="0" smtClean="0">
                <a:latin typeface="Calibri Light" panose="020F0302020204030204" pitchFamily="34" charset="0"/>
              </a:rPr>
              <a:t>1986)</a:t>
            </a:r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>
            <a:stCxn id="8" idx="6"/>
            <a:endCxn id="7" idx="2"/>
          </p:cNvCxnSpPr>
          <p:nvPr/>
        </p:nvCxnSpPr>
        <p:spPr>
          <a:xfrm flipV="1">
            <a:off x="3448050" y="3611562"/>
            <a:ext cx="958850" cy="4760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36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Nota al margen: </a:t>
            </a:r>
            <a:r>
              <a:rPr lang="es-CL" dirty="0" smtClean="0">
                <a:solidFill>
                  <a:srgbClr val="7030A0"/>
                </a:solidFill>
              </a:rPr>
              <a:t>HTML</a:t>
            </a:r>
            <a:r>
              <a:rPr lang="es-CL" dirty="0" smtClean="0"/>
              <a:t> vs. </a:t>
            </a:r>
            <a:r>
              <a:rPr lang="es-CL" dirty="0">
                <a:solidFill>
                  <a:schemeClr val="accent5"/>
                </a:solidFill>
              </a:rPr>
              <a:t>XML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7541"/>
            <a:ext cx="7253682" cy="3342684"/>
          </a:xfrm>
          <a:prstGeom prst="rect">
            <a:avLst/>
          </a:prstGeom>
        </p:spPr>
      </p:pic>
      <p:sp>
        <p:nvSpPr>
          <p:cNvPr id="8" name="Content Placeholder 6 2 2"/>
          <p:cNvSpPr txBox="1">
            <a:spLocks/>
          </p:cNvSpPr>
          <p:nvPr/>
        </p:nvSpPr>
        <p:spPr>
          <a:xfrm>
            <a:off x="2590800" y="4895910"/>
            <a:ext cx="6096000" cy="81909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Cuando tenemos </a:t>
            </a:r>
            <a:r>
              <a:rPr lang="es-CL" sz="2000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HTML</a:t>
            </a:r>
            <a:r>
              <a:rPr lang="es-CL" sz="2000" i="1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válido en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XML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, 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podemos ocupar </a:t>
            </a:r>
            <a:r>
              <a:rPr lang="es-CL" sz="2000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XPath</a:t>
            </a:r>
            <a:r>
              <a:rPr lang="es-CL" sz="20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para extraer valores del </a:t>
            </a:r>
            <a:r>
              <a:rPr lang="es-CL" sz="2000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HTML</a:t>
            </a:r>
            <a:r>
              <a:rPr lang="es-CL" sz="2000" i="1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…</a:t>
            </a:r>
            <a:endParaRPr lang="es-CL" sz="2000" dirty="0" smtClean="0">
              <a:solidFill>
                <a:srgbClr val="4BACC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rgbClr val="0070C0"/>
                </a:solidFill>
              </a:rPr>
              <a:t>XPath</a:t>
            </a:r>
            <a:r>
              <a:rPr lang="es-CL" dirty="0" smtClean="0"/>
              <a:t> sobre </a:t>
            </a:r>
            <a:r>
              <a:rPr lang="es-CL" dirty="0" smtClean="0">
                <a:solidFill>
                  <a:srgbClr val="7030A0"/>
                </a:solidFill>
              </a:rPr>
              <a:t>HTML</a:t>
            </a:r>
            <a:r>
              <a:rPr lang="es-CL" dirty="0" smtClean="0"/>
              <a:t> en Chrome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239000" cy="4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9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Nota al margen: </a:t>
            </a:r>
            <a:r>
              <a:rPr lang="es-CL" dirty="0" smtClean="0">
                <a:solidFill>
                  <a:schemeClr val="accent5"/>
                </a:solidFill>
              </a:rPr>
              <a:t>XML </a:t>
            </a:r>
            <a:r>
              <a:rPr lang="es-CL" dirty="0" smtClean="0"/>
              <a:t>vs.</a:t>
            </a:r>
            <a:r>
              <a:rPr lang="es-CL" dirty="0" smtClean="0">
                <a:solidFill>
                  <a:schemeClr val="accent5"/>
                </a:solidFill>
              </a:rPr>
              <a:t> </a:t>
            </a: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JSON</a:t>
            </a:r>
            <a:endParaRPr lang="es-CL" dirty="0"/>
          </a:p>
        </p:txBody>
      </p:sp>
      <p:pic>
        <p:nvPicPr>
          <p:cNvPr id="4" name="Picture 2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42208"/>
            <a:ext cx="44958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5" y="1295407"/>
            <a:ext cx="3892390" cy="34864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95800" y="1142208"/>
            <a:ext cx="4648200" cy="5726677"/>
          </a:xfrm>
          <a:prstGeom prst="rect">
            <a:avLst/>
          </a:prstGeom>
          <a:solidFill>
            <a:schemeClr val="accent2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06" y="1295407"/>
            <a:ext cx="3171357" cy="45594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97" y="6468428"/>
            <a:ext cx="2868568" cy="2316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5" y="6468428"/>
            <a:ext cx="3048406" cy="2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86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2" descr="https://cdn3.vox-cdn.com/thumbor/oMEmjJcBcEiKONQxcdy69eYfLps=/800x0/filters:no_upscale()/cdn0.vox-cdn.com/uploads/chorus_asset/file/3751988/GIF_SHURG_3.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437965" cy="41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4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(tabla)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0" y="2262177"/>
            <a:ext cx="7487018" cy="1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noProof="0" dirty="0" smtClean="0"/>
              <a:t>Diferentes modelos de datos tienen</a:t>
            </a:r>
            <a:br>
              <a:rPr lang="es-CL" noProof="0" dirty="0" smtClean="0"/>
            </a:br>
            <a:r>
              <a:rPr lang="es-CL" noProof="0" dirty="0" smtClean="0"/>
              <a:t>diferentes fortalezas y debilidades …</a:t>
            </a:r>
            <a:endParaRPr lang="es-CL" noProof="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" y="1691632"/>
            <a:ext cx="4267200" cy="1609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19" y="2766450"/>
            <a:ext cx="4914658" cy="1435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915754" y="6096000"/>
            <a:ext cx="3944612" cy="685800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n w="635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14300" dist="127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… como las cervezas.</a:t>
            </a:r>
            <a:endParaRPr lang="es-CL" dirty="0">
              <a:ln w="635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114300" dist="12700" sx="102000" sy="102000" algn="ctr" rotWithShape="0">
                  <a:schemeClr val="bg1">
                    <a:alpha val="40000"/>
                  </a:scheme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28" y="1279949"/>
            <a:ext cx="3203953" cy="12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5,26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~Tommen~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1802,502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ersonaje\xpre{2}\xpc/\xnc nombre\xpc/text()}&#10;\end{document}&#10;"/>
  <p:tag name="IGUANATEXSIZE" val="16"/>
  <p:tag name="IGUANATEXCURSOR" val="2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5,26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~Andal~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9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2587,11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ersonaje\xpre{@uid=&quot;JDT02&quot;}\xpc/\xnc cultura\xpc/text()}&#10;\end{document}&#10;"/>
  <p:tag name="IGUANATEXSIZE" val="14"/>
  <p:tag name="IGUANATEXCURSOR" val="3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5,26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~Joffrey~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~Tommen~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8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4745,162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ersonaje\xpre{@genero=&quot;male&quot; and apellido/text()=&quot;Baratheon&quot;}\xpc/\xnc nombre\xpc/text()}&#10;\end{document}&#10;"/>
  <p:tag name="IGUANATEXSIZE" val="14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5,26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~Joffrey~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4856"/>
  <p:tag name="ORIGINALWIDTH" val="3762.28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ais\xpre{text()=&quot;Irlanda&quot;}\xpc/ancestor::\xnc personaje\xpc/\xnc nombre\xpc/text()}&#10;\end{document}&#10;"/>
  <p:tag name="IGUANATEXSIZE" val="14"/>
  <p:tag name="IGUANATEXCURSOR" val="36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1170,16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 //\xnc casa \xpc| \xpc//\xnc cultura}&#10;\end{document}&#10;"/>
  <p:tag name="IGUANATEXSIZE" val="14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9.6987"/>
  <p:tag name="ORIGINALWIDTH" val="512.8611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~&lt;cultura&gt;Andal&lt;/cultura&gt;~&#10;    ~&lt;casa&gt;Baratheon&lt;/casa&gt;~&#10;    ~&lt;casa&gt;Lannister&lt;/casa&gt;~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~&lt;cultura&gt;Andal&lt;/cultura&gt;~&#10;    ~&lt;casa&gt;Baratheon&lt;/casa&gt;~&#10;    ~&lt;casa&gt;Lannister&lt;/casa&gt;~&#10;    &lt;origen&gt;King^'^s Landing&lt;/origen&gt;&#10;  &lt;/personaje&gt;^\elip^&#10;&lt;/juego-de-tronos&gt;&#10;\end{lstlisting}&#10;\end{document}"/>
  <p:tag name="IGUANATEXSIZE" val="20"/>
  <p:tag name="IGUANATEXCURSOR" val="11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81,472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^\elip^&#10;  &lt;personaje uid=&quot;JDT05&quot; genero=&quot;male&quot; xml:lang=&quot;en&quot;&gt;&#10;    &lt;nombre&gt;Podrick&lt;/nombre&gt;&#10;    &lt;apellido&gt;Payne&lt;/apellido&gt;&#10;    &lt;actor&gt;^\elip^&lt;/actor&gt;&#10;    &lt;debut&gt;12&lt;/debut&gt;&#10;    &lt;cultura&gt;Andal&lt;/cultura&gt;&#10;    &lt;casa&gt;Payne&lt;/casa&gt;&#10;  &lt;/personaje&gt;^\elip^&#10;&lt;/juego-de-tronos&gt;&#10;\end{lstlisting}&#10;\end{document}"/>
  <p:tag name="IGUANATEXSIZE" val="15"/>
  <p:tag name="IGUANATEXCURSOR" val="9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1221,17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 max(//\xnc debut\xpc/text())}&#10;\end{document}&#10;"/>
  <p:tag name="IGUANATEXSIZE" val="14"/>
  <p:tag name="IGUANATEXCURSOR" val="2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111,7656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color{magenta}12}&#10;\end{document}&#10;"/>
  <p:tag name="IGUANATEXSIZE" val="18"/>
  <p:tag name="IGUANATEXCURSOR" val="2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81,472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^\elip^&#10;  ~&lt;personaje uid=&quot;JDT05&quot; genero=&quot;male&quot; xml:lang=&quot;en&quot;&gt;~&#10;    ~&lt;nombre&gt;Podrick&lt;/nombre&gt;~&#10;    ~&lt;apellido&gt;Payne&lt;/apellido&gt;~&#10;    ~&lt;actor&gt;^\elip^&lt;/actor&gt;~&#10;    ~&lt;debut&gt;12&lt;/debut&gt;~&#10;    ~&lt;cultura&gt;Andal&lt;/cultura&gt;~&#10;    ~&lt;casa&gt;Payne&lt;/casa&gt;~&#10;  ~&lt;/personaje&gt;~^\elip^&#10;&lt;/juego-de-tronos&gt;&#10;\end{lstlisting}&#10;\end{document}"/>
  <p:tag name="IGUANATEXSIZE" val="15"/>
  <p:tag name="IGUANATEXCURSOR" val="7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4856"/>
  <p:tag name="ORIGINALWIDTH" val="2710.161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ersonaje\xpre{debut\text() = max(//debut/text())}}&#10;\end{document}&#10;"/>
  <p:tag name="IGUANATEXSIZE" val="14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3,454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&#10;      Joffrey&#10;    &lt;/nombre&gt;&#10;    &lt;apellido&gt;&#10;      Baratheon&#10;    &lt;/apellido&gt;&#10;  &lt;/personaje&gt;&#10;  ^\elip^&#10;&lt;/juego-de-tronos&gt;&#10;\end{lstlisting}&#10;\end{document}"/>
  <p:tag name="IGUANATEXSIZE" val="15"/>
  <p:tag name="IGUANATEXCURSOR" val="4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938,27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color{red}{nombre/text()=&quot;\textbackslash n      Joffrey      \textbackslash n    &quot;}}&#10;\end{document}&#10;"/>
  <p:tag name="IGUANATEXSIZE" val="14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3371,72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 //personaje\xpre{nombre/text()=&quot;Joffrey&quot;}/apellido/text()}&#10;\end{document}&#10;"/>
  <p:tag name="IGUANATEXSIZE" val="14"/>
  <p:tag name="IGUANATEXCURSOR" val="3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3,454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&#10;      Joffrey&#10;    &lt;/nombre&gt;&#10;    &lt;apellido&gt;&#10;      ~Baratheon~&#10;    &lt;/apellido&gt;&#10;  &lt;/personaje&gt;&#10;  ^\elip^&#10;&lt;/juego-de-tronos&gt;&#10;\end{lstlisting}&#10;\end{document}"/>
  <p:tag name="IGUANATEXSIZE" val="15"/>
  <p:tag name="IGUANATEXCURSOR" val="4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938,27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color{red}{nombre/text()=&quot;\textbackslash n      Joffrey      \textbackslash n    &quot;}}&#10;\end{document}&#10;"/>
  <p:tag name="IGUANATEXSIZE" val="14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.72795"/>
  <p:tag name="ORIGINALWIDTH" val="719.7074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 normalize-space(//personaje\xpre{normalize-space(nombre/text())=&quot;Joffrey&quot;}/apellido/text())}&#10;\end{document}&#10;"/>
  <p:tag name="IGUANATEXSIZE" val="14"/>
  <p:tag name="IGUANATEXCURSOR" val="2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3371,72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 //personaje\xpre{nombre/text()=&quot;Joffrey&quot;}/apellido/text()}&#10;\end{document}&#10;"/>
  <p:tag name="IGUANATEXSIZE" val="14"/>
  <p:tag name="IGUANATEXCURSOR" val="3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1,49"/>
  <p:tag name="ORIGINALWIDTH" val="3737,021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html&gt;&#10;  &lt;body&gt;&#10;    &lt;ul&gt;&#10;      &lt;li&gt;Austral Lager [Lager] 4,6% de Punta Arenas&lt;/li&gt;&#10;      &lt;li&gt;Austral Yagan [Ale] 5% de Punta Arenas&lt;/li&gt;&#10;      &lt;li&gt;Austral Pale Ale [Ale] 5% de Punta Arenas&lt;/li&gt;&#10;      &lt;li&gt;Kunstsmann Torobayo [Ale] 5% de Valdivia&lt;/li&gt;&#10;      &lt;li&gt;Kross 5 [Ale] 7,2% de Curacaví&lt;/li&gt;&#10;      &lt;li&gt;Kross Golden [Ale] 5,3% de Curacaví&lt;/li&gt;&#10;      &lt;li&gt;Kross Pilsner [Pilsner] 4,9% de Curacaví&lt;/li&gt;&#10;    &lt;/ul&gt;&#10;  &lt;/body&gt;&#10;&lt;/html&gt;&#10;\end{lstlisting}&#10;\end{document}"/>
  <p:tag name="IGUANATEXSIZE" val="8"/>
  <p:tag name="IGUANATEXCURSOR" val="3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6,645"/>
  <p:tag name="ORIGINALWIDTH" val="4116,5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html&gt;&#10;  &lt;body&gt;&#10;    &lt;p&gt;Hay mucha variedad en las cervecerías locales de Chile.&#10;    &lt;hr&gt;&#10;    &lt;p&gt;La sede de la marca Austral se encuentra en Punta Arena.&#10;    &lt;p&gt;La marca Kunstmann también es popular.  &#10;  &lt;/body&gt;&#10;&lt;/html&gt;&#10;\end{lstlisting}&#10;\end{document}"/>
  <p:tag name="IGUANATEXSIZE" val="8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1,49"/>
  <p:tag name="ORIGINALWIDTH" val="3737,021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html&gt;&#10;  &lt;body&gt;&#10;    &lt;ul&gt;&#10;      &lt;li&gt;Austral Lager [Lager] 4,6% de Punta Arenas&lt;/li&gt;&#10;      &lt;li&gt;Austral Yagan [Ale] 5% de Punta Arenas&lt;/li&gt;&#10;      &lt;li&gt;Austral Pale Ale [Ale] 5% de Punta Arenas&lt;/li&gt;&#10;      &lt;li&gt;Kunstsmann Torobayo [Ale] 5% de Valdivia&lt;/li&gt;&#10;      &lt;li&gt;Kross 5 [Ale] 7,2% de Curacaví&lt;/li&gt;&#10;      &lt;li&gt;Kross Golden [Ale] 5,3% de Curacaví&lt;/li&gt;&#10;      &lt;li&gt;Kross Pilsner [Pilsner] 4,9% de Curacaví&lt;/li&gt;&#10;    &lt;/ul&gt;&#10;  &lt;/body&gt;&#10;&lt;/html&gt;&#10;\end{lstlisting}&#10;\end{document}"/>
  <p:tag name="IGUANATEXSIZE" val="8"/>
  <p:tag name="IGUANATEXCURSOR" val="3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2550,35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encoding=&quot;UTF-8&quot;?&gt;&#10;&lt;juego-de-tronos&gt;&#10;  &lt;personaje uid=&quot;JDT01&quot; genero=&quot;male&quot;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5"/>
  <p:tag name="IGUANATEXCURSOR" val="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89,167"/>
  <p:tag name="ORIGINALWIDTH" val="2080,0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juego-de-tronos&quot;: {&#10;    &quot;personaje&quot;: {&#10;      &quot;uid&quot;: &quot;JDT^01^&quot;,&#10;      &quot;genero&quot;: &quot;male&quot;,&#10;      &quot;nombre&quot;: &quot;Joffrey&quot;,&#10;      &quot;apellido&quot;: &quot;Baratheon&quot;,&#10;      &quot;actor&quot;: {&#10;        &quot;nombre&quot;: &quot;Jack&quot;,&#10;        &quot;apellido&quot;: &quot;Gleeson&quot;,&#10;        &quot;pais&quot;: &quot;Irlanda&quot;&#10;      },&#10;      &quot;debut&quot;: 1,&#10;      &quot;cultura&quot;: &quot;Andal&quot;,&#10;      &quot;casa&quot;: [&#10;        &quot;Baratheon&quot;,&#10;        &quot;Lannister&quot;&#10;      ],&#10;      &quot;origen&quot;: &quot;King's Landing&quot;&#10;    }&#10;  }&#10;}\end{lstlisting}&#10;\end{document}"/>
  <p:tag name="IGUANATEXSIZE" val="15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1411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color{purple}JavaScript Object Notation\end{document}&#10;"/>
  <p:tag name="IGUANATEXSIZE" val="20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99,4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color{blue}eXtensible Markup Language\end{document}&#10;"/>
  <p:tag name="IGUANATEXSIZE" val="20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9,8854"/>
  <p:tag name="ORIGINALWIDTH" val="999,13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\\[0.5ex]&#10;\hline &#10;Joffrey Baratheon \\&#10;Tommen Baratheon \\&#10;Cersei Lannister \\&#10;Tyrion Lannister \\&#10;Podrick Payne \\ &#10;Daenerys Targaryen\\&#10;\hline&#10;\end{tabular}&#10;&#10;\end{document}"/>
  <p:tag name="IGUANATEXSIZE" val="15"/>
  <p:tag name="IGUANATEXCURSOR" val="4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9,8854"/>
  <p:tag name="ORIGINALWIDTH" val="1141,6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&amp; \schk{apellido} \\[0.5ex]&#10;\hline &#10;Joffrey &amp; Baratheon \\&#10;Tommen &amp; Baratheon \\&#10;Cersei &amp; Lannister \\&#10;Tyrion &amp; Lannister \\&#10;Podrick &amp; Payne \\ &#10;Daenerys &amp; Targaryen\\&#10;\hline&#10;\end{tabular}&#10;&#10;\end{document}"/>
  <p:tag name="IGUANATEXSIZE" val="15"/>
  <p:tag name="IGUANATEXCURSOR" val="4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9,8854"/>
  <p:tag name="ORIGINALWIDTH" val="1141,6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&amp; \schk{apellido} \\[0.5ex]&#10;\hline &#10;Joffrey &amp; Baratheon \\&#10;Tommen &amp; Baratheon \\&#10;Cersei &amp; Lannister \\&#10;Tyrion &amp; Lannister \\&#10;Podrick &amp; Payne \\ &#10;Daenerys &amp; Targaryen\\&#10;\hline&#10;\end{tabular}&#10;&#10;\end{document}"/>
  <p:tag name="IGUANATEXSIZE" val="15"/>
  <p:tag name="IGUANATEXCURSOR" val="4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141,6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&amp; \schk{apellido} \\[0.5ex]&#10;\hline &#10;Joffrey &amp; Baratheon \\&#10;Tommen &amp; Baratheon \\&#10;Cersei &amp; Lannister \\&#10;Tyrion &amp; Lannister \\&#10;Podrick &amp; Payne \\ &#10;Daenerys &amp; Targaryen\\&#10;Bronn &amp; \color{red}$\bot$\\&#10;Drogo &amp; \color{red}$\bot$\\&#10;\hline&#10;\end{tabular}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141,6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&amp; \schk{apellido} \\[0.5ex]&#10;\hline &#10;Joffrey &amp; Baratheon \\&#10;Tommen &amp; Baratheon \\&#10;Cersei &amp; Lannister \\&#10;Tyrion &amp; Lannister \\&#10;Podrick &amp; Payne \\ &#10;Daenerys &amp; Targaryen\\&#10;Bronn &amp; .\\&#10;Drogo &amp; .\\&#10;\hline&#10;\end{tabular}&#10;&#10;\end{document}"/>
  <p:tag name="IGUANATEXSIZE" val="15"/>
  <p:tag name="IGUANATEXCURSOR" val="4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141,6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&amp; \schk{apellido} \\[0.5ex]&#10;\hline &#10;Joffrey &amp; Baratheon \\&#10;Tommen &amp; Baratheon \\&#10;Cersei &amp; Lannister \\&#10;Tyrion &amp; Lannister \\&#10;Podrick &amp; Payne \\ &#10;Daenerys &amp; Targaryen\\&#10;Bronn &amp; .\\&#10;Drogo &amp; .\\&#10;\hline&#10;\end{tabular}&#10;&#10;\end{document}"/>
  <p:tag name="IGUANATEXSIZE" val="15"/>
  <p:tag name="IGUANATEXCURSOR" val="4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524,9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\\[0.5ex]&#10;\hline &#10;Joffrey &amp; Baratheon &amp; 1 \\&#10;Tommen &amp; Baratheon &amp; 1 \\&#10;Cersei &amp; Lannister &amp; 1 \\&#10;Tyrion &amp; Lannister &amp; 1 \\&#10;Podrick &amp; Payne &amp; 12 \\ &#10;Daenerys &amp; Targaryen &amp; 1\\&#10;Bronn &amp; . &amp; 4\\&#10;Drogo &amp; . &amp; 1\\&#10;\hline&#10;\end{tabular}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524,9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\\[0.5ex]&#10;\hline &#10;Joffrey &amp; Baratheon &amp; 1 \\&#10;Tommen &amp; Baratheon &amp; 1 \\&#10;Cersei &amp; Lannister &amp; 1 \\&#10;Tyrion &amp; Lannister &amp; 1 \\&#10;Podrick &amp; Payne &amp; 12 \\ &#10;Daenerys &amp; Targaryen &amp; 1\\&#10;Bronn &amp; . &amp; 4\\&#10;Drogo &amp; . &amp; 1\\&#10;\hline&#10;\end{tabular}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3184,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l l}&#10;\rlt{Personaje}\\&#10;\hline&#10;\schk{nombre} &amp; \schk{apellido} &amp; \sch{debut} &amp; \sch{a-nombre} &amp; \sch{a-apellido} &amp; \sch{país} \\[0.5ex]&#10;\hline &#10;Joffrey &amp; Baratheon &amp; 1 &amp; Jack &amp; Gleeson &amp; Irlanda \\&#10;Tommen &amp; Baratheon &amp; 1 &amp; Dean-C. &amp; Chapman &amp; Inglaterra \\&#10;Cersei &amp; Lannister &amp; 1 &amp; Lena &amp; Headey &amp; Bermuda\\&#10;Tyrion &amp; Lannister &amp; 1 &amp; Peter &amp; Dinklage &amp; EE.UU.  \\&#10;Podrick &amp; Payne &amp; 12 &amp; Daniel &amp; Portman &amp; Escocia \\ &#10;Daenerys &amp; Targaryen &amp; 1 &amp; Emilia &amp; Clarke &amp; Inglaterra\\&#10;Bronn &amp; . &amp; 4 &amp; Jerome &amp; Flynn &amp; Inglaterra\\&#10;Drogo &amp; . &amp; 1 &amp; Jason &amp; Momoa &amp; EE.UU.\\&#10;\hline&#10;\end{tabular}&#10;&#10;\end{document}"/>
  <p:tag name="IGUANATEXSIZE" val="15"/>
  <p:tag name="IGUANATEXCURSOR" val="8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3184,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l l}&#10;\rlt{Personaje}\\&#10;\hline&#10;\schk{nombre} &amp; \schk{apellido} &amp; \sch{debut} &amp; \sch{a-nombre} &amp; \sch{a-apellido} &amp; \sch{país} \\[0.5ex]&#10;\hline &#10;Joffrey &amp; Baratheon &amp; 1 &amp; Jack &amp; Gleeson &amp; Irlanda \\&#10;Tommen &amp; Baratheon &amp; 1 &amp; Dean-C. &amp; Chapman &amp; Inglaterra \\&#10;Cersei &amp; Lannister &amp; 1 &amp; Lena &amp; Headey &amp; Bermuda\\&#10;Tyrion &amp; Lannister &amp; 1 &amp; Peter &amp; Dinklage &amp; EE.UU.  \\&#10;Podrick &amp; Payne &amp; 12 &amp; Daniel &amp; Portman &amp; Escocia \\ &#10;Daenerys &amp; Targaryen &amp; 1 &amp; Emilia &amp; Clarke &amp; Inglaterra\\&#10;Bronn &amp; . &amp; 4 &amp; Jerome &amp; Flynn &amp; Inglaterra\\&#10;Drogo &amp; . &amp; 1 &amp; Jason &amp; Momoa &amp; EE.UU.\\&#10;\hline&#10;\end{tabular}&#10;&#10;\end{document}"/>
  <p:tag name="IGUANATEXSIZE" val="15"/>
  <p:tag name="IGUANATEXCURSOR" val="8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3184,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l l}&#10;\rlt{Personaje}\\&#10;\hline&#10;\schk{nombre} &amp; \schk{apellido} &amp; \sch{debut} &amp; \sch{a-nombre} &amp; \sch{a-apellido} &amp; \sch{país} \\[0.5ex]&#10;\hline &#10;Joffrey &amp; Baratheon &amp; 1 &amp; Jack &amp; Gleeson &amp; Irlanda \\&#10;Tommen &amp; Baratheon &amp; 1 &amp; {\color{red}Dean-C.} &amp; {\color{red}Chapman} &amp; {\color{red}Inglaterra} \\&#10;Cersei &amp; Lannister &amp; 1 &amp; Lena &amp; Headey &amp; Bermuda\\&#10;Tyrion &amp; Lannister &amp; 1 &amp; Peter &amp; Dinklage &amp; EE.UU.  \\&#10;Podrick &amp; Payne &amp; 12 &amp; Daniel &amp; Portman &amp; Escocia \\ &#10;Daenerys &amp; Targaryen &amp; 1 &amp; Emilia &amp; Clarke &amp; Inglaterra\\&#10;Bronn &amp; . &amp; 4 &amp; Jerome &amp; Flynn &amp; Inglaterra\\&#10;Drogo &amp; . &amp; 1 &amp; Jason &amp; Momoa &amp; EE.UU.\\&#10;\hline&#10;\end{tabular}&#10;&#10;\end{document}"/>
  <p:tag name="IGUANATEXSIZE" val="15"/>
  <p:tag name="IGUANATEXCURSOR" val="5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{\color{green!80!black}Dean-C.} &amp; {\color{green!80!black}Chapman} &amp; {\color{green!80!black}Inglaterra} \\&#10;Tommen &amp; Baratheon &amp; {\color{green!80!black}Callum} &amp; {\color{green!80!black}Wharry} &amp; {\color{green!80!black}Irlanda del N.}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524,9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\\[0.5ex]&#10;\hline &#10;Joffrey &amp; Baratheon &amp; 1  \\&#10;Tommen &amp; Baratheon &amp; 1 \\&#10;Cersei &amp; Lannister &amp; 1 \\&#10;Tyrion &amp; Lannister &amp; 1 \\&#10;Podrick &amp; Payne &amp; 12 \\ &#10;Daenerys &amp; Targaryen &amp; 1\\&#10;Bronn &amp; . &amp; 4\\&#10;Drogo &amp; . &amp; 1\\&#10;\hline&#10;\end{tabular}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524,9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\\[0.5ex]&#10;\hline &#10;Joffrey &amp; Baratheon &amp; 1  \\&#10;Tommen &amp; Baratheon &amp; 1 \\&#10;Cersei &amp; Lannister &amp; 1 \\&#10;Tyrion &amp; Lannister &amp; 1 \\&#10;Podrick &amp; Payne &amp; 12 \\ &#10;Daenerys &amp; Targaryen &amp; 1\\&#10;Bronn &amp; . &amp; 4\\&#10;Drogo &amp; . &amp; 1\\&#10;\hline&#10;\end{tabular}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035,7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&amp; \sch{cultura} \\[0.5ex]&#10;\hline &#10;Joffrey &amp; Baratheon &amp; 1 &amp; Andal \\&#10;Tommen &amp; Baratheon &amp; 1 &amp; Andal \\&#10;Cersei &amp; Lannister &amp; 1 &amp; Andal \\&#10;Tyrion &amp; Lannister &amp; 1 &amp; Andal \\&#10;Podrick &amp; Payne &amp; 12 &amp; Andal \\ &#10;Daenerys &amp; Targaryen &amp; 1 &amp; Valyrian\\&#10;Bronn &amp; . &amp; 4 &amp; Andal\\&#10;Drogo &amp; . &amp; 1 &amp; Dothraki\\&#10;\hline&#10;\end{tabular}&#10;&#10;\end{document}"/>
  <p:tag name="IGUANATEXSIZE" val="15"/>
  <p:tag name="IGUANATEXCURSOR" val="6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035,7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&amp; \sch{cultura} \\[0.5ex]&#10;\hline &#10;Joffrey &amp; Baratheon &amp; 1 &amp; Andal \\&#10;Tommen &amp; Baratheon &amp; 1 &amp; Andal \\&#10;Cersei &amp; Lannister &amp; 1 &amp; Andal \\&#10;Tyrion &amp; Lannister &amp; 1 &amp; Andal \\&#10;Podrick &amp; Payne &amp; 12 &amp; Andal \\ &#10;Daenerys &amp; Targaryen &amp; 1 &amp; Valyrian\\&#10;Bronn &amp; . &amp; 4 &amp; Andal\\&#10;Drogo &amp; . &amp; 1 &amp; Dothraki\\&#10;\hline&#10;\end{tabular}&#10;&#10;\end{document}"/>
  <p:tag name="IGUANATEXSIZE" val="15"/>
  <p:tag name="IGUANATEXCURSOR" val="6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7.349"/>
  <p:tag name="ORIGINALWIDTH" val="1680.54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}&#10;\rlt{Casa}\\&#10;\hline&#10;\schk{nombre} &amp; \schk{apellido} &amp; \sch{casa} \\[0.5ex]&#10;\hline &#10;Joffrey &amp; Baratheon &amp; Baratheon \\&#10;\color{red}Joffrey &amp; \color{red}Baratheon &amp; Lannister \\&#10;Tommen &amp; Baratheon &amp; Baratheon \\&#10;\color{red}Tommen &amp; \color{red}Baratheon &amp; Lannister \\&#10;Cersei &amp; Lannister &amp; Lannister  \\&#10;Tyrion &amp; Lannister &amp; Lannister  \\&#10;Podrick &amp; Payne &amp; Payne \\ &#10;Daenerys &amp; Targaryen &amp; Targaryen\\&#10;\hline&#10;\end{tabular}&#10;&#10;\end{document}"/>
  <p:tag name="IGUANATEXSIZE" val="20"/>
  <p:tag name="IGUANATEXCURSOR" val="3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035,7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&amp; \sch{cultura} \\[0.5ex]&#10;\hline &#10;Joffrey &amp; Baratheon &amp; 1 &amp; Andal \\&#10;Tommen &amp; Baratheon &amp; 1 &amp; Andal \\&#10;Cersei &amp; Lannister &amp; 1 &amp; Andal \\&#10;Tyrion &amp; Lannister &amp; 1 &amp; Andal \\&#10;Podrick &amp; Payne &amp; 12 &amp; Andal \\ &#10;Daenerys &amp; Targaryen &amp; 1 &amp; Valyrian\\&#10;Bronn &amp; . &amp; 4 &amp; Andal\\&#10;Drogo &amp; . &amp; 1 &amp; Dothraki\\&#10;\hline&#10;\end{tabular}&#10;&#10;\end{document}"/>
  <p:tag name="IGUANATEXSIZE" val="15"/>
  <p:tag name="IGUANATEXCURSOR" val="6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7.349"/>
  <p:tag name="ORIGINALWIDTH" val="1680.54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}&#10;\rlt{Casa}\\&#10;\hline&#10;\schk{nombre} &amp; \schk{apellido} &amp; \schk{casa} \\[0.5ex]&#10;\hline &#10;Joffrey &amp; Baratheon &amp; Baratheon \\&#10;Joffrey &amp; Baratheon &amp; Lannister \\&#10;Tommen &amp; Baratheon &amp; Baratheon \\&#10;Tommen &amp; Baratheon &amp; Lannister \\&#10;Cersei &amp; Lannister &amp; Lannister  \\&#10;Tyrion &amp; Lannister &amp; Lannister  \\&#10;Podrick &amp; Payne &amp; Payne \\ &#10;Daenerys &amp; Targaryen &amp; Targaryen\\&#10;\hline&#10;\end{tabular}&#10;&#10;\end{document}"/>
  <p:tag name="IGUANATEXSIZE" val="20"/>
  <p:tag name="IGUANATEXCURSOR" val="6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035,7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&amp; \sch{cultura} \\[0.5ex]&#10;\hline &#10;Joffrey &amp; Baratheon &amp; 1 &amp; Andal \\&#10;Tommen &amp; Baratheon &amp; 1 &amp; Andal \\&#10;Cersei &amp; Lannister &amp; 1 &amp; Andal \\&#10;Tyrion &amp; Lannister &amp; 1 &amp; Andal \\&#10;Podrick &amp; Payne &amp; 12 &amp; Andal \\ &#10;Daenerys &amp; Targaryen &amp; 1 &amp; Valyrian\\&#10;Bronn &amp; . &amp; 4 &amp; Andal\\&#10;Drogo &amp; . &amp; 1 &amp; Dothraki\\&#10;\hline&#10;\end{tabular}&#10;&#10;\end{document}"/>
  <p:tag name="IGUANATEXSIZE" val="15"/>
  <p:tag name="IGUANATEXCURSOR" val="6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035,7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&amp; \sch{cultura} \\[0.5ex]&#10;\hline &#10;Joffrey &amp; Baratheon &amp; 1 &amp; Andal \\&#10;Tommen &amp; Baratheon &amp; 1 &amp; Andal \\&#10;Cersei &amp; Lannister &amp; 1 &amp; Andal \\&#10;Tyrion &amp; Lannister &amp; 1 &amp; Andal \\&#10;Podrick &amp; Payne &amp; 12 &amp; Andal \\ &#10;Daenerys &amp; Targaryen &amp; 1 &amp; Valyrian\\&#10;Bronn &amp; . &amp; 4 &amp; Andal\\&#10;Drogo &amp; . &amp; 1 &amp; Dothraki\\&#10;\hline&#10;\end{tabular}&#10;&#10;\end{document}"/>
  <p:tag name="IGUANATEXSIZE" val="15"/>
  <p:tag name="IGUANATEXCURSOR" val="6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822,6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l l r r}&#10;\rlt{Personaje}\\&#10;\hline&#10;\schk{nombre} &amp; \schk{apellido} &amp; \sch{debut} &amp; \sch{cultura} &amp; \sch{origen} \\[0.5ex]&#10;\hline &#10;Joffrey &amp; Baratheon &amp; 1 &amp; Andal &amp; King's Landing \\&#10;Tommen &amp; Baratheon &amp; 1 &amp; Andal &amp; King's Landing \\&#10;Cersei &amp; Lannister &amp; 1 &amp; Andal &amp; Casterly Rock\\&#10;Tyrion &amp; Lannister &amp; 1 &amp; Andal &amp; Casterly Rock \\&#10;Podrick &amp; Payne &amp; 12 &amp; Andal &amp;  $\bot$ \\ &#10;Daenerys &amp; Targaryen &amp; 1 &amp; Valyrian &amp; Dragonstone\\&#10;Bronn &amp; . &amp; 4 &amp; Andal &amp; $\bot$  \\&#10;Drogo &amp; . &amp; 1 &amp; Dothraki &amp; Vaes Dothrak\\&#10;\hline&#10;\end{tabular}&#10;&#10;\end{document}"/>
  <p:tag name="IGUANATEXSIZE" val="15"/>
  <p:tag name="IGUANATEXCURSOR" val="2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7.349"/>
  <p:tag name="ORIGINALWIDTH" val="1680.54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}&#10;\rlt{Casa}\\&#10;\hline&#10;\schk{nombre} &amp; \schk{apellido} &amp; \schk{casa} \\[0.5ex]&#10;\hline &#10;Joffrey &amp; Baratheon &amp; Baratheon \\&#10;Joffrey &amp; Baratheon &amp; Lannister \\&#10;Tommen &amp; Baratheon &amp; Baratheon \\&#10;Tommen &amp; Baratheon &amp; Lannister \\&#10;Cersei &amp; Lannister &amp; Lannister  \\&#10;Tyrion &amp; Lannister &amp; Lannister  \\&#10;Podrick &amp; Payne &amp; Payne \\ &#10;Daenerys &amp; Targaryen &amp; Targaryen\\&#10;\hline&#10;\end{tabular}&#10;&#10;\end{document}"/>
  <p:tag name="IGUANATEXSIZE" val="20"/>
  <p:tag name="IGUANATEXCURSOR" val="6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035,7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&amp; \sch{cultura} \\[0.5ex]&#10;\hline &#10;Joffrey &amp; Baratheon &amp; 1 &amp; Andal \\&#10;Tommen &amp; Baratheon &amp; 1 &amp; Andal \\&#10;Cersei &amp; Lannister &amp; 1 &amp; Andal \\&#10;Tyrion &amp; Lannister &amp; 1 &amp; Andal \\&#10;Podrick &amp; Payne &amp; 12 &amp; Andal \\ &#10;Daenerys &amp; Targaryen &amp; 1 &amp; Valyrian\\&#10;Bronn &amp; . &amp; 4 &amp; Andal\\&#10;Drogo &amp; . &amp; 1 &amp; Dothraki\\&#10;\hline&#10;\end{tabular}&#10;&#10;\end{document}"/>
  <p:tag name="IGUANATEXSIZE" val="15"/>
  <p:tag name="IGUANATEXCURSOR" val="6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822,6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l l r r}&#10;\rlt{Personaje}\\&#10;\hline&#10;\schk{nombre} &amp; \schk{apellido} &amp; \sch{debut} &amp; \sch{cultura} &amp; \sch{origen} \\[0.5ex]&#10;\hline &#10;Joffrey &amp; Baratheon &amp; 1 &amp; Andal &amp; King's Landing \\&#10;Tommen &amp; Baratheon &amp; 1 &amp; Andal &amp; King's Landing \\&#10;Cersei &amp; Lannister &amp; 1 &amp; Andal &amp; Casterly Rock\\&#10;Tyrion &amp; Lannister &amp; 1 &amp; Andal &amp; Casterly Rock \\&#10;Podrick &amp; Payne &amp; 12 &amp; Andal &amp;  $\bot$ \\ &#10;Daenerys &amp; Targaryen &amp; 1 &amp; Valyrian &amp; Dragonstone\\&#10;Bronn &amp; . &amp; 4 &amp; Andal &amp; $\bot$  \\&#10;Drogo &amp; . &amp; 1 &amp; Dothraki &amp; Vaes Dothrak\\&#10;\hline&#10;\end{tabular}&#10;&#10;\end{document}"/>
  <p:tag name="IGUANATEXSIZE" val="15"/>
  <p:tag name="IGUANATEXCURSOR" val="2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7.349"/>
  <p:tag name="ORIGINALWIDTH" val="1680.54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}&#10;\rlt{Casa}\\&#10;\hline&#10;\schk{nombre} &amp; \schk{apellido} &amp; \schk{casa} \\[0.5ex]&#10;\hline &#10;Joffrey &amp; Baratheon &amp; Baratheon \\&#10;Joffrey &amp; Baratheon &amp; Lannister \\&#10;Tommen &amp; Baratheon &amp; Baratheon \\&#10;Tommen &amp; Baratheon &amp; Lannister \\&#10;Cersei &amp; Lannister &amp; Lannister  \\&#10;Tyrion &amp; Lannister &amp; Lannister  \\&#10;Podrick &amp; Payne &amp; Payne \\ &#10;Daenerys &amp; Targaryen &amp; Targaryen\\&#10;\hline&#10;\end{tabular}&#10;&#10;\end{document}"/>
  <p:tag name="IGUANATEXSIZE" val="20"/>
  <p:tag name="IGUANATEXCURSOR" val="6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1,392"/>
  <p:tag name="ORIGINALWIDTH" val="2288,5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cerveza&gt;&#10;     &lt;nombre&gt;Austral Lager&lt;/nombre&gt;&#10;     &lt;tipo&gt;Lager&lt;/tipo&gt;&#10;     &lt;grados&gt;4.6&lt;/grados&gt;&#10;     &lt;origen&gt;Punta Arenas&lt;/origen&gt;&#10;  &lt;/cerveza&gt;&#10;  &lt;cerveza&gt;&#10;     &lt;nombre&gt;Austral Yagan&lt;/nombre&gt;&#10;     &lt;tipo&gt;Ale&lt;/tipo&gt;&#10;     &lt;grados&gt;5&lt;/grados&gt;&#10;     &lt;origen&gt;Punta Arenas&lt;/origen&gt;&#10;  &lt;/cerveza&gt;&#10;  ^\elip^&#10;  &lt;cerveza&gt;&#10;     &lt;nombre&gt;Kross Pilsner&lt;/nombre&gt;&#10;     &lt;tipo&gt;Pilsner&lt;/tipo&gt;&#10;     &lt;grados&gt;4.9&lt;/grados&gt;&#10;     &lt;origen&gt;Curacaví&lt;/origen&gt;&#10;  &lt;/cerveza&gt;&#10;&lt;/cervezas&gt;&#10;\end{lstlisting}&#10;\end{document}"/>
  <p:tag name="IGUANATEXSIZE" val="15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9,148"/>
  <p:tag name="ORIGINALWIDTH" val="4160,081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Pïlser} ] ]&#10;   [.\sch{tipo}       [.{Pilsner} ] ]&#10;   [.\sch{grados}     [.{4,9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4,873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origen&gt;&#10;    &lt;nombre&gt;Punta Arenas&lt;/nombre&gt;&#10;    &lt;cerveza&gt;&#10;      &lt;nombre&gt;Austral Lager&lt;/nombre&gt;&#10;      &lt;tipo&gt;Lager&lt;/tipo&gt;&#10;      &lt;grados&gt;4.6&lt;/grados&gt;&#10;    &lt;/cerveza&gt;&#10;    &lt;cerveza&gt;&#10;      &lt;nombre&gt;Austral Yagan&lt;/nombre&gt;&#10;      &lt;tipo&gt;Ale&lt;/tipo&gt;&#10;      &lt;grados&gt;5&lt;/grados&gt;&#10;    &lt;/cerveza&gt;&#10;    ^\elip^&#10;  &lt;/origen&gt;&#10;  &lt;origen&gt;&#10;     &lt;nombre&gt;Curacaví&lt;/nombre&gt;&#10;     ^\elip^&#10;  &lt;/origen&gt;&#10;&lt;/cervezas&gt;&#10;\end{lstlisting}&#10;\end{document}"/>
  <p:tag name="IGUANATEXSIZE" val="15"/>
  <p:tag name="IGUANATEXCURSOR" val="6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6,185"/>
  <p:tag name="ORIGINALWIDTH" val="4142,82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.1cm,level 1/.style={level distance=1.2cm}]&#10;\Tree&#10;[.\sch{cervezas}&#10; [.\sch{origen} &#10;   [.\sch{nombre}       [.{Punta Arenas} ] ]&#10;   [.\sch{cerveza} &#10;     [.\sch{nombre}       [.{Austral Lager} ] ]&#10;     [.\sch{tipo}       [.{Lager} ] ]&#10;     [.\sch{grados}       [.{4,6} ] ]&#10;   ]&#10;   [.\sch{cerveza} &#10;     [.\sch{nombre}       [.{Austral Yagan} ] ]&#10;     [.\sch{tipo}       [.{Ale} ] ]&#10;     [.\sch{grados}       [.{5} ] ]&#10;   ]&#10;   [.{...} ]&#10; ]&#10; [.\sch{origen} &#10;   [.\sch{nombre}       [.{Curacaví} ] ]&#10;   [.{...} ]&#10; ]&#10;]&#10;\end{tikzpicture}&#10;}&#10;\end{document}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707,988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resumir los datos}}\\&#10; &amp; ~~~~~~\textsf{(no hay esquema obvio)}\\&#10;\end{tabular}&#10;\end{document}"/>
  <p:tag name="IGUANATEXSIZE" val="30"/>
  <p:tag name="IGUANATEXCURSOR" val="4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4,873"/>
  <p:tag name="ORIGINALWIDTH" val="2550,35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tipo&gt;&#10;    &lt;nombre&gt;Ale&lt;/nombre&gt;&#10;    &lt;cerveza&gt;&#10;      &lt;nombre&gt;Austral Pale Ale&lt;/nombre&gt;&#10;      &lt;origen&gt;Punta Arenas&lt;/origen&gt;&#10;      &lt;grados&gt;5&lt;/grados&gt;&#10;    &lt;/cerveza&gt;&#10;    &lt;cerveza&gt;&#10;      &lt;nombre&gt;Kross 5&lt;/nombre&gt;&#10;      &lt;origen&gt;Curacaví&lt;/origen&gt;&#10;      &lt;grados&gt;7.2&lt;/grados&gt;&#10;    &lt;/cerveza&gt;&#10;    ^\elip^&#10;  &lt;/tipo&gt;&#10;  &lt;tipo&gt;&#10;     &lt;nombre&gt;Lager&lt;/nombre&gt;&#10;     ^\elip^&#10;  &lt;/tipo&gt;&#10;&lt;/cervezas&gt;&#10;\end{lstlisting}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0,934"/>
  <p:tag name="ORIGINALWIDTH" val="4148,079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.1cm,level 1/.style={level distance=1.2cm}]&#10;\Tree&#10;[.\sch{cervezas}&#10; [.\sch{tipo} &#10;   [.\sch{nombre}       [.{Ale} ] ]&#10;   [.\sch{cerveza} &#10;     [.\sch{nombre}     [.{Austral Lager} ] ]&#10;     [.\sch{origen}       [.{Punta Arenas} ] ]&#10;     [.\sch{grados}     [.{5} ] ]&#10;   ]&#10;   [.\sch{cerveza} &#10;     [.\sch{nombre}       [.{Kross 5} ] ]&#10;     [.\sch{origen}       [.{Curacaví} ] ]&#10;     [.\sch{grados}       [.{7,2} ] ]&#10;   ]&#10;   [.{...} ]&#10; ]&#10; [.\sch{tipo} &#10;   [.\sch{nombre}       [.{Lager} ] ]&#10;   [.{...} ]&#10;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7,393"/>
  <p:tag name="ORIGINALWIDTH" val="2288,5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-ordenadas&gt;&#10;  &lt;cerveza&gt;&#10;     &lt;nombre&gt;Austral Lager&lt;/nombre&gt;&#10;     &lt;tipo&gt;Lager&lt;/tipo&gt;&#10;     &lt;grados&gt;4.6&lt;/grados&gt;&#10;     &lt;origen&gt;Punta Arenas&lt;/origen&gt;&#10;  &lt;/cerveza&gt;&#10;  &lt;cerveza&gt;&#10;     &lt;nombre&gt;Kross Pilsner&lt;/nombre&gt;&#10;     &lt;tipo&gt;Pilsner&lt;/tipo&gt;&#10;     &lt;grados&gt;4.9&lt;/grados&gt;&#10;     &lt;origen&gt;Curacaví&lt;/origen&gt;&#10;  &lt;/cerveza&gt;&#10;  ^\elip^&#10;  &lt;cerveza&gt;&#10;     &lt;nombre&gt;Kross 5&lt;/nombre&gt;&#10;     &lt;tipo&gt;Ale&lt;/tipo&gt;&#10;     &lt;grados&gt;7.2&lt;/grados&gt;&#10;     &lt;origen&gt;Curacaví&lt;/origen&gt;&#10;  &lt;/cerveza&gt;&#10;&lt;/cervezas-ordenadas&gt;&#10;\end{lstlisting}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3,147"/>
  <p:tag name="ORIGINALWIDTH" val="2814,393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Joffrey Baratheon&lt;/personaje&gt;&#10;  &lt;personaje&gt;Tommen Baratheon&lt;/personaje&gt;&#10;  &lt;personaje&gt;Cersei Lannister&lt;/personaje&gt;&#10;  &lt;personaje&gt;Tyrion Lannister&lt;/personaje&gt;&#10;  &lt;personaje&gt;Podrick Payne&lt;/personaje&gt;&#10;  &lt;personaje&gt;Daenerys Targaryen&lt;/personaje&gt;&#10;&lt;/juego-de-tronos&gt;&#10;\end{lstlisting}&#10;\end{document}"/>
  <p:tag name="IGUANATEXSIZE" val="15"/>
  <p:tag name="IGUANATEXCURSOR" val="5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11,781"/>
  <p:tag name="ORIGINALWIDTH" val="2221,0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~&lt;nombre&gt;Joffrey&lt;/nombre&gt;&#10;    &lt;apellido&gt;Baratheon&lt;/apellido&gt;~&#10;  &lt;/personaje&gt;&#10;  &lt;personaje&gt;&#10;    ~&lt;nombre&gt;Tommen&lt;/nombre&gt;&#10;    &lt;apellido&gt;Baratheon&lt;/apellido&gt;~&#10;  &lt;/personaje&gt;&#10;  &lt;personaje&gt;&#10;    ~&lt;nombre&gt;Cersei&lt;/nombre&gt;&#10;    &lt;apellido&gt;Lannister&lt;/apellido&gt;~&#10;  &lt;/personaje&gt;&#10;  ^\elip^&#10;&lt;/juego-de-tronos&gt;&#10;\end{lstlisting}&#10;\end{document}"/>
  <p:tag name="IGUANATEXSIZE" val="15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33,896"/>
  <p:tag name="ORIGINALWIDTH" val="2221,0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&lt;/personaje&gt;&#10;  &lt;personaje&gt;&#10;    &lt;nombre&gt;Tommen&lt;/nombre&gt;&#10;    &lt;apellido&gt;Baratheon&lt;/apellido&gt;&#10;  &lt;/personaje&gt;&#10;  &lt;personaje&gt;&#10;    &lt;nombre&gt;Cersei&lt;/nombre&gt;&#10;    &lt;apellido&gt;Lannister&lt;/apellido&gt;&#10;  &lt;/personaje&gt;&#10;  ^\elip^&#10;  ~&lt;personaje&gt;&#10;    &lt;nombre&gt;Bronn&lt;/nombre&gt;&#10;  &lt;/personaje&gt;&#10;  &lt;personaje&gt;&#10;    &lt;nombre&gt;Drogo&lt;/nombre&gt;&#10;  &lt;/personaje&gt;~&#10;&lt;/juego-de-tronos&gt;&#10;\end{lstlisting}&#10;\end{document}"/>
  <p:tag name="IGUANATEXSIZE" val="15"/>
  <p:tag name="IGUANATEXCURSOR" val="7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18,741"/>
  <p:tag name="ORIGINALWIDTH" val="2221,0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~&lt;debut&gt;1&lt;/debut&gt;~&#10;  &lt;/personaje&gt;&#10;  &lt;personaje&gt;&#10;    &lt;nombre&gt;Tommen&lt;/nombre&gt;&#10;    &lt;apellido&gt;Baratheon&lt;/apellido&gt;&#10;    ~&lt;debut&gt;1&lt;/debut&gt;~&#10;  &lt;/personaje&gt;&#10;  &lt;personaje&gt;&#10;    &lt;nombre&gt;Cersei&lt;/nombre&gt;&#10;    &lt;apellido&gt;Lannister&lt;/apellido&gt;&#10;    ~&lt;debut&gt;1&lt;/debut&gt;~&#10;  &lt;/personaje&gt;&#10;  ^\elip^&#10;  &lt;personaje&gt;&#10;    &lt;nombre&gt;Bronn&lt;/nombre&gt;&#10;    ~&lt;debut&gt;4&lt;/debut&gt;~&#10;  &lt;/personaje&gt;&#10;  &lt;personaje&gt;&#10;    &lt;nombre&gt;Drogo&lt;/nombre&gt;&#10;    ~&lt;debut&gt;1&lt;/debut&gt;~&#10;  &lt;/personaje&gt;&#10;&lt;/juego-de-tronos&gt;&#10;\end{lstlisting}&#10;\end{document}"/>
  <p:tag name="IGUANATEXSIZE" val="15"/>
  <p:tag name="IGUANATEXCURSOR" val="8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~&lt;a-nombre&gt;Jack&lt;/a-nombre&gt;&#10;    &lt;a-apellido&gt;Gleeson&lt;/a-apellido&gt;&#10;    &lt;pais&gt;Irlanda&lt;/pais&gt;~&#10;    &lt;debut&gt;1&lt;/debut&gt;&#10;  &lt;/personaje&gt;&#10;  &lt;personaje&gt;&#10;    &lt;nombre&gt;Tommen&lt;/nombre&gt;&#10;    &lt;apellido&gt;Baratheon&lt;/apellido&gt;&#10;    ~&lt;a-nombre&gt;Dean-C&lt;/a-nombre&gt;&#10;    &lt;a-apellido&gt;Chapman&lt;/a-apellido&gt;&#10;    &lt;pais&gt;Inglaterra&lt;/pais&gt;~&#10;    &lt;debut&gt;1&lt;/debut&gt;&#10;  &lt;/personaje&gt;&#10;  &lt;personaje&gt;&#10;    &lt;nombre&gt;Cersei&lt;/nombre&gt;&#10;    &lt;apellido&gt;Lannister&lt;/apellido&gt;&#10;    ~&lt;a-nombre&gt;Lena&lt;/a-nombre&gt;&#10;    &lt;a-apellido&gt;Headey&lt;/a-apellido&gt;&#10;    &lt;pais&gt;Bermuda&lt;/pais&gt;~&#10;    &lt;debut&gt;1&lt;/debut&gt;  &#10;  &lt;/personaje&gt;&#10;  ^\elip^&#10;&lt;/juego-de-tronos&gt;&#10;\end{lstlisting}&#10;\end{document}"/>
  <p:tag name="IGUANATEXSIZE" val="15"/>
  <p:tag name="IGUANATEXCURSOR" val="4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71,165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-nombre&gt;Jack&lt;/a-nombre&gt;&#10;    &lt;a-apellido&gt;Gleeson&lt;/a-apellido&gt;&#10;    &lt;pais&gt;Irlanda&lt;/pais&gt;&#10;    &lt;debut&gt;1&lt;/debut&gt;&#10;  &lt;/personaje&gt;&#10;  &lt;personaje&gt;&#10;    &lt;nombre&gt;Tommen&lt;/nombre&gt;&#10;    &lt;apellido&gt;Baratheon&lt;/apellido&gt;&#10;    &lt;a-nombre&gt;Dean-C&lt;/a-nombre&gt;&#10;    &lt;a-apellido&gt;Chapman&lt;/a-apellido&gt;&#10;    &lt;pais&gt;Inglaterra&lt;/pais&gt;&#10;    ~&lt;a-nombre&gt;Callum&lt;/a-nombre&gt;&#10;    &lt;a-apellido&gt;Wharry&lt;/a-apellido&gt;&#10;    &lt;pais&gt;Irlanda del N.&lt;/pais&gt;~&#10;    &lt;debut&gt;1&lt;/debut&gt;&#10;  &lt;/personaje&gt;&#10;  ^\elip^&#10;&lt;/juego-de-tronos&gt;&#10;\end{lstlisting}&#10;\end{document}"/>
  <p:tag name="IGUANATEXSIZE" val="15"/>
  <p:tag name="IGUANATEXCURSOR" val="8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~&lt;actor&gt;&#10;      &lt;nombre&gt;Jack&lt;/nombre&gt;&#10;      &lt;apellido&gt;Gleeson&lt;/apellido&gt;&#10;      &lt;pais&gt;Irlanda&lt;/pais&gt;&#10;    &lt;/actor&gt;~&#10;    &lt;debut&gt;1&lt;/debut&gt;&#10;  &lt;/personaje&gt;&#10;  &lt;personaje&gt;&#10;    &lt;nombre&gt;Tommen&lt;/nombre&gt;&#10;    &lt;apellido&gt;Baratheon&lt;/apellido&gt;&#10;    ~&lt;actor&gt;&#10;      &lt;nombre&gt;Dean-C&lt;/nombre&gt;&#10;      &lt;apellido&gt;Chapman&lt;/apellido&gt;&#10;      &lt;pais&gt;Inglaterra&lt;/pais&gt;&#10;    &lt;/actor&gt;&#10;    &lt;actor&gt; &#10;      &lt;nombre&gt;Callum&lt;/nombre&gt;&#10;      &lt;apellido&gt;Wharry&lt;/apellido&gt;&#10;      &lt;pais&gt;Irlanda del Norte&lt;/pais&gt;&#10;    &lt;/actor&gt;~&#10;    &lt;debut&gt;1&lt;/debut&gt;&#10;  &lt;/personaje&gt; ^\elip^&#10;&lt;/juego-de-tronos&gt;&#10;\end{lstlisting}&#10;\end{document}"/>
  <p:tag name="IGUANATEXSIZE" val="15"/>
  <p:tag name="IGUANATEXCURSOR" val="5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71,165"/>
  <p:tag name="ORIGINALWIDTH" val="2221,0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~&lt;cultura&gt;Andal&lt;/cultura&gt;~&#10;  &lt;/personaje&gt;&#10;  &lt;personaje&gt;&#10;    &lt;nombre&gt;Tommen&lt;/nombre&gt;&#10;    &lt;apellido&gt;Baratheon&lt;/apellido&gt;&#10;    &lt;actor&gt;^\elip^&lt;/actor&gt;&#10;    &lt;actor&gt;^\elip^&lt;/actor&gt;&#10;    &lt;debut&gt;1&lt;/debut&gt;&#10;    ~&lt;cultura&gt;Andal&lt;/cultura&gt;~&#10;  &lt;/personaje&gt;&#10;  ^\elip^&#10;&lt;/juego-de-tronos&gt;&#10;\end{lstlisting}&#10;\end{document}"/>
  <p:tag name="IGUANATEXSIZE" val="15"/>
  <p:tag name="IGUANATEXCURSOR" val="7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18,741"/>
  <p:tag name="ORIGINALWIDTH" val="2221,0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~&lt;casa&gt;Baratheon&lt;/casa&gt;&#10;    &lt;casa&gt;Lannister&lt;/casa&gt;~&#10;  &lt;/personaje&gt;&#10;  &lt;personaje&gt;&#10;    &lt;nombre&gt;Tommen&lt;/nombre&gt;&#10;    &lt;apellido&gt;Baratheon&lt;/apellido&gt;&#10;    &lt;actor&gt;^\elip^&lt;/actor&gt;&#10;    &lt;actor&gt;^\elip^&lt;/actor&gt;&#10;    &lt;debut&gt;1&lt;/debut&gt;&#10;    &lt;cultura&gt;Andal&lt;/cultura&gt;&#10;    ~&lt;casa&gt;Baratheon&lt;/casa&gt;&#10;    &lt;casa&gt;Lannister&lt;/casa&gt;~&#10;  &lt;/personaje&gt;&#10;  ^\elip^&#10;&lt;/juego-de-tronos&gt;&#10;\end{lstlisting}&#10;\end{document}"/>
  <p:tag name="IGUANATEXSIZE" val="15"/>
  <p:tag name="IGUANATEXCURSOR" val="8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~&lt;origen&gt;King's Landing&lt;/origen&gt;~&#10;  &lt;/personaje&gt;&#10;  &lt;personaje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~&lt;origen&gt;King's Landing&lt;/origen&gt;~&#10;  &lt;/personaje&gt;^\elip^&#10;&lt;/juego-de-tronos&gt;&#10;\end{lstlisting}&#10;\end{document}"/>
  <p:tag name="IGUANATEXSIZE" val="15"/>
  <p:tag name="IGUANATEXCURSOR" val="6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49,05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~&lt;?xml version=&quot;1.0&quot;?&gt;~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2485,09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~encoding=&quot;UTF-8&quot;~?&gt;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5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2550,35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encoding=&quot;UTF-8&quot;?&gt;&#10;&lt;juego-de-tronos&gt;&#10;  &lt;personaje ~uid=&quot;JDT01&quot; genero=&quot;male&quot;~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4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encoding=&quot;UTF-8&quot;?&gt;&#10;&lt;juego-de-tronos&gt;&#10;  &lt;personaje uid=&quot;JDT01&quot; genero=&quot;male&quot; ~xml:lang=&quot;en&quot;~&gt;&#10;    &lt;nombre&gt;Joffrey&lt;/nombre&gt;&#10;    &lt;apellido&gt;Baratheon&lt;/apellido&gt;&#10;    &lt;actor&gt;&#10;      &lt;nombre&gt;Jack&lt;/nombre&gt;&#10;      &lt;apellido&gt;Gleeson&lt;/apellido&gt;&#10;      &lt;pais ~xml:lang=&quot;es&quot;~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5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encoding=&quot;UTF-8&quot;?&gt;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5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8.3101"/>
  <p:tag name="ORIGINALWIDTH" val="719.3802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?&gt;&#10;&lt;xs:schema xmlns:xs=&quot;http://www.w3.org/2001/XMLSchema&quot;&gt;&#10;  &lt;xs:element name=&quot;nombre&quot; type=&quot;xs:string&quot; /&gt;&#10;  &lt;xs:element name=&quot;apellido&quot; type=&quot;xs:string&quot; /&gt;&#10;  &lt;xs:element name=&quot;debut&quot; type=&quot;xs:integer&quot; /&gt;&#10;  &lt;xs:element name=&quot;actor&quot; maxOccurs=&quot;unbounded&quot;&gt;&#10;    &lt;xs:complexType&gt;&#10;      &lt;xs:sequence&gt;&#10;        &lt;xs:element name=&quot;nombre&quot; type=&quot;xs:string&quot; /&gt;&#10;        &lt;xs:element name=&quot;apellido&quot; type=&quot;xs:string&quot; /&gt;&#10;        &lt;xs:element name=&quot;pais&quot; type=&quot;xs:string&quot; /&gt;&#10;      &lt;/xs:sequence&gt;&#10;    &lt;/xs:complexType&gt;&#10;  &lt;/xs:element&gt;&#10;&lt;/xs:schema&gt;&#10;\end{lstlisting}&#10;\end{document}"/>
  <p:tag name="IGUANATEXSIZE" val="20"/>
  <p:tag name="IGUANATEXCURSOR" val="8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2280,31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57,537"/>
  <p:tag name="ORIGINALWIDTH" val="4226,84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Expresión} &amp; \textbf{Operación}\\\midrule&#10;\xnc\texttt{nombreDeNodo} &amp; Seleccionar nodos con el nombre &quot;\texttt{nombreDeNodo}&quot;\\&#10;\xpc\texttt{text()} &amp; Seleccionar el texto del nodo actual\\&#10;\xpc\texttt{normalize-space()} &amp; Seleccionar el texto sin espacios anteriores/posteriores\\&#10;\texttt{\xpc @\xnc nombreDeAtr} &amp; Seleccionar atributos con el nombre &quot;\texttt{nombreDeAtr}&quot;\\&#10;\xnc\texttt{*} &amp; Seleccionar nodos con cualquier nombre\\&#10;\texttt{\xpc @\xnc *} &amp; Seleccionar atributos con cualquier nombre\\&#10;\midrule&#10;\xpc\texttt{/} &amp; Seleccionar desde la raiz\\&#10;\xpc\texttt{//} &amp; Seleccionar descendientes recursivos\\&#10;\xpc\texttt{.} &amp; Seleccionar el nodo actual\\&#10;\xpc\texttt{..} &amp; Seleccionar el padre\\&#10;\midrule&#10;\xpc\texttt{|} &amp; Unión de caminos \\&#10;\bottomrule&#10;\end{tabular}&#10;\end{document}&#10;"/>
  <p:tag name="IGUANATEXSIZE" val="20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70,525"/>
  <p:tag name="ORIGINALWIDTH" val="3376,22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l}&#10;\toprule&#10;\textbf{Eje} &amp; \textbf{Ejemplo} &amp; \textbf{Abreviado}\\\midrule&#10;\xpc child:: &amp; \xpc child::\xnc cultura &amp; \xnc cultura\\&#10;\xpc attribute:: &amp; \xpc attribute::\xnc id &amp; \xpc@\xnc id\\&#10;\xpc descendant:: &amp; \xpc descendant::\xnc cultura &amp; \\&#10;\xpc descendant-or-self:: &amp; \xpc descendant-or-self::\xnc cultura   &amp; \xpc//\xnc cultura\\&#10;\midrule&#10;\xpc parent:: &amp; \xpc parent::\xnc personaje  &amp; \\&#10;\xpc ancestor:: &amp; \xpc ancestor::\xnc actor  &amp; \\&#10;\xpc ancestor-or-self:: &amp; \xpc ancestor-or-self::\xnc actor  &amp; \\&#10;\midrule&#10;\xpc following-sibling:: &amp; \xpc following-sibling::\xnc casa  &amp; \\&#10;\xpc preceding-sibling:: &amp; \xpc preceding-sibling::\xnc casa  &amp; \\&#10;\midrule&#10;\xpc self:: &amp; \xpc self::\xnc  &amp; \xpc . \\&#10;\bottomrule&#10;\end{tabular}&#10;\end{document}&#10;"/>
  <p:tag name="IGUANATEXSIZE" val="20"/>
  <p:tag name="IGUANATEXCURSOR" val="8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56,079"/>
  <p:tag name="ORIGINALWIDTH" val="4502,128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Predicado} &amp; \textbf{Operación}\\\midrule&#10;\texttt{\xpre{}} &amp; Predicado con una condición \\&#10;\quad\xpre{$n$} &amp; Seleccionar el $n$° hijo \\&#10;\quad\xpre{last()} &amp; Seleccionar el último hijo \\&#10;\quad\xpre{last()-1} &amp; Seleccionar el penúltimo hijo \\&#10;\quad\xpre{position()&lt;11} &amp; Seleccionar los 10 primeros hijos \\&#10;\quad\xpre{@attr} &amp; Seleccionar nodos con un attributo \texttt{attr} \\&#10;\quad\xpre{@attr=val} &amp; Seleccionar nodos con valor \texttt{val} para el attributo \texttt{attr} \\&#10;\quad\xpre{nh&gt;$n$} &amp; Seleccionar nodos con valor mayor a $n$ para el nodo hijo \texttt{nh} \\&#10;\midrule&#10;\quad\xpre{... or ...} &amp; Combinar restricciones con `o'\\&#10;\quad\xpre{... and ...} &amp; Combinar restricciones con `y'\\&#10;\quad\xpre{not(...)} &amp; Negar la restricción \\&#10;\midrule&#10;\quad\xpre{5}\xpre{@attr} &amp; Seleccionar el 5° hijo si tiene \texttt{attr} \\&#10;\quad\xpre{@attr}\xpre{5} &amp; Seleccionar el 5° hijo con \texttt{attr} \\&#10;\bottomrule&#10;\end{tabular}&#10;\end{document}&#10;"/>
  <p:tag name="IGUANATEXSIZE" val="18"/>
  <p:tag name="IGUANATEXCURSOR" val="8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2673,37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String} \\\midrule&#10;\xpc string\xmc(), \xpc concat\xmc(), \xpc starts-with\xmc(), \xpc contains\xmc(),\\&#10;\xpc substring-before\xmc(), \xpc substring-after\xmc(), \xpc substring\xmc(), \\&#10;\xpc string-length\xmc(), \xpc normalize-space\xmc(), \xpc translate\xmc()\\&#10;\bottomrule&#10;\end{tabular}&#10;\end{document}&#10;"/>
  <p:tag name="IGUANATEXSIZE" val="18"/>
  <p:tag name="IGUANATEXCURSOR" val="4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3,707"/>
  <p:tag name="ORIGINALWIDTH" val="1668,98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Expresión} &amp; \textbf{Operación}\\\midrule&#10;\xnc foo \xpc + \xnc bar &amp; Suma \\&#10;\xnc foo \xpc - \xnc bar &amp; Resta \\&#10;\xnc foo \xpc * \xnc bar &amp; Multiplicación \\&#10;\xnc foo \xpc div \xnc bar &amp; División \\&#10;\xnc foo \xpc mod \xnc bar &amp; Módulo \\&#10;\xnc \xpc floor\xmc(\xnc foo\xmc ) &amp; Piso \\&#10;\xnc \xpc ceiling\xmc(\xnc foo\xmc ) &amp; Techo \\&#10;\xnc \xpc round\xmc(\xnc foo\xmc ) &amp; Redondeo \\&#10;\bottomrule&#10;\end{tabular}&#10;\end{document}&#10;"/>
  <p:tag name="IGUANATEXSIZE" val="18"/>
  <p:tag name="IGUANATEXCURSOR" val="6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1379,44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Comparaciones} \\\midrule&#10;\xpc =\xmc, \xpc!=\xmc, \xpc$&lt;$\xmc, \xpc$&gt;$\xmc, \xpc$&gt;$=\xmc, \xpc$&lt;$=\xmc,\\&#10;\bottomrule&#10;\end{tabular}&#10;\end{document}&#10;"/>
  <p:tag name="IGUANATEXSIZE" val="18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9,5823"/>
  <p:tag name="ORIGINALWIDTH" val="2185,055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Agregaciones} \\\midrule&#10;\xpc count\xmc(), \xpc sum\xmc(), \xpc avg\xmc()$^\dagger$, \xpc max\xmc()$^\dagger$, \xpc min\xmc()$^\dagger$\\&#10;$^\dagger$ XPath 2.0\\&#10;\bottomrule&#10;\end{tabular}&#10;\end{document}&#10;"/>
  <p:tag name="IGUANATEXSIZE" val="18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8192"/>
  <p:tag name="ORIGINALWIDTH" val="2947,161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¿Si queremos agregar un atributo nuevo?}}\\&#10;\ding{55} &amp; \textsf{\textbf{¿Si no sabemos los grados de algunas cervezas?}}\\&#10;\end{tabular}&#10;\end{document}"/>
  <p:tag name="IGUANATEXSIZE" val="25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5,26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~&lt;actor&gt;&#10;      &lt;nombre&gt;Jack&lt;/nombre&gt;&#10;      &lt;apellido&gt;Gleeson&lt;/apellido&gt;&#10;      &lt;pais xml:lang=&quot;es&quot;&gt;Irlanda&lt;/pais&gt;&#10;    &lt;/actor&gt;~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~&lt;actor&gt;^\elip^&lt;/actor&gt;~&#10;    ~&lt;actor&gt;^\elip^&lt;/actor&gt;~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446,312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actor}&#10;\end{document}&#10;"/>
  <p:tag name="IGUANATEXSIZE" val="16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5,26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~&lt;casa&gt;Baratheon&lt;/casa&gt;~&#10;    ~&lt;casa&gt;Lannister&lt;/casa&gt;~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~&lt;casa&gt;Baratheon&lt;/casa&gt;~&#10;    ~&lt;casa&gt;Lannister&lt;/casa&gt;~&#10;    &lt;origen&gt;King^'^s Landing&lt;/origen&gt;&#10;  &lt;/personaje&gt;^\elip^&#10;&lt;/juego-de-tronos&gt;&#10;\end{lstlisting}&#10;\end{document}"/>
  <p:tag name="IGUANATEXSIZE" val="15"/>
  <p:tag name="IGUANATEXCURSOR" val="5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385,5538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casa}&#10;\end{document}&#10;"/>
  <p:tag name="IGUANATEXSIZE" val="16"/>
  <p:tag name="IGUANATEXCURSOR" val="2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5,26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~Baratheon~&lt;/casa&gt;&#10;    &lt;casa&gt;~Lannister~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~Baratheon~&lt;/casa&gt;&#10;    &lt;casa&gt;~Lannister~&lt;/casa&gt;&#10;    &lt;origen&gt;King^'^s Landing&lt;/origen&gt;&#10;  &lt;/personaje&gt;^\elip^&#10;&lt;/juego-de-tronos&gt;&#10;\end{lstlisting}&#10;\end{document}"/>
  <p:tag name="IGUANATEXSIZE" val="15"/>
  <p:tag name="IGUANATEXCURSOR" val="7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822,1147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casa\xpc/text()}&#10;\end{document}&#10;"/>
  <p:tag name="IGUANATEXSIZE" val="16"/>
  <p:tag name="IGUANATEXCURSOR" val="2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5,26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~Baratheon~&lt;/apellido&gt;&#10;    &lt;actor&gt;&#10;      &lt;nombre&gt;Jack&lt;/nombre&gt;&#10;      &lt;apellido&gt;~Gleeson~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~Baratheon~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7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1083,15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apellido\xpc/text()}&#10;\end{document}&#10;"/>
  <p:tag name="IGUANATEXSIZE" val="16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5,26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~Gleeson~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1475,456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actor\xpc/\xnc apellido\xpc/text()}&#10;\end{document}&#10;"/>
  <p:tag name="IGUANATEXSIZE" val="16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36821</TotalTime>
  <Words>892</Words>
  <Application>Microsoft Office PowerPoint</Application>
  <PresentationFormat>On-screen Show (4:3)</PresentationFormat>
  <Paragraphs>185</Paragraphs>
  <Slides>79</Slides>
  <Notes>11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CC3201-1 Bases de Datos Otoño 2021  Clase 12: Datos Semiestructurados: Árboles</vt:lpstr>
      <vt:lpstr>Modelos de datos</vt:lpstr>
      <vt:lpstr>Modelo de datos (árbol/jerarquía)</vt:lpstr>
      <vt:lpstr>Modelo de datos (árbol/jerarquía)</vt:lpstr>
      <vt:lpstr>Modelo de datos (grafo)</vt:lpstr>
      <vt:lpstr>Modelo de datos (grafo)</vt:lpstr>
      <vt:lpstr>Modelo de datos (tabla)</vt:lpstr>
      <vt:lpstr>Modelo de datos (tabla)</vt:lpstr>
      <vt:lpstr>Diferentes modelos de datos tienen diferentes fortalezas y debilidades …</vt:lpstr>
      <vt:lpstr>Datos semiestructurados</vt:lpstr>
      <vt:lpstr>El espectro de la estructura de datos</vt:lpstr>
      <vt:lpstr>PowerPoint Presentation</vt:lpstr>
      <vt:lpstr>Perdón 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Datos semiestructurados …</vt:lpstr>
      <vt:lpstr>Datos semiestructurados: Árboles (XML)</vt:lpstr>
      <vt:lpstr>PowerPoint Presentation</vt:lpstr>
      <vt:lpstr>eXtensible Markup Language (XML)</vt:lpstr>
      <vt:lpstr>eXtensible Markup Language (XML)</vt:lpstr>
      <vt:lpstr>eXtensible Markup Language (XML)</vt:lpstr>
      <vt:lpstr>eXtensible Markup Language (XML)</vt:lpstr>
      <vt:lpstr>Juego de Datos: XML</vt:lpstr>
      <vt:lpstr>Juego de Datos: XML</vt:lpstr>
      <vt:lpstr>Juego de Datos: XML</vt:lpstr>
      <vt:lpstr>Juego de Datos: XML</vt:lpstr>
      <vt:lpstr>Juego de Datos: XML</vt:lpstr>
      <vt:lpstr>Juego de Datos: XML</vt:lpstr>
      <vt:lpstr>Juego de Datos: XML</vt:lpstr>
      <vt:lpstr>Juego de Datos: XML</vt:lpstr>
      <vt:lpstr>Juego de Datos: XML</vt:lpstr>
      <vt:lpstr>Juego de Datos: XML</vt:lpstr>
      <vt:lpstr>… XML es más flexible que los datos relacionales</vt:lpstr>
      <vt:lpstr>XML: Otras Características (en breve)</vt:lpstr>
      <vt:lpstr>XML: Versión</vt:lpstr>
      <vt:lpstr>XML: Codificación</vt:lpstr>
      <vt:lpstr>XML: Atributos</vt:lpstr>
      <vt:lpstr>XML: Idiomas</vt:lpstr>
      <vt:lpstr>XML Esquema (XSD): Ejemplo parcial</vt:lpstr>
      <vt:lpstr>XML Esquema (XSD): Datatypes</vt:lpstr>
      <vt:lpstr>XML: ¿Consultas?</vt:lpstr>
      <vt:lpstr>XPath: Abreviaturas</vt:lpstr>
      <vt:lpstr>XPath: Ejes</vt:lpstr>
      <vt:lpstr>XPath: Predicados</vt:lpstr>
      <vt:lpstr>XPath: Funciones de String</vt:lpstr>
      <vt:lpstr>XPath: Aritmética</vt:lpstr>
      <vt:lpstr>XPath: Hay Más Operadores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Nota al margen: HTML vs. XML</vt:lpstr>
      <vt:lpstr>Nota al margen: HTML vs. XML</vt:lpstr>
      <vt:lpstr>Nota al margen: HTML vs. XML</vt:lpstr>
      <vt:lpstr>Nota al margen: HTML vs. XML</vt:lpstr>
      <vt:lpstr>XPath sobre HTML en Chrome</vt:lpstr>
      <vt:lpstr>Nota al margen: XML vs. JSON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1512</cp:revision>
  <cp:lastPrinted>2016-09-12T03:42:43Z</cp:lastPrinted>
  <dcterms:created xsi:type="dcterms:W3CDTF">2006-08-16T00:00:00Z</dcterms:created>
  <dcterms:modified xsi:type="dcterms:W3CDTF">2021-06-07T08:27:55Z</dcterms:modified>
</cp:coreProperties>
</file>