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528" r:id="rId2"/>
    <p:sldId id="462" r:id="rId3"/>
    <p:sldId id="753" r:id="rId4"/>
    <p:sldId id="655" r:id="rId5"/>
    <p:sldId id="656" r:id="rId6"/>
    <p:sldId id="657" r:id="rId7"/>
    <p:sldId id="660" r:id="rId8"/>
    <p:sldId id="658" r:id="rId9"/>
    <p:sldId id="661" r:id="rId10"/>
    <p:sldId id="662" r:id="rId11"/>
    <p:sldId id="663" r:id="rId12"/>
    <p:sldId id="668" r:id="rId13"/>
    <p:sldId id="665" r:id="rId14"/>
    <p:sldId id="664" r:id="rId15"/>
    <p:sldId id="667" r:id="rId16"/>
    <p:sldId id="755" r:id="rId17"/>
    <p:sldId id="677" r:id="rId18"/>
    <p:sldId id="671" r:id="rId19"/>
    <p:sldId id="674" r:id="rId20"/>
    <p:sldId id="722" r:id="rId21"/>
    <p:sldId id="720" r:id="rId22"/>
    <p:sldId id="721" r:id="rId23"/>
    <p:sldId id="726" r:id="rId24"/>
    <p:sldId id="728" r:id="rId25"/>
    <p:sldId id="754" r:id="rId26"/>
    <p:sldId id="730" r:id="rId27"/>
    <p:sldId id="675" r:id="rId28"/>
    <p:sldId id="756" r:id="rId29"/>
    <p:sldId id="731" r:id="rId30"/>
    <p:sldId id="732" r:id="rId31"/>
    <p:sldId id="733" r:id="rId32"/>
    <p:sldId id="761" r:id="rId33"/>
    <p:sldId id="686" r:id="rId34"/>
    <p:sldId id="750" r:id="rId35"/>
    <p:sldId id="687" r:id="rId36"/>
    <p:sldId id="688" r:id="rId37"/>
    <p:sldId id="689" r:id="rId38"/>
    <p:sldId id="681" r:id="rId39"/>
    <p:sldId id="690" r:id="rId40"/>
    <p:sldId id="692" r:id="rId41"/>
    <p:sldId id="693" r:id="rId42"/>
    <p:sldId id="694" r:id="rId43"/>
    <p:sldId id="695" r:id="rId44"/>
    <p:sldId id="697" r:id="rId45"/>
    <p:sldId id="699" r:id="rId46"/>
    <p:sldId id="698" r:id="rId47"/>
    <p:sldId id="700" r:id="rId48"/>
    <p:sldId id="701" r:id="rId49"/>
    <p:sldId id="702" r:id="rId50"/>
    <p:sldId id="703" r:id="rId51"/>
    <p:sldId id="711" r:id="rId52"/>
    <p:sldId id="707" r:id="rId53"/>
    <p:sldId id="763" r:id="rId54"/>
    <p:sldId id="709" r:id="rId55"/>
    <p:sldId id="710" r:id="rId56"/>
    <p:sldId id="724" r:id="rId57"/>
    <p:sldId id="725" r:id="rId58"/>
    <p:sldId id="737" r:id="rId59"/>
    <p:sldId id="739" r:id="rId60"/>
    <p:sldId id="741" r:id="rId61"/>
    <p:sldId id="740" r:id="rId62"/>
    <p:sldId id="746" r:id="rId63"/>
    <p:sldId id="738" r:id="rId64"/>
    <p:sldId id="708" r:id="rId65"/>
    <p:sldId id="685" r:id="rId66"/>
    <p:sldId id="684" r:id="rId67"/>
    <p:sldId id="682" r:id="rId68"/>
    <p:sldId id="715" r:id="rId69"/>
    <p:sldId id="762" r:id="rId70"/>
    <p:sldId id="758" r:id="rId71"/>
    <p:sldId id="712" r:id="rId72"/>
    <p:sldId id="713" r:id="rId73"/>
    <p:sldId id="714" r:id="rId74"/>
    <p:sldId id="717" r:id="rId75"/>
    <p:sldId id="748" r:id="rId76"/>
    <p:sldId id="749" r:id="rId77"/>
    <p:sldId id="716" r:id="rId78"/>
    <p:sldId id="680" r:id="rId7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D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62" autoAdjust="0"/>
    <p:restoredTop sz="95501" autoAdjust="0"/>
  </p:normalViewPr>
  <p:slideViewPr>
    <p:cSldViewPr>
      <p:cViewPr>
        <p:scale>
          <a:sx n="66" d="100"/>
          <a:sy n="66" d="100"/>
        </p:scale>
        <p:origin x="-1814" y="-47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15/03/2021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pPr/>
              <a:t>72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05147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2021-03-15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2021-03-15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2021-03-15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2021-03-15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2021-03-15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2021-03-15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2021-03-15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2021-03-15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2021-03-15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2021-03-15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2021-03-15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2021-03-15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3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1.png"/><Relationship Id="rId5" Type="http://schemas.openxmlformats.org/officeDocument/2006/relationships/tags" Target="../tags/tag5.xml"/><Relationship Id="rId10" Type="http://schemas.openxmlformats.org/officeDocument/2006/relationships/image" Target="../media/image40.png"/><Relationship Id="rId4" Type="http://schemas.openxmlformats.org/officeDocument/2006/relationships/tags" Target="../tags/tag4.xml"/><Relationship Id="rId9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4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46.png"/><Relationship Id="rId5" Type="http://schemas.openxmlformats.org/officeDocument/2006/relationships/image" Target="../media/image47.png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53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42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55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42.png"/><Relationship Id="rId5" Type="http://schemas.openxmlformats.org/officeDocument/2006/relationships/image" Target="../media/image54.png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25.xml"/><Relationship Id="rId7" Type="http://schemas.openxmlformats.org/officeDocument/2006/relationships/image" Target="../media/image42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.xml"/><Relationship Id="rId9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58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42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tags" Target="../tags/tag32.xml"/><Relationship Id="rId7" Type="http://schemas.openxmlformats.org/officeDocument/2006/relationships/image" Target="../media/image58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42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3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35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1.png"/><Relationship Id="rId5" Type="http://schemas.openxmlformats.org/officeDocument/2006/relationships/tags" Target="../tags/tag37.xml"/><Relationship Id="rId10" Type="http://schemas.openxmlformats.org/officeDocument/2006/relationships/image" Target="../media/image40.png"/><Relationship Id="rId4" Type="http://schemas.openxmlformats.org/officeDocument/2006/relationships/tags" Target="../tags/tag36.xml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40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1.png"/><Relationship Id="rId5" Type="http://schemas.openxmlformats.org/officeDocument/2006/relationships/tags" Target="../tags/tag42.xml"/><Relationship Id="rId10" Type="http://schemas.openxmlformats.org/officeDocument/2006/relationships/image" Target="../media/image40.png"/><Relationship Id="rId4" Type="http://schemas.openxmlformats.org/officeDocument/2006/relationships/tags" Target="../tags/tag41.xml"/><Relationship Id="rId9" Type="http://schemas.openxmlformats.org/officeDocument/2006/relationships/image" Target="../media/image3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://db-engines.com/en/ranking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visit.crowdflower.com/rs/416-ZBE-142/images/CrowdFlower_DataScienceReport_2016.pdf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http://aidanhogan.com/teaching/cc3201-1-2021/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n-IE" cap="small" dirty="0" smtClean="0"/>
              <a:t>Bases de </a:t>
            </a:r>
            <a:r>
              <a:rPr lang="en-IE" cap="small" dirty="0" err="1" smtClean="0"/>
              <a:t>Datos</a:t>
            </a:r>
            <a:r>
              <a:rPr lang="en-IE" cap="small" dirty="0"/>
              <a:t/>
            </a:r>
            <a:br>
              <a:rPr lang="en-IE" cap="small" dirty="0"/>
            </a:br>
            <a:r>
              <a:rPr lang="en-IE" cap="small" dirty="0" err="1" smtClean="0"/>
              <a:t>Otoño</a:t>
            </a:r>
            <a:r>
              <a:rPr lang="en-IE" cap="small" dirty="0" smtClean="0"/>
              <a:t> </a:t>
            </a:r>
            <a:r>
              <a:rPr lang="es-ES" dirty="0" smtClean="0"/>
              <a:t>2021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dirty="0" smtClean="0"/>
              <a:t>Clase 1: Introducción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n-IE" dirty="0" smtClean="0"/>
              <a:t>Aidan Hogan</a:t>
            </a:r>
          </a:p>
          <a:p>
            <a:r>
              <a:rPr lang="en-IE" dirty="0" smtClean="0"/>
              <a:t>aidhog@gmail.com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66" y="1375584"/>
            <a:ext cx="7875387" cy="44299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Un día cualquiera</a:t>
            </a:r>
            <a:r>
              <a:rPr lang="es-CL" dirty="0" smtClean="0"/>
              <a:t>: </a:t>
            </a:r>
            <a:r>
              <a:rPr lang="es-CL" dirty="0" smtClean="0">
                <a:solidFill>
                  <a:schemeClr val="tx2"/>
                </a:solidFill>
              </a:rPr>
              <a:t>10:35</a:t>
            </a:r>
            <a:r>
              <a:rPr lang="es-CL" dirty="0"/>
              <a:t/>
            </a:r>
            <a:br>
              <a:rPr lang="es-CL" dirty="0"/>
            </a:br>
            <a:r>
              <a:rPr lang="es-CL" dirty="0" smtClean="0">
                <a:solidFill>
                  <a:schemeClr val="accent2"/>
                </a:solidFill>
              </a:rPr>
              <a:t>Amazon (</a:t>
            </a:r>
            <a:r>
              <a:rPr lang="es-CL" i="1" dirty="0" err="1" smtClean="0">
                <a:solidFill>
                  <a:schemeClr val="accent2"/>
                </a:solidFill>
              </a:rPr>
              <a:t>The</a:t>
            </a:r>
            <a:r>
              <a:rPr lang="es-CL" i="1" dirty="0" smtClean="0">
                <a:solidFill>
                  <a:schemeClr val="accent2"/>
                </a:solidFill>
              </a:rPr>
              <a:t> </a:t>
            </a:r>
            <a:r>
              <a:rPr lang="es-CL" i="1" dirty="0" err="1" smtClean="0">
                <a:solidFill>
                  <a:schemeClr val="accent2"/>
                </a:solidFill>
              </a:rPr>
              <a:t>Leftovers</a:t>
            </a:r>
            <a:r>
              <a:rPr lang="es-CL" i="1" dirty="0" smtClean="0">
                <a:solidFill>
                  <a:schemeClr val="accent2"/>
                </a:solidFill>
              </a:rPr>
              <a:t> </a:t>
            </a:r>
            <a:r>
              <a:rPr lang="es-CL" dirty="0" smtClean="0">
                <a:solidFill>
                  <a:schemeClr val="accent2"/>
                </a:solidFill>
              </a:rPr>
              <a:t>… ¿cuánto cuesta?)</a:t>
            </a:r>
            <a:endParaRPr lang="es-CL" dirty="0">
              <a:solidFill>
                <a:schemeClr val="accent2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Demasiado</a:t>
            </a:r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99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Un día cualquiera</a:t>
            </a:r>
            <a:r>
              <a:rPr lang="es-CL" dirty="0" smtClean="0"/>
              <a:t>: </a:t>
            </a:r>
            <a:r>
              <a:rPr lang="es-CL" dirty="0" smtClean="0">
                <a:solidFill>
                  <a:schemeClr val="tx2"/>
                </a:solidFill>
              </a:rPr>
              <a:t>10:36</a:t>
            </a:r>
            <a:r>
              <a:rPr lang="es-CL" dirty="0"/>
              <a:t/>
            </a:r>
            <a:br>
              <a:rPr lang="es-CL" dirty="0"/>
            </a:br>
            <a:r>
              <a:rPr lang="es-CL" dirty="0" err="1" smtClean="0">
                <a:solidFill>
                  <a:schemeClr val="accent2"/>
                </a:solidFill>
              </a:rPr>
              <a:t>ThePirateBay</a:t>
            </a:r>
            <a:r>
              <a:rPr lang="es-CL" dirty="0" smtClean="0">
                <a:solidFill>
                  <a:schemeClr val="accent2"/>
                </a:solidFill>
              </a:rPr>
              <a:t> (me pagaron pero …)</a:t>
            </a:r>
            <a:endParaRPr lang="es-CL" dirty="0">
              <a:solidFill>
                <a:schemeClr val="accent2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Listo. </a:t>
            </a:r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Pero tengo hambre …</a:t>
            </a:r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66" y="1375186"/>
            <a:ext cx="7875387" cy="442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8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Un día cualquiera: </a:t>
            </a:r>
            <a:r>
              <a:rPr lang="es-CL" dirty="0" smtClean="0">
                <a:solidFill>
                  <a:schemeClr val="tx2"/>
                </a:solidFill>
              </a:rPr>
              <a:t>10:52</a:t>
            </a:r>
            <a:r>
              <a:rPr lang="es-CL" dirty="0"/>
              <a:t/>
            </a:r>
            <a:br>
              <a:rPr lang="es-CL" dirty="0"/>
            </a:br>
            <a:r>
              <a:rPr lang="es-CL" dirty="0">
                <a:solidFill>
                  <a:schemeClr val="accent2"/>
                </a:solidFill>
              </a:rPr>
              <a:t>Al supermercado </a:t>
            </a:r>
            <a:r>
              <a:rPr lang="es-CL" dirty="0" smtClean="0">
                <a:solidFill>
                  <a:schemeClr val="accent2"/>
                </a:solidFill>
              </a:rPr>
              <a:t>(¿cuánto cuesta?)</a:t>
            </a:r>
            <a:endParaRPr lang="es-CL" dirty="0"/>
          </a:p>
        </p:txBody>
      </p:sp>
      <p:pic>
        <p:nvPicPr>
          <p:cNvPr id="5122" name="Picture 2" descr="http://transitionkamloops.net/wp-content/uploads/2015/05/price-check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14739"/>
            <a:ext cx="4440827" cy="389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Dos </a:t>
            </a:r>
            <a:r>
              <a:rPr lang="es-CL" dirty="0" err="1" smtClean="0">
                <a:solidFill>
                  <a:srgbClr val="00B050"/>
                </a:solidFill>
                <a:latin typeface="Calibri Light" panose="020F0302020204030204" pitchFamily="34" charset="0"/>
              </a:rPr>
              <a:t>lucas</a:t>
            </a:r>
            <a:endParaRPr lang="es-CL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09800"/>
            <a:ext cx="685800" cy="549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18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Un día cualquiera: </a:t>
            </a:r>
            <a:r>
              <a:rPr lang="es-CL" dirty="0" smtClean="0">
                <a:solidFill>
                  <a:schemeClr val="tx2"/>
                </a:solidFill>
              </a:rPr>
              <a:t>10:55</a:t>
            </a:r>
            <a:r>
              <a:rPr lang="es-CL" dirty="0"/>
              <a:t/>
            </a:r>
            <a:br>
              <a:rPr lang="es-CL" dirty="0"/>
            </a:br>
            <a:r>
              <a:rPr lang="es-CL" dirty="0">
                <a:solidFill>
                  <a:schemeClr val="accent2"/>
                </a:solidFill>
              </a:rPr>
              <a:t>Al supermercado </a:t>
            </a:r>
            <a:r>
              <a:rPr lang="es-CL" dirty="0" smtClean="0">
                <a:solidFill>
                  <a:schemeClr val="accent2"/>
                </a:solidFill>
              </a:rPr>
              <a:t>(esperando en la fila …)</a:t>
            </a:r>
            <a:endParaRPr lang="es-CL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Nadie usa Facebook ahora</a:t>
            </a:r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4100" name="Picture 4" descr="http://www.incimages.com/uploaded_files/image/1940x900/facebook-mobile-1940x900_355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66" y="1981200"/>
            <a:ext cx="7561364" cy="350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27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Un día cualquiera</a:t>
            </a:r>
            <a:r>
              <a:rPr lang="es-CL" dirty="0" smtClean="0"/>
              <a:t>: </a:t>
            </a:r>
            <a:r>
              <a:rPr lang="es-CL" dirty="0" smtClean="0">
                <a:solidFill>
                  <a:schemeClr val="tx2"/>
                </a:solidFill>
              </a:rPr>
              <a:t>10:57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>
                <a:solidFill>
                  <a:schemeClr val="accent2"/>
                </a:solidFill>
              </a:rPr>
              <a:t>Al supermercado (uso mi tarjeta de fidelidad)</a:t>
            </a:r>
            <a:endParaRPr lang="es-CL" dirty="0">
              <a:solidFill>
                <a:schemeClr val="accent2"/>
              </a:solidFill>
            </a:endParaRPr>
          </a:p>
        </p:txBody>
      </p:sp>
      <p:pic>
        <p:nvPicPr>
          <p:cNvPr id="3074" name="Picture 2" descr="http://217.218.67.233/hispanmedia/files/images/thumbnail/20150917/23362563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550987"/>
            <a:ext cx="7543800" cy="424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latin typeface="Calibri Light" panose="020F0302020204030204" pitchFamily="34" charset="0"/>
              </a:rPr>
              <a:t>¿Acumulas </a:t>
            </a:r>
            <a:r>
              <a:rPr lang="es-CL" dirty="0">
                <a:latin typeface="Calibri Light" panose="020F0302020204030204" pitchFamily="34" charset="0"/>
              </a:rPr>
              <a:t>p</a:t>
            </a:r>
            <a:r>
              <a:rPr lang="es-CL" dirty="0" smtClean="0">
                <a:latin typeface="Calibri Light" panose="020F0302020204030204" pitchFamily="34" charset="0"/>
              </a:rPr>
              <a:t>untos? </a:t>
            </a:r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Sí.</a:t>
            </a:r>
            <a:endParaRPr lang="es-CL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4268">
            <a:off x="1020344" y="2050026"/>
            <a:ext cx="2300737" cy="184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2300">
            <a:off x="3726716" y="1547367"/>
            <a:ext cx="2243612" cy="17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7556">
            <a:off x="2628252" y="2777608"/>
            <a:ext cx="3119744" cy="2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9110" flipH="1">
            <a:off x="1025834" y="4040792"/>
            <a:ext cx="2209431" cy="2102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1390">
            <a:off x="5323398" y="2382030"/>
            <a:ext cx="3530248" cy="282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6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Un día cualquiera: </a:t>
            </a:r>
            <a:r>
              <a:rPr lang="es-CL" dirty="0" smtClean="0">
                <a:solidFill>
                  <a:schemeClr val="tx2"/>
                </a:solidFill>
              </a:rPr>
              <a:t>11:00</a:t>
            </a:r>
            <a:r>
              <a:rPr lang="es-CL" dirty="0"/>
              <a:t/>
            </a:r>
            <a:br>
              <a:rPr lang="es-CL" dirty="0"/>
            </a:br>
            <a:r>
              <a:rPr lang="es-CL" dirty="0" smtClean="0">
                <a:solidFill>
                  <a:schemeClr val="accent2"/>
                </a:solidFill>
              </a:rPr>
              <a:t>Desayuno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295400"/>
            <a:ext cx="7086600" cy="464172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2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74" y="1443985"/>
            <a:ext cx="2016000" cy="1512000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123" y="5035179"/>
            <a:ext cx="2016001" cy="1512001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123" y="1443985"/>
            <a:ext cx="2016000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Un día cualquiera: antes </a:t>
            </a:r>
            <a:r>
              <a:rPr lang="es-CL" dirty="0" smtClean="0"/>
              <a:t>de las </a:t>
            </a:r>
            <a:r>
              <a:rPr lang="es-CL" dirty="0">
                <a:solidFill>
                  <a:schemeClr val="tx2"/>
                </a:solidFill>
              </a:rPr>
              <a:t>11:00</a:t>
            </a:r>
            <a:br>
              <a:rPr lang="es-CL" dirty="0">
                <a:solidFill>
                  <a:schemeClr val="tx2"/>
                </a:solidFill>
              </a:rPr>
            </a:br>
            <a:r>
              <a:rPr lang="es-CL" i="1" dirty="0" smtClean="0">
                <a:solidFill>
                  <a:schemeClr val="accent2"/>
                </a:solidFill>
              </a:rPr>
              <a:t>¿Estas </a:t>
            </a:r>
            <a:r>
              <a:rPr lang="es-CL" i="1" dirty="0">
                <a:solidFill>
                  <a:schemeClr val="accent2"/>
                </a:solidFill>
              </a:rPr>
              <a:t>actividades tienen algo en común?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75" y="3242592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74" y="5041200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0" y="1443984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8619" y="3243707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8399" y="5035181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9124" y="3239582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9850" y="1443984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9850" y="3239582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79849" y="5035180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4169" y="5410198"/>
            <a:ext cx="885825" cy="10199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7007" y="3428999"/>
            <a:ext cx="885825" cy="10199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7007" y="1676398"/>
            <a:ext cx="885825" cy="10199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5033" y="3428999"/>
            <a:ext cx="885825" cy="10199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5033" y="5410199"/>
            <a:ext cx="885825" cy="10199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2053" y="1676398"/>
            <a:ext cx="885825" cy="10199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2404" y="3428999"/>
            <a:ext cx="885825" cy="10199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6175" y="5410198"/>
            <a:ext cx="885825" cy="10199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1659" y="1676398"/>
            <a:ext cx="885825" cy="10199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4169" y="3428999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3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Bases </a:t>
            </a:r>
            <a:r>
              <a:rPr lang="es-CL" dirty="0"/>
              <a:t>de </a:t>
            </a:r>
            <a:r>
              <a:rPr lang="es-CL" dirty="0" smtClean="0"/>
              <a:t>datos: </a:t>
            </a:r>
            <a:endParaRPr lang="es-CL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169" y="5410198"/>
            <a:ext cx="885825" cy="10199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007" y="3428999"/>
            <a:ext cx="885825" cy="10199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007" y="1676398"/>
            <a:ext cx="885825" cy="10199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033" y="3428999"/>
            <a:ext cx="885825" cy="10199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033" y="5410199"/>
            <a:ext cx="885825" cy="10199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053" y="1676398"/>
            <a:ext cx="885825" cy="10199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404" y="3428999"/>
            <a:ext cx="885825" cy="10199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175" y="5410198"/>
            <a:ext cx="885825" cy="10199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659" y="1676398"/>
            <a:ext cx="885825" cy="10199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169" y="3428999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5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Interactuamos con bases de datos</a:t>
            </a:r>
            <a:br>
              <a:rPr lang="es-CL" dirty="0" smtClean="0"/>
            </a:br>
            <a:r>
              <a:rPr lang="es-CL" dirty="0" smtClean="0"/>
              <a:t>	todo el tiempo, todos los días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r>
              <a:rPr lang="es-CL" dirty="0" smtClean="0"/>
              <a:t>Especialmente con la Web: </a:t>
            </a:r>
          </a:p>
        </p:txBody>
      </p:sp>
      <p:pic>
        <p:nvPicPr>
          <p:cNvPr id="5" name="Picture 2" descr="https://e-language.wikispaces.com/file/view/Web2.0-icons.png/443453538/Web2.0-ico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08" y="2743200"/>
            <a:ext cx="583135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02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0" dirty="0" smtClean="0"/>
              <a:t>¿Qué es una “base de datos”?</a:t>
            </a:r>
            <a:endParaRPr lang="es-CL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0755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¿Por qué necesitan este curso?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644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2057400"/>
            <a:ext cx="1728147" cy="19897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¿Una base de datos?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2590800" y="3195627"/>
            <a:ext cx="3962400" cy="954107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Un ejemplo de una </a:t>
            </a: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base de datos?</a:t>
            </a:r>
          </a:p>
        </p:txBody>
      </p:sp>
    </p:spTree>
    <p:extLst>
      <p:ext uri="{BB962C8B-B14F-4D97-AF65-F5344CB8AC3E}">
        <p14:creationId xmlns:p14="http://schemas.microsoft.com/office/powerpoint/2010/main" val="84784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¿Una base de datos?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146" name="Picture 2" descr="http://www.altova.com/images/screenshots/database-contents-dif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676400"/>
            <a:ext cx="752475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6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¿Una base de datos?</a:t>
            </a:r>
            <a:endParaRPr lang="es-CL" dirty="0"/>
          </a:p>
        </p:txBody>
      </p:sp>
      <p:pic>
        <p:nvPicPr>
          <p:cNvPr id="8194" name="Picture 2" descr="http://www.thebilab.com/w/images/7/71/Oracle_DB_11gR2_Win32_Windows2003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555" y="1828800"/>
            <a:ext cx="585489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72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</a:t>
            </a:r>
            <a:r>
              <a:rPr lang="es-CL" dirty="0" smtClean="0"/>
              <a:t>Una base de datos?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219200"/>
            <a:ext cx="6543675" cy="518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7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</a:t>
            </a:r>
            <a:r>
              <a:rPr lang="es-CL" dirty="0" smtClean="0"/>
              <a:t>Una base de datos?</a:t>
            </a:r>
            <a:endParaRPr lang="es-CL" dirty="0"/>
          </a:p>
        </p:txBody>
      </p:sp>
      <p:pic>
        <p:nvPicPr>
          <p:cNvPr id="10242" name="Picture 2" descr="http://e03-elmundo.uecdn.es/assets/multimedia/imagenes/2014/06/26/140378344136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7" y="1453355"/>
            <a:ext cx="6257925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82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0" dirty="0" smtClean="0"/>
              <a:t>¿Qué es una “base de datos”?</a:t>
            </a:r>
            <a:endParaRPr lang="es-CL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15000" y="5191125"/>
            <a:ext cx="3124200" cy="7159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small" baseline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CL" sz="4800" b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Depende ...</a:t>
            </a:r>
            <a:endParaRPr lang="es-CL" sz="4800" b="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1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/>
              <a:t>Aquí</a:t>
            </a:r>
            <a:r>
              <a:rPr lang="es-CL" dirty="0" smtClean="0"/>
              <a:t>, una base de datos es: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 smtClean="0"/>
          </a:p>
          <a:p>
            <a:r>
              <a:rPr lang="es-CL" dirty="0" smtClean="0"/>
              <a:t>Una </a:t>
            </a:r>
            <a:r>
              <a:rPr lang="es-CL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colección de datos</a:t>
            </a:r>
            <a:r>
              <a:rPr lang="es-CL" dirty="0" smtClean="0">
                <a:solidFill>
                  <a:srgbClr val="00B050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es-CL" dirty="0" smtClean="0"/>
              <a:t> (típicamente datos estructurados)</a:t>
            </a:r>
          </a:p>
          <a:p>
            <a:pPr marL="457200" lvl="1" indent="0">
              <a:buNone/>
            </a:pPr>
            <a:r>
              <a:rPr lang="es-CL" dirty="0" smtClean="0"/>
              <a:t> (típicamente datos electrónicos) </a:t>
            </a:r>
          </a:p>
          <a:p>
            <a:pPr marL="457200" lvl="1" indent="0">
              <a:buNone/>
            </a:pP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es-CL" sz="3600" dirty="0" smtClean="0">
                <a:solidFill>
                  <a:schemeClr val="accent6">
                    <a:lumMod val="75000"/>
                  </a:schemeClr>
                </a:solidFill>
              </a:rPr>
              <a:t>organizada</a:t>
            </a:r>
            <a:r>
              <a:rPr lang="es-CL" sz="3600" dirty="0" smtClean="0"/>
              <a:t> </a:t>
            </a:r>
            <a:r>
              <a:rPr lang="es-CL" sz="2400" dirty="0" smtClean="0"/>
              <a:t>de alguna forma</a:t>
            </a:r>
          </a:p>
          <a:p>
            <a:pPr marL="457200" lvl="1" indent="0">
              <a:buNone/>
            </a:pPr>
            <a:r>
              <a:rPr lang="es-CL" dirty="0" smtClean="0"/>
              <a:t>     para facilitar </a:t>
            </a:r>
            <a:r>
              <a:rPr lang="es-CL" sz="3600" dirty="0" smtClean="0">
                <a:solidFill>
                  <a:srgbClr val="00B050"/>
                </a:solidFill>
              </a:rPr>
              <a:t>la evaluación de consultas</a:t>
            </a:r>
          </a:p>
          <a:p>
            <a:pPr marL="457200" lvl="1" indent="0">
              <a:buNone/>
            </a:pPr>
            <a:r>
              <a:rPr lang="es-CL" sz="3600" dirty="0"/>
              <a:t> </a:t>
            </a:r>
            <a:r>
              <a:rPr lang="es-CL" sz="3600" dirty="0" smtClean="0"/>
              <a:t>     </a:t>
            </a:r>
            <a:r>
              <a:rPr lang="es-CL" dirty="0" smtClean="0"/>
              <a:t>de</a:t>
            </a:r>
            <a:r>
              <a:rPr lang="es-CL" sz="3600" dirty="0" smtClean="0">
                <a:solidFill>
                  <a:srgbClr val="00B050"/>
                </a:solidFill>
              </a:rPr>
              <a:t> </a:t>
            </a:r>
            <a:r>
              <a:rPr lang="es-CL" sz="3600" dirty="0" smtClean="0">
                <a:solidFill>
                  <a:srgbClr val="7030A0"/>
                </a:solidFill>
              </a:rPr>
              <a:t>una forma eficiente</a:t>
            </a:r>
            <a:endParaRPr lang="es-CL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64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Un sistema de bases de datos es: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L" dirty="0" smtClean="0"/>
              <a:t>Un </a:t>
            </a:r>
            <a:r>
              <a:rPr lang="es-CL" dirty="0"/>
              <a:t>sistema </a:t>
            </a:r>
            <a:r>
              <a:rPr lang="es-CL" sz="2200" dirty="0"/>
              <a:t>(de software)</a:t>
            </a:r>
            <a:r>
              <a:rPr lang="es-CL" dirty="0"/>
              <a:t> </a:t>
            </a:r>
            <a:r>
              <a:rPr lang="es-CL" u="sng" dirty="0" smtClean="0">
                <a:solidFill>
                  <a:schemeClr val="accent1"/>
                </a:solidFill>
              </a:rPr>
              <a:t>general</a:t>
            </a:r>
            <a:r>
              <a:rPr lang="es-CL" dirty="0" smtClean="0"/>
              <a:t> </a:t>
            </a:r>
          </a:p>
          <a:p>
            <a:pPr marL="457200" lvl="1" indent="0">
              <a:buNone/>
            </a:pPr>
            <a:r>
              <a:rPr lang="es-CL" dirty="0" smtClean="0"/>
              <a:t>para </a:t>
            </a:r>
            <a:r>
              <a:rPr lang="es-CL" sz="3900" i="1" dirty="0" smtClean="0">
                <a:solidFill>
                  <a:schemeClr val="accent6">
                    <a:lumMod val="75000"/>
                  </a:schemeClr>
                </a:solidFill>
              </a:rPr>
              <a:t>manejar</a:t>
            </a:r>
            <a:r>
              <a:rPr lang="es-CL" sz="3900" dirty="0" smtClean="0"/>
              <a:t> </a:t>
            </a:r>
          </a:p>
          <a:p>
            <a:pPr marL="457200" lvl="1" indent="0">
              <a:buNone/>
            </a:pPr>
            <a:r>
              <a:rPr lang="es-CL" dirty="0" smtClean="0"/>
              <a:t>   </a:t>
            </a:r>
            <a:r>
              <a:rPr lang="es-CL" dirty="0" smtClean="0">
                <a:solidFill>
                  <a:srgbClr val="00B050"/>
                </a:solidFill>
              </a:rPr>
              <a:t>bases de datos </a:t>
            </a:r>
            <a:r>
              <a:rPr lang="es-CL" dirty="0" smtClean="0"/>
              <a:t>…</a:t>
            </a:r>
          </a:p>
          <a:p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Facilita (de una forma general):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representar datos, 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cargar datos,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organizar datos,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definir datos,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actualizar datos,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consultar datos,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6873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Un sistema </a:t>
            </a:r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general</a:t>
            </a:r>
            <a:r>
              <a:rPr lang="es-CL" dirty="0"/>
              <a:t> implica que podamos 	resolver un problema </a:t>
            </a:r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general</a:t>
            </a:r>
            <a:r>
              <a:rPr lang="es-CL" dirty="0"/>
              <a:t> …</a:t>
            </a:r>
            <a:endParaRPr lang="en-GB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74" y="1443985"/>
            <a:ext cx="2016000" cy="1512000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123" y="5035179"/>
            <a:ext cx="2016001" cy="1512001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123" y="1443985"/>
            <a:ext cx="2016000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75" y="3242592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74" y="5041200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0" y="1443984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8619" y="3243707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8399" y="5035181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9124" y="3239582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9850" y="1443984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9850" y="3239582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79849" y="5035180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4169" y="5410198"/>
            <a:ext cx="885825" cy="101991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7007" y="3428999"/>
            <a:ext cx="885825" cy="101991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7007" y="1676398"/>
            <a:ext cx="885825" cy="101991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5033" y="3428999"/>
            <a:ext cx="885825" cy="10199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5033" y="5410199"/>
            <a:ext cx="885825" cy="10199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2053" y="1676398"/>
            <a:ext cx="885825" cy="101991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2404" y="3428999"/>
            <a:ext cx="885825" cy="101991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6175" y="5410198"/>
            <a:ext cx="885825" cy="101991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1659" y="1676398"/>
            <a:ext cx="885825" cy="101991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4169" y="3428999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0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¿Una base de datos?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146" name="Picture 2" descr="http://www.altova.com/images/screenshots/database-contents-dif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676400"/>
            <a:ext cx="752475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27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(hablando de los datos, no la aplicación …) </a:t>
            </a:r>
            <a:r>
              <a:rPr lang="es-CL" sz="4400" dirty="0">
                <a:solidFill>
                  <a:srgbClr val="00B050"/>
                </a:solidFill>
                <a:latin typeface="Calibri Light" panose="020F0302020204030204" pitchFamily="34" charset="0"/>
              </a:rPr>
              <a:t>A</a:t>
            </a:r>
            <a:r>
              <a:rPr lang="es-CL" sz="4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quí, sí.</a:t>
            </a:r>
            <a:endParaRPr lang="es-CL" sz="44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62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Un día cualquiera:</a:t>
            </a:r>
            <a:br>
              <a:rPr lang="es-CL" dirty="0" smtClean="0"/>
            </a:br>
            <a:endParaRPr lang="es-CL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3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¿Una base de datos?</a:t>
            </a:r>
            <a:endParaRPr lang="es-CL" dirty="0"/>
          </a:p>
        </p:txBody>
      </p:sp>
      <p:pic>
        <p:nvPicPr>
          <p:cNvPr id="8194" name="Picture 2" descr="http://www.thebilab.com/w/images/7/71/Oracle_DB_11gR2_Win32_Windows2003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555" y="1828800"/>
            <a:ext cx="585489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27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(es un </a:t>
            </a:r>
            <a:r>
              <a:rPr lang="es-CL" sz="27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sistema</a:t>
            </a:r>
            <a:r>
              <a:rPr lang="es-CL" sz="27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de base de datos entonces …) </a:t>
            </a:r>
            <a:r>
              <a:rPr lang="es-CL" sz="4400" dirty="0">
                <a:solidFill>
                  <a:srgbClr val="FF0000"/>
                </a:solidFill>
                <a:latin typeface="Calibri Light" panose="020F0302020204030204" pitchFamily="34" charset="0"/>
              </a:rPr>
              <a:t>A</a:t>
            </a:r>
            <a:r>
              <a:rPr lang="es-CL" sz="4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quí, no.</a:t>
            </a:r>
            <a:endParaRPr lang="es-CL" sz="44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87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¿Una base de datos?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027471"/>
            <a:ext cx="6172200" cy="488734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5943600"/>
            <a:ext cx="8707966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4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La aplicación, no. </a:t>
            </a:r>
            <a:r>
              <a:rPr lang="es-CL" sz="4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La colección, sí.</a:t>
            </a:r>
            <a:endParaRPr lang="es-CL" sz="44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46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</a:t>
            </a:r>
            <a:r>
              <a:rPr lang="es-CL" dirty="0" smtClean="0"/>
              <a:t>Una base de datos?</a:t>
            </a:r>
            <a:endParaRPr lang="es-CL" dirty="0"/>
          </a:p>
        </p:txBody>
      </p:sp>
      <p:pic>
        <p:nvPicPr>
          <p:cNvPr id="10242" name="Picture 2" descr="http://e03-elmundo.uecdn.es/assets/multimedia/imagenes/2014/06/26/140378344136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7" y="1453355"/>
            <a:ext cx="6257925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2400" y="5943600"/>
            <a:ext cx="8707966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44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...</a:t>
            </a:r>
            <a:endParaRPr lang="es-CL" sz="44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74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¿</a:t>
            </a:r>
            <a:r>
              <a:rPr lang="es-CL" dirty="0" smtClean="0"/>
              <a:t>Por qué se necesitan sistemas de 	“bases de datos”?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231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Sé programar en Python,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… ¡puedo programar algo sin problema!</a:t>
            </a:r>
            <a:endParaRPr lang="es-CL" dirty="0"/>
          </a:p>
        </p:txBody>
      </p:sp>
      <p:pic>
        <p:nvPicPr>
          <p:cNvPr id="1026" name="Picture 2" descr="Image result for l33t programm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00200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1596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Intentemos implementar una aplicación sin </a:t>
            </a:r>
            <a:br>
              <a:rPr lang="es-CL" dirty="0" smtClean="0"/>
            </a:br>
            <a:r>
              <a:rPr lang="es-CL" dirty="0" smtClean="0"/>
              <a:t>	un sistema de bases de datos</a:t>
            </a:r>
            <a:endParaRPr lang="es-CL" u="sng" dirty="0">
              <a:solidFill>
                <a:schemeClr val="accent2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687" y="1981200"/>
            <a:ext cx="3476625" cy="400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1412440" y="5105400"/>
            <a:ext cx="3235760" cy="160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959781" y="4897399"/>
            <a:ext cx="4099202" cy="1846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notas.csv</a:t>
            </a:r>
            <a:endParaRPr lang="es-CL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724400" y="2676857"/>
            <a:ext cx="4099202" cy="18653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rPr>
              <a:t>auxiliares.csv</a:t>
            </a:r>
            <a:endParaRPr lang="es-CL" dirty="0">
              <a:solidFill>
                <a:schemeClr val="accent3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24494" y="1197779"/>
            <a:ext cx="3736916" cy="1831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profesores.csv</a:t>
            </a:r>
            <a:endParaRPr lang="es-CL" dirty="0">
              <a:solidFill>
                <a:schemeClr val="accent2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3124200"/>
            <a:ext cx="3736916" cy="18699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  <a:endParaRPr lang="es-CL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Tenemos información de profesores, auxiliares, 	integrantes y notas parciales en cada curso</a:t>
            </a:r>
            <a:endParaRPr lang="es-CL" u="sng" dirty="0">
              <a:solidFill>
                <a:schemeClr val="accent2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0000" y="1170000"/>
            <a:ext cx="1935413" cy="1466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3514887"/>
            <a:ext cx="3738475" cy="14806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56" y="1546473"/>
            <a:ext cx="3678793" cy="14830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57857"/>
            <a:ext cx="4099906" cy="148575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83" y="5257800"/>
            <a:ext cx="4091388" cy="14857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26" y="5462847"/>
            <a:ext cx="3235782" cy="12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8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6" grpId="0" animBg="1"/>
      <p:bldP spid="44" grpId="0" animBg="1"/>
      <p:bldP spid="43" grpId="0" animBg="1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743200" y="1774561"/>
            <a:ext cx="3736916" cy="18699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  <a:endParaRPr lang="es-CL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Queremos saber todos los códigos de los cursos 	que toma el alumno “</a:t>
            </a:r>
            <a:r>
              <a:rPr lang="es-CL" dirty="0" smtClean="0">
                <a:solidFill>
                  <a:schemeClr val="tx1"/>
                </a:solidFill>
              </a:rPr>
              <a:t>12.323.792-8</a:t>
            </a:r>
            <a:r>
              <a:rPr lang="es-CL" dirty="0" smtClean="0"/>
              <a:t>”</a:t>
            </a:r>
            <a:endParaRPr lang="es-CL" u="sng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75237"/>
            <a:ext cx="8229600" cy="2239963"/>
          </a:xfrm>
        </p:spPr>
        <p:txBody>
          <a:bodyPr>
            <a:normAutofit/>
          </a:bodyPr>
          <a:lstStyle/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</a:rPr>
              <a:t>En Python</a:t>
            </a:r>
            <a:r>
              <a:rPr lang="es-CL" sz="2400" dirty="0" smtClean="0"/>
              <a:t>, podemos </a:t>
            </a:r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</a:rPr>
              <a:t>leer todo el archivo</a:t>
            </a:r>
            <a:r>
              <a:rPr lang="es-CL" sz="2400" dirty="0" smtClean="0"/>
              <a:t>, filtrar todas las filas con otros </a:t>
            </a:r>
            <a:r>
              <a:rPr lang="es-CL" sz="2400" dirty="0" err="1" smtClean="0"/>
              <a:t>RUTs</a:t>
            </a:r>
            <a:r>
              <a:rPr lang="es-CL" sz="2400" dirty="0"/>
              <a:t> </a:t>
            </a:r>
            <a:r>
              <a:rPr lang="es-CL" sz="2400" dirty="0" smtClean="0"/>
              <a:t>y entregar solo la información relevante</a:t>
            </a:r>
            <a:endParaRPr lang="es-CL" sz="2400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165248"/>
            <a:ext cx="3682550" cy="14806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</p:spTree>
    <p:extLst>
      <p:ext uri="{BB962C8B-B14F-4D97-AF65-F5344CB8AC3E}">
        <p14:creationId xmlns:p14="http://schemas.microsoft.com/office/powerpoint/2010/main" val="369799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>
                <a:solidFill>
                  <a:srgbClr val="FF0000"/>
                </a:solidFill>
              </a:rPr>
              <a:t>Bueno, si los usuarios son impacientes y </a:t>
            </a:r>
            <a:br>
              <a:rPr lang="es-CL" dirty="0" smtClean="0">
                <a:solidFill>
                  <a:srgbClr val="FF0000"/>
                </a:solidFill>
              </a:rPr>
            </a:br>
            <a:r>
              <a:rPr lang="es-CL" dirty="0">
                <a:solidFill>
                  <a:srgbClr val="FF0000"/>
                </a:solidFill>
              </a:rPr>
              <a:t>	</a:t>
            </a:r>
            <a:r>
              <a:rPr lang="es-CL" dirty="0" smtClean="0">
                <a:solidFill>
                  <a:srgbClr val="FF0000"/>
                </a:solidFill>
              </a:rPr>
              <a:t>los archivos son grandes …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799" y="2115470"/>
            <a:ext cx="6400641" cy="16290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i="1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Mapa en la memoria principal de alumnos.csv</a:t>
            </a:r>
            <a:endParaRPr lang="es-CL" i="1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075237"/>
            <a:ext cx="8229600" cy="223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En Python</a:t>
            </a:r>
            <a:r>
              <a:rPr lang="es-CL" sz="2400" dirty="0" smtClean="0">
                <a:latin typeface="Calibri Light" panose="020F0302020204030204" pitchFamily="34" charset="0"/>
              </a:rPr>
              <a:t>, podemos </a:t>
            </a:r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cargar los datos en la memoria principal</a:t>
            </a:r>
            <a:r>
              <a:rPr lang="es-CL" sz="2400" dirty="0" smtClean="0">
                <a:latin typeface="Calibri Light" panose="020F0302020204030204" pitchFamily="34" charset="0"/>
              </a:rPr>
              <a:t>, y utilizar un índice (p.ej. un diccionario) con </a:t>
            </a:r>
            <a:r>
              <a:rPr lang="es-CL" sz="2400" dirty="0" err="1" smtClean="0">
                <a:latin typeface="Calibri Light" panose="020F0302020204030204" pitchFamily="34" charset="0"/>
              </a:rPr>
              <a:t>RUTs</a:t>
            </a:r>
            <a:r>
              <a:rPr lang="es-CL" sz="2400" dirty="0" smtClean="0">
                <a:latin typeface="Calibri Light" panose="020F0302020204030204" pitchFamily="34" charset="0"/>
              </a:rPr>
              <a:t> como llaves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506161"/>
            <a:ext cx="6403105" cy="12436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</p:spTree>
    <p:extLst>
      <p:ext uri="{BB962C8B-B14F-4D97-AF65-F5344CB8AC3E}">
        <p14:creationId xmlns:p14="http://schemas.microsoft.com/office/powerpoint/2010/main" val="205921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85735" y="2268663"/>
            <a:ext cx="2283894" cy="13390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i="1" dirty="0" err="1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Indíce</a:t>
            </a:r>
            <a:r>
              <a:rPr lang="es-CL" i="1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 (m. principal)</a:t>
            </a:r>
            <a:endParaRPr lang="es-CL" i="1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i="1" dirty="0" smtClean="0">
                <a:solidFill>
                  <a:srgbClr val="FF0000"/>
                </a:solidFill>
              </a:rPr>
              <a:t>Bueno</a:t>
            </a:r>
            <a:r>
              <a:rPr lang="es-CL" dirty="0" smtClean="0">
                <a:solidFill>
                  <a:srgbClr val="FF0000"/>
                </a:solidFill>
              </a:rPr>
              <a:t>, si los usuarios son impacientes y los 	archivos no caben en la memoria …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2398" y="1630854"/>
            <a:ext cx="3736916" cy="23731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  <a:endParaRPr lang="es-CL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075237"/>
            <a:ext cx="8229600" cy="223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En Python</a:t>
            </a:r>
            <a:r>
              <a:rPr lang="es-CL" sz="2400" dirty="0" smtClean="0">
                <a:latin typeface="Calibri Light" panose="020F0302020204030204" pitchFamily="34" charset="0"/>
              </a:rPr>
              <a:t>, podemos </a:t>
            </a:r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crear bloques de datos ordenados por RUT</a:t>
            </a:r>
            <a:r>
              <a:rPr lang="es-CL" sz="2400" dirty="0" smtClean="0">
                <a:latin typeface="Calibri Light" panose="020F0302020204030204" pitchFamily="34" charset="0"/>
              </a:rPr>
              <a:t>, y utilizar un índice con el primer RUT en cada bloque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2021544"/>
            <a:ext cx="3741595" cy="19838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35" y="2612154"/>
            <a:ext cx="2284826" cy="996664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3366508" y="2292844"/>
            <a:ext cx="595890" cy="703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3" idx="1"/>
          </p:cNvCxnSpPr>
          <p:nvPr/>
        </p:nvCxnSpPr>
        <p:spPr>
          <a:xfrm flipV="1">
            <a:off x="3366508" y="3013458"/>
            <a:ext cx="595893" cy="207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41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6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Un día cualquiera: </a:t>
            </a:r>
            <a:r>
              <a:rPr lang="es-CL" dirty="0" smtClean="0">
                <a:solidFill>
                  <a:schemeClr val="tx2"/>
                </a:solidFill>
              </a:rPr>
              <a:t>09:15</a:t>
            </a:r>
            <a:r>
              <a:rPr lang="es-CL" dirty="0" smtClean="0"/>
              <a:t> </a:t>
            </a:r>
            <a:br>
              <a:rPr lang="es-CL" dirty="0" smtClean="0"/>
            </a:br>
            <a:r>
              <a:rPr lang="es-CL" dirty="0" smtClean="0">
                <a:solidFill>
                  <a:schemeClr val="accent2"/>
                </a:solidFill>
              </a:rPr>
              <a:t>Me despierto</a:t>
            </a:r>
            <a:endParaRPr lang="es-CL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https://a.fastcompany.net/multisite_files/fastcompany/imagecache/1280/poster/2014/08/3034180-poster-p-1-how-circa-ceo-matt-galligan-trained-himself-to-wake-up-at-630-am-without-an-alarm-c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34" y="1371600"/>
            <a:ext cx="7586131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(Bostezo)</a:t>
            </a:r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58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4684470" y="3696095"/>
            <a:ext cx="3720389" cy="12232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i="1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Inserciones (m. principal)</a:t>
            </a:r>
            <a:endParaRPr lang="es-CL" i="1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b="1" i="1" u="sng" dirty="0" smtClean="0">
                <a:solidFill>
                  <a:srgbClr val="FF0000"/>
                </a:solidFill>
              </a:rPr>
              <a:t>Bueno</a:t>
            </a:r>
            <a:r>
              <a:rPr lang="es-CL" dirty="0" smtClean="0">
                <a:solidFill>
                  <a:srgbClr val="FF0000"/>
                </a:solidFill>
              </a:rPr>
              <a:t>, si tenemos que actualizar la tabla con 	datos nuevos …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075237"/>
            <a:ext cx="8229600" cy="223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En Python</a:t>
            </a:r>
            <a:r>
              <a:rPr lang="es-CL" sz="2400" dirty="0" smtClean="0">
                <a:latin typeface="Calibri Light" panose="020F0302020204030204" pitchFamily="34" charset="0"/>
              </a:rPr>
              <a:t>, podemos </a:t>
            </a:r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crear un bloque en la memoria principal</a:t>
            </a:r>
            <a:r>
              <a:rPr lang="es-CL" sz="2400" dirty="0" smtClean="0">
                <a:latin typeface="Calibri Light" panose="020F0302020204030204" pitchFamily="34" charset="0"/>
              </a:rPr>
              <a:t>, o </a:t>
            </a:r>
            <a:r>
              <a:rPr lang="es-CL" sz="2400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podemos dejar espacio en los bloques para datos nuevos</a:t>
            </a:r>
            <a:r>
              <a:rPr lang="es-CL" sz="2400" dirty="0" smtClean="0">
                <a:latin typeface="Calibri Light" panose="020F0302020204030204" pitchFamily="34" charset="0"/>
              </a:rPr>
              <a:t> o …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85735" y="1857009"/>
            <a:ext cx="2283894" cy="13390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i="1" dirty="0" err="1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Indíce</a:t>
            </a:r>
            <a:r>
              <a:rPr lang="es-CL" i="1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 (m. principal)</a:t>
            </a:r>
            <a:endParaRPr lang="es-CL" i="1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62398" y="1219200"/>
            <a:ext cx="4442462" cy="23731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  <a:endParaRPr lang="es-CL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1609891"/>
            <a:ext cx="4443933" cy="198520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35" y="2200500"/>
            <a:ext cx="2284826" cy="996664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3366508" y="1881190"/>
            <a:ext cx="595890" cy="703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366508" y="2584205"/>
            <a:ext cx="595890" cy="225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64" y="4164657"/>
            <a:ext cx="3745959" cy="75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1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6" grpId="0"/>
      <p:bldP spid="9" grpId="0" animBg="1"/>
      <p:bldP spid="23" grpId="0" animBg="1"/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67" y="1250981"/>
            <a:ext cx="5227265" cy="17453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5967" y="1556158"/>
            <a:ext cx="2495407" cy="842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i="1" dirty="0" smtClean="0">
                <a:solidFill>
                  <a:srgbClr val="FF0000"/>
                </a:solidFill>
              </a:rPr>
              <a:t>Bien</a:t>
            </a:r>
            <a:r>
              <a:rPr lang="es-CL" dirty="0" smtClean="0">
                <a:solidFill>
                  <a:srgbClr val="FF0000"/>
                </a:solidFill>
              </a:rPr>
              <a:t>, si a veces hay que consultar por el nombre 	del alumno entonces …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075237"/>
            <a:ext cx="8229600" cy="223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En Python</a:t>
            </a:r>
            <a:r>
              <a:rPr lang="es-CL" sz="2400" dirty="0" smtClean="0">
                <a:latin typeface="Calibri Light" panose="020F0302020204030204" pitchFamily="34" charset="0"/>
              </a:rPr>
              <a:t>, podemos </a:t>
            </a:r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crear otro índice ordenado por nombre</a:t>
            </a:r>
            <a:r>
              <a:rPr lang="es-CL" sz="2400" dirty="0" smtClean="0">
                <a:latin typeface="Calibri Light" panose="020F0302020204030204" pitchFamily="34" charset="0"/>
              </a:rPr>
              <a:t> …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0" y="1130639"/>
            <a:ext cx="8991600" cy="2222161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94356" y="2804902"/>
            <a:ext cx="2515065" cy="14203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i="1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Índice (m. principal)</a:t>
            </a:r>
            <a:endParaRPr lang="es-CL" i="1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02190" y="2248430"/>
            <a:ext cx="4507574" cy="26170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  <a:endParaRPr lang="es-CL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92" y="2639116"/>
            <a:ext cx="4509038" cy="222657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56" y="3212761"/>
            <a:ext cx="2490344" cy="997761"/>
          </a:xfrm>
          <a:prstGeom prst="rect">
            <a:avLst/>
          </a:prstGeom>
        </p:spPr>
      </p:pic>
      <p:cxnSp>
        <p:nvCxnSpPr>
          <p:cNvPr id="20" name="Straight Arrow Connector 19"/>
          <p:cNvCxnSpPr>
            <a:stCxn id="12" idx="3"/>
          </p:cNvCxnSpPr>
          <p:nvPr/>
        </p:nvCxnSpPr>
        <p:spPr>
          <a:xfrm flipV="1">
            <a:off x="3609421" y="2910421"/>
            <a:ext cx="592769" cy="604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606300" y="3650126"/>
            <a:ext cx="595890" cy="188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42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2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2200" b="1" dirty="0" smtClean="0">
                <a:solidFill>
                  <a:srgbClr val="FF0000"/>
                </a:solidFill>
              </a:rPr>
              <a:t>ok ok</a:t>
            </a:r>
            <a:r>
              <a:rPr lang="es-CL" dirty="0" smtClean="0">
                <a:solidFill>
                  <a:srgbClr val="FF0000"/>
                </a:solidFill>
              </a:rPr>
              <a:t>, si a veces hay que consultar por los nombres 	de los cursos del alumno entonces …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075237"/>
            <a:ext cx="8229600" cy="223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En </a:t>
            </a:r>
            <a:r>
              <a:rPr lang="es-CL" sz="2400" dirty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Python</a:t>
            </a:r>
            <a:r>
              <a:rPr lang="es-CL" sz="2400" dirty="0" smtClean="0">
                <a:latin typeface="Calibri Light" panose="020F0302020204030204" pitchFamily="34" charset="0"/>
              </a:rPr>
              <a:t>, podemos </a:t>
            </a:r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crear otro índice </a:t>
            </a:r>
            <a:r>
              <a:rPr lang="es-CL" sz="2400" dirty="0" smtClean="0">
                <a:latin typeface="Calibri Light" panose="020F0302020204030204" pitchFamily="34" charset="0"/>
              </a:rPr>
              <a:t>para</a:t>
            </a:r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400" dirty="0" smtClean="0">
                <a:latin typeface="Calibri Light" panose="020F0302020204030204" pitchFamily="34" charset="0"/>
              </a:rPr>
              <a:t>e implementar “</a:t>
            </a:r>
            <a:r>
              <a:rPr lang="es-CL" sz="2400" i="1" dirty="0" err="1" smtClean="0">
                <a:latin typeface="Calibri Light" panose="020F0302020204030204" pitchFamily="34" charset="0"/>
              </a:rPr>
              <a:t>joins</a:t>
            </a:r>
            <a:r>
              <a:rPr lang="es-CL" sz="2400" dirty="0" smtClean="0">
                <a:latin typeface="Calibri Light" panose="020F0302020204030204" pitchFamily="34" charset="0"/>
              </a:rPr>
              <a:t>” entre ambos índices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48614" y="1869362"/>
            <a:ext cx="3235760" cy="1868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</a:p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Codigo</a:t>
            </a:r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" y="1600200"/>
            <a:ext cx="3736916" cy="2184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</a:p>
          <a:p>
            <a:pPr algn="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RUT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y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Nombre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305535"/>
            <a:ext cx="3738475" cy="14806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495597"/>
            <a:ext cx="3235782" cy="12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9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6" grpId="0" animBg="1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15962"/>
          </a:xfrm>
        </p:spPr>
        <p:txBody>
          <a:bodyPr>
            <a:normAutofit fontScale="90000"/>
          </a:bodyPr>
          <a:lstStyle/>
          <a:p>
            <a:r>
              <a:rPr lang="es-CL" sz="2200" b="1" dirty="0" smtClean="0">
                <a:solidFill>
                  <a:srgbClr val="FF0000"/>
                </a:solidFill>
              </a:rPr>
              <a:t>… </a:t>
            </a:r>
            <a:r>
              <a:rPr lang="es-CL" sz="2200" b="1" dirty="0" err="1" smtClean="0">
                <a:solidFill>
                  <a:srgbClr val="FF0000"/>
                </a:solidFill>
              </a:rPr>
              <a:t>uum</a:t>
            </a:r>
            <a:r>
              <a:rPr lang="es-CL" sz="2200" b="1" dirty="0" smtClean="0">
                <a:solidFill>
                  <a:srgbClr val="FF0000"/>
                </a:solidFill>
              </a:rPr>
              <a:t>,</a:t>
            </a:r>
            <a:r>
              <a:rPr lang="es-CL" dirty="0" smtClean="0">
                <a:solidFill>
                  <a:srgbClr val="FF0000"/>
                </a:solidFill>
              </a:rPr>
              <a:t> si hay que verificar que los alumnos solo </a:t>
            </a:r>
            <a:r>
              <a:rPr lang="es-CL" dirty="0">
                <a:solidFill>
                  <a:srgbClr val="FF0000"/>
                </a:solidFill>
              </a:rPr>
              <a:t> </a:t>
            </a:r>
            <a:r>
              <a:rPr lang="es-CL" dirty="0" smtClean="0">
                <a:solidFill>
                  <a:srgbClr val="FF0000"/>
                </a:solidFill>
              </a:rPr>
              <a:t>   </a:t>
            </a:r>
            <a:br>
              <a:rPr lang="es-CL" dirty="0" smtClean="0">
                <a:solidFill>
                  <a:srgbClr val="FF0000"/>
                </a:solidFill>
              </a:rPr>
            </a:br>
            <a:r>
              <a:rPr lang="es-CL" dirty="0" smtClean="0">
                <a:solidFill>
                  <a:srgbClr val="FF0000"/>
                </a:solidFill>
              </a:rPr>
              <a:t>	tengan cursos que aparecen en </a:t>
            </a:r>
            <a:r>
              <a:rPr lang="es-C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cursos.csv</a:t>
            </a:r>
            <a:r>
              <a:rPr lang="es-CL" dirty="0" smtClean="0">
                <a:solidFill>
                  <a:srgbClr val="FF0000"/>
                </a:solidFill>
              </a:rPr>
              <a:t> …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075237"/>
            <a:ext cx="8382000" cy="223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En Python</a:t>
            </a:r>
            <a:r>
              <a:rPr lang="es-CL" sz="2400" dirty="0" smtClean="0">
                <a:latin typeface="Calibri Light" panose="020F0302020204030204" pitchFamily="34" charset="0"/>
              </a:rPr>
              <a:t>, antes de hacer una inserción en </a:t>
            </a:r>
            <a:r>
              <a:rPr lang="es-CL" sz="2400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  <a:r>
              <a:rPr lang="es-CL" sz="2400" dirty="0" smtClean="0">
                <a:latin typeface="Calibri Light" panose="020F0302020204030204" pitchFamily="34" charset="0"/>
              </a:rPr>
              <a:t>, podemos consultar </a:t>
            </a: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cursos.csv</a:t>
            </a:r>
            <a:r>
              <a:rPr lang="es-CL" sz="2400" dirty="0" smtClean="0">
                <a:latin typeface="Calibri Light" panose="020F0302020204030204" pitchFamily="34" charset="0"/>
              </a:rPr>
              <a:t> para verificar que el curso exista. 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48614" y="1869362"/>
            <a:ext cx="3235760" cy="1868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</a:p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Codigo</a:t>
            </a:r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" y="1600200"/>
            <a:ext cx="3736916" cy="2184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</a:p>
          <a:p>
            <a:pPr algn="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RUT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y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Nombre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305535"/>
            <a:ext cx="3738475" cy="14806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495597"/>
            <a:ext cx="3235782" cy="1242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975" y="3963032"/>
            <a:ext cx="6248084" cy="44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1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2200" b="1" dirty="0" smtClean="0">
                <a:solidFill>
                  <a:srgbClr val="FF0000"/>
                </a:solidFill>
              </a:rPr>
              <a:t>…</a:t>
            </a:r>
            <a:r>
              <a:rPr lang="es-CL" dirty="0" smtClean="0">
                <a:solidFill>
                  <a:srgbClr val="FF0000"/>
                </a:solidFill>
              </a:rPr>
              <a:t> pues, si hay que permitir quitar cursos …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075237"/>
            <a:ext cx="8229600" cy="223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En Python</a:t>
            </a:r>
            <a:r>
              <a:rPr lang="es-CL" sz="2400" dirty="0" smtClean="0">
                <a:latin typeface="Calibri Light" panose="020F0302020204030204" pitchFamily="34" charset="0"/>
              </a:rPr>
              <a:t>, podemos agrupar inserciones y/o borrados para mantener la consistencia de los datos (transacciones)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48614" y="1869362"/>
            <a:ext cx="3235760" cy="1868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</a:p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Codigo</a:t>
            </a:r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" y="1600200"/>
            <a:ext cx="3736916" cy="2184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</a:p>
          <a:p>
            <a:pPr algn="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RUT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y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Nombre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2305534"/>
            <a:ext cx="3740035" cy="14821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495597"/>
            <a:ext cx="3235782" cy="1242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266" y="3915415"/>
            <a:ext cx="6411067" cy="87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1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2200" b="1" dirty="0" smtClean="0">
                <a:solidFill>
                  <a:srgbClr val="FF0000"/>
                </a:solidFill>
              </a:rPr>
              <a:t>…</a:t>
            </a:r>
            <a:r>
              <a:rPr lang="es-CL" dirty="0" smtClean="0">
                <a:solidFill>
                  <a:srgbClr val="FF0000"/>
                </a:solidFill>
              </a:rPr>
              <a:t> si hay múltiples usuarios actualizando la base 	de datos al mismo tiempo …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075237"/>
            <a:ext cx="8229600" cy="223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En Python</a:t>
            </a:r>
            <a:r>
              <a:rPr lang="es-CL" sz="2400" dirty="0" smtClean="0">
                <a:latin typeface="Calibri Light" panose="020F0302020204030204" pitchFamily="34" charset="0"/>
              </a:rPr>
              <a:t>, hay que aislar transacciones para evitar conflictos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>
                <a:latin typeface="Calibri Light" panose="020F0302020204030204" pitchFamily="34" charset="0"/>
              </a:rPr>
              <a:t>¿</a:t>
            </a:r>
            <a:r>
              <a:rPr lang="es-CL" sz="2800" i="1" dirty="0" smtClean="0">
                <a:latin typeface="Calibri Light" panose="020F0302020204030204" pitchFamily="34" charset="0"/>
              </a:rPr>
              <a:t>Algún problema aquí?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48614" y="1869362"/>
            <a:ext cx="3235760" cy="1868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</a:p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Codigo</a:t>
            </a:r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" y="1600200"/>
            <a:ext cx="3736916" cy="2184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</a:p>
          <a:p>
            <a:pPr algn="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RUT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y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Nombre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305535"/>
            <a:ext cx="3738475" cy="14806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495597"/>
            <a:ext cx="3235782" cy="1242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44" y="4104394"/>
            <a:ext cx="4162168" cy="5700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239058"/>
            <a:ext cx="4145588" cy="251053"/>
          </a:xfrm>
          <a:prstGeom prst="rect">
            <a:avLst/>
          </a:prstGeom>
        </p:spPr>
      </p:pic>
      <p:sp>
        <p:nvSpPr>
          <p:cNvPr id="5" name="Lightning Bolt 4"/>
          <p:cNvSpPr/>
          <p:nvPr/>
        </p:nvSpPr>
        <p:spPr>
          <a:xfrm flipH="1">
            <a:off x="4312596" y="3454039"/>
            <a:ext cx="518808" cy="1570037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73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2200" b="1" dirty="0" smtClean="0">
                <a:solidFill>
                  <a:srgbClr val="FF0000"/>
                </a:solidFill>
              </a:rPr>
              <a:t>…</a:t>
            </a:r>
            <a:r>
              <a:rPr lang="es-CL" dirty="0" smtClean="0">
                <a:solidFill>
                  <a:srgbClr val="FF0000"/>
                </a:solidFill>
              </a:rPr>
              <a:t> si hay que contar el número de cursos que cada 	alumno toma u otros tipos de consultas …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075237"/>
            <a:ext cx="8229600" cy="223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En Python</a:t>
            </a:r>
            <a:r>
              <a:rPr lang="es-CL" sz="2400" dirty="0" smtClean="0">
                <a:latin typeface="Calibri Light" panose="020F0302020204030204" pitchFamily="34" charset="0"/>
              </a:rPr>
              <a:t>, podemos implementar un lenguaje de consulta </a:t>
            </a:r>
            <a:r>
              <a:rPr lang="es-CL" sz="2400" dirty="0">
                <a:latin typeface="Calibri Light" panose="020F0302020204030204" pitchFamily="34" charset="0"/>
              </a:rPr>
              <a:t>general </a:t>
            </a:r>
            <a:r>
              <a:rPr lang="es-CL" sz="2400" dirty="0" smtClean="0">
                <a:latin typeface="Calibri Light" panose="020F0302020204030204" pitchFamily="34" charset="0"/>
              </a:rPr>
              <a:t>que cubra los rasgos más necesitados 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48614" y="1869362"/>
            <a:ext cx="3235760" cy="1868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</a:p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Codigo</a:t>
            </a:r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" y="1600200"/>
            <a:ext cx="3736916" cy="2184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</a:p>
          <a:p>
            <a:pPr algn="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RUT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y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Nombre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305535"/>
            <a:ext cx="3738475" cy="14806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495597"/>
            <a:ext cx="3235782" cy="1242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50" y="4334859"/>
            <a:ext cx="6780899" cy="34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5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2200" b="1" dirty="0" smtClean="0">
                <a:solidFill>
                  <a:srgbClr val="FF0000"/>
                </a:solidFill>
              </a:rPr>
              <a:t>…</a:t>
            </a:r>
            <a:r>
              <a:rPr lang="es-CL" dirty="0" smtClean="0">
                <a:solidFill>
                  <a:srgbClr val="FF0000"/>
                </a:solidFill>
              </a:rPr>
              <a:t> si el rendimiento de consultas no basta para los 	usuarios, podemos hacer optimizaciones …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075237"/>
            <a:ext cx="8229600" cy="223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</a:rPr>
              <a:t>En Python</a:t>
            </a:r>
            <a:r>
              <a:rPr lang="es-CL" sz="2400" dirty="0" smtClean="0">
                <a:latin typeface="Calibri Light" panose="020F0302020204030204" pitchFamily="34" charset="0"/>
              </a:rPr>
              <a:t>, podemos implementar varias optimizaciones en un planificador de ejecución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610618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48614" y="1869362"/>
            <a:ext cx="3235760" cy="1868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</a:p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Codigo</a:t>
            </a:r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" y="1600200"/>
            <a:ext cx="3736916" cy="2184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</a:p>
          <a:p>
            <a:pPr algn="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(indexado por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RUT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y </a:t>
            </a:r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Nombre</a:t>
            </a:r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)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305535"/>
            <a:ext cx="3738475" cy="14806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495597"/>
            <a:ext cx="3235782" cy="1242753"/>
          </a:xfrm>
          <a:prstGeom prst="rect">
            <a:avLst/>
          </a:prstGeom>
        </p:spPr>
      </p:pic>
      <p:pic>
        <p:nvPicPr>
          <p:cNvPr id="3" name="Picture 2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50" y="4334859"/>
            <a:ext cx="6780899" cy="345930"/>
          </a:xfrm>
          <a:prstGeom prst="rect">
            <a:avLst/>
          </a:prstGeom>
        </p:spPr>
      </p:pic>
      <p:pic>
        <p:nvPicPr>
          <p:cNvPr id="10" name="Picture 2 2" descr="http://www.netanimations.net/large%20gears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007" y="3987722"/>
            <a:ext cx="1097083" cy="108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80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2000" dirty="0" smtClean="0">
                <a:solidFill>
                  <a:srgbClr val="FF0000"/>
                </a:solidFill>
              </a:rPr>
              <a:t>(</a:t>
            </a:r>
            <a:r>
              <a:rPr lang="es-CL" sz="2000" dirty="0">
                <a:solidFill>
                  <a:srgbClr val="FF0000"/>
                </a:solidFill>
              </a:rPr>
              <a:t>╯</a:t>
            </a:r>
            <a:r>
              <a:rPr lang="es-CL" sz="2000" dirty="0" err="1">
                <a:solidFill>
                  <a:srgbClr val="FF0000"/>
                </a:solidFill>
              </a:rPr>
              <a:t>°□°</a:t>
            </a:r>
            <a:r>
              <a:rPr lang="es-CL" sz="2000" dirty="0">
                <a:solidFill>
                  <a:srgbClr val="FF0000"/>
                </a:solidFill>
              </a:rPr>
              <a:t>）╯︵ ┻━┻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1981" y="1143000"/>
            <a:ext cx="8229600" cy="640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¡Sí!</a:t>
            </a:r>
          </a:p>
          <a:p>
            <a:r>
              <a:rPr lang="es-CL" sz="2400" dirty="0" smtClean="0">
                <a:latin typeface="Calibri Light" panose="020F0302020204030204" pitchFamily="34" charset="0"/>
              </a:rPr>
              <a:t>A veces, faltan valores en las tablas</a:t>
            </a:r>
            <a:endParaRPr lang="es-CL" sz="2400" dirty="0">
              <a:latin typeface="Calibri Light" panose="020F0302020204030204" pitchFamily="34" charset="0"/>
            </a:endParaRPr>
          </a:p>
          <a:p>
            <a:r>
              <a:rPr lang="es-CL" sz="2400" dirty="0" smtClean="0">
                <a:latin typeface="Calibri Light" panose="020F0302020204030204" pitchFamily="34" charset="0"/>
              </a:rPr>
              <a:t>Los cursos </a:t>
            </a:r>
            <a:r>
              <a:rPr lang="es-CL" sz="2400" dirty="0">
                <a:latin typeface="Calibri Light" panose="020F0302020204030204" pitchFamily="34" charset="0"/>
              </a:rPr>
              <a:t>pueden tener más </a:t>
            </a:r>
            <a:r>
              <a:rPr lang="es-CL" sz="2400" dirty="0" smtClean="0">
                <a:latin typeface="Calibri Light" panose="020F0302020204030204" pitchFamily="34" charset="0"/>
              </a:rPr>
              <a:t>de un nombre</a:t>
            </a:r>
            <a:endParaRPr lang="es-CL" sz="2400" dirty="0">
              <a:latin typeface="Calibri Light" panose="020F0302020204030204" pitchFamily="34" charset="0"/>
            </a:endParaRPr>
          </a:p>
          <a:p>
            <a:r>
              <a:rPr lang="es-CL" sz="2400" dirty="0">
                <a:latin typeface="Calibri Light" panose="020F0302020204030204" pitchFamily="34" charset="0"/>
              </a:rPr>
              <a:t>Tenemos valores como fechas, booleanos, </a:t>
            </a:r>
            <a:r>
              <a:rPr lang="es-CL" sz="2400" dirty="0" smtClean="0">
                <a:latin typeface="Calibri Light" panose="020F0302020204030204" pitchFamily="34" charset="0"/>
              </a:rPr>
              <a:t>etc., que queremos comparar, ordenar, manipular, sumar …</a:t>
            </a:r>
          </a:p>
          <a:p>
            <a:r>
              <a:rPr lang="es-CL" sz="2400" dirty="0" smtClean="0">
                <a:latin typeface="Calibri Light" panose="020F0302020204030204" pitchFamily="34" charset="0"/>
              </a:rPr>
              <a:t>El rendimiento de algunas consultas todavía es pésimo </a:t>
            </a:r>
          </a:p>
          <a:p>
            <a:r>
              <a:rPr lang="es-CL" sz="2400" dirty="0" smtClean="0">
                <a:latin typeface="Calibri Light" panose="020F0302020204030204" pitchFamily="34" charset="0"/>
              </a:rPr>
              <a:t>La carga de datos todavía es demasiado lenta</a:t>
            </a:r>
          </a:p>
          <a:p>
            <a:r>
              <a:rPr lang="es-CL" sz="2400" dirty="0" smtClean="0">
                <a:latin typeface="Calibri Light" panose="020F0302020204030204" pitchFamily="34" charset="0"/>
              </a:rPr>
              <a:t>No hay suficiente memoria para mantener los índices</a:t>
            </a:r>
          </a:p>
          <a:p>
            <a:r>
              <a:rPr lang="es-CL" sz="2400" dirty="0" smtClean="0">
                <a:latin typeface="Calibri Light" panose="020F0302020204030204" pitchFamily="34" charset="0"/>
              </a:rPr>
              <a:t>Los administradores quieren agregar columnas nuevas como la carrera de los alumnos </a:t>
            </a:r>
          </a:p>
          <a:p>
            <a:r>
              <a:rPr lang="es-CL" sz="2400" dirty="0" smtClean="0">
                <a:latin typeface="Calibri Light" panose="020F0302020204030204" pitchFamily="34" charset="0"/>
              </a:rPr>
              <a:t>Los alumnos no deberían tener acceso para cambiar sus notas</a:t>
            </a:r>
          </a:p>
          <a:p>
            <a:r>
              <a:rPr lang="es-CL" sz="2400" dirty="0" smtClean="0">
                <a:latin typeface="Calibri Light" panose="020F0302020204030204" pitchFamily="34" charset="0"/>
              </a:rPr>
              <a:t>Hay </a:t>
            </a:r>
            <a:r>
              <a:rPr lang="es-CL" sz="2400" i="1" dirty="0" smtClean="0">
                <a:latin typeface="Calibri Light" panose="020F0302020204030204" pitchFamily="34" charset="0"/>
              </a:rPr>
              <a:t>l33t h4cker$</a:t>
            </a:r>
            <a:r>
              <a:rPr lang="es-CL" sz="2400" dirty="0" smtClean="0">
                <a:latin typeface="Calibri Light" panose="020F0302020204030204" pitchFamily="34" charset="0"/>
              </a:rPr>
              <a:t> que quieren </a:t>
            </a:r>
            <a:r>
              <a:rPr lang="es-CL" sz="2400" i="1" dirty="0" err="1" smtClean="0">
                <a:latin typeface="Calibri Light" panose="020F0302020204030204" pitchFamily="34" charset="0"/>
              </a:rPr>
              <a:t>pwnear</a:t>
            </a:r>
            <a:r>
              <a:rPr lang="es-CL" sz="2400" dirty="0" smtClean="0">
                <a:latin typeface="Calibri Light" panose="020F0302020204030204" pitchFamily="34" charset="0"/>
              </a:rPr>
              <a:t> nuestra base de datos para cambiar sus notas</a:t>
            </a:r>
          </a:p>
          <a:p>
            <a:r>
              <a:rPr lang="es-CL" sz="2400" dirty="0" smtClean="0">
                <a:latin typeface="Calibri Light" panose="020F0302020204030204" pitchFamily="34" charset="0"/>
              </a:rPr>
              <a:t>Tenemos que mantener respaldos de una forma segura</a:t>
            </a:r>
          </a:p>
          <a:p>
            <a:r>
              <a:rPr lang="es-CL" sz="2400" dirty="0" err="1" smtClean="0">
                <a:latin typeface="Calibri Light" panose="020F0302020204030204" pitchFamily="34" charset="0"/>
              </a:rPr>
              <a:t>You</a:t>
            </a:r>
            <a:r>
              <a:rPr lang="es-CL" sz="2400" dirty="0" smtClean="0">
                <a:latin typeface="Calibri Light" panose="020F0302020204030204" pitchFamily="34" charset="0"/>
              </a:rPr>
              <a:t> </a:t>
            </a:r>
            <a:r>
              <a:rPr lang="es-CL" sz="2400" dirty="0" err="1" smtClean="0">
                <a:latin typeface="Calibri Light" panose="020F0302020204030204" pitchFamily="34" charset="0"/>
              </a:rPr>
              <a:t>won’t</a:t>
            </a:r>
            <a:r>
              <a:rPr lang="es-CL" sz="2400" dirty="0" smtClean="0">
                <a:latin typeface="Calibri Light" panose="020F0302020204030204" pitchFamily="34" charset="0"/>
              </a:rPr>
              <a:t> </a:t>
            </a:r>
            <a:r>
              <a:rPr lang="es-CL" sz="2400" dirty="0" err="1" smtClean="0">
                <a:latin typeface="Calibri Light" panose="020F0302020204030204" pitchFamily="34" charset="0"/>
              </a:rPr>
              <a:t>see</a:t>
            </a:r>
            <a:r>
              <a:rPr lang="es-CL" sz="2400" dirty="0" smtClean="0">
                <a:latin typeface="Calibri Light" panose="020F0302020204030204" pitchFamily="34" charset="0"/>
              </a:rPr>
              <a:t> </a:t>
            </a:r>
            <a:r>
              <a:rPr lang="es-CL" sz="2400" dirty="0" err="1" smtClean="0">
                <a:latin typeface="Calibri Light" panose="020F0302020204030204" pitchFamily="34" charset="0"/>
              </a:rPr>
              <a:t>this</a:t>
            </a:r>
            <a:r>
              <a:rPr lang="es-CL" sz="2400" dirty="0" smtClean="0">
                <a:latin typeface="Calibri Light" panose="020F0302020204030204" pitchFamily="34" charset="0"/>
              </a:rPr>
              <a:t> so I can </a:t>
            </a:r>
            <a:r>
              <a:rPr lang="es-CL" sz="2400" dirty="0" err="1" smtClean="0">
                <a:latin typeface="Calibri Light" panose="020F0302020204030204" pitchFamily="34" charset="0"/>
              </a:rPr>
              <a:t>write</a:t>
            </a:r>
            <a:r>
              <a:rPr lang="es-CL" sz="2400" dirty="0" smtClean="0">
                <a:latin typeface="Calibri Light" panose="020F0302020204030204" pitchFamily="34" charset="0"/>
              </a:rPr>
              <a:t> </a:t>
            </a:r>
            <a:r>
              <a:rPr lang="es-CL" sz="2400" dirty="0" err="1" smtClean="0">
                <a:latin typeface="Calibri Light" panose="020F0302020204030204" pitchFamily="34" charset="0"/>
              </a:rPr>
              <a:t>it</a:t>
            </a:r>
            <a:r>
              <a:rPr lang="es-CL" sz="2400" dirty="0" smtClean="0">
                <a:latin typeface="Calibri Light" panose="020F0302020204030204" pitchFamily="34" charset="0"/>
              </a:rPr>
              <a:t> in English.</a:t>
            </a:r>
          </a:p>
          <a:p>
            <a:endParaRPr lang="es-CL" sz="2400" dirty="0" smtClean="0">
              <a:latin typeface="Calibri Light" panose="020F0302020204030204" pitchFamily="34" charset="0"/>
            </a:endParaRPr>
          </a:p>
          <a:p>
            <a:endParaRPr lang="es-CL" sz="2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63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… y si pudiéramos solucionar estos problemas de	una forma general …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 smtClean="0"/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66" y="1577959"/>
            <a:ext cx="3429000" cy="341911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552395"/>
            <a:ext cx="8229600" cy="1107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latin typeface="Calibri Light" panose="020F0302020204030204" pitchFamily="34" charset="0"/>
              </a:rPr>
              <a:t>… habríamos (re)implementado </a:t>
            </a:r>
          </a:p>
          <a:p>
            <a:pPr algn="r"/>
            <a:r>
              <a:rPr lang="es-CL" dirty="0">
                <a:latin typeface="Calibri Light" panose="020F0302020204030204" pitchFamily="34" charset="0"/>
              </a:rPr>
              <a:t>u</a:t>
            </a:r>
            <a:r>
              <a:rPr lang="es-CL" dirty="0" smtClean="0">
                <a:latin typeface="Calibri Light" panose="020F0302020204030204" pitchFamily="34" charset="0"/>
              </a:rPr>
              <a:t>n sistema de bases de datos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566" y="1371600"/>
            <a:ext cx="3468604" cy="253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4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Un día cualquiera: </a:t>
            </a:r>
            <a:r>
              <a:rPr lang="es-CL" dirty="0" smtClean="0">
                <a:solidFill>
                  <a:schemeClr val="tx2"/>
                </a:solidFill>
              </a:rPr>
              <a:t>09:35 </a:t>
            </a:r>
            <a:br>
              <a:rPr lang="es-CL" dirty="0" smtClean="0">
                <a:solidFill>
                  <a:schemeClr val="tx2"/>
                </a:solidFill>
              </a:rPr>
            </a:br>
            <a:r>
              <a:rPr lang="es-CL" dirty="0" smtClean="0">
                <a:solidFill>
                  <a:schemeClr val="accent2"/>
                </a:solidFill>
              </a:rPr>
              <a:t>Reviso el correo</a:t>
            </a:r>
            <a:endParaRPr lang="es-CL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66" y="1371601"/>
            <a:ext cx="7882466" cy="443388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Nada urgente</a:t>
            </a:r>
            <a:endParaRPr lang="es-CL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94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Estos son problemas generales que 	</a:t>
            </a:r>
            <a:br>
              <a:rPr lang="es-CL" dirty="0" smtClean="0"/>
            </a:br>
            <a:r>
              <a:rPr lang="es-CL" dirty="0" smtClean="0"/>
              <a:t>	se encuentran en muchas aplicaciones</a:t>
            </a:r>
            <a:endParaRPr lang="es-CL" u="sng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4" y="1355162"/>
            <a:ext cx="1958474" cy="4614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064" y="1344276"/>
            <a:ext cx="1950641" cy="4676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974" y="1331394"/>
            <a:ext cx="1951595" cy="46556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9994" y="1344274"/>
            <a:ext cx="1937675" cy="46755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883" y="2971802"/>
            <a:ext cx="885825" cy="10199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883" y="4572000"/>
            <a:ext cx="885825" cy="101991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254" y="1441923"/>
            <a:ext cx="885825" cy="101991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9109" y="4572000"/>
            <a:ext cx="885825" cy="101991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6830" y="1441922"/>
            <a:ext cx="885825" cy="101991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2169" y="2971802"/>
            <a:ext cx="885825" cy="101991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6248" y="4572000"/>
            <a:ext cx="885825" cy="101991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7007" y="2971801"/>
            <a:ext cx="885825" cy="101991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6121" y="1441922"/>
            <a:ext cx="885825" cy="1019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1787" y="2936267"/>
            <a:ext cx="1935413" cy="146606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254" y="2971802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… muchas aplicaciones importantes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23224"/>
            <a:ext cx="3810000" cy="2898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495" y="1447800"/>
            <a:ext cx="3468604" cy="253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1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Hay implementaciones con décadas de 	desarrollo por miles de expertos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97" y="2286000"/>
            <a:ext cx="3468604" cy="2538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561" y="1316831"/>
            <a:ext cx="6238875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Un sistema de bases de datos es: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L" dirty="0" smtClean="0"/>
              <a:t>Un </a:t>
            </a:r>
            <a:r>
              <a:rPr lang="es-CL" dirty="0"/>
              <a:t>sistema </a:t>
            </a:r>
            <a:r>
              <a:rPr lang="es-CL" sz="2200" dirty="0"/>
              <a:t>(de software)</a:t>
            </a:r>
            <a:r>
              <a:rPr lang="es-CL" dirty="0"/>
              <a:t> </a:t>
            </a:r>
            <a:r>
              <a:rPr lang="es-CL" u="sng" dirty="0" smtClean="0">
                <a:solidFill>
                  <a:schemeClr val="accent1"/>
                </a:solidFill>
              </a:rPr>
              <a:t>general</a:t>
            </a:r>
            <a:r>
              <a:rPr lang="es-CL" dirty="0" smtClean="0"/>
              <a:t> </a:t>
            </a:r>
          </a:p>
          <a:p>
            <a:pPr marL="457200" lvl="1" indent="0">
              <a:buNone/>
            </a:pPr>
            <a:r>
              <a:rPr lang="es-CL" dirty="0" smtClean="0"/>
              <a:t>para </a:t>
            </a:r>
            <a:r>
              <a:rPr lang="es-CL" sz="3900" i="1" dirty="0" smtClean="0">
                <a:solidFill>
                  <a:schemeClr val="accent6">
                    <a:lumMod val="75000"/>
                  </a:schemeClr>
                </a:solidFill>
              </a:rPr>
              <a:t>manejar</a:t>
            </a:r>
            <a:r>
              <a:rPr lang="es-CL" sz="3900" dirty="0" smtClean="0"/>
              <a:t> </a:t>
            </a:r>
          </a:p>
          <a:p>
            <a:pPr marL="457200" lvl="1" indent="0">
              <a:buNone/>
            </a:pPr>
            <a:r>
              <a:rPr lang="es-CL" dirty="0" smtClean="0"/>
              <a:t>   </a:t>
            </a:r>
            <a:r>
              <a:rPr lang="es-CL" dirty="0" smtClean="0">
                <a:solidFill>
                  <a:srgbClr val="00B050"/>
                </a:solidFill>
              </a:rPr>
              <a:t>bases de datos </a:t>
            </a:r>
            <a:r>
              <a:rPr lang="es-CL" dirty="0" smtClean="0"/>
              <a:t>…</a:t>
            </a:r>
          </a:p>
          <a:p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Facilita (de una forma general):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representar datos, 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cargar datos,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organizar datos,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definir datos,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actualizar datos,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consultar datos,</a:t>
            </a:r>
          </a:p>
          <a:p>
            <a:pPr lvl="2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7748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 un DBMS …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CL" dirty="0" smtClean="0"/>
              <a:t>Los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usuarios</a:t>
            </a:r>
            <a:r>
              <a:rPr lang="es-CL" dirty="0" smtClean="0"/>
              <a:t> se encargan de: </a:t>
            </a:r>
          </a:p>
          <a:p>
            <a:pPr marL="0" indent="0">
              <a:buNone/>
            </a:pPr>
            <a:endParaRPr lang="es-CL" dirty="0" smtClean="0"/>
          </a:p>
          <a:p>
            <a:r>
              <a:rPr lang="es-CL" dirty="0" smtClean="0"/>
              <a:t>diseñar la estructura de la base de datos,</a:t>
            </a:r>
          </a:p>
          <a:p>
            <a:r>
              <a:rPr lang="es-CL" dirty="0" smtClean="0"/>
              <a:t>escribir consultas, </a:t>
            </a:r>
          </a:p>
          <a:p>
            <a:r>
              <a:rPr lang="es-CL" dirty="0" smtClean="0"/>
              <a:t>actualizar los datos,</a:t>
            </a:r>
          </a:p>
          <a:p>
            <a:r>
              <a:rPr lang="es-CL" dirty="0" smtClean="0"/>
              <a:t>…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 smtClean="0"/>
              <a:t>…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solo las cosas específicas en el contexto de la aplicación específica</a:t>
            </a:r>
            <a:r>
              <a:rPr lang="es-CL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848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 un DBMS …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CL" sz="4100" dirty="0" smtClean="0"/>
              <a:t>Mientras tanto, el </a:t>
            </a:r>
            <a:r>
              <a:rPr lang="es-CL" sz="4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DBMS</a:t>
            </a:r>
            <a:r>
              <a:rPr lang="es-CL" sz="4100" dirty="0" smtClean="0"/>
              <a:t> se encarga de: </a:t>
            </a:r>
          </a:p>
          <a:p>
            <a:pPr marL="0" indent="0">
              <a:buNone/>
            </a:pPr>
            <a:endParaRPr lang="es-CL" dirty="0" smtClean="0"/>
          </a:p>
          <a:p>
            <a:r>
              <a:rPr lang="es-CL" dirty="0" smtClean="0"/>
              <a:t>Almacenaje optimizado</a:t>
            </a:r>
          </a:p>
          <a:p>
            <a:r>
              <a:rPr lang="es-CL" dirty="0" smtClean="0"/>
              <a:t>Indexación</a:t>
            </a:r>
          </a:p>
          <a:p>
            <a:r>
              <a:rPr lang="es-CL" dirty="0" smtClean="0"/>
              <a:t>Procesamiento de consultas</a:t>
            </a:r>
          </a:p>
          <a:p>
            <a:r>
              <a:rPr lang="es-CL" dirty="0" smtClean="0"/>
              <a:t>Optimización de consultas</a:t>
            </a:r>
          </a:p>
          <a:p>
            <a:r>
              <a:rPr lang="es-CL" dirty="0" smtClean="0"/>
              <a:t>Manejo de transacciones</a:t>
            </a:r>
          </a:p>
          <a:p>
            <a:r>
              <a:rPr lang="es-CL" dirty="0" smtClean="0"/>
              <a:t>Manejo de acceso concurrente</a:t>
            </a:r>
          </a:p>
          <a:p>
            <a:r>
              <a:rPr lang="es-CL" dirty="0" smtClean="0"/>
              <a:t>Seguridad</a:t>
            </a:r>
          </a:p>
          <a:p>
            <a:r>
              <a:rPr lang="es-CL" dirty="0" smtClean="0"/>
              <a:t>¡</a:t>
            </a:r>
            <a:r>
              <a:rPr lang="es-CL" i="1" dirty="0" smtClean="0"/>
              <a:t>y mucho más</a:t>
            </a:r>
            <a:r>
              <a:rPr lang="es-CL" dirty="0" smtClean="0"/>
              <a:t>!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 smtClean="0"/>
              <a:t>… </a:t>
            </a: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las cosas generales que se necesitan en muchas aplicaciones</a:t>
            </a:r>
            <a:r>
              <a:rPr lang="es-CL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912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272" y="1042203"/>
            <a:ext cx="3124200" cy="207759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9124502">
            <a:off x="1828799" y="3653112"/>
            <a:ext cx="5486400" cy="712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Pero DBMS </a:t>
            </a:r>
            <a:r>
              <a:rPr lang="es-CL" dirty="0"/>
              <a:t>siempre están evolucionando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la tecnología cambia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0" y="3667476"/>
            <a:ext cx="4663331" cy="310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5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Pero DBMS siempre están evolucionando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los </a:t>
            </a:r>
            <a:r>
              <a:rPr lang="es-CL" dirty="0"/>
              <a:t>requisitos </a:t>
            </a:r>
            <a:r>
              <a:rPr lang="es-CL" dirty="0" smtClean="0"/>
              <a:t>de </a:t>
            </a:r>
            <a:r>
              <a:rPr lang="es-CL" dirty="0"/>
              <a:t>las </a:t>
            </a:r>
            <a:r>
              <a:rPr lang="es-CL" dirty="0" smtClean="0"/>
              <a:t>aplicaciones cambian</a:t>
            </a:r>
            <a:endParaRPr lang="es-CL" dirty="0"/>
          </a:p>
        </p:txBody>
      </p:sp>
      <p:pic>
        <p:nvPicPr>
          <p:cNvPr id="9218" name="Picture 2" descr="https://e-language.wikispaces.com/file/view/Web2.0-icons.png/443453538/Web2.0-ico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737" y="1752600"/>
            <a:ext cx="609052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66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b="0" dirty="0" smtClean="0"/>
              <a:t>¿Una base de datos siempre</a:t>
            </a:r>
            <a:br>
              <a:rPr lang="es-CL" b="0" dirty="0" smtClean="0"/>
            </a:br>
            <a:r>
              <a:rPr lang="es-CL" b="0" dirty="0" smtClean="0"/>
              <a:t>	modela datos como tablas?</a:t>
            </a:r>
            <a:endParaRPr lang="es-CL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7305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1412440" y="5105400"/>
            <a:ext cx="3235760" cy="160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959781" y="4897399"/>
            <a:ext cx="4099202" cy="1846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notas.csv</a:t>
            </a:r>
            <a:endParaRPr lang="es-CL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724400" y="2676857"/>
            <a:ext cx="4099202" cy="18653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rPr>
              <a:t>auxiliares.csv</a:t>
            </a:r>
            <a:endParaRPr lang="es-CL" dirty="0">
              <a:solidFill>
                <a:schemeClr val="accent3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24494" y="1197779"/>
            <a:ext cx="3736916" cy="1831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profesores.csv</a:t>
            </a:r>
            <a:endParaRPr lang="es-CL" dirty="0">
              <a:solidFill>
                <a:schemeClr val="accent2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3124200"/>
            <a:ext cx="3736916" cy="18699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  <a:endParaRPr lang="es-CL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… ¿son siempre modelados así?</a:t>
            </a:r>
            <a:endParaRPr lang="es-CL" u="sng" dirty="0">
              <a:solidFill>
                <a:schemeClr val="accent2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0000" y="1170000"/>
            <a:ext cx="1935413" cy="14660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514886"/>
            <a:ext cx="3741595" cy="14835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56" y="1546473"/>
            <a:ext cx="3678793" cy="14830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57857"/>
            <a:ext cx="4099906" cy="148575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83" y="5257800"/>
            <a:ext cx="4091388" cy="14857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26" y="5462847"/>
            <a:ext cx="3235782" cy="12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Un día cualquiera: </a:t>
            </a:r>
            <a:r>
              <a:rPr lang="es-CL" dirty="0" smtClean="0">
                <a:solidFill>
                  <a:schemeClr val="tx2"/>
                </a:solidFill>
              </a:rPr>
              <a:t>09:50</a:t>
            </a:r>
            <a:br>
              <a:rPr lang="es-CL" dirty="0" smtClean="0">
                <a:solidFill>
                  <a:schemeClr val="tx2"/>
                </a:solidFill>
              </a:rPr>
            </a:br>
            <a:r>
              <a:rPr lang="es-CL" dirty="0" smtClean="0">
                <a:solidFill>
                  <a:schemeClr val="accent2"/>
                </a:solidFill>
              </a:rPr>
              <a:t>Café: pago con tarjeta</a:t>
            </a:r>
            <a:endParaRPr lang="es-CL" dirty="0">
              <a:solidFill>
                <a:schemeClr val="accent2"/>
              </a:solidFill>
            </a:endParaRPr>
          </a:p>
        </p:txBody>
      </p:sp>
      <p:pic>
        <p:nvPicPr>
          <p:cNvPr id="2050" name="Picture 2" descr="http://www.thedailysheeple.com/wp-content/uploads/2012/02/buying_coffe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1524000"/>
            <a:ext cx="6318250" cy="417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Debito</a:t>
            </a:r>
            <a:endParaRPr lang="es-CL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8924">
            <a:off x="6135986" y="2293538"/>
            <a:ext cx="886326" cy="66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913" flipH="1">
            <a:off x="2174178" y="2132570"/>
            <a:ext cx="794985" cy="489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585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4400" dirty="0">
                <a:solidFill>
                  <a:srgbClr val="00B050"/>
                </a:solidFill>
                <a:latin typeface="Calibri Light" panose="020F0302020204030204" pitchFamily="34" charset="0"/>
              </a:rPr>
              <a:t>¡</a:t>
            </a:r>
            <a:r>
              <a:rPr lang="es-CL" sz="4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Sí!</a:t>
            </a:r>
            <a:endParaRPr lang="es-CL" sz="44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¿Se puede modelar una base de datos </a:t>
            </a:r>
            <a:br>
              <a:rPr lang="es-CL" dirty="0"/>
            </a:br>
            <a:r>
              <a:rPr lang="es-CL" dirty="0" smtClean="0"/>
              <a:t>	como un árbol?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86" y="1463065"/>
            <a:ext cx="3310697" cy="306071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257800" y="1325879"/>
            <a:ext cx="2362200" cy="4617721"/>
            <a:chOff x="4876800" y="1143000"/>
            <a:chExt cx="2000298" cy="41695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6800" y="1143000"/>
              <a:ext cx="2000298" cy="33432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6801" y="4486275"/>
              <a:ext cx="1524000" cy="826265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757" y="4724400"/>
            <a:ext cx="4247992" cy="180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1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¿</a:t>
            </a:r>
            <a:r>
              <a:rPr lang="es-CL" dirty="0" smtClean="0"/>
              <a:t>Se puede modelar una base de datos </a:t>
            </a:r>
            <a:br>
              <a:rPr lang="es-CL" dirty="0" smtClean="0"/>
            </a:br>
            <a:r>
              <a:rPr lang="es-CL" dirty="0" smtClean="0"/>
              <a:t>	como un grafo?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94938"/>
            <a:ext cx="5453063" cy="236736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4400" dirty="0">
                <a:solidFill>
                  <a:srgbClr val="00B050"/>
                </a:solidFill>
                <a:latin typeface="Calibri Light" panose="020F0302020204030204" pitchFamily="34" charset="0"/>
              </a:rPr>
              <a:t>¡</a:t>
            </a:r>
            <a:r>
              <a:rPr lang="es-CL" sz="4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Sí!</a:t>
            </a:r>
            <a:endParaRPr lang="es-CL" sz="44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576" y="1151811"/>
            <a:ext cx="4770120" cy="317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7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412440" y="5105400"/>
            <a:ext cx="3235760" cy="160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59781" y="4897399"/>
            <a:ext cx="4099202" cy="1846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notas.csv</a:t>
            </a:r>
            <a:endParaRPr lang="es-CL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724400" y="2676857"/>
            <a:ext cx="4099202" cy="18653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rPr>
              <a:t>auxiliares.csv</a:t>
            </a:r>
            <a:endParaRPr lang="es-CL" dirty="0">
              <a:solidFill>
                <a:schemeClr val="accent3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4494" y="1197779"/>
            <a:ext cx="3736916" cy="1831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profesores.csv</a:t>
            </a:r>
            <a:endParaRPr lang="es-CL" dirty="0">
              <a:solidFill>
                <a:schemeClr val="accent2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2400" y="3124200"/>
            <a:ext cx="3736916" cy="18699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  <a:endParaRPr lang="es-CL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0000" y="1170000"/>
            <a:ext cx="1935413" cy="14660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514886"/>
            <a:ext cx="3741595" cy="14835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56" y="1546473"/>
            <a:ext cx="3678793" cy="14830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57857"/>
            <a:ext cx="4099906" cy="148575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83" y="5257800"/>
            <a:ext cx="4091388" cy="14857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26" y="5462847"/>
            <a:ext cx="3235782" cy="12427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Base de Datos Relacional</a:t>
            </a:r>
            <a:endParaRPr lang="es-CL" u="sng" dirty="0">
              <a:solidFill>
                <a:schemeClr val="accent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990600"/>
            <a:ext cx="9144000" cy="61722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57199" y="1219200"/>
            <a:ext cx="8391897" cy="4906963"/>
          </a:xfrm>
        </p:spPr>
        <p:txBody>
          <a:bodyPr>
            <a:normAutofit/>
          </a:bodyPr>
          <a:lstStyle/>
          <a:p>
            <a:r>
              <a:rPr lang="es-CL" dirty="0" smtClean="0"/>
              <a:t>Tablas = Un modelo de bases de datos </a:t>
            </a:r>
          </a:p>
          <a:p>
            <a:pPr lvl="1"/>
            <a:r>
              <a:rPr lang="es-CL" i="1" dirty="0" smtClean="0"/>
              <a:t>Bases de datos </a:t>
            </a:r>
            <a:r>
              <a:rPr lang="es-CL" i="1" u="sng" dirty="0"/>
              <a:t>r</a:t>
            </a:r>
            <a:r>
              <a:rPr lang="es-CL" i="1" u="sng" dirty="0" smtClean="0"/>
              <a:t>elacionales</a:t>
            </a:r>
          </a:p>
          <a:p>
            <a:endParaRPr lang="es-CL" dirty="0" smtClean="0"/>
          </a:p>
          <a:p>
            <a:r>
              <a:rPr lang="es-CL" dirty="0" smtClean="0"/>
              <a:t>El modelo más establecido</a:t>
            </a:r>
          </a:p>
          <a:p>
            <a:endParaRPr lang="es-CL" dirty="0"/>
          </a:p>
          <a:p>
            <a:r>
              <a:rPr lang="es-CL" dirty="0" smtClean="0"/>
              <a:t>El enfoque del curso</a:t>
            </a:r>
          </a:p>
          <a:p>
            <a:endParaRPr lang="es-CL" dirty="0"/>
          </a:p>
          <a:p>
            <a:r>
              <a:rPr lang="es-CL" dirty="0" smtClean="0"/>
              <a:t>Pero hablaremos brevemente de otros modelos</a:t>
            </a:r>
          </a:p>
          <a:p>
            <a:endParaRPr lang="es-CL" dirty="0"/>
          </a:p>
          <a:p>
            <a:endParaRPr lang="es-CL" dirty="0" smtClean="0"/>
          </a:p>
          <a:p>
            <a:pPr lvl="1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575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0" dirty="0" smtClean="0"/>
              <a:t>Una diversidad de tipos de </a:t>
            </a:r>
            <a:br>
              <a:rPr lang="es-CL" b="0" dirty="0" smtClean="0"/>
            </a:br>
            <a:r>
              <a:rPr lang="es-CL" b="0" dirty="0"/>
              <a:t>	</a:t>
            </a:r>
            <a:r>
              <a:rPr lang="es-CL" b="0" dirty="0" smtClean="0"/>
              <a:t>(sistemas de) bases de datos</a:t>
            </a:r>
            <a:endParaRPr lang="es-CL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7503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Los sistemas más utilizados en la práctica …</a:t>
            </a:r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5486400" y="6479154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latin typeface="Calibri Light" panose="020F0302020204030204" pitchFamily="34" charset="0"/>
                <a:hlinkClick r:id="rId2"/>
              </a:rPr>
              <a:t>http://</a:t>
            </a:r>
            <a:r>
              <a:rPr lang="es-CL" dirty="0" smtClean="0">
                <a:latin typeface="Calibri Light" panose="020F0302020204030204" pitchFamily="34" charset="0"/>
                <a:hlinkClick r:id="rId2"/>
              </a:rPr>
              <a:t>db-engines.com/en/ranking</a:t>
            </a:r>
            <a:endParaRPr lang="es-CL" dirty="0" smtClean="0">
              <a:latin typeface="Calibri Light" panose="020F03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93" y="1066800"/>
            <a:ext cx="8510920" cy="524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87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0" dirty="0" smtClean="0"/>
              <a:t>¿Qué vamos a aprender?</a:t>
            </a:r>
            <a:endParaRPr lang="es-CL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302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Una </a:t>
            </a:r>
            <a:r>
              <a:rPr lang="es-CL" i="1" dirty="0" smtClean="0"/>
              <a:t>introducción</a:t>
            </a:r>
            <a:r>
              <a:rPr lang="es-CL" dirty="0" smtClean="0"/>
              <a:t> a las bases de datos: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Hay tres tipos típicos de “usuarios” para un sistema de bases de datos:</a:t>
            </a:r>
          </a:p>
          <a:p>
            <a:pPr marL="0" indent="0">
              <a:buNone/>
            </a:pPr>
            <a:endParaRPr lang="es-CL" dirty="0" smtClean="0"/>
          </a:p>
          <a:p>
            <a:pPr marL="971550" lvl="1" indent="-514350">
              <a:buFont typeface="+mj-lt"/>
              <a:buAutoNum type="arabicPeriod"/>
            </a:pPr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Usuarios finales del sistema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Administradores del sistema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CL" dirty="0" smtClean="0">
                <a:solidFill>
                  <a:srgbClr val="00B050"/>
                </a:solidFill>
              </a:rPr>
              <a:t>Desarrolladores del sistema</a:t>
            </a:r>
          </a:p>
          <a:p>
            <a:pPr marL="971550" lvl="1" indent="-514350">
              <a:buFont typeface="+mj-lt"/>
              <a:buAutoNum type="arabicPeriod"/>
            </a:pPr>
            <a:endParaRPr lang="es-CL" dirty="0"/>
          </a:p>
          <a:p>
            <a:pPr marL="571500" indent="-514350"/>
            <a:r>
              <a:rPr lang="es-CL" sz="2800" dirty="0" smtClean="0"/>
              <a:t>Nos enfocaremos en el </a:t>
            </a:r>
            <a:r>
              <a:rPr lang="es-CL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primer tipo</a:t>
            </a:r>
            <a:r>
              <a:rPr lang="es-CL" sz="2800" dirty="0" smtClean="0"/>
              <a:t> </a:t>
            </a:r>
          </a:p>
          <a:p>
            <a:pPr marL="571500" indent="-514350"/>
            <a:r>
              <a:rPr lang="es-CL" sz="2800" dirty="0" smtClean="0"/>
              <a:t>Hablaremos un poco también de tipos 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dos</a:t>
            </a:r>
            <a:r>
              <a:rPr lang="es-CL" sz="2800" dirty="0" smtClean="0"/>
              <a:t> y </a:t>
            </a:r>
            <a:r>
              <a:rPr lang="es-CL" sz="2800" dirty="0" smtClean="0">
                <a:solidFill>
                  <a:srgbClr val="00B050"/>
                </a:solidFill>
              </a:rPr>
              <a:t>tres</a:t>
            </a:r>
            <a:endParaRPr lang="es-CL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9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En este curso, aprenderán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Cómo se pueden generalizar la consultación, la indexación, la gestión, etcétera, de datos</a:t>
            </a:r>
          </a:p>
          <a:p>
            <a:endParaRPr lang="es-CL" dirty="0" smtClean="0"/>
          </a:p>
          <a:p>
            <a:r>
              <a:rPr lang="es-CL" dirty="0" smtClean="0"/>
              <a:t>Modelos de bases de datos</a:t>
            </a:r>
          </a:p>
          <a:p>
            <a:pPr lvl="1"/>
            <a:r>
              <a:rPr lang="es-CL" dirty="0" smtClean="0"/>
              <a:t>Con énfasis en el modelo relacional</a:t>
            </a:r>
          </a:p>
          <a:p>
            <a:pPr lvl="1"/>
            <a:r>
              <a:rPr lang="es-CL" dirty="0" smtClean="0"/>
              <a:t>Otros modelos: grafos, árboles</a:t>
            </a:r>
          </a:p>
          <a:p>
            <a:pPr marL="457200" lvl="1" indent="0">
              <a:buNone/>
            </a:pPr>
            <a:endParaRPr lang="es-CL" dirty="0" smtClean="0"/>
          </a:p>
          <a:p>
            <a:r>
              <a:rPr lang="es-CL" dirty="0" smtClean="0"/>
              <a:t>Usar y manejar sistemas de bases de datos</a:t>
            </a:r>
          </a:p>
          <a:p>
            <a:pPr lvl="1"/>
            <a:r>
              <a:rPr lang="es-CL" dirty="0" smtClean="0"/>
              <a:t>Cargar datos, escribir consultas, actualizar datos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7173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estructura del curso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>
            <a:normAutofit fontScale="85000" lnSpcReduction="20000"/>
          </a:bodyPr>
          <a:lstStyle/>
          <a:p>
            <a:r>
              <a:rPr lang="es-CL" dirty="0" smtClean="0"/>
              <a:t>Introducción / Motivación</a:t>
            </a:r>
          </a:p>
          <a:p>
            <a:r>
              <a:rPr lang="es-CL" dirty="0" smtClean="0"/>
              <a:t>El Modelo Relacional</a:t>
            </a:r>
          </a:p>
          <a:p>
            <a:r>
              <a:rPr lang="es-CL" dirty="0" smtClean="0"/>
              <a:t>Entidades/Relaciones</a:t>
            </a:r>
          </a:p>
          <a:p>
            <a:r>
              <a:rPr lang="es-CL" dirty="0" smtClean="0"/>
              <a:t>El Álgebra Relacional</a:t>
            </a:r>
          </a:p>
          <a:p>
            <a:r>
              <a:rPr lang="es-CL" dirty="0" smtClean="0"/>
              <a:t>SQL (consultas)</a:t>
            </a:r>
          </a:p>
          <a:p>
            <a:r>
              <a:rPr lang="es-CL" dirty="0" smtClean="0"/>
              <a:t>Indexación </a:t>
            </a:r>
            <a:r>
              <a:rPr lang="es-CL" dirty="0"/>
              <a:t>/ </a:t>
            </a:r>
            <a:r>
              <a:rPr lang="es-CL" dirty="0" smtClean="0"/>
              <a:t>Optimización</a:t>
            </a:r>
          </a:p>
          <a:p>
            <a:r>
              <a:rPr lang="es-CL" dirty="0" smtClean="0"/>
              <a:t>SQL (actualizaciones)</a:t>
            </a:r>
          </a:p>
          <a:p>
            <a:r>
              <a:rPr lang="es-CL" dirty="0" smtClean="0"/>
              <a:t>Seguridad / </a:t>
            </a:r>
            <a:r>
              <a:rPr lang="es-CL" dirty="0" err="1" smtClean="0"/>
              <a:t>Inyecciónes</a:t>
            </a:r>
            <a:r>
              <a:rPr lang="es-CL" dirty="0" smtClean="0"/>
              <a:t> SQL</a:t>
            </a:r>
          </a:p>
          <a:p>
            <a:r>
              <a:rPr lang="es-CL" dirty="0" smtClean="0"/>
              <a:t>Formas Normales</a:t>
            </a:r>
          </a:p>
          <a:p>
            <a:r>
              <a:rPr lang="es-CL" dirty="0" smtClean="0"/>
              <a:t>Vistas</a:t>
            </a:r>
          </a:p>
          <a:p>
            <a:r>
              <a:rPr lang="es-CL" dirty="0" smtClean="0"/>
              <a:t>Transacciones</a:t>
            </a:r>
          </a:p>
          <a:p>
            <a:r>
              <a:rPr lang="es-CL" dirty="0" smtClean="0"/>
              <a:t>Otros Modelos: XML, Grafos</a:t>
            </a:r>
          </a:p>
        </p:txBody>
      </p:sp>
    </p:spTree>
    <p:extLst>
      <p:ext uri="{BB962C8B-B14F-4D97-AF65-F5344CB8AC3E}">
        <p14:creationId xmlns:p14="http://schemas.microsoft.com/office/powerpoint/2010/main" val="244570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Primer curso de datos</a:t>
            </a:r>
            <a:endParaRPr lang="e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9036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Un día cualquiera: </a:t>
            </a:r>
            <a:r>
              <a:rPr lang="es-CL" dirty="0" smtClean="0">
                <a:solidFill>
                  <a:schemeClr val="tx2"/>
                </a:solidFill>
              </a:rPr>
              <a:t>10:15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>
                <a:solidFill>
                  <a:schemeClr val="accent2"/>
                </a:solidFill>
              </a:rPr>
              <a:t>Me meto al banco (¿me pagaron?)</a:t>
            </a:r>
            <a:endParaRPr lang="es-CL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66" y="1371601"/>
            <a:ext cx="7882467" cy="443388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Sí, </a:t>
            </a:r>
            <a:r>
              <a:rPr lang="es-CL" dirty="0">
                <a:solidFill>
                  <a:srgbClr val="00B050"/>
                </a:solidFill>
                <a:latin typeface="Calibri Light" panose="020F0302020204030204" pitchFamily="34" charset="0"/>
              </a:rPr>
              <a:t>m</a:t>
            </a:r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e pagaron</a:t>
            </a:r>
            <a:endParaRPr lang="es-CL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81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“Data </a:t>
            </a:r>
            <a:r>
              <a:rPr lang="es-CL" dirty="0" err="1" smtClean="0"/>
              <a:t>Science</a:t>
            </a:r>
            <a:r>
              <a:rPr lang="es-CL" dirty="0" smtClean="0"/>
              <a:t>”: 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Ofertas de Trabajo</a:t>
            </a:r>
            <a:endParaRPr lang="es-C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470434"/>
            <a:ext cx="6324600" cy="44344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76200" y="6475968"/>
            <a:ext cx="922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600" dirty="0" smtClean="0">
                <a:hlinkClick r:id="rId3"/>
              </a:rPr>
              <a:t>http://visit.crowdflower.com/rs/416-ZBE-142/images/CrowdFlower_DataScienceReport_2016.pdf</a:t>
            </a:r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126196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0" dirty="0" smtClean="0"/>
              <a:t>Metodología del curso</a:t>
            </a:r>
            <a:endParaRPr lang="es-CL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430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/>
              <a:t>“</a:t>
            </a:r>
            <a:r>
              <a:rPr lang="es-CL" i="1" dirty="0" err="1" smtClean="0"/>
              <a:t>Semi-flipped</a:t>
            </a:r>
            <a:r>
              <a:rPr lang="es-CL" i="1" dirty="0" smtClean="0"/>
              <a:t> </a:t>
            </a:r>
            <a:r>
              <a:rPr lang="es-CL" i="1" dirty="0" err="1" smtClean="0"/>
              <a:t>classroom</a:t>
            </a:r>
            <a:r>
              <a:rPr lang="es-CL" i="1" dirty="0" smtClean="0"/>
              <a:t>”</a:t>
            </a:r>
            <a:endParaRPr lang="es-CL" i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Los lunes: una cátedra</a:t>
            </a:r>
          </a:p>
          <a:p>
            <a:pPr marL="0" indent="0">
              <a:buNone/>
            </a:pPr>
            <a:endParaRPr lang="es-CL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150" y="2286000"/>
            <a:ext cx="2990850" cy="3486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5740" y="2286000"/>
            <a:ext cx="3105150" cy="348615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98917"/>
            <a:ext cx="1371600" cy="3473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40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/>
              <a:t>“</a:t>
            </a:r>
            <a:r>
              <a:rPr lang="es-CL" i="1" dirty="0" err="1" smtClean="0"/>
              <a:t>Semi-flipped</a:t>
            </a:r>
            <a:r>
              <a:rPr lang="es-CL" i="1" dirty="0" smtClean="0"/>
              <a:t> </a:t>
            </a:r>
            <a:r>
              <a:rPr lang="es-CL" i="1" dirty="0" err="1" smtClean="0"/>
              <a:t>classroom</a:t>
            </a:r>
            <a:r>
              <a:rPr lang="es-CL" i="1" dirty="0" smtClean="0"/>
              <a:t>”</a:t>
            </a:r>
            <a:endParaRPr lang="es-CL" i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Los miércoles: una sesión práctica</a:t>
            </a:r>
          </a:p>
          <a:p>
            <a:pPr lvl="1"/>
            <a:r>
              <a:rPr lang="es-CL" dirty="0" smtClean="0"/>
              <a:t>Ejercicios escritos o laboratorios</a:t>
            </a:r>
          </a:p>
        </p:txBody>
      </p:sp>
      <p:pic>
        <p:nvPicPr>
          <p:cNvPr id="2050" name="Picture 2" descr="Image result for programm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182" y="2580640"/>
            <a:ext cx="6339635" cy="356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06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Sesiones prácticas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Sesiones prácticas los miércoles</a:t>
            </a:r>
          </a:p>
          <a:p>
            <a:pPr lvl="1"/>
            <a:r>
              <a:rPr lang="es-CL" dirty="0" smtClean="0"/>
              <a:t>Este miércoles es la única excepción</a:t>
            </a:r>
          </a:p>
          <a:p>
            <a:pPr lvl="2"/>
            <a:r>
              <a:rPr lang="es-CL" dirty="0" smtClean="0"/>
              <a:t>Tendremos una clase</a:t>
            </a:r>
          </a:p>
          <a:p>
            <a:endParaRPr lang="es-CL" dirty="0" smtClean="0"/>
          </a:p>
          <a:p>
            <a:r>
              <a:rPr lang="es-CL" dirty="0" smtClean="0"/>
              <a:t>Trabajarán en grupos de dos o tres</a:t>
            </a:r>
          </a:p>
          <a:p>
            <a:pPr lvl="1"/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¡Solo se puede trabajar en grupo en el </a:t>
            </a:r>
            <a:r>
              <a:rPr lang="es-CL" dirty="0" err="1" smtClean="0">
                <a:solidFill>
                  <a:schemeClr val="accent6">
                    <a:lumMod val="75000"/>
                  </a:schemeClr>
                </a:solidFill>
              </a:rPr>
              <a:t>lab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!</a:t>
            </a:r>
          </a:p>
          <a:p>
            <a:pPr lvl="2"/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Si no puedes asistir al </a:t>
            </a:r>
            <a:r>
              <a:rPr lang="es-CL" dirty="0" err="1" smtClean="0">
                <a:solidFill>
                  <a:schemeClr val="accent6">
                    <a:lumMod val="75000"/>
                  </a:schemeClr>
                </a:solidFill>
              </a:rPr>
              <a:t>lab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, hay que trabajar solo</a:t>
            </a:r>
          </a:p>
          <a:p>
            <a:endParaRPr lang="es-CL" dirty="0" smtClean="0"/>
          </a:p>
        </p:txBody>
      </p:sp>
    </p:spTree>
    <p:extLst>
      <p:ext uri="{BB962C8B-B14F-4D97-AF65-F5344CB8AC3E}">
        <p14:creationId xmlns:p14="http://schemas.microsoft.com/office/powerpoint/2010/main" val="60994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Sesiones Auxiliares</a:t>
            </a:r>
            <a:endParaRPr lang="es-CL" u="sng" dirty="0">
              <a:solidFill>
                <a:schemeClr val="accent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Los viernes: </a:t>
            </a:r>
          </a:p>
          <a:p>
            <a:pPr lvl="1"/>
            <a:r>
              <a:rPr lang="es-CL" dirty="0" smtClean="0"/>
              <a:t>Resolver dudas</a:t>
            </a:r>
          </a:p>
          <a:p>
            <a:pPr lvl="1"/>
            <a:r>
              <a:rPr lang="es-CL" dirty="0" smtClean="0"/>
              <a:t>Extensión de los </a:t>
            </a:r>
            <a:r>
              <a:rPr lang="es-CL" dirty="0" err="1" smtClean="0"/>
              <a:t>labs</a:t>
            </a:r>
            <a:endParaRPr lang="es-CL" dirty="0" smtClean="0"/>
          </a:p>
          <a:p>
            <a:endParaRPr lang="es-CL" dirty="0" smtClean="0"/>
          </a:p>
        </p:txBody>
      </p:sp>
    </p:spTree>
    <p:extLst>
      <p:ext uri="{BB962C8B-B14F-4D97-AF65-F5344CB8AC3E}">
        <p14:creationId xmlns:p14="http://schemas.microsoft.com/office/powerpoint/2010/main" val="131801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Material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L" dirty="0" smtClean="0"/>
              <a:t>Subiré todas las </a:t>
            </a:r>
            <a:r>
              <a:rPr lang="es-CL" dirty="0" smtClean="0"/>
              <a:t>diapositivas y una grabación de la clase </a:t>
            </a:r>
            <a:r>
              <a:rPr lang="es-CL" dirty="0" smtClean="0"/>
              <a:t>aquí después de cada cátedra:</a:t>
            </a:r>
          </a:p>
          <a:p>
            <a:pPr lvl="1"/>
            <a:r>
              <a:rPr lang="es-CL" dirty="0"/>
              <a:t> </a:t>
            </a:r>
            <a:r>
              <a:rPr lang="es-CL" dirty="0">
                <a:hlinkClick r:id="rId2"/>
              </a:rPr>
              <a:t>http://</a:t>
            </a:r>
            <a:r>
              <a:rPr lang="es-CL" dirty="0" smtClean="0">
                <a:hlinkClick r:id="rId2"/>
              </a:rPr>
              <a:t>aidanhogan.com/teaching/cc3201-1-2021</a:t>
            </a:r>
            <a:r>
              <a:rPr lang="es-CL" dirty="0" smtClean="0">
                <a:hlinkClick r:id="rId2"/>
              </a:rPr>
              <a:t>/</a:t>
            </a:r>
            <a:endParaRPr lang="es-CL" dirty="0" smtClean="0"/>
          </a:p>
          <a:p>
            <a:endParaRPr lang="es-CL" dirty="0"/>
          </a:p>
          <a:p>
            <a:r>
              <a:rPr lang="es-CL" dirty="0" smtClean="0"/>
              <a:t>Subiré los videos de las cátedras a YouTube</a:t>
            </a:r>
            <a:endParaRPr lang="es-CL" dirty="0" smtClean="0"/>
          </a:p>
          <a:p>
            <a:pPr lvl="1"/>
            <a:endParaRPr lang="es-CL" dirty="0"/>
          </a:p>
          <a:p>
            <a:r>
              <a:rPr lang="es-CL" dirty="0" smtClean="0"/>
              <a:t>Las diapositivas servirán como el material canónico del curso</a:t>
            </a:r>
          </a:p>
          <a:p>
            <a:pPr lvl="1"/>
            <a:r>
              <a:rPr lang="es-CL" dirty="0" smtClean="0"/>
              <a:t>Pero si quieren leer más, se recomienda:</a:t>
            </a:r>
          </a:p>
          <a:p>
            <a:pPr lvl="2"/>
            <a:r>
              <a:rPr lang="es-CL" dirty="0" smtClean="0">
                <a:solidFill>
                  <a:srgbClr val="7030A0"/>
                </a:solidFill>
              </a:rPr>
              <a:t>“</a:t>
            </a:r>
            <a:r>
              <a:rPr lang="es-ES" dirty="0">
                <a:solidFill>
                  <a:srgbClr val="7030A0"/>
                </a:solidFill>
              </a:rPr>
              <a:t>Sistemas de </a:t>
            </a:r>
            <a:r>
              <a:rPr lang="es-ES" dirty="0" smtClean="0">
                <a:solidFill>
                  <a:srgbClr val="7030A0"/>
                </a:solidFill>
              </a:rPr>
              <a:t>gestión de bases de datos</a:t>
            </a:r>
            <a:r>
              <a:rPr lang="es-CL" dirty="0" smtClean="0">
                <a:solidFill>
                  <a:srgbClr val="7030A0"/>
                </a:solidFill>
              </a:rPr>
              <a:t>”</a:t>
            </a:r>
          </a:p>
          <a:p>
            <a:pPr lvl="3"/>
            <a:r>
              <a:rPr lang="es-CL" dirty="0" err="1" smtClean="0">
                <a:solidFill>
                  <a:srgbClr val="7030A0"/>
                </a:solidFill>
              </a:rPr>
              <a:t>Ramakrishnan</a:t>
            </a:r>
            <a:r>
              <a:rPr lang="es-CL" dirty="0">
                <a:solidFill>
                  <a:srgbClr val="7030A0"/>
                </a:solidFill>
              </a:rPr>
              <a:t> </a:t>
            </a:r>
            <a:r>
              <a:rPr lang="es-CL" dirty="0" smtClean="0">
                <a:solidFill>
                  <a:srgbClr val="7030A0"/>
                </a:solidFill>
              </a:rPr>
              <a:t>y </a:t>
            </a:r>
            <a:r>
              <a:rPr lang="es-CL" dirty="0" err="1" smtClean="0">
                <a:solidFill>
                  <a:srgbClr val="7030A0"/>
                </a:solidFill>
              </a:rPr>
              <a:t>Gehrke</a:t>
            </a:r>
            <a:r>
              <a:rPr lang="es-CL" dirty="0" smtClean="0">
                <a:solidFill>
                  <a:srgbClr val="7030A0"/>
                </a:solidFill>
              </a:rPr>
              <a:t>, Tercera edición</a:t>
            </a:r>
            <a:endParaRPr lang="es-CL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19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Evaluación del curso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L" dirty="0" smtClean="0"/>
              <a:t>100% tareas:</a:t>
            </a:r>
          </a:p>
          <a:p>
            <a:pPr lvl="1"/>
            <a:r>
              <a:rPr lang="es-CL" dirty="0" smtClean="0">
                <a:solidFill>
                  <a:srgbClr val="0070C0"/>
                </a:solidFill>
              </a:rPr>
              <a:t>80% laboratorios semanales</a:t>
            </a:r>
          </a:p>
          <a:p>
            <a:pPr lvl="2"/>
            <a:r>
              <a:rPr lang="es-CL" dirty="0" smtClean="0">
                <a:solidFill>
                  <a:srgbClr val="0070C0"/>
                </a:solidFill>
              </a:rPr>
              <a:t>Habrá once laboratorios en total</a:t>
            </a:r>
          </a:p>
          <a:p>
            <a:pPr lvl="2"/>
            <a:r>
              <a:rPr lang="es-CL" dirty="0" smtClean="0">
                <a:solidFill>
                  <a:srgbClr val="0070C0"/>
                </a:solidFill>
              </a:rPr>
              <a:t>Cinco laboratorios son obligatorios</a:t>
            </a:r>
          </a:p>
          <a:p>
            <a:pPr lvl="2"/>
            <a:r>
              <a:rPr lang="es-CL" dirty="0" smtClean="0">
                <a:solidFill>
                  <a:srgbClr val="0070C0"/>
                </a:solidFill>
              </a:rPr>
              <a:t>De los otros seis laboratorios, cuentan los mejores tres</a:t>
            </a:r>
          </a:p>
          <a:p>
            <a:pPr lvl="1"/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0% proyecto</a:t>
            </a:r>
          </a:p>
          <a:p>
            <a:pPr lvl="2"/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Grupos de al menos 3</a:t>
            </a:r>
          </a:p>
          <a:p>
            <a:pPr lvl="2"/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Una aplicación web sobre una base de datos</a:t>
            </a:r>
          </a:p>
          <a:p>
            <a:endParaRPr lang="es-CL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Hay que obtener una </a:t>
            </a:r>
            <a:r>
              <a:rPr lang="es-CL" dirty="0">
                <a:solidFill>
                  <a:schemeClr val="accent2">
                    <a:lumMod val="75000"/>
                  </a:schemeClr>
                </a:solidFill>
              </a:rPr>
              <a:t>nota </a:t>
            </a:r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≥4,0 en la nota final para aprobar el curso</a:t>
            </a:r>
          </a:p>
        </p:txBody>
      </p:sp>
    </p:spTree>
    <p:extLst>
      <p:ext uri="{BB962C8B-B14F-4D97-AF65-F5344CB8AC3E}">
        <p14:creationId xmlns:p14="http://schemas.microsoft.com/office/powerpoint/2010/main" val="49436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chemeClr val="bg1">
                    <a:lumMod val="95000"/>
                  </a:schemeClr>
                </a:solidFill>
              </a:rPr>
              <a:t>¿Preguntas?</a:t>
            </a:r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69942"/>
            <a:ext cx="8839200" cy="509043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971883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7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76" y="1371601"/>
            <a:ext cx="7882467" cy="4433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Un día cualquiera: </a:t>
            </a:r>
            <a:r>
              <a:rPr lang="es-CL" dirty="0" smtClean="0">
                <a:solidFill>
                  <a:schemeClr val="tx2"/>
                </a:solidFill>
              </a:rPr>
              <a:t>10:20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>
                <a:solidFill>
                  <a:schemeClr val="accent2"/>
                </a:solidFill>
              </a:rPr>
              <a:t>Reviso u-cursos (¿algo en el foro?)</a:t>
            </a:r>
            <a:endParaRPr lang="es-CL" dirty="0">
              <a:solidFill>
                <a:schemeClr val="accent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No, salvo ...</a:t>
            </a:r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61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66" y="1382487"/>
            <a:ext cx="7863114" cy="4423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Un día cualquiera: </a:t>
            </a:r>
            <a:r>
              <a:rPr lang="es-CL" dirty="0" smtClean="0">
                <a:solidFill>
                  <a:schemeClr val="tx2"/>
                </a:solidFill>
              </a:rPr>
              <a:t>10:30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err="1" smtClean="0">
                <a:solidFill>
                  <a:schemeClr val="accent2"/>
                </a:solidFill>
              </a:rPr>
              <a:t>IMDb</a:t>
            </a:r>
            <a:r>
              <a:rPr lang="es-CL" dirty="0" smtClean="0">
                <a:solidFill>
                  <a:schemeClr val="accent2"/>
                </a:solidFill>
              </a:rPr>
              <a:t> (</a:t>
            </a:r>
            <a:r>
              <a:rPr lang="es-CL" i="1" dirty="0" err="1" smtClean="0">
                <a:solidFill>
                  <a:schemeClr val="accent2"/>
                </a:solidFill>
              </a:rPr>
              <a:t>The</a:t>
            </a:r>
            <a:r>
              <a:rPr lang="es-CL" i="1" dirty="0" smtClean="0">
                <a:solidFill>
                  <a:schemeClr val="accent2"/>
                </a:solidFill>
              </a:rPr>
              <a:t> </a:t>
            </a:r>
            <a:r>
              <a:rPr lang="es-CL" i="1" dirty="0" err="1" smtClean="0">
                <a:solidFill>
                  <a:schemeClr val="accent2"/>
                </a:solidFill>
              </a:rPr>
              <a:t>Leftovers</a:t>
            </a:r>
            <a:r>
              <a:rPr lang="es-CL" dirty="0" smtClean="0">
                <a:solidFill>
                  <a:schemeClr val="accent2"/>
                </a:solidFill>
              </a:rPr>
              <a:t> … ¿es bueno?)</a:t>
            </a:r>
            <a:endParaRPr lang="es-CL" dirty="0">
              <a:solidFill>
                <a:schemeClr val="accent2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Quizás</a:t>
            </a:r>
            <a:endParaRPr lang="es-CL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52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írez &amp; CC6202 \\&#10;12.323.792-8 &amp; Juan Ramírez &amp; CC5212 \\&#10;\ldots\\\hline&#10;\end{tabular}&#10;&#10;&#10;\end{document}"/>
  <p:tag name="IGUANATEXSIZE" val="20"/>
  <p:tag name="IGUANATEXCURSOR" val="306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847"/>
  <p:tag name="ORIGINALWIDTH" val="2737,908"/>
  <p:tag name="OUTPUTDPI" val="1200"/>
  <p:tag name="LATEXADDIN" val="\documentclass{article}&#10;\usepackage{amsmath}&#10;\usepackage[utf8]{inputenc}&#10;\pagestyle{empty}&#10;\begin{document}&#10;&#10;\begin{tabular}{lllr}&#10;\hline&#10;\textbf{RUT} &amp; \textbf{Nombre} &amp; \textbf{Curso} &amp; \textbf{Del?}\\\hline&#10;10.323.634-4 &amp; Pia Garc\'ia &amp; CC3201 &amp; $\times$\\&#10;10.323.634-5 &amp; Jorge Garc\'ia &amp; CC3201 &amp; \\&#10;\ldots\\\hline&#10;12.323.792-8 &amp; Juan Ram\'irez &amp; CC6202 &amp; $\times$ \\&#10;12.323.792-8 &amp; Juan Ram\'irez &amp; CC5212 &amp; \\&#10;\ldots\\\hline&#10;\ldots\\\hline&#10;\end{tabular}&#10;&#10;&#10;\end{document}"/>
  <p:tag name="IGUANATEXSIZE" val="20"/>
  <p:tag name="IGUANATEXCURSOR" val="39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6734"/>
  <p:tag name="ORIGINALWIDTH" val="1407,574"/>
  <p:tag name="OUTPUTDPI" val="1200"/>
  <p:tag name="LATEXADDIN" val="\documentclass{article}&#10;\usepackage{amsmath}&#10;\usepackage[utf8]{inputenc}&#10;\pagestyle{empty}&#10;\begin{document}&#10;&#10;\begin{tabular}{lr}&#10;\hline&#10;\textbf{RUT} &amp; \textbf{Bloque}\\\hline&#10;10.323.634-4 &amp; 1 \\&#10;12.323.792-8 &amp; 2 \\&#10;\ldots\\\hline&#10;\end{tabular}&#10;&#10;&#10;\end{document}"/>
  <p:tag name="IGUANATEXSIZE" val="20"/>
  <p:tag name="IGUANATEXCURSOR" val="1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63,442"/>
  <p:tag name="ORIGINALWIDTH" val="2305,962"/>
  <p:tag name="OUTPUTDPI" val="1200"/>
  <p:tag name="LATEXADDIN" val="\documentclass{article}&#10;\usepackage{amsmath}&#10;\usepackage[utf8]{inputenc}&#10;\pagestyle{empty}&#10;\begin{document}&#10;&#10;\begin{tabular}{lllr}&#10;\hline&#10;\textbf{RUT} &amp; \textbf{Nombre} &amp; \textbf{Curso}\\\hline&#10;12.323.792-8 &amp; Juan Ram\'irez &amp; CC4202 \\&#10;\ldots\\\hline&#10;\end{tabular}&#10;&#10;&#10;\end{document}"/>
  <p:tag name="IGUANATEXSIZE" val="20"/>
  <p:tag name="IGUANATEXCURSOR" val="21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70,079"/>
  <p:tag name="ORIGINALWIDTH" val="2776,903"/>
  <p:tag name="OUTPUTDPI" val="1200"/>
  <p:tag name="LATEXADDIN" val="\documentclass{article}&#10;\usepackage{amsmath}&#10;\usepackage[utf8]{inputenc}&#10;\pagestyle{empty}&#10;\begin{document}&#10;&#10;\begin{tabular}{lllr}&#10;\hline&#10;\textbf{Nombre} &amp; \textbf{RUT} &amp; \textbf{Curso} &amp; \textbf{Del?}\\\hline&#10;Adrian Arenas &amp; 13.412.321-6 &amp; CC3201 \\&#10;Adrian Arenas &amp; 13.412.321-6 &amp; CC3202 \\&#10;\ldots\\\hline&#10;Jorge Garc\'ia &amp; 10.323.634-5 &amp; CC3201 \\&#10;Juan Ram\'irez &amp; 12.323.792-8 &amp; CC6202 &amp; $\times$ \\&#10;Juan Ram\'irez &amp; 12.323.792-8 &amp; CC5212 \\&#10;\ldots\\\hline&#10;\ldots\\\hline&#10;\end{tabular}&#10;&#10;&#10;\end{document}"/>
  <p:tag name="IGUANATEXSIZE" val="20"/>
  <p:tag name="IGUANATEXCURSOR" val="412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6734"/>
  <p:tag name="ORIGINALWIDTH" val="1533,558"/>
  <p:tag name="OUTPUTDPI" val="1200"/>
  <p:tag name="LATEXADDIN" val="\documentclass{article}&#10;\usepackage{amsmath}&#10;\usepackage[utf8]{inputenc}&#10;\pagestyle{empty}&#10;\begin{document}&#10;&#10;\begin{tabular}{lr}&#10;\hline&#10;\textbf{Nombre} &amp; \textbf{Bloque}\\\hline&#10;Adrian Arenas &amp; 1 \\&#10;Jorge Garc\'ia &amp; 2 \\&#10;\ldots\\\hline&#10;\end{tabular}&#10;&#10;&#10;\end{document}"/>
  <p:tag name="IGUANATEXSIZE" val="20"/>
  <p:tag name="IGUANATEXCURSOR" val="213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\'irez &amp; CC6202 \\&#10;12.323.792-8 &amp; Juan Ram\'irez &amp; CC5212 \\&#10;\ldots\\\hline&#10;\end{tabular}&#10;&#10;&#10;\end{document}"/>
  <p:tag name="IGUANATEXSIZE" val="20"/>
  <p:tag name="IGUANATEXCURSOR" val="30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\'irez &amp; CC6202 \\&#10;12.323.792-8 &amp; Juan Ram\'irez &amp; CC5212 \\&#10;\ldots\\\hline&#10;\end{tabular}&#10;&#10;&#10;\end{document}"/>
  <p:tag name="IGUANATEXSIZE" val="20"/>
  <p:tag name="IGUANATEXCURSOR" val="30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2,9659"/>
  <p:tag name="ORIGINALWIDTH" val="3852,268"/>
  <p:tag name="OUTPUTDPI" val="1200"/>
  <p:tag name="LATEXADDIN" val="\documentclass{article}&#10;\usepackage{amsmath}&#10;\usepackage{xcolor}&#10;\usepackage{pifont}% http://ctan.org/pkg/pifont&#10;\newcommand{\cmark}{\ding{51}}%&#10;\newcommand{\xmark}{\ding{55}}%&#10;\usepackage[utf8]{inputenc}&#10;\pagestyle{empty}&#10;\begin{document}&#10;&#10;\begin{tabular}{lllr}&#10;\textbf{INSERT} &amp; alumnos.csv &amp;  (12.323.792-8,Juan Ram\'irez,CC3201) &amp; \color{green}\cmark \\&#10;\textbf{INSERT} &amp; alumnos.csv &amp; (12.323.792-8,Juan Ram\'irez,BdeDatos) &amp; \color{red}\xmark \\&#10;\end{tabular}&#10;\end{document}"/>
  <p:tag name="IGUANATEXSIZE" val="20"/>
  <p:tag name="IGUANATEXCURSOR" val="414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267,717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24.482.054-9 &amp; Aidan Hogan &amp; CC3201 \\&#10;24.482.054-9 &amp; Aidan Hogan &amp; CC5212 \\&#10;24.482.054-9 &amp; Aidan Hogan &amp; CC6202 \\&#10;\ldots\\&#10;\hline&#10;\end{tabular}&#10;&#10;&#10;\end{document}"/>
  <p:tag name="IGUANATEXSIZE" val="20"/>
  <p:tag name="IGUANATEXCURSOR" val="3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\'irez &amp; CC6202 \\&#10;12.323.792-8 &amp; Juan Ram\'irez &amp; CC5212 \\&#10;\ldots\\\hline&#10;\end{tabular}&#10;&#10;&#10;\end{document}"/>
  <p:tag name="IGUANATEXSIZE" val="20"/>
  <p:tag name="IGUANATEXCURSOR" val="30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3,1833"/>
  <p:tag name="ORIGINALWIDTH" val="3952,756"/>
  <p:tag name="OUTPUTDPI" val="1200"/>
  <p:tag name="LATEXADDIN" val="\documentclass{article}&#10;\usepackage{amsmath}&#10;\usepackage{xcolor}&#10;\usepackage{pifont}% http://ctan.org/pkg/pifont&#10;\newcommand{\cmark}{\ding{51}}%&#10;\newcommand{\xmark}{\ding{55}}%&#10;\usepackage[utf8]{inputenc}&#10;\pagestyle{empty}&#10;\begin{document}&#10;&#10;\textbf{DO} \fbox{&#10;\begin{tabular}{llr}&#10;\textbf{DELETE} &amp; alumnos.csv &amp;  (10.323.634-4,Pia Garc\'ia,CC3201) \\&#10;\ldots \\&#10;\textbf{DELETE} &amp; cursos.csv &amp; (CC3201,Bases de Datos) \\&#10;\end{tabular}&#10;}&#10;\end{document}"/>
  <p:tag name="IGUANATEXSIZE" val="20"/>
  <p:tag name="IGUANATEXCURSOR" val="35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\'irez &amp; CC6202 \\&#10;12.323.792-8 &amp; Juan Ram\'irez &amp; CC5212 \\&#10;\ldots\\\hline&#10;\end{tabular}&#10;&#10;&#10;\end{document}"/>
  <p:tag name="IGUANATEXSIZE" val="20"/>
  <p:tag name="IGUANATEXCURSOR" val="30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3,1833"/>
  <p:tag name="ORIGINALWIDTH" val="3952,756"/>
  <p:tag name="OUTPUTDPI" val="1200"/>
  <p:tag name="LATEXADDIN" val="\documentclass{article}&#10;\usepackage{amsmath}&#10;\usepackage{xcolor}&#10;\usepackage{pifont}% http://ctan.org/pkg/pifont&#10;\newcommand{\cmark}{\ding{51}}%&#10;\newcommand{\xmark}{\ding{55}}%&#10;\usepackage[utf8]{inputenc}&#10;\pagestyle{empty}&#10;\begin{document}&#10;&#10;\textbf{DO} \fbox{&#10;\begin{tabular}{llr}&#10;\textbf{DELETE} &amp; alumnos.csv &amp;  (10.323.634-4,Pia Garc\'ia,CC3201) \\&#10;\ldots \\&#10;\textbf{DELETE} &amp; cursos.csv &amp; (CC3201,Bases de Datos) \\&#10;\end{tabular}&#10;}&#10;\end{document}"/>
  <p:tag name="IGUANATEXSIZE" val="20"/>
  <p:tag name="IGUANATEXCURSOR" val="35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4,7206"/>
  <p:tag name="ORIGINALWIDTH" val="3936,258"/>
  <p:tag name="OUTPUTDPI" val="1200"/>
  <p:tag name="LATEXADDIN" val="\documentclass{article}&#10;\usepackage{amsmath}&#10;\usepackage{xcolor}&#10;\usepackage{pifont}% http://ctan.org/pkg/pifont&#10;\newcommand{\cmark}{\ding{51}}%&#10;\newcommand{\xmark}{\ding{55}}%&#10;\usepackage[utf8]{inputenc}&#10;\pagestyle{empty}&#10;\begin{document}&#10;&#10;\textbf{DO} \fbox{&#10;\begin{tabular}{llr}&#10;\textbf{INSERT} &amp; alumnos.csv &amp;  (14.234.723-3,Pablo Silva,CC3201) \\\end{tabular}&#10;}&#10;\end{document}"/>
  <p:tag name="IGUANATEXSIZE" val="20"/>
  <p:tag name="IGUANATEXCURSOR" val="33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\'irez &amp; CC6202 \\&#10;12.323.792-8 &amp; Juan Ram\'irez &amp; CC5212 \\&#10;\ldots\\\hline&#10;\end{tabular}&#10;&#10;&#10;\end{document}"/>
  <p:tag name="IGUANATEXSIZE" val="20"/>
  <p:tag name="IGUANATEXCURSOR" val="30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9,9738"/>
  <p:tag name="ORIGINALWIDTH" val="4179,978"/>
  <p:tag name="OUTPUTDPI" val="1200"/>
  <p:tag name="LATEXADDIN" val="\documentclass{article}&#10;\usepackage{amsmath}&#10;\usepackage{xcolor}&#10;\usepackage{pifont}% http://ctan.org/pkg/pifont&#10;\newcommand{\cmark}{\ding{51}}%&#10;\newcommand{\xmark}{\ding{55}}%&#10;\usepackage[utf8]{inputenc}&#10;\pagestyle{empty}&#10;\begin{document}&#10;&#10;\fbox{&#10;\textbf{SELECT} RUT, \textbf{COUNT}(Curso) \textbf{FROM} alumnos \textbf{GROUP BY} RUT&#10;}&#10;\end{document}"/>
  <p:tag name="IGUANATEXSIZE" val="20"/>
  <p:tag name="IGUANATEXCURSOR" val="334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6,434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2.412.412-4 &amp; Sebastián Ferrada &amp; CC3201 \\&#10;12.412.412-4 &amp; Sebastián Ferrada &amp; CC5208 \\&#10;13.123.024-9 &amp; Daniel Hernández &amp; CC6202 \\&#10;\ldots\\&#10;\hline&#10;\end{tabular}&#10;&#10;&#10;\end{document}"/>
  <p:tag name="IGUANATEXSIZE" val="20"/>
  <p:tag name="IGUANATEXCURSOR" val="31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\'irez &amp; CC6202 \\&#10;12.323.792-8 &amp; Juan Ram\'irez &amp; CC5212 \\&#10;\ldots\\\hline&#10;\end{tabular}&#10;&#10;&#10;\end{document}"/>
  <p:tag name="IGUANATEXSIZE" val="20"/>
  <p:tag name="IGUANATEXCURSOR" val="30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9,9738"/>
  <p:tag name="ORIGINALWIDTH" val="4179,978"/>
  <p:tag name="OUTPUTDPI" val="1200"/>
  <p:tag name="LATEXADDIN" val="\documentclass{article}&#10;\usepackage{amsmath}&#10;\usepackage{xcolor}&#10;\usepackage{pifont}% http://ctan.org/pkg/pifont&#10;\newcommand{\cmark}{\ding{51}}%&#10;\newcommand{\xmark}{\ding{55}}%&#10;\usepackage[utf8]{inputenc}&#10;\pagestyle{empty}&#10;\begin{document}&#10;&#10;\fbox{&#10;\textbf{SELECT} RUT, \textbf{COUNT}(Curso) \textbf{FROM} alumnos \textbf{GROUP BY} RUT&#10;}&#10;\end{document}"/>
  <p:tag name="IGUANATEXSIZE" val="20"/>
  <p:tag name="IGUANATEXCURSOR" val="334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ía &amp; CC3201 \\&#10;12.323.792-8 &amp; Juan Ramírez &amp; CC6202 \\&#10;12.323.792-8 &amp; Juan Ramírez &amp; CC5212 \\&#10;\ldots\\\hline&#10;\end{tabular}&#10;&#10;&#10;\end{document}"/>
  <p:tag name="IGUANATEXSIZE" val="20"/>
  <p:tag name="IGUANATEXCURSOR" val="226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267,717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24.482.054-9 &amp; Aidan Hogan &amp; CC3201 \\&#10;24.482.054-9 &amp; Aidan Hogan &amp; CC5212 \\&#10;24.482.054-9 &amp; Aidan Hogan &amp; CC6202 \\&#10;\ldots\\&#10;\hline&#10;\end{tabular}&#10;&#10;&#10;\end{document}"/>
  <p:tag name="IGUANATEXSIZE" val="20"/>
  <p:tag name="IGUANATEXCURSOR" val="3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6,434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2.412.412-4 &amp; Sebastián Ferrada &amp; CC3201 \\&#10;12.412.412-4 &amp; Sebastián Ferrada &amp; CC5208 \\&#10;13.123.024-9 &amp; Daniel Hernández &amp; CC6202 \\&#10;\ldots\\&#10;\hline&#10;\end{tabular}&#10;&#10;&#10;\end{document}"/>
  <p:tag name="IGUANATEXSIZE" val="20"/>
  <p:tag name="IGUANATEXCURSOR" val="31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1,185"/>
  <p:tag name="OUTPUTDPI" val="1200"/>
  <p:tag name="LATEXADDIN" val="\documentclass{article}&#10;\usepackage{amsmath}&#10;\usepackage[utf8]{inputenc}&#10;\pagestyle{empty}&#10;\begin{document}&#10;&#10;\begin{tabular}{lllr}&#10;\hline&#10;\textbf{RUT} &amp; \textbf{Nombre} &amp; \textbf{Eval} &amp; \textbf{Nota}\\\hline&#10;\ldots\\&#10;10.323.634-4 &amp; CC3201 &amp; Lab1 &amp; 6.0 \\&#10;10.323.634-4 &amp; CC3201 &amp; Lab2 &amp; 4.5 \\&#10;12.323.792-8 &amp; CC6202 &amp; Examen &amp; 3.9 \\&#10;\ldots\\&#10;\hline&#10;\end{tabular}&#10;&#10;&#10;\end{document}"/>
  <p:tag name="IGUANATEXSIZE" val="20"/>
  <p:tag name="IGUANATEXCURSOR" val="12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ía &amp; CC3201 \\&#10;12.323.792-8 &amp; Juan Ramírez &amp; CC6202 \\&#10;12.323.792-8 &amp; Juan Ramírez &amp; CC5212 \\&#10;\ldots\\\hline&#10;\end{tabular}&#10;&#10;&#10;\end{document}"/>
  <p:tag name="IGUANATEXSIZE" val="20"/>
  <p:tag name="IGUANATEXCURSOR" val="226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267,717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24.482.054-9 &amp; Aidan Hogan &amp; CC3201 \\&#10;24.482.054-9 &amp; Aidan Hogan &amp; CC5212 \\&#10;24.482.054-9 &amp; Aidan Hogan &amp; CC6202 \\&#10;\ldots\\&#10;\hline&#10;\end{tabular}&#10;&#10;&#10;\end{document}"/>
  <p:tag name="IGUANATEXSIZE" val="20"/>
  <p:tag name="IGUANATEXCURSOR" val="3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1,185"/>
  <p:tag name="OUTPUTDPI" val="1200"/>
  <p:tag name="LATEXADDIN" val="\documentclass{article}&#10;\usepackage{amsmath}&#10;\usepackage[utf8]{inputenc}&#10;\pagestyle{empty}&#10;\begin{document}&#10;&#10;\begin{tabular}{lllr}&#10;\hline&#10;\textbf{RUT} &amp; \textbf{Nombre} &amp; \textbf{Eval} &amp; \textbf{Nota}\\\hline&#10;\ldots\\&#10;10.323.634-4 &amp; CC3201 &amp; Lab1 &amp; 6.0 \\&#10;10.323.634-4 &amp; CC3201 &amp; Lab2 &amp; 4.5 \\&#10;12.323.792-8 &amp; CC6202 &amp; Examen &amp; 3.9 \\&#10;\ldots\\&#10;\hline&#10;\end{tabular}&#10;&#10;&#10;\end{document}"/>
  <p:tag name="IGUANATEXSIZE" val="20"/>
  <p:tag name="IGUANATEXCURSOR" val="12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6,434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2.412.412-4 &amp; Sebastián Ferrada &amp; CC3201 \\&#10;12.412.412-4 &amp; Sebastián Ferrada &amp; CC5208 \\&#10;13.123.024-9 &amp; Daniel Hernández &amp; CC6202 \\&#10;\ldots\\&#10;\hline&#10;\end{tabular}&#10;&#10;&#10;\end{document}"/>
  <p:tag name="IGUANATEXSIZE" val="20"/>
  <p:tag name="IGUANATEXCURSOR" val="31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1,185"/>
  <p:tag name="OUTPUTDPI" val="1200"/>
  <p:tag name="LATEXADDIN" val="\documentclass{article}&#10;\usepackage{amsmath}&#10;\usepackage[utf8]{inputenc}&#10;\pagestyle{empty}&#10;\begin{document}&#10;&#10;\begin{tabular}{lllr}&#10;\hline&#10;\textbf{RUT} &amp; \textbf{Nombre} &amp; \textbf{Eval} &amp; \textbf{Nota}\\\hline&#10;\ldots\\&#10;10.323.634-4 &amp; CC3201 &amp; Lab1 &amp; 6.0 \\&#10;10.323.634-4 &amp; CC3201 &amp; Lab2 &amp; 4.5 \\&#10;12.323.792-8 &amp; CC6202 &amp; Examen &amp; 3.9 \\&#10;\ldots\\&#10;\hline&#10;\end{tabular}&#10;&#10;&#10;\end{document}"/>
  <p:tag name="IGUANATEXSIZE" val="20"/>
  <p:tag name="IGUANATEXCURSOR" val="12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271,466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\'rez &amp; CC6202 \\&#10;12.323.792-8 &amp; Juan Ram\'rez &amp; CC5212 \\&#10;\ldots\\\hline&#10;\end{tabular}&#10;&#10;&#10;\end{document}"/>
  <p:tag name="IGUANATEXSIZE" val="20"/>
  <p:tag name="IGUANATEXCURSOR" val="3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3947,506"/>
  <p:tag name="OUTPUTDPI" val="1200"/>
  <p:tag name="LATEXADDIN" val="\documentclass{article}&#10;\usepackage{amsmath}&#10;\usepackage[utf8]{inputenc}&#10;\pagestyle{empty}&#10;\begin{document}&#10;&#10;\begin{tabular}{l@{~$\mapsto$~}l}&#10;\hline&#10;\textbf{Llave} &amp; \textbf{Valor}\\\hline&#10;\ldots &amp; \ldots\\&#10;10.323.634-4 &amp; \{ (Pia Garc\'ia,CC3201) \} \\&#10;12.323.792-8 &amp; \{ (Juan Ram\'irez,CC6202), (Juan Ram\'irez,CC5212) \} \\&#10;\ldots &amp; \ldots\\\hline&#10;\end{tabular}&#10;&#10;&#10;\end{document}"/>
  <p:tag name="IGUANATEXSIZE" val="20"/>
  <p:tag name="IGUANATEXCURSOR" val="15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847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10.323.634-4 &amp; Pia Garc\'ia &amp; CC3201 \\&#10;10.323.634-5 &amp; Jorge Garc\'ia &amp; CC3201 \\&#10;\ldots\\\hline&#10;12.323.792-8 &amp; Juan Ram\'irez &amp; CC6202 \\&#10;12.323.792-8 &amp; Juan Ram\'irez &amp; CC5212 \\&#10;\ldots\\\hline&#10;\ldots\\\hline&#10;\end{tabular}&#10;&#10;&#10;\end{document}"/>
  <p:tag name="IGUANATEXSIZE" val="20"/>
  <p:tag name="IGUANATEXCURSOR" val="34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6734"/>
  <p:tag name="ORIGINALWIDTH" val="1407,574"/>
  <p:tag name="OUTPUTDPI" val="1200"/>
  <p:tag name="LATEXADDIN" val="\documentclass{article}&#10;\usepackage{amsmath}&#10;\usepackage[utf8]{inputenc}&#10;\pagestyle{empty}&#10;\begin{document}&#10;&#10;\begin{tabular}{lr}&#10;\hline&#10;\textbf{RUT} &amp; \textbf{Bloque}\\\hline&#10;10.323.634-4 &amp; 1 \\&#10;12.323.792-8 &amp; 2 \\&#10;\ldots\\\hline&#10;\end{tabular}&#10;&#10;&#10;\end{document}"/>
  <p:tag name="IGUANATEXSIZE" val="20"/>
  <p:tag name="IGUANATEXCURSOR" val="127"/>
  <p:tag name="TRANSPARENCY" val="True"/>
  <p:tag name="FILENAME" val=""/>
  <p:tag name="INPUTTYPE" val="0"/>
  <p:tag name="LATEXENGINEID" val="0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28040</TotalTime>
  <Words>1622</Words>
  <Application>Microsoft Office PowerPoint</Application>
  <PresentationFormat>On-screen Show (4:3)</PresentationFormat>
  <Paragraphs>306</Paragraphs>
  <Slides>78</Slides>
  <Notes>1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Office Theme</vt:lpstr>
      <vt:lpstr>CC3201-1 Bases de Datos Otoño 2021  Clase 1: Introducción</vt:lpstr>
      <vt:lpstr>¿Por qué necesitan este curso?</vt:lpstr>
      <vt:lpstr>Un día cualquiera: </vt:lpstr>
      <vt:lpstr>Un día cualquiera: 09:15  Me despierto</vt:lpstr>
      <vt:lpstr>Un día cualquiera: 09:35  Reviso el correo</vt:lpstr>
      <vt:lpstr>Un día cualquiera: 09:50 Café: pago con tarjeta</vt:lpstr>
      <vt:lpstr>Un día cualquiera: 10:15 Me meto al banco (¿me pagaron?)</vt:lpstr>
      <vt:lpstr>Un día cualquiera: 10:20 Reviso u-cursos (¿algo en el foro?)</vt:lpstr>
      <vt:lpstr>Un día cualquiera: 10:30 IMDb (The Leftovers … ¿es bueno?)</vt:lpstr>
      <vt:lpstr>Un día cualquiera: 10:35 Amazon (The Leftovers … ¿cuánto cuesta?)</vt:lpstr>
      <vt:lpstr>Un día cualquiera: 10:36 ThePirateBay (me pagaron pero …)</vt:lpstr>
      <vt:lpstr>Un día cualquiera: 10:52 Al supermercado (¿cuánto cuesta?)</vt:lpstr>
      <vt:lpstr>Un día cualquiera: 10:55 Al supermercado (esperando en la fila …)</vt:lpstr>
      <vt:lpstr>Un día cualquiera: 10:57 Al supermercado (uso mi tarjeta de fidelidad)</vt:lpstr>
      <vt:lpstr>Un día cualquiera: 11:00 Desayuno</vt:lpstr>
      <vt:lpstr>Un día cualquiera: antes de las 11:00 ¿Estas actividades tienen algo en común?</vt:lpstr>
      <vt:lpstr>Bases de datos: </vt:lpstr>
      <vt:lpstr>Interactuamos con bases de datos  todo el tiempo, todos los días</vt:lpstr>
      <vt:lpstr>¿Qué es una “base de datos”?</vt:lpstr>
      <vt:lpstr>¿Una base de datos?</vt:lpstr>
      <vt:lpstr>¿Una base de datos?</vt:lpstr>
      <vt:lpstr>¿Una base de datos?</vt:lpstr>
      <vt:lpstr>¿Una base de datos?</vt:lpstr>
      <vt:lpstr>¿Una base de datos?</vt:lpstr>
      <vt:lpstr>¿Qué es una “base de datos”?</vt:lpstr>
      <vt:lpstr>Aquí, una base de datos es:</vt:lpstr>
      <vt:lpstr>Un sistema de bases de datos es:</vt:lpstr>
      <vt:lpstr>Un sistema general implica que podamos  resolver un problema general …</vt:lpstr>
      <vt:lpstr>¿Una base de datos?</vt:lpstr>
      <vt:lpstr>¿Una base de datos?</vt:lpstr>
      <vt:lpstr>¿Una base de datos?</vt:lpstr>
      <vt:lpstr>¿Una base de datos?</vt:lpstr>
      <vt:lpstr>¿Por qué se necesitan sistemas de  “bases de datos”?</vt:lpstr>
      <vt:lpstr>Sé programar en Python,  … ¡puedo programar algo sin problema!</vt:lpstr>
      <vt:lpstr>Intentemos implementar una aplicación sin   un sistema de bases de datos</vt:lpstr>
      <vt:lpstr>Tenemos información de profesores, auxiliares,  integrantes y notas parciales en cada curso</vt:lpstr>
      <vt:lpstr>Queremos saber todos los códigos de los cursos  que toma el alumno “12.323.792-8”</vt:lpstr>
      <vt:lpstr>Bueno, si los usuarios son impacientes y   los archivos son grandes …</vt:lpstr>
      <vt:lpstr>Bueno, si los usuarios son impacientes y los  archivos no caben en la memoria …</vt:lpstr>
      <vt:lpstr>Bueno, si tenemos que actualizar la tabla con  datos nuevos …</vt:lpstr>
      <vt:lpstr>Bien, si a veces hay que consultar por el nombre  del alumno entonces …</vt:lpstr>
      <vt:lpstr>ok ok, si a veces hay que consultar por los nombres  de los cursos del alumno entonces …</vt:lpstr>
      <vt:lpstr>… uum, si hay que verificar que los alumnos solo       tengan cursos que aparecen en cursos.csv …</vt:lpstr>
      <vt:lpstr>… pues, si hay que permitir quitar cursos …</vt:lpstr>
      <vt:lpstr>… si hay múltiples usuarios actualizando la base  de datos al mismo tiempo …</vt:lpstr>
      <vt:lpstr>… si hay que contar el número de cursos que cada  alumno toma u otros tipos de consultas …</vt:lpstr>
      <vt:lpstr>… si el rendimiento de consultas no basta para los  usuarios, podemos hacer optimizaciones …</vt:lpstr>
      <vt:lpstr>(╯°□°）╯︵ ┻━┻</vt:lpstr>
      <vt:lpstr>… y si pudiéramos solucionar estos problemas de una forma general …</vt:lpstr>
      <vt:lpstr>Estos son problemas generales que    se encuentran en muchas aplicaciones</vt:lpstr>
      <vt:lpstr>… muchas aplicaciones importantes</vt:lpstr>
      <vt:lpstr>Hay implementaciones con décadas de  desarrollo por miles de expertos</vt:lpstr>
      <vt:lpstr>Un sistema de bases de datos es:</vt:lpstr>
      <vt:lpstr>Con un DBMS …</vt:lpstr>
      <vt:lpstr>Con un DBMS …</vt:lpstr>
      <vt:lpstr>Pero DBMS siempre están evolucionando:  la tecnología cambia</vt:lpstr>
      <vt:lpstr>Pero DBMS siempre están evolucionando:  los requisitos de las aplicaciones cambian</vt:lpstr>
      <vt:lpstr>¿Una base de datos siempre  modela datos como tablas?</vt:lpstr>
      <vt:lpstr>… ¿son siempre modelados así?</vt:lpstr>
      <vt:lpstr>¿Se puede modelar una base de datos   como un árbol?</vt:lpstr>
      <vt:lpstr>¿Se puede modelar una base de datos   como un grafo?</vt:lpstr>
      <vt:lpstr>Base de Datos Relacional</vt:lpstr>
      <vt:lpstr>Una diversidad de tipos de   (sistemas de) bases de datos</vt:lpstr>
      <vt:lpstr>Los sistemas más utilizados en la práctica …</vt:lpstr>
      <vt:lpstr>¿Qué vamos a aprender?</vt:lpstr>
      <vt:lpstr>Una introducción a las bases de datos:</vt:lpstr>
      <vt:lpstr>En este curso, aprenderán</vt:lpstr>
      <vt:lpstr>La estructura del curso</vt:lpstr>
      <vt:lpstr>Primer curso de datos</vt:lpstr>
      <vt:lpstr>“Data Science”:   Ofertas de Trabajo</vt:lpstr>
      <vt:lpstr>Metodología del curso</vt:lpstr>
      <vt:lpstr>“Semi-flipped classroom”</vt:lpstr>
      <vt:lpstr>“Semi-flipped classroom”</vt:lpstr>
      <vt:lpstr>Sesiones prácticas</vt:lpstr>
      <vt:lpstr>Sesiones Auxiliares</vt:lpstr>
      <vt:lpstr>Material</vt:lpstr>
      <vt:lpstr>Evaluación del curso</vt:lpstr>
      <vt:lpstr>¿Preguntas?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aidhog</cp:lastModifiedBy>
  <cp:revision>1008</cp:revision>
  <cp:lastPrinted>2016-09-12T03:42:43Z</cp:lastPrinted>
  <dcterms:created xsi:type="dcterms:W3CDTF">2006-08-16T00:00:00Z</dcterms:created>
  <dcterms:modified xsi:type="dcterms:W3CDTF">2021-03-15T06:41:59Z</dcterms:modified>
</cp:coreProperties>
</file>