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47"/>
  </p:notesMasterIdLst>
  <p:handoutMasterIdLst>
    <p:handoutMasterId r:id="rId48"/>
  </p:handoutMasterIdLst>
  <p:sldIdLst>
    <p:sldId id="528" r:id="rId3"/>
    <p:sldId id="946" r:id="rId4"/>
    <p:sldId id="947" r:id="rId5"/>
    <p:sldId id="1053" r:id="rId6"/>
    <p:sldId id="1051" r:id="rId7"/>
    <p:sldId id="1056" r:id="rId8"/>
    <p:sldId id="1054" r:id="rId9"/>
    <p:sldId id="1055" r:id="rId10"/>
    <p:sldId id="1057" r:id="rId11"/>
    <p:sldId id="1059" r:id="rId12"/>
    <p:sldId id="1060" r:id="rId13"/>
    <p:sldId id="1061" r:id="rId14"/>
    <p:sldId id="1058" r:id="rId15"/>
    <p:sldId id="1063" r:id="rId16"/>
    <p:sldId id="1064" r:id="rId17"/>
    <p:sldId id="1066" r:id="rId18"/>
    <p:sldId id="1067" r:id="rId19"/>
    <p:sldId id="1068" r:id="rId20"/>
    <p:sldId id="1069" r:id="rId21"/>
    <p:sldId id="1070" r:id="rId22"/>
    <p:sldId id="1074" r:id="rId23"/>
    <p:sldId id="1071" r:id="rId24"/>
    <p:sldId id="1076" r:id="rId25"/>
    <p:sldId id="1072" r:id="rId26"/>
    <p:sldId id="1073" r:id="rId27"/>
    <p:sldId id="1077" r:id="rId28"/>
    <p:sldId id="1086" r:id="rId29"/>
    <p:sldId id="1079" r:id="rId30"/>
    <p:sldId id="1085" r:id="rId31"/>
    <p:sldId id="1088" r:id="rId32"/>
    <p:sldId id="1089" r:id="rId33"/>
    <p:sldId id="1087" r:id="rId34"/>
    <p:sldId id="1091" r:id="rId35"/>
    <p:sldId id="1090" r:id="rId36"/>
    <p:sldId id="1093" r:id="rId37"/>
    <p:sldId id="1094" r:id="rId38"/>
    <p:sldId id="1095" r:id="rId39"/>
    <p:sldId id="1099" r:id="rId40"/>
    <p:sldId id="1096" r:id="rId41"/>
    <p:sldId id="1098" r:id="rId42"/>
    <p:sldId id="1100" r:id="rId43"/>
    <p:sldId id="1101" r:id="rId44"/>
    <p:sldId id="1102" r:id="rId45"/>
    <p:sldId id="1105" r:id="rId46"/>
  </p:sldIdLst>
  <p:sldSz cx="9144000" cy="6858000" type="screen4x3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  <a:srgbClr val="009900"/>
    <a:srgbClr val="FFBDBD"/>
    <a:srgbClr val="0101FF"/>
    <a:srgbClr val="000E18"/>
    <a:srgbClr val="D2DEC6"/>
    <a:srgbClr val="01121C"/>
    <a:srgbClr val="58AA58"/>
    <a:srgbClr val="FDEADA"/>
    <a:srgbClr val="437C8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5501" autoAdjust="0"/>
  </p:normalViewPr>
  <p:slideViewPr>
    <p:cSldViewPr>
      <p:cViewPr varScale="1">
        <p:scale>
          <a:sx n="89" d="100"/>
          <a:sy n="89" d="100"/>
        </p:scale>
        <p:origin x="-828" y="-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857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notesMaster" Target="notesMasters/notesMaster1.xml"/><Relationship Id="rId50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handoutMaster" Target="handoutMasters/handoutMaster1.xml"/><Relationship Id="rId8" Type="http://schemas.openxmlformats.org/officeDocument/2006/relationships/slide" Target="slides/slide6.xml"/><Relationship Id="rId51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810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375" y="0"/>
            <a:ext cx="3170238" cy="4810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0E7E9F-4CE6-43CC-9F21-B70389480E0F}" type="datetimeFigureOut">
              <a:rPr lang="es-CL" smtClean="0">
                <a:latin typeface="Calibri Light" panose="020F0302020204030204" pitchFamily="34" charset="0"/>
              </a:rPr>
              <a:t>21-04-2019</a:t>
            </a:fld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20188"/>
            <a:ext cx="3170238" cy="4810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375" y="9120188"/>
            <a:ext cx="3170238" cy="4810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A3EF1C-3BA7-4AE0-9D93-DD87BB2AD288}" type="slidenum">
              <a:rPr lang="es-CL" smtClean="0">
                <a:latin typeface="Calibri Light" panose="020F0302020204030204" pitchFamily="34" charset="0"/>
              </a:rPr>
              <a:t>‹#›</a:t>
            </a:fld>
            <a:endParaRPr lang="es-CL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989122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>
                <a:latin typeface="Calibri Light" panose="020F0302020204030204" pitchFamily="34" charset="0"/>
              </a:defRPr>
            </a:lvl1pPr>
          </a:lstStyle>
          <a:p>
            <a:endParaRPr lang="es-CL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>
                <a:latin typeface="Calibri Light" panose="020F0302020204030204" pitchFamily="34" charset="0"/>
              </a:defRPr>
            </a:lvl1pPr>
          </a:lstStyle>
          <a:p>
            <a:fld id="{4E300012-02A5-4B9A-BBBE-ECC937BD1D5A}" type="datetimeFigureOut">
              <a:rPr lang="es-CL" smtClean="0"/>
              <a:pPr/>
              <a:t>21-04-2019</a:t>
            </a:fld>
            <a:endParaRPr lang="es-CL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IE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  <a:p>
            <a:pPr lvl="1"/>
            <a:r>
              <a:rPr lang="es-CL" dirty="0" err="1" smtClean="0"/>
              <a:t>Second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2"/>
            <a:r>
              <a:rPr lang="es-CL" dirty="0" err="1" smtClean="0"/>
              <a:t>Third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3"/>
            <a:r>
              <a:rPr lang="es-CL" dirty="0" err="1" smtClean="0"/>
              <a:t>Fourth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4"/>
            <a:r>
              <a:rPr lang="es-CL" dirty="0" err="1" smtClean="0"/>
              <a:t>Fifth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>
                <a:latin typeface="Calibri Light" panose="020F0302020204030204" pitchFamily="34" charset="0"/>
              </a:defRPr>
            </a:lvl1pPr>
          </a:lstStyle>
          <a:p>
            <a:endParaRPr lang="es-CL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>
                <a:latin typeface="Calibri Light" panose="020F0302020204030204" pitchFamily="34" charset="0"/>
              </a:defRPr>
            </a:lvl1pPr>
          </a:lstStyle>
          <a:p>
            <a:fld id="{904E58D3-AE56-4AF7-BFDD-CAD04963A4E2}" type="slidenum">
              <a:rPr lang="es-CL" smtClean="0"/>
              <a:pPr/>
              <a:t>‹#›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7168693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title</a:t>
            </a:r>
            <a:r>
              <a:rPr lang="es-CL" dirty="0" smtClean="0"/>
              <a:t> </a:t>
            </a:r>
            <a:r>
              <a:rPr lang="es-CL" dirty="0" err="1" smtClean="0"/>
              <a:t>style</a:t>
            </a:r>
            <a:endParaRPr lang="es-CL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subtitle</a:t>
            </a:r>
            <a:r>
              <a:rPr lang="es-CL" dirty="0" smtClean="0"/>
              <a:t> </a:t>
            </a:r>
            <a:r>
              <a:rPr lang="es-CL" dirty="0" err="1" smtClean="0"/>
              <a:t>style</a:t>
            </a:r>
            <a:endParaRPr lang="es-C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s-CL" smtClean="0"/>
              <a:pPr/>
              <a:t>21-04-2019</a:t>
            </a:fld>
            <a:endParaRPr lang="es-C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L" smtClean="0"/>
              <a:pPr/>
              <a:t>‹#›</a:t>
            </a:fld>
            <a:endParaRPr lang="es-C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title</a:t>
            </a:r>
            <a:r>
              <a:rPr lang="es-CL" dirty="0" smtClean="0"/>
              <a:t> </a:t>
            </a:r>
            <a:r>
              <a:rPr lang="es-CL" dirty="0" err="1" smtClean="0"/>
              <a:t>style</a:t>
            </a:r>
            <a:endParaRPr lang="es-CL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  <a:p>
            <a:pPr lvl="1"/>
            <a:r>
              <a:rPr lang="es-CL" dirty="0" err="1" smtClean="0"/>
              <a:t>Second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2"/>
            <a:r>
              <a:rPr lang="es-CL" dirty="0" err="1" smtClean="0"/>
              <a:t>Third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3"/>
            <a:r>
              <a:rPr lang="es-CL" dirty="0" err="1" smtClean="0"/>
              <a:t>Fourth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4"/>
            <a:r>
              <a:rPr lang="es-CL" dirty="0" err="1" smtClean="0"/>
              <a:t>Fifth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s-CL" smtClean="0"/>
              <a:pPr/>
              <a:t>21-04-2019</a:t>
            </a:fld>
            <a:endParaRPr lang="es-C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L" smtClean="0"/>
              <a:pPr/>
              <a:t>‹#›</a:t>
            </a:fld>
            <a:endParaRPr lang="es-CL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title</a:t>
            </a:r>
            <a:r>
              <a:rPr lang="es-CL" dirty="0" smtClean="0"/>
              <a:t> </a:t>
            </a:r>
            <a:r>
              <a:rPr lang="es-CL" dirty="0" err="1" smtClean="0"/>
              <a:t>style</a:t>
            </a:r>
            <a:endParaRPr lang="es-CL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  <a:p>
            <a:pPr lvl="1"/>
            <a:r>
              <a:rPr lang="es-CL" dirty="0" err="1" smtClean="0"/>
              <a:t>Second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2"/>
            <a:r>
              <a:rPr lang="es-CL" dirty="0" err="1" smtClean="0"/>
              <a:t>Third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3"/>
            <a:r>
              <a:rPr lang="es-CL" dirty="0" err="1" smtClean="0"/>
              <a:t>Fourth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4"/>
            <a:r>
              <a:rPr lang="es-CL" dirty="0" err="1" smtClean="0"/>
              <a:t>Fifth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s-CL" smtClean="0"/>
              <a:pPr/>
              <a:t>21-04-2019</a:t>
            </a:fld>
            <a:endParaRPr lang="es-C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L" smtClean="0"/>
              <a:pPr/>
              <a:t>‹#›</a:t>
            </a:fld>
            <a:endParaRPr lang="es-CL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title</a:t>
            </a:r>
            <a:r>
              <a:rPr lang="es-CL" dirty="0" smtClean="0"/>
              <a:t> </a:t>
            </a:r>
            <a:r>
              <a:rPr lang="es-CL" dirty="0" err="1" smtClean="0"/>
              <a:t>style</a:t>
            </a:r>
            <a:endParaRPr lang="es-CL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subtitle</a:t>
            </a:r>
            <a:r>
              <a:rPr lang="es-CL" dirty="0" smtClean="0"/>
              <a:t> </a:t>
            </a:r>
            <a:r>
              <a:rPr lang="es-CL" dirty="0" err="1" smtClean="0"/>
              <a:t>style</a:t>
            </a:r>
            <a:endParaRPr lang="es-C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22-04-2019</a:t>
            </a:fld>
            <a:endParaRPr lang="es-C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CL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26523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title</a:t>
            </a:r>
            <a:r>
              <a:rPr lang="es-CL" dirty="0" smtClean="0"/>
              <a:t> </a:t>
            </a:r>
            <a:r>
              <a:rPr lang="es-CL" dirty="0" err="1" smtClean="0"/>
              <a:t>style</a:t>
            </a:r>
            <a:endParaRPr lang="es-C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906963"/>
          </a:xfrm>
        </p:spPr>
        <p:txBody>
          <a:bodyPr/>
          <a:lstStyle/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  <a:p>
            <a:pPr lvl="1"/>
            <a:r>
              <a:rPr lang="es-CL" dirty="0" err="1" smtClean="0"/>
              <a:t>Second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2"/>
            <a:r>
              <a:rPr lang="es-CL" dirty="0" err="1" smtClean="0"/>
              <a:t>Third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3"/>
            <a:r>
              <a:rPr lang="es-CL" dirty="0" err="1" smtClean="0"/>
              <a:t>Fourth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4"/>
            <a:r>
              <a:rPr lang="es-CL" dirty="0" err="1" smtClean="0"/>
              <a:t>Fifth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22-04-2019</a:t>
            </a:fld>
            <a:endParaRPr lang="es-C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CL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0380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0" cap="small" baseline="0"/>
            </a:lvl1pPr>
          </a:lstStyle>
          <a:p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title</a:t>
            </a:r>
            <a:r>
              <a:rPr lang="es-CL" dirty="0" smtClean="0"/>
              <a:t> </a:t>
            </a:r>
            <a:r>
              <a:rPr lang="es-CL" dirty="0" err="1" smtClean="0"/>
              <a:t>style</a:t>
            </a:r>
            <a:endParaRPr lang="es-CL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22-04-2019</a:t>
            </a:fld>
            <a:endParaRPr lang="es-C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CL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35217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title</a:t>
            </a:r>
            <a:r>
              <a:rPr lang="es-CL" dirty="0" smtClean="0"/>
              <a:t> </a:t>
            </a:r>
            <a:r>
              <a:rPr lang="es-CL" dirty="0" err="1" smtClean="0"/>
              <a:t>style</a:t>
            </a:r>
            <a:endParaRPr lang="es-CL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  <a:p>
            <a:pPr lvl="1"/>
            <a:r>
              <a:rPr lang="es-CL" dirty="0" err="1" smtClean="0"/>
              <a:t>Second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2"/>
            <a:r>
              <a:rPr lang="es-CL" dirty="0" err="1" smtClean="0"/>
              <a:t>Third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3"/>
            <a:r>
              <a:rPr lang="es-CL" dirty="0" err="1" smtClean="0"/>
              <a:t>Fourth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4"/>
            <a:r>
              <a:rPr lang="es-CL" dirty="0" err="1" smtClean="0"/>
              <a:t>Fifth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  <a:p>
            <a:pPr lvl="1"/>
            <a:r>
              <a:rPr lang="es-CL" dirty="0" err="1" smtClean="0"/>
              <a:t>Second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2"/>
            <a:r>
              <a:rPr lang="es-CL" dirty="0" err="1" smtClean="0"/>
              <a:t>Third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3"/>
            <a:r>
              <a:rPr lang="es-CL" dirty="0" err="1" smtClean="0"/>
              <a:t>Fourth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4"/>
            <a:r>
              <a:rPr lang="es-CL" dirty="0" err="1" smtClean="0"/>
              <a:t>Fifth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22-04-2019</a:t>
            </a:fld>
            <a:endParaRPr lang="es-C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CL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93935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title</a:t>
            </a:r>
            <a:r>
              <a:rPr lang="es-CL" dirty="0" smtClean="0"/>
              <a:t> </a:t>
            </a:r>
            <a:r>
              <a:rPr lang="es-CL" dirty="0" err="1" smtClean="0"/>
              <a:t>style</a:t>
            </a:r>
            <a:endParaRPr lang="es-CL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  <a:p>
            <a:pPr lvl="1"/>
            <a:r>
              <a:rPr lang="es-CL" dirty="0" err="1" smtClean="0"/>
              <a:t>Second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2"/>
            <a:r>
              <a:rPr lang="es-CL" dirty="0" err="1" smtClean="0"/>
              <a:t>Third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3"/>
            <a:r>
              <a:rPr lang="es-CL" dirty="0" err="1" smtClean="0"/>
              <a:t>Fourth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4"/>
            <a:r>
              <a:rPr lang="es-CL" dirty="0" err="1" smtClean="0"/>
              <a:t>Fifth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  <a:p>
            <a:pPr lvl="1"/>
            <a:r>
              <a:rPr lang="es-CL" dirty="0" err="1" smtClean="0"/>
              <a:t>Second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2"/>
            <a:r>
              <a:rPr lang="es-CL" dirty="0" err="1" smtClean="0"/>
              <a:t>Third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3"/>
            <a:r>
              <a:rPr lang="es-CL" dirty="0" err="1" smtClean="0"/>
              <a:t>Fourth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4"/>
            <a:r>
              <a:rPr lang="es-CL" dirty="0" err="1" smtClean="0"/>
              <a:t>Fifth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22-04-2019</a:t>
            </a:fld>
            <a:endParaRPr lang="es-C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CL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96322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title</a:t>
            </a:r>
            <a:r>
              <a:rPr lang="es-CL" dirty="0" smtClean="0"/>
              <a:t> </a:t>
            </a:r>
            <a:r>
              <a:rPr lang="es-CL" dirty="0" err="1" smtClean="0"/>
              <a:t>style</a:t>
            </a:r>
            <a:endParaRPr lang="es-CL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22-04-2019</a:t>
            </a:fld>
            <a:endParaRPr lang="es-C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CL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22754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22-04-2019</a:t>
            </a:fld>
            <a:endParaRPr lang="es-C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CL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638883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title</a:t>
            </a:r>
            <a:r>
              <a:rPr lang="es-CL" dirty="0" smtClean="0"/>
              <a:t> </a:t>
            </a:r>
            <a:r>
              <a:rPr lang="es-CL" dirty="0" err="1" smtClean="0"/>
              <a:t>style</a:t>
            </a:r>
            <a:endParaRPr lang="es-C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  <a:p>
            <a:pPr lvl="1"/>
            <a:r>
              <a:rPr lang="es-CL" dirty="0" err="1" smtClean="0"/>
              <a:t>Second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2"/>
            <a:r>
              <a:rPr lang="es-CL" dirty="0" err="1" smtClean="0"/>
              <a:t>Third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3"/>
            <a:r>
              <a:rPr lang="es-CL" dirty="0" err="1" smtClean="0"/>
              <a:t>Fourth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4"/>
            <a:r>
              <a:rPr lang="es-CL" dirty="0" err="1" smtClean="0"/>
              <a:t>Fifth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22-04-2019</a:t>
            </a:fld>
            <a:endParaRPr lang="es-C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CL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26367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title</a:t>
            </a:r>
            <a:r>
              <a:rPr lang="es-CL" dirty="0" smtClean="0"/>
              <a:t> </a:t>
            </a:r>
            <a:r>
              <a:rPr lang="es-CL" dirty="0" err="1" smtClean="0"/>
              <a:t>style</a:t>
            </a:r>
            <a:endParaRPr lang="es-C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906963"/>
          </a:xfrm>
        </p:spPr>
        <p:txBody>
          <a:bodyPr/>
          <a:lstStyle/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  <a:p>
            <a:pPr lvl="1"/>
            <a:r>
              <a:rPr lang="es-CL" dirty="0" err="1" smtClean="0"/>
              <a:t>Second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2"/>
            <a:r>
              <a:rPr lang="es-CL" dirty="0" err="1" smtClean="0"/>
              <a:t>Third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3"/>
            <a:r>
              <a:rPr lang="es-CL" dirty="0" err="1" smtClean="0"/>
              <a:t>Fourth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4"/>
            <a:r>
              <a:rPr lang="es-CL" dirty="0" err="1" smtClean="0"/>
              <a:t>Fifth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s-CL" smtClean="0"/>
              <a:pPr/>
              <a:t>21-04-2019</a:t>
            </a:fld>
            <a:endParaRPr lang="es-C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L" smtClean="0"/>
              <a:pPr/>
              <a:t>‹#›</a:t>
            </a:fld>
            <a:endParaRPr lang="es-C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title</a:t>
            </a:r>
            <a:r>
              <a:rPr lang="es-CL" dirty="0" smtClean="0"/>
              <a:t> </a:t>
            </a:r>
            <a:r>
              <a:rPr lang="es-CL" dirty="0" err="1" smtClean="0"/>
              <a:t>style</a:t>
            </a:r>
            <a:endParaRPr lang="es-CL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22-04-2019</a:t>
            </a:fld>
            <a:endParaRPr lang="es-C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CL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388652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title</a:t>
            </a:r>
            <a:r>
              <a:rPr lang="es-CL" dirty="0" smtClean="0"/>
              <a:t> </a:t>
            </a:r>
            <a:r>
              <a:rPr lang="es-CL" dirty="0" err="1" smtClean="0"/>
              <a:t>style</a:t>
            </a:r>
            <a:endParaRPr lang="es-CL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  <a:p>
            <a:pPr lvl="1"/>
            <a:r>
              <a:rPr lang="es-CL" dirty="0" err="1" smtClean="0"/>
              <a:t>Second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2"/>
            <a:r>
              <a:rPr lang="es-CL" dirty="0" err="1" smtClean="0"/>
              <a:t>Third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3"/>
            <a:r>
              <a:rPr lang="es-CL" dirty="0" err="1" smtClean="0"/>
              <a:t>Fourth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4"/>
            <a:r>
              <a:rPr lang="es-CL" dirty="0" err="1" smtClean="0"/>
              <a:t>Fifth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22-04-2019</a:t>
            </a:fld>
            <a:endParaRPr lang="es-C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CL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973592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title</a:t>
            </a:r>
            <a:r>
              <a:rPr lang="es-CL" dirty="0" smtClean="0"/>
              <a:t> </a:t>
            </a:r>
            <a:r>
              <a:rPr lang="es-CL" dirty="0" err="1" smtClean="0"/>
              <a:t>style</a:t>
            </a:r>
            <a:endParaRPr lang="es-CL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  <a:p>
            <a:pPr lvl="1"/>
            <a:r>
              <a:rPr lang="es-CL" dirty="0" err="1" smtClean="0"/>
              <a:t>Second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2"/>
            <a:r>
              <a:rPr lang="es-CL" dirty="0" err="1" smtClean="0"/>
              <a:t>Third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3"/>
            <a:r>
              <a:rPr lang="es-CL" dirty="0" err="1" smtClean="0"/>
              <a:t>Fourth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4"/>
            <a:r>
              <a:rPr lang="es-CL" dirty="0" err="1" smtClean="0"/>
              <a:t>Fifth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22-04-2019</a:t>
            </a:fld>
            <a:endParaRPr lang="es-C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CL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02395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0" cap="small" baseline="0"/>
            </a:lvl1pPr>
          </a:lstStyle>
          <a:p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title</a:t>
            </a:r>
            <a:r>
              <a:rPr lang="es-CL" dirty="0" smtClean="0"/>
              <a:t> </a:t>
            </a:r>
            <a:r>
              <a:rPr lang="es-CL" dirty="0" err="1" smtClean="0"/>
              <a:t>style</a:t>
            </a:r>
            <a:endParaRPr lang="es-CL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s-CL" smtClean="0"/>
              <a:pPr/>
              <a:t>21-04-2019</a:t>
            </a:fld>
            <a:endParaRPr lang="es-C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L" smtClean="0"/>
              <a:pPr/>
              <a:t>‹#›</a:t>
            </a:fld>
            <a:endParaRPr lang="es-C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title</a:t>
            </a:r>
            <a:r>
              <a:rPr lang="es-CL" dirty="0" smtClean="0"/>
              <a:t> </a:t>
            </a:r>
            <a:r>
              <a:rPr lang="es-CL" dirty="0" err="1" smtClean="0"/>
              <a:t>style</a:t>
            </a:r>
            <a:endParaRPr lang="es-CL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  <a:p>
            <a:pPr lvl="1"/>
            <a:r>
              <a:rPr lang="es-CL" dirty="0" err="1" smtClean="0"/>
              <a:t>Second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2"/>
            <a:r>
              <a:rPr lang="es-CL" dirty="0" err="1" smtClean="0"/>
              <a:t>Third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3"/>
            <a:r>
              <a:rPr lang="es-CL" dirty="0" err="1" smtClean="0"/>
              <a:t>Fourth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4"/>
            <a:r>
              <a:rPr lang="es-CL" dirty="0" err="1" smtClean="0"/>
              <a:t>Fifth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  <a:p>
            <a:pPr lvl="1"/>
            <a:r>
              <a:rPr lang="es-CL" dirty="0" err="1" smtClean="0"/>
              <a:t>Second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2"/>
            <a:r>
              <a:rPr lang="es-CL" dirty="0" err="1" smtClean="0"/>
              <a:t>Third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3"/>
            <a:r>
              <a:rPr lang="es-CL" dirty="0" err="1" smtClean="0"/>
              <a:t>Fourth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4"/>
            <a:r>
              <a:rPr lang="es-CL" dirty="0" err="1" smtClean="0"/>
              <a:t>Fifth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s-CL" smtClean="0"/>
              <a:pPr/>
              <a:t>21-04-2019</a:t>
            </a:fld>
            <a:endParaRPr lang="es-CL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L" smtClean="0"/>
              <a:pPr/>
              <a:t>‹#›</a:t>
            </a:fld>
            <a:endParaRPr lang="es-CL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title</a:t>
            </a:r>
            <a:r>
              <a:rPr lang="es-CL" dirty="0" smtClean="0"/>
              <a:t> </a:t>
            </a:r>
            <a:r>
              <a:rPr lang="es-CL" dirty="0" err="1" smtClean="0"/>
              <a:t>style</a:t>
            </a:r>
            <a:endParaRPr lang="es-CL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  <a:p>
            <a:pPr lvl="1"/>
            <a:r>
              <a:rPr lang="es-CL" dirty="0" err="1" smtClean="0"/>
              <a:t>Second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2"/>
            <a:r>
              <a:rPr lang="es-CL" dirty="0" err="1" smtClean="0"/>
              <a:t>Third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3"/>
            <a:r>
              <a:rPr lang="es-CL" dirty="0" err="1" smtClean="0"/>
              <a:t>Fourth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4"/>
            <a:r>
              <a:rPr lang="es-CL" dirty="0" err="1" smtClean="0"/>
              <a:t>Fifth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  <a:p>
            <a:pPr lvl="1"/>
            <a:r>
              <a:rPr lang="es-CL" dirty="0" err="1" smtClean="0"/>
              <a:t>Second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2"/>
            <a:r>
              <a:rPr lang="es-CL" dirty="0" err="1" smtClean="0"/>
              <a:t>Third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3"/>
            <a:r>
              <a:rPr lang="es-CL" dirty="0" err="1" smtClean="0"/>
              <a:t>Fourth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4"/>
            <a:r>
              <a:rPr lang="es-CL" dirty="0" err="1" smtClean="0"/>
              <a:t>Fifth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s-CL" smtClean="0"/>
              <a:pPr/>
              <a:t>21-04-2019</a:t>
            </a:fld>
            <a:endParaRPr lang="es-CL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L" smtClean="0"/>
              <a:pPr/>
              <a:t>‹#›</a:t>
            </a:fld>
            <a:endParaRPr lang="es-CL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title</a:t>
            </a:r>
            <a:r>
              <a:rPr lang="es-CL" dirty="0" smtClean="0"/>
              <a:t> </a:t>
            </a:r>
            <a:r>
              <a:rPr lang="es-CL" dirty="0" err="1" smtClean="0"/>
              <a:t>style</a:t>
            </a:r>
            <a:endParaRPr lang="es-CL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s-CL" smtClean="0"/>
              <a:pPr/>
              <a:t>21-04-2019</a:t>
            </a:fld>
            <a:endParaRPr lang="es-CL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L" smtClean="0"/>
              <a:pPr/>
              <a:t>‹#›</a:t>
            </a:fld>
            <a:endParaRPr lang="es-CL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s-CL" smtClean="0"/>
              <a:pPr/>
              <a:t>21-04-2019</a:t>
            </a:fld>
            <a:endParaRPr lang="es-CL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L" smtClean="0"/>
              <a:pPr/>
              <a:t>‹#›</a:t>
            </a:fld>
            <a:endParaRPr lang="es-CL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title</a:t>
            </a:r>
            <a:r>
              <a:rPr lang="es-CL" dirty="0" smtClean="0"/>
              <a:t> </a:t>
            </a:r>
            <a:r>
              <a:rPr lang="es-CL" dirty="0" err="1" smtClean="0"/>
              <a:t>style</a:t>
            </a:r>
            <a:endParaRPr lang="es-C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  <a:p>
            <a:pPr lvl="1"/>
            <a:r>
              <a:rPr lang="es-CL" dirty="0" err="1" smtClean="0"/>
              <a:t>Second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2"/>
            <a:r>
              <a:rPr lang="es-CL" dirty="0" err="1" smtClean="0"/>
              <a:t>Third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3"/>
            <a:r>
              <a:rPr lang="es-CL" dirty="0" err="1" smtClean="0"/>
              <a:t>Fourth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4"/>
            <a:r>
              <a:rPr lang="es-CL" dirty="0" err="1" smtClean="0"/>
              <a:t>Fifth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s-CL" smtClean="0"/>
              <a:pPr/>
              <a:t>21-04-2019</a:t>
            </a:fld>
            <a:endParaRPr lang="es-CL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L" smtClean="0"/>
              <a:pPr/>
              <a:t>‹#›</a:t>
            </a:fld>
            <a:endParaRPr lang="es-CL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title</a:t>
            </a:r>
            <a:r>
              <a:rPr lang="es-CL" dirty="0" smtClean="0"/>
              <a:t> </a:t>
            </a:r>
            <a:r>
              <a:rPr lang="es-CL" dirty="0" err="1" smtClean="0"/>
              <a:t>style</a:t>
            </a:r>
            <a:endParaRPr lang="es-CL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s-CL" smtClean="0"/>
              <a:pPr/>
              <a:t>21-04-2019</a:t>
            </a:fld>
            <a:endParaRPr lang="es-CL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L" smtClean="0"/>
              <a:pPr/>
              <a:t>‹#›</a:t>
            </a:fld>
            <a:endParaRPr lang="es-CL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title</a:t>
            </a:r>
            <a:r>
              <a:rPr lang="es-CL" dirty="0" smtClean="0"/>
              <a:t> </a:t>
            </a:r>
            <a:r>
              <a:rPr lang="es-CL" dirty="0" err="1" smtClean="0"/>
              <a:t>style</a:t>
            </a:r>
            <a:endParaRPr lang="es-CL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8229600" cy="4906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  <a:p>
            <a:pPr lvl="1"/>
            <a:r>
              <a:rPr lang="es-CL" dirty="0" err="1" smtClean="0"/>
              <a:t>Second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2"/>
            <a:r>
              <a:rPr lang="es-CL" dirty="0" err="1" smtClean="0"/>
              <a:t>Third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3"/>
            <a:r>
              <a:rPr lang="es-CL" dirty="0" err="1" smtClean="0"/>
              <a:t>Fourth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4"/>
            <a:r>
              <a:rPr lang="es-CL" dirty="0" err="1" smtClean="0"/>
              <a:t>Fifth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</a:defRPr>
            </a:lvl1pPr>
          </a:lstStyle>
          <a:p>
            <a:fld id="{1D8BD707-D9CF-40AE-B4C6-C98DA3205C09}" type="datetimeFigureOut">
              <a:rPr lang="es-CL" smtClean="0"/>
              <a:pPr/>
              <a:t>21-04-2019</a:t>
            </a:fld>
            <a:endParaRPr lang="es-C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</a:defRPr>
            </a:lvl1pPr>
          </a:lstStyle>
          <a:p>
            <a:endParaRPr lang="es-C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</a:defRPr>
            </a:lvl1pPr>
          </a:lstStyle>
          <a:p>
            <a:fld id="{B6F15528-21DE-4FAA-801E-634DDDAF4B2B}" type="slidenum">
              <a:rPr lang="es-CL" smtClean="0"/>
              <a:pPr/>
              <a:t>‹#›</a:t>
            </a:fld>
            <a:endParaRPr lang="es-CL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3600" kern="1200">
          <a:solidFill>
            <a:schemeClr val="bg1">
              <a:lumMod val="50000"/>
            </a:schemeClr>
          </a:solidFill>
          <a:latin typeface="Calibri Light" panose="020F030202020403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•"/>
        <a:defRPr sz="3200" kern="120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–"/>
        <a:defRPr sz="2800" kern="120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•"/>
        <a:defRPr sz="2400" kern="120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–"/>
        <a:defRPr sz="2000" kern="120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»"/>
        <a:defRPr sz="2000" kern="120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title</a:t>
            </a:r>
            <a:r>
              <a:rPr lang="es-CL" dirty="0" smtClean="0"/>
              <a:t> </a:t>
            </a:r>
            <a:r>
              <a:rPr lang="es-CL" dirty="0" err="1" smtClean="0"/>
              <a:t>style</a:t>
            </a:r>
            <a:endParaRPr lang="es-CL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8229600" cy="4906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  <a:p>
            <a:pPr lvl="1"/>
            <a:r>
              <a:rPr lang="es-CL" dirty="0" err="1" smtClean="0"/>
              <a:t>Second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2"/>
            <a:r>
              <a:rPr lang="es-CL" dirty="0" err="1" smtClean="0"/>
              <a:t>Third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3"/>
            <a:r>
              <a:rPr lang="es-CL" dirty="0" err="1" smtClean="0"/>
              <a:t>Fourth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4"/>
            <a:r>
              <a:rPr lang="es-CL" dirty="0" err="1" smtClean="0"/>
              <a:t>Fifth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</a:defRPr>
            </a:lvl1pPr>
          </a:lstStyle>
          <a:p>
            <a:fld id="{1D8BD707-D9CF-40AE-B4C6-C98DA3205C09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22-04-2019</a:t>
            </a:fld>
            <a:endParaRPr lang="es-C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</a:defRPr>
            </a:lvl1pPr>
          </a:lstStyle>
          <a:p>
            <a:endParaRPr lang="es-C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</a:defRPr>
            </a:lvl1pPr>
          </a:lstStyle>
          <a:p>
            <a:fld id="{B6F15528-21DE-4FAA-801E-634DDDAF4B2B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CL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21029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3600" kern="1200">
          <a:solidFill>
            <a:schemeClr val="bg1">
              <a:lumMod val="50000"/>
            </a:schemeClr>
          </a:solidFill>
          <a:latin typeface="Calibri Light" panose="020F030202020403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•"/>
        <a:defRPr sz="3200" kern="120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–"/>
        <a:defRPr sz="2800" kern="120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•"/>
        <a:defRPr sz="2400" kern="120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–"/>
        <a:defRPr sz="2000" kern="120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»"/>
        <a:defRPr sz="2000" kern="120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tags" Target="../tags/tag6.xml"/><Relationship Id="rId7" Type="http://schemas.openxmlformats.org/officeDocument/2006/relationships/image" Target="../media/image13.png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tags" Target="../tags/tag14.xml"/><Relationship Id="rId13" Type="http://schemas.openxmlformats.org/officeDocument/2006/relationships/image" Target="../media/image16.png"/><Relationship Id="rId18" Type="http://schemas.openxmlformats.org/officeDocument/2006/relationships/image" Target="../media/image21.png"/><Relationship Id="rId3" Type="http://schemas.openxmlformats.org/officeDocument/2006/relationships/tags" Target="../tags/tag9.xml"/><Relationship Id="rId21" Type="http://schemas.openxmlformats.org/officeDocument/2006/relationships/image" Target="../media/image24.png"/><Relationship Id="rId7" Type="http://schemas.openxmlformats.org/officeDocument/2006/relationships/tags" Target="../tags/tag13.xml"/><Relationship Id="rId12" Type="http://schemas.openxmlformats.org/officeDocument/2006/relationships/image" Target="../media/image15.png"/><Relationship Id="rId17" Type="http://schemas.openxmlformats.org/officeDocument/2006/relationships/image" Target="../media/image20.png"/><Relationship Id="rId2" Type="http://schemas.openxmlformats.org/officeDocument/2006/relationships/tags" Target="../tags/tag8.xml"/><Relationship Id="rId16" Type="http://schemas.openxmlformats.org/officeDocument/2006/relationships/image" Target="../media/image19.png"/><Relationship Id="rId20" Type="http://schemas.openxmlformats.org/officeDocument/2006/relationships/image" Target="../media/image23.png"/><Relationship Id="rId1" Type="http://schemas.openxmlformats.org/officeDocument/2006/relationships/tags" Target="../tags/tag7.xml"/><Relationship Id="rId6" Type="http://schemas.openxmlformats.org/officeDocument/2006/relationships/tags" Target="../tags/tag12.xml"/><Relationship Id="rId11" Type="http://schemas.openxmlformats.org/officeDocument/2006/relationships/image" Target="../media/image14.png"/><Relationship Id="rId5" Type="http://schemas.openxmlformats.org/officeDocument/2006/relationships/tags" Target="../tags/tag11.xml"/><Relationship Id="rId15" Type="http://schemas.openxmlformats.org/officeDocument/2006/relationships/image" Target="../media/image18.png"/><Relationship Id="rId10" Type="http://schemas.openxmlformats.org/officeDocument/2006/relationships/slideLayout" Target="../slideLayouts/slideLayout2.xml"/><Relationship Id="rId19" Type="http://schemas.openxmlformats.org/officeDocument/2006/relationships/image" Target="../media/image22.png"/><Relationship Id="rId4" Type="http://schemas.openxmlformats.org/officeDocument/2006/relationships/tags" Target="../tags/tag10.xml"/><Relationship Id="rId9" Type="http://schemas.openxmlformats.org/officeDocument/2006/relationships/tags" Target="../tags/tag15.xml"/><Relationship Id="rId14" Type="http://schemas.openxmlformats.org/officeDocument/2006/relationships/image" Target="../media/image17.png"/><Relationship Id="rId22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tags" Target="../tags/tag23.xml"/><Relationship Id="rId13" Type="http://schemas.openxmlformats.org/officeDocument/2006/relationships/image" Target="../media/image16.png"/><Relationship Id="rId18" Type="http://schemas.openxmlformats.org/officeDocument/2006/relationships/image" Target="../media/image21.png"/><Relationship Id="rId3" Type="http://schemas.openxmlformats.org/officeDocument/2006/relationships/tags" Target="../tags/tag18.xml"/><Relationship Id="rId21" Type="http://schemas.openxmlformats.org/officeDocument/2006/relationships/image" Target="../media/image24.png"/><Relationship Id="rId7" Type="http://schemas.openxmlformats.org/officeDocument/2006/relationships/tags" Target="../tags/tag22.xml"/><Relationship Id="rId12" Type="http://schemas.openxmlformats.org/officeDocument/2006/relationships/image" Target="../media/image15.png"/><Relationship Id="rId17" Type="http://schemas.openxmlformats.org/officeDocument/2006/relationships/image" Target="../media/image20.png"/><Relationship Id="rId2" Type="http://schemas.openxmlformats.org/officeDocument/2006/relationships/tags" Target="../tags/tag17.xml"/><Relationship Id="rId16" Type="http://schemas.openxmlformats.org/officeDocument/2006/relationships/image" Target="../media/image19.png"/><Relationship Id="rId20" Type="http://schemas.openxmlformats.org/officeDocument/2006/relationships/image" Target="../media/image23.png"/><Relationship Id="rId1" Type="http://schemas.openxmlformats.org/officeDocument/2006/relationships/tags" Target="../tags/tag16.xml"/><Relationship Id="rId6" Type="http://schemas.openxmlformats.org/officeDocument/2006/relationships/tags" Target="../tags/tag21.xml"/><Relationship Id="rId11" Type="http://schemas.openxmlformats.org/officeDocument/2006/relationships/image" Target="../media/image14.png"/><Relationship Id="rId5" Type="http://schemas.openxmlformats.org/officeDocument/2006/relationships/tags" Target="../tags/tag20.xml"/><Relationship Id="rId15" Type="http://schemas.openxmlformats.org/officeDocument/2006/relationships/image" Target="../media/image18.png"/><Relationship Id="rId23" Type="http://schemas.openxmlformats.org/officeDocument/2006/relationships/image" Target="../media/image26.png"/><Relationship Id="rId10" Type="http://schemas.openxmlformats.org/officeDocument/2006/relationships/slideLayout" Target="../slideLayouts/slideLayout2.xml"/><Relationship Id="rId19" Type="http://schemas.openxmlformats.org/officeDocument/2006/relationships/image" Target="../media/image22.png"/><Relationship Id="rId4" Type="http://schemas.openxmlformats.org/officeDocument/2006/relationships/tags" Target="../tags/tag19.xml"/><Relationship Id="rId9" Type="http://schemas.openxmlformats.org/officeDocument/2006/relationships/tags" Target="../tags/tag24.xml"/><Relationship Id="rId14" Type="http://schemas.openxmlformats.org/officeDocument/2006/relationships/image" Target="../media/image17.png"/><Relationship Id="rId22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tags" Target="../tags/tag32.xml"/><Relationship Id="rId13" Type="http://schemas.openxmlformats.org/officeDocument/2006/relationships/image" Target="../media/image16.png"/><Relationship Id="rId18" Type="http://schemas.openxmlformats.org/officeDocument/2006/relationships/image" Target="../media/image21.png"/><Relationship Id="rId3" Type="http://schemas.openxmlformats.org/officeDocument/2006/relationships/tags" Target="../tags/tag27.xml"/><Relationship Id="rId21" Type="http://schemas.openxmlformats.org/officeDocument/2006/relationships/image" Target="../media/image25.png"/><Relationship Id="rId7" Type="http://schemas.openxmlformats.org/officeDocument/2006/relationships/tags" Target="../tags/tag31.xml"/><Relationship Id="rId12" Type="http://schemas.openxmlformats.org/officeDocument/2006/relationships/image" Target="../media/image15.png"/><Relationship Id="rId17" Type="http://schemas.openxmlformats.org/officeDocument/2006/relationships/image" Target="../media/image20.png"/><Relationship Id="rId2" Type="http://schemas.openxmlformats.org/officeDocument/2006/relationships/tags" Target="../tags/tag26.xml"/><Relationship Id="rId16" Type="http://schemas.openxmlformats.org/officeDocument/2006/relationships/image" Target="../media/image19.png"/><Relationship Id="rId20" Type="http://schemas.openxmlformats.org/officeDocument/2006/relationships/image" Target="../media/image23.png"/><Relationship Id="rId1" Type="http://schemas.openxmlformats.org/officeDocument/2006/relationships/tags" Target="../tags/tag25.xml"/><Relationship Id="rId6" Type="http://schemas.openxmlformats.org/officeDocument/2006/relationships/tags" Target="../tags/tag30.xml"/><Relationship Id="rId11" Type="http://schemas.openxmlformats.org/officeDocument/2006/relationships/image" Target="../media/image14.png"/><Relationship Id="rId5" Type="http://schemas.openxmlformats.org/officeDocument/2006/relationships/tags" Target="../tags/tag29.xml"/><Relationship Id="rId15" Type="http://schemas.openxmlformats.org/officeDocument/2006/relationships/image" Target="../media/image18.png"/><Relationship Id="rId10" Type="http://schemas.openxmlformats.org/officeDocument/2006/relationships/slideLayout" Target="../slideLayouts/slideLayout2.xml"/><Relationship Id="rId19" Type="http://schemas.openxmlformats.org/officeDocument/2006/relationships/image" Target="../media/image22.png"/><Relationship Id="rId4" Type="http://schemas.openxmlformats.org/officeDocument/2006/relationships/tags" Target="../tags/tag28.xml"/><Relationship Id="rId9" Type="http://schemas.openxmlformats.org/officeDocument/2006/relationships/tags" Target="../tags/tag33.xml"/><Relationship Id="rId14" Type="http://schemas.openxmlformats.org/officeDocument/2006/relationships/image" Target="../media/image17.png"/><Relationship Id="rId22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tags" Target="../tags/tag36.xml"/><Relationship Id="rId7" Type="http://schemas.openxmlformats.org/officeDocument/2006/relationships/image" Target="../media/image28.png"/><Relationship Id="rId2" Type="http://schemas.openxmlformats.org/officeDocument/2006/relationships/tags" Target="../tags/tag35.xml"/><Relationship Id="rId1" Type="http://schemas.openxmlformats.org/officeDocument/2006/relationships/tags" Target="../tags/tag34.xml"/><Relationship Id="rId6" Type="http://schemas.openxmlformats.org/officeDocument/2006/relationships/image" Target="../media/image27.png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tags" Target="../tags/tag39.xml"/><Relationship Id="rId7" Type="http://schemas.openxmlformats.org/officeDocument/2006/relationships/image" Target="../media/image29.png"/><Relationship Id="rId2" Type="http://schemas.openxmlformats.org/officeDocument/2006/relationships/tags" Target="../tags/tag38.xml"/><Relationship Id="rId1" Type="http://schemas.openxmlformats.org/officeDocument/2006/relationships/tags" Target="../tags/tag37.xml"/><Relationship Id="rId6" Type="http://schemas.openxmlformats.org/officeDocument/2006/relationships/image" Target="../media/image13.png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tags" Target="../tags/tag3.xml"/><Relationship Id="rId7" Type="http://schemas.openxmlformats.org/officeDocument/2006/relationships/image" Target="../media/image3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openxmlformats.org/officeDocument/2006/relationships/image" Target="../media/image1.gif"/><Relationship Id="rId4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tags" Target="../tags/tag47.xml"/><Relationship Id="rId13" Type="http://schemas.openxmlformats.org/officeDocument/2006/relationships/slideLayout" Target="../slideLayouts/slideLayout2.xml"/><Relationship Id="rId18" Type="http://schemas.openxmlformats.org/officeDocument/2006/relationships/image" Target="../media/image35.png"/><Relationship Id="rId26" Type="http://schemas.openxmlformats.org/officeDocument/2006/relationships/image" Target="../media/image43.jpeg"/><Relationship Id="rId3" Type="http://schemas.openxmlformats.org/officeDocument/2006/relationships/tags" Target="../tags/tag42.xml"/><Relationship Id="rId21" Type="http://schemas.openxmlformats.org/officeDocument/2006/relationships/image" Target="../media/image38.png"/><Relationship Id="rId7" Type="http://schemas.openxmlformats.org/officeDocument/2006/relationships/tags" Target="../tags/tag46.xml"/><Relationship Id="rId12" Type="http://schemas.openxmlformats.org/officeDocument/2006/relationships/tags" Target="../tags/tag51.xml"/><Relationship Id="rId17" Type="http://schemas.openxmlformats.org/officeDocument/2006/relationships/image" Target="../media/image34.png"/><Relationship Id="rId25" Type="http://schemas.openxmlformats.org/officeDocument/2006/relationships/image" Target="../media/image42.png"/><Relationship Id="rId2" Type="http://schemas.openxmlformats.org/officeDocument/2006/relationships/tags" Target="../tags/tag41.xml"/><Relationship Id="rId16" Type="http://schemas.openxmlformats.org/officeDocument/2006/relationships/image" Target="../media/image33.png"/><Relationship Id="rId20" Type="http://schemas.openxmlformats.org/officeDocument/2006/relationships/image" Target="../media/image37.png"/><Relationship Id="rId1" Type="http://schemas.openxmlformats.org/officeDocument/2006/relationships/tags" Target="../tags/tag40.xml"/><Relationship Id="rId6" Type="http://schemas.openxmlformats.org/officeDocument/2006/relationships/tags" Target="../tags/tag45.xml"/><Relationship Id="rId11" Type="http://schemas.openxmlformats.org/officeDocument/2006/relationships/tags" Target="../tags/tag50.xml"/><Relationship Id="rId24" Type="http://schemas.openxmlformats.org/officeDocument/2006/relationships/image" Target="../media/image41.png"/><Relationship Id="rId5" Type="http://schemas.openxmlformats.org/officeDocument/2006/relationships/tags" Target="../tags/tag44.xml"/><Relationship Id="rId15" Type="http://schemas.openxmlformats.org/officeDocument/2006/relationships/image" Target="../media/image32.png"/><Relationship Id="rId23" Type="http://schemas.openxmlformats.org/officeDocument/2006/relationships/image" Target="../media/image40.png"/><Relationship Id="rId10" Type="http://schemas.openxmlformats.org/officeDocument/2006/relationships/tags" Target="../tags/tag49.xml"/><Relationship Id="rId19" Type="http://schemas.openxmlformats.org/officeDocument/2006/relationships/image" Target="../media/image36.png"/><Relationship Id="rId4" Type="http://schemas.openxmlformats.org/officeDocument/2006/relationships/tags" Target="../tags/tag43.xml"/><Relationship Id="rId9" Type="http://schemas.openxmlformats.org/officeDocument/2006/relationships/tags" Target="../tags/tag48.xml"/><Relationship Id="rId14" Type="http://schemas.openxmlformats.org/officeDocument/2006/relationships/image" Target="../media/image31.png"/><Relationship Id="rId22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tags" Target="../tags/tag59.xml"/><Relationship Id="rId13" Type="http://schemas.openxmlformats.org/officeDocument/2006/relationships/tags" Target="../tags/tag64.xml"/><Relationship Id="rId18" Type="http://schemas.openxmlformats.org/officeDocument/2006/relationships/image" Target="../media/image32.png"/><Relationship Id="rId26" Type="http://schemas.openxmlformats.org/officeDocument/2006/relationships/image" Target="../media/image40.png"/><Relationship Id="rId3" Type="http://schemas.openxmlformats.org/officeDocument/2006/relationships/tags" Target="../tags/tag54.xml"/><Relationship Id="rId21" Type="http://schemas.openxmlformats.org/officeDocument/2006/relationships/image" Target="../media/image35.png"/><Relationship Id="rId7" Type="http://schemas.openxmlformats.org/officeDocument/2006/relationships/tags" Target="../tags/tag58.xml"/><Relationship Id="rId12" Type="http://schemas.openxmlformats.org/officeDocument/2006/relationships/tags" Target="../tags/tag63.xml"/><Relationship Id="rId17" Type="http://schemas.openxmlformats.org/officeDocument/2006/relationships/image" Target="../media/image31.png"/><Relationship Id="rId25" Type="http://schemas.openxmlformats.org/officeDocument/2006/relationships/image" Target="../media/image39.png"/><Relationship Id="rId2" Type="http://schemas.openxmlformats.org/officeDocument/2006/relationships/tags" Target="../tags/tag53.xml"/><Relationship Id="rId16" Type="http://schemas.openxmlformats.org/officeDocument/2006/relationships/slideLayout" Target="../slideLayouts/slideLayout2.xml"/><Relationship Id="rId20" Type="http://schemas.openxmlformats.org/officeDocument/2006/relationships/image" Target="../media/image34.png"/><Relationship Id="rId29" Type="http://schemas.openxmlformats.org/officeDocument/2006/relationships/image" Target="../media/image27.png"/><Relationship Id="rId1" Type="http://schemas.openxmlformats.org/officeDocument/2006/relationships/tags" Target="../tags/tag52.xml"/><Relationship Id="rId6" Type="http://schemas.openxmlformats.org/officeDocument/2006/relationships/tags" Target="../tags/tag57.xml"/><Relationship Id="rId11" Type="http://schemas.openxmlformats.org/officeDocument/2006/relationships/tags" Target="../tags/tag62.xml"/><Relationship Id="rId24" Type="http://schemas.openxmlformats.org/officeDocument/2006/relationships/image" Target="../media/image38.png"/><Relationship Id="rId5" Type="http://schemas.openxmlformats.org/officeDocument/2006/relationships/tags" Target="../tags/tag56.xml"/><Relationship Id="rId15" Type="http://schemas.openxmlformats.org/officeDocument/2006/relationships/tags" Target="../tags/tag66.xml"/><Relationship Id="rId23" Type="http://schemas.openxmlformats.org/officeDocument/2006/relationships/image" Target="../media/image37.png"/><Relationship Id="rId28" Type="http://schemas.openxmlformats.org/officeDocument/2006/relationships/image" Target="../media/image42.png"/><Relationship Id="rId10" Type="http://schemas.openxmlformats.org/officeDocument/2006/relationships/tags" Target="../tags/tag61.xml"/><Relationship Id="rId19" Type="http://schemas.openxmlformats.org/officeDocument/2006/relationships/image" Target="../media/image33.png"/><Relationship Id="rId31" Type="http://schemas.openxmlformats.org/officeDocument/2006/relationships/image" Target="../media/image45.png"/><Relationship Id="rId4" Type="http://schemas.openxmlformats.org/officeDocument/2006/relationships/tags" Target="../tags/tag55.xml"/><Relationship Id="rId9" Type="http://schemas.openxmlformats.org/officeDocument/2006/relationships/tags" Target="../tags/tag60.xml"/><Relationship Id="rId14" Type="http://schemas.openxmlformats.org/officeDocument/2006/relationships/tags" Target="../tags/tag65.xml"/><Relationship Id="rId22" Type="http://schemas.openxmlformats.org/officeDocument/2006/relationships/image" Target="../media/image36.png"/><Relationship Id="rId27" Type="http://schemas.openxmlformats.org/officeDocument/2006/relationships/image" Target="../media/image41.png"/><Relationship Id="rId30" Type="http://schemas.openxmlformats.org/officeDocument/2006/relationships/image" Target="../media/image4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tags" Target="../tags/tag74.xml"/><Relationship Id="rId13" Type="http://schemas.openxmlformats.org/officeDocument/2006/relationships/tags" Target="../tags/tag79.xml"/><Relationship Id="rId18" Type="http://schemas.openxmlformats.org/officeDocument/2006/relationships/image" Target="../media/image31.png"/><Relationship Id="rId26" Type="http://schemas.openxmlformats.org/officeDocument/2006/relationships/image" Target="../media/image39.png"/><Relationship Id="rId3" Type="http://schemas.openxmlformats.org/officeDocument/2006/relationships/tags" Target="../tags/tag69.xml"/><Relationship Id="rId21" Type="http://schemas.openxmlformats.org/officeDocument/2006/relationships/image" Target="../media/image34.png"/><Relationship Id="rId7" Type="http://schemas.openxmlformats.org/officeDocument/2006/relationships/tags" Target="../tags/tag73.xml"/><Relationship Id="rId12" Type="http://schemas.openxmlformats.org/officeDocument/2006/relationships/tags" Target="../tags/tag78.xml"/><Relationship Id="rId17" Type="http://schemas.openxmlformats.org/officeDocument/2006/relationships/slideLayout" Target="../slideLayouts/slideLayout2.xml"/><Relationship Id="rId25" Type="http://schemas.openxmlformats.org/officeDocument/2006/relationships/image" Target="../media/image38.png"/><Relationship Id="rId2" Type="http://schemas.openxmlformats.org/officeDocument/2006/relationships/tags" Target="../tags/tag68.xml"/><Relationship Id="rId16" Type="http://schemas.openxmlformats.org/officeDocument/2006/relationships/tags" Target="../tags/tag82.xml"/><Relationship Id="rId20" Type="http://schemas.openxmlformats.org/officeDocument/2006/relationships/image" Target="../media/image33.png"/><Relationship Id="rId29" Type="http://schemas.openxmlformats.org/officeDocument/2006/relationships/image" Target="../media/image42.png"/><Relationship Id="rId1" Type="http://schemas.openxmlformats.org/officeDocument/2006/relationships/tags" Target="../tags/tag67.xml"/><Relationship Id="rId6" Type="http://schemas.openxmlformats.org/officeDocument/2006/relationships/tags" Target="../tags/tag72.xml"/><Relationship Id="rId11" Type="http://schemas.openxmlformats.org/officeDocument/2006/relationships/tags" Target="../tags/tag77.xml"/><Relationship Id="rId24" Type="http://schemas.openxmlformats.org/officeDocument/2006/relationships/image" Target="../media/image37.png"/><Relationship Id="rId32" Type="http://schemas.openxmlformats.org/officeDocument/2006/relationships/image" Target="../media/image45.png"/><Relationship Id="rId5" Type="http://schemas.openxmlformats.org/officeDocument/2006/relationships/tags" Target="../tags/tag71.xml"/><Relationship Id="rId15" Type="http://schemas.openxmlformats.org/officeDocument/2006/relationships/tags" Target="../tags/tag81.xml"/><Relationship Id="rId23" Type="http://schemas.openxmlformats.org/officeDocument/2006/relationships/image" Target="../media/image36.png"/><Relationship Id="rId28" Type="http://schemas.openxmlformats.org/officeDocument/2006/relationships/image" Target="../media/image41.png"/><Relationship Id="rId10" Type="http://schemas.openxmlformats.org/officeDocument/2006/relationships/tags" Target="../tags/tag76.xml"/><Relationship Id="rId19" Type="http://schemas.openxmlformats.org/officeDocument/2006/relationships/image" Target="../media/image32.png"/><Relationship Id="rId31" Type="http://schemas.openxmlformats.org/officeDocument/2006/relationships/image" Target="../media/image44.png"/><Relationship Id="rId4" Type="http://schemas.openxmlformats.org/officeDocument/2006/relationships/tags" Target="../tags/tag70.xml"/><Relationship Id="rId9" Type="http://schemas.openxmlformats.org/officeDocument/2006/relationships/tags" Target="../tags/tag75.xml"/><Relationship Id="rId14" Type="http://schemas.openxmlformats.org/officeDocument/2006/relationships/tags" Target="../tags/tag80.xml"/><Relationship Id="rId22" Type="http://schemas.openxmlformats.org/officeDocument/2006/relationships/image" Target="../media/image35.png"/><Relationship Id="rId27" Type="http://schemas.openxmlformats.org/officeDocument/2006/relationships/image" Target="../media/image40.png"/><Relationship Id="rId30" Type="http://schemas.openxmlformats.org/officeDocument/2006/relationships/image" Target="../media/image4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84.xml"/><Relationship Id="rId1" Type="http://schemas.openxmlformats.org/officeDocument/2006/relationships/tags" Target="../tags/tag83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3.png"/><Relationship Id="rId3" Type="http://schemas.openxmlformats.org/officeDocument/2006/relationships/tags" Target="../tags/tag87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52.png"/><Relationship Id="rId2" Type="http://schemas.openxmlformats.org/officeDocument/2006/relationships/tags" Target="../tags/tag86.xml"/><Relationship Id="rId1" Type="http://schemas.openxmlformats.org/officeDocument/2006/relationships/tags" Target="../tags/tag85.xml"/><Relationship Id="rId6" Type="http://schemas.openxmlformats.org/officeDocument/2006/relationships/tags" Target="../tags/tag90.xml"/><Relationship Id="rId11" Type="http://schemas.openxmlformats.org/officeDocument/2006/relationships/image" Target="../media/image51.png"/><Relationship Id="rId5" Type="http://schemas.openxmlformats.org/officeDocument/2006/relationships/tags" Target="../tags/tag89.xml"/><Relationship Id="rId10" Type="http://schemas.openxmlformats.org/officeDocument/2006/relationships/image" Target="../media/image50.png"/><Relationship Id="rId4" Type="http://schemas.openxmlformats.org/officeDocument/2006/relationships/tags" Target="../tags/tag88.xml"/><Relationship Id="rId9" Type="http://schemas.openxmlformats.org/officeDocument/2006/relationships/image" Target="../media/image49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3.png"/><Relationship Id="rId3" Type="http://schemas.openxmlformats.org/officeDocument/2006/relationships/tags" Target="../tags/tag93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52.png"/><Relationship Id="rId2" Type="http://schemas.openxmlformats.org/officeDocument/2006/relationships/tags" Target="../tags/tag92.xml"/><Relationship Id="rId1" Type="http://schemas.openxmlformats.org/officeDocument/2006/relationships/tags" Target="../tags/tag91.xml"/><Relationship Id="rId6" Type="http://schemas.openxmlformats.org/officeDocument/2006/relationships/tags" Target="../tags/tag96.xml"/><Relationship Id="rId11" Type="http://schemas.openxmlformats.org/officeDocument/2006/relationships/image" Target="../media/image51.png"/><Relationship Id="rId5" Type="http://schemas.openxmlformats.org/officeDocument/2006/relationships/tags" Target="../tags/tag95.xml"/><Relationship Id="rId10" Type="http://schemas.openxmlformats.org/officeDocument/2006/relationships/image" Target="../media/image50.png"/><Relationship Id="rId4" Type="http://schemas.openxmlformats.org/officeDocument/2006/relationships/tags" Target="../tags/tag94.xml"/><Relationship Id="rId9" Type="http://schemas.openxmlformats.org/officeDocument/2006/relationships/image" Target="../media/image49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4.png"/><Relationship Id="rId3" Type="http://schemas.openxmlformats.org/officeDocument/2006/relationships/tags" Target="../tags/tag99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53.png"/><Relationship Id="rId2" Type="http://schemas.openxmlformats.org/officeDocument/2006/relationships/tags" Target="../tags/tag98.xml"/><Relationship Id="rId1" Type="http://schemas.openxmlformats.org/officeDocument/2006/relationships/tags" Target="../tags/tag97.xml"/><Relationship Id="rId6" Type="http://schemas.openxmlformats.org/officeDocument/2006/relationships/tags" Target="../tags/tag102.xml"/><Relationship Id="rId11" Type="http://schemas.openxmlformats.org/officeDocument/2006/relationships/image" Target="../media/image52.png"/><Relationship Id="rId5" Type="http://schemas.openxmlformats.org/officeDocument/2006/relationships/tags" Target="../tags/tag101.xml"/><Relationship Id="rId10" Type="http://schemas.openxmlformats.org/officeDocument/2006/relationships/image" Target="../media/image51.png"/><Relationship Id="rId4" Type="http://schemas.openxmlformats.org/officeDocument/2006/relationships/tags" Target="../tags/tag100.xml"/><Relationship Id="rId9" Type="http://schemas.openxmlformats.org/officeDocument/2006/relationships/image" Target="../media/image50.png"/><Relationship Id="rId14" Type="http://schemas.openxmlformats.org/officeDocument/2006/relationships/image" Target="../media/image55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53.png"/><Relationship Id="rId3" Type="http://schemas.openxmlformats.org/officeDocument/2006/relationships/tags" Target="../tags/tag105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52.png"/><Relationship Id="rId2" Type="http://schemas.openxmlformats.org/officeDocument/2006/relationships/tags" Target="../tags/tag104.xml"/><Relationship Id="rId1" Type="http://schemas.openxmlformats.org/officeDocument/2006/relationships/tags" Target="../tags/tag103.xml"/><Relationship Id="rId6" Type="http://schemas.openxmlformats.org/officeDocument/2006/relationships/tags" Target="../tags/tag108.xml"/><Relationship Id="rId11" Type="http://schemas.openxmlformats.org/officeDocument/2006/relationships/image" Target="../media/image51.png"/><Relationship Id="rId5" Type="http://schemas.openxmlformats.org/officeDocument/2006/relationships/tags" Target="../tags/tag107.xml"/><Relationship Id="rId15" Type="http://schemas.openxmlformats.org/officeDocument/2006/relationships/image" Target="../media/image57.png"/><Relationship Id="rId10" Type="http://schemas.openxmlformats.org/officeDocument/2006/relationships/image" Target="../media/image50.png"/><Relationship Id="rId4" Type="http://schemas.openxmlformats.org/officeDocument/2006/relationships/tags" Target="../tags/tag106.xml"/><Relationship Id="rId9" Type="http://schemas.openxmlformats.org/officeDocument/2006/relationships/image" Target="../media/image49.png"/><Relationship Id="rId14" Type="http://schemas.openxmlformats.org/officeDocument/2006/relationships/image" Target="../media/image5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tags" Target="../tags/tag116.xml"/><Relationship Id="rId13" Type="http://schemas.openxmlformats.org/officeDocument/2006/relationships/slideLayout" Target="../slideLayouts/slideLayout2.xml"/><Relationship Id="rId18" Type="http://schemas.openxmlformats.org/officeDocument/2006/relationships/image" Target="../media/image62.png"/><Relationship Id="rId26" Type="http://schemas.openxmlformats.org/officeDocument/2006/relationships/image" Target="../media/image70.png"/><Relationship Id="rId3" Type="http://schemas.openxmlformats.org/officeDocument/2006/relationships/tags" Target="../tags/tag111.xml"/><Relationship Id="rId21" Type="http://schemas.openxmlformats.org/officeDocument/2006/relationships/image" Target="../media/image65.png"/><Relationship Id="rId7" Type="http://schemas.openxmlformats.org/officeDocument/2006/relationships/tags" Target="../tags/tag115.xml"/><Relationship Id="rId12" Type="http://schemas.openxmlformats.org/officeDocument/2006/relationships/tags" Target="../tags/tag120.xml"/><Relationship Id="rId17" Type="http://schemas.openxmlformats.org/officeDocument/2006/relationships/image" Target="../media/image61.png"/><Relationship Id="rId25" Type="http://schemas.openxmlformats.org/officeDocument/2006/relationships/image" Target="../media/image69.png"/><Relationship Id="rId2" Type="http://schemas.openxmlformats.org/officeDocument/2006/relationships/tags" Target="../tags/tag110.xml"/><Relationship Id="rId16" Type="http://schemas.openxmlformats.org/officeDocument/2006/relationships/image" Target="../media/image60.png"/><Relationship Id="rId20" Type="http://schemas.openxmlformats.org/officeDocument/2006/relationships/image" Target="../media/image64.png"/><Relationship Id="rId1" Type="http://schemas.openxmlformats.org/officeDocument/2006/relationships/tags" Target="../tags/tag109.xml"/><Relationship Id="rId6" Type="http://schemas.openxmlformats.org/officeDocument/2006/relationships/tags" Target="../tags/tag114.xml"/><Relationship Id="rId11" Type="http://schemas.openxmlformats.org/officeDocument/2006/relationships/tags" Target="../tags/tag119.xml"/><Relationship Id="rId24" Type="http://schemas.openxmlformats.org/officeDocument/2006/relationships/image" Target="../media/image68.png"/><Relationship Id="rId5" Type="http://schemas.openxmlformats.org/officeDocument/2006/relationships/tags" Target="../tags/tag113.xml"/><Relationship Id="rId15" Type="http://schemas.openxmlformats.org/officeDocument/2006/relationships/image" Target="../media/image59.png"/><Relationship Id="rId23" Type="http://schemas.openxmlformats.org/officeDocument/2006/relationships/image" Target="../media/image67.png"/><Relationship Id="rId10" Type="http://schemas.openxmlformats.org/officeDocument/2006/relationships/tags" Target="../tags/tag118.xml"/><Relationship Id="rId19" Type="http://schemas.openxmlformats.org/officeDocument/2006/relationships/image" Target="../media/image63.png"/><Relationship Id="rId4" Type="http://schemas.openxmlformats.org/officeDocument/2006/relationships/tags" Target="../tags/tag112.xml"/><Relationship Id="rId9" Type="http://schemas.openxmlformats.org/officeDocument/2006/relationships/tags" Target="../tags/tag117.xml"/><Relationship Id="rId14" Type="http://schemas.openxmlformats.org/officeDocument/2006/relationships/image" Target="../media/image58.png"/><Relationship Id="rId22" Type="http://schemas.openxmlformats.org/officeDocument/2006/relationships/image" Target="../media/image66.png"/><Relationship Id="rId27" Type="http://schemas.openxmlformats.org/officeDocument/2006/relationships/image" Target="../media/image7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tags" Target="../tags/tag124.xml"/><Relationship Id="rId7" Type="http://schemas.openxmlformats.org/officeDocument/2006/relationships/image" Target="../media/image73.png"/><Relationship Id="rId2" Type="http://schemas.openxmlformats.org/officeDocument/2006/relationships/tags" Target="../tags/tag123.xml"/><Relationship Id="rId1" Type="http://schemas.openxmlformats.org/officeDocument/2006/relationships/tags" Target="../tags/tag122.xml"/><Relationship Id="rId6" Type="http://schemas.openxmlformats.org/officeDocument/2006/relationships/image" Target="../media/image1.gif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75.png"/><Relationship Id="rId4" Type="http://schemas.openxmlformats.org/officeDocument/2006/relationships/tags" Target="../tags/tag125.xml"/><Relationship Id="rId9" Type="http://schemas.openxmlformats.org/officeDocument/2006/relationships/image" Target="../media/image74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tags" Target="../tags/tag128.xml"/><Relationship Id="rId7" Type="http://schemas.openxmlformats.org/officeDocument/2006/relationships/image" Target="../media/image77.png"/><Relationship Id="rId2" Type="http://schemas.openxmlformats.org/officeDocument/2006/relationships/tags" Target="../tags/tag127.xml"/><Relationship Id="rId1" Type="http://schemas.openxmlformats.org/officeDocument/2006/relationships/tags" Target="../tags/tag126.xml"/><Relationship Id="rId6" Type="http://schemas.openxmlformats.org/officeDocument/2006/relationships/image" Target="../media/image76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29.xml"/><Relationship Id="rId9" Type="http://schemas.openxmlformats.org/officeDocument/2006/relationships/image" Target="../media/image79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tags" Target="../tags/tag137.xml"/><Relationship Id="rId13" Type="http://schemas.openxmlformats.org/officeDocument/2006/relationships/image" Target="../media/image82.png"/><Relationship Id="rId3" Type="http://schemas.openxmlformats.org/officeDocument/2006/relationships/tags" Target="../tags/tag132.xml"/><Relationship Id="rId7" Type="http://schemas.openxmlformats.org/officeDocument/2006/relationships/tags" Target="../tags/tag136.xml"/><Relationship Id="rId12" Type="http://schemas.openxmlformats.org/officeDocument/2006/relationships/image" Target="../media/image81.png"/><Relationship Id="rId17" Type="http://schemas.openxmlformats.org/officeDocument/2006/relationships/image" Target="../media/image79.png"/><Relationship Id="rId2" Type="http://schemas.openxmlformats.org/officeDocument/2006/relationships/tags" Target="../tags/tag131.xml"/><Relationship Id="rId16" Type="http://schemas.openxmlformats.org/officeDocument/2006/relationships/image" Target="../media/image85.png"/><Relationship Id="rId1" Type="http://schemas.openxmlformats.org/officeDocument/2006/relationships/tags" Target="../tags/tag130.xml"/><Relationship Id="rId6" Type="http://schemas.openxmlformats.org/officeDocument/2006/relationships/tags" Target="../tags/tag135.xml"/><Relationship Id="rId11" Type="http://schemas.openxmlformats.org/officeDocument/2006/relationships/image" Target="../media/image78.png"/><Relationship Id="rId5" Type="http://schemas.openxmlformats.org/officeDocument/2006/relationships/tags" Target="../tags/tag134.xml"/><Relationship Id="rId15" Type="http://schemas.openxmlformats.org/officeDocument/2006/relationships/image" Target="../media/image84.png"/><Relationship Id="rId10" Type="http://schemas.openxmlformats.org/officeDocument/2006/relationships/image" Target="../media/image80.png"/><Relationship Id="rId4" Type="http://schemas.openxmlformats.org/officeDocument/2006/relationships/tags" Target="../tags/tag133.xml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83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tags" Target="../tags/tag140.xml"/><Relationship Id="rId7" Type="http://schemas.openxmlformats.org/officeDocument/2006/relationships/image" Target="../media/image87.png"/><Relationship Id="rId2" Type="http://schemas.openxmlformats.org/officeDocument/2006/relationships/tags" Target="../tags/tag139.xml"/><Relationship Id="rId1" Type="http://schemas.openxmlformats.org/officeDocument/2006/relationships/tags" Target="../tags/tag138.xml"/><Relationship Id="rId6" Type="http://schemas.openxmlformats.org/officeDocument/2006/relationships/image" Target="../media/image86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41.xml"/><Relationship Id="rId9" Type="http://schemas.openxmlformats.org/officeDocument/2006/relationships/image" Target="../media/image89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tags" Target="../tags/tag144.xml"/><Relationship Id="rId7" Type="http://schemas.openxmlformats.org/officeDocument/2006/relationships/image" Target="../media/image90.png"/><Relationship Id="rId2" Type="http://schemas.openxmlformats.org/officeDocument/2006/relationships/tags" Target="../tags/tag143.xml"/><Relationship Id="rId1" Type="http://schemas.openxmlformats.org/officeDocument/2006/relationships/tags" Target="../tags/tag142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94.png"/><Relationship Id="rId5" Type="http://schemas.openxmlformats.org/officeDocument/2006/relationships/tags" Target="../tags/tag146.xml"/><Relationship Id="rId10" Type="http://schemas.openxmlformats.org/officeDocument/2006/relationships/image" Target="../media/image93.png"/><Relationship Id="rId4" Type="http://schemas.openxmlformats.org/officeDocument/2006/relationships/tags" Target="../tags/tag145.xml"/><Relationship Id="rId9" Type="http://schemas.openxmlformats.org/officeDocument/2006/relationships/image" Target="../media/image92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48.xml"/><Relationship Id="rId1" Type="http://schemas.openxmlformats.org/officeDocument/2006/relationships/tags" Target="../tags/tag147.xml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50.xml"/><Relationship Id="rId1" Type="http://schemas.openxmlformats.org/officeDocument/2006/relationships/tags" Target="../tags/tag149.xml"/><Relationship Id="rId5" Type="http://schemas.openxmlformats.org/officeDocument/2006/relationships/image" Target="../media/image97.png"/><Relationship Id="rId4" Type="http://schemas.openxmlformats.org/officeDocument/2006/relationships/image" Target="../media/image95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tags" Target="../tags/tag158.xml"/><Relationship Id="rId13" Type="http://schemas.openxmlformats.org/officeDocument/2006/relationships/image" Target="../media/image16.png"/><Relationship Id="rId18" Type="http://schemas.openxmlformats.org/officeDocument/2006/relationships/image" Target="../media/image21.png"/><Relationship Id="rId3" Type="http://schemas.openxmlformats.org/officeDocument/2006/relationships/tags" Target="../tags/tag153.xml"/><Relationship Id="rId21" Type="http://schemas.openxmlformats.org/officeDocument/2006/relationships/image" Target="../media/image24.png"/><Relationship Id="rId7" Type="http://schemas.openxmlformats.org/officeDocument/2006/relationships/tags" Target="../tags/tag157.xml"/><Relationship Id="rId12" Type="http://schemas.openxmlformats.org/officeDocument/2006/relationships/image" Target="../media/image15.png"/><Relationship Id="rId17" Type="http://schemas.openxmlformats.org/officeDocument/2006/relationships/image" Target="../media/image20.png"/><Relationship Id="rId2" Type="http://schemas.openxmlformats.org/officeDocument/2006/relationships/tags" Target="../tags/tag152.xml"/><Relationship Id="rId16" Type="http://schemas.openxmlformats.org/officeDocument/2006/relationships/image" Target="../media/image19.png"/><Relationship Id="rId20" Type="http://schemas.openxmlformats.org/officeDocument/2006/relationships/image" Target="../media/image23.png"/><Relationship Id="rId1" Type="http://schemas.openxmlformats.org/officeDocument/2006/relationships/tags" Target="../tags/tag151.xml"/><Relationship Id="rId6" Type="http://schemas.openxmlformats.org/officeDocument/2006/relationships/tags" Target="../tags/tag156.xml"/><Relationship Id="rId11" Type="http://schemas.openxmlformats.org/officeDocument/2006/relationships/image" Target="../media/image14.png"/><Relationship Id="rId5" Type="http://schemas.openxmlformats.org/officeDocument/2006/relationships/tags" Target="../tags/tag155.xml"/><Relationship Id="rId15" Type="http://schemas.openxmlformats.org/officeDocument/2006/relationships/image" Target="../media/image18.png"/><Relationship Id="rId23" Type="http://schemas.openxmlformats.org/officeDocument/2006/relationships/image" Target="../media/image26.png"/><Relationship Id="rId10" Type="http://schemas.openxmlformats.org/officeDocument/2006/relationships/slideLayout" Target="../slideLayouts/slideLayout2.xml"/><Relationship Id="rId19" Type="http://schemas.openxmlformats.org/officeDocument/2006/relationships/image" Target="../media/image22.png"/><Relationship Id="rId4" Type="http://schemas.openxmlformats.org/officeDocument/2006/relationships/tags" Target="../tags/tag154.xml"/><Relationship Id="rId9" Type="http://schemas.openxmlformats.org/officeDocument/2006/relationships/tags" Target="../tags/tag159.xml"/><Relationship Id="rId14" Type="http://schemas.openxmlformats.org/officeDocument/2006/relationships/image" Target="../media/image17.png"/><Relationship Id="rId22" Type="http://schemas.openxmlformats.org/officeDocument/2006/relationships/image" Target="../media/image2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828800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s-CL" sz="4400" dirty="0" smtClean="0"/>
              <a:t>CC3201-1</a:t>
            </a:r>
            <a:r>
              <a:rPr lang="es-CL" b="1" dirty="0" smtClean="0"/>
              <a:t/>
            </a:r>
            <a:br>
              <a:rPr lang="es-CL" b="1" dirty="0" smtClean="0"/>
            </a:br>
            <a:r>
              <a:rPr lang="es-CL" cap="small" dirty="0" smtClean="0"/>
              <a:t>Bases de Datos</a:t>
            </a:r>
            <a:br>
              <a:rPr lang="es-CL" cap="small" dirty="0" smtClean="0"/>
            </a:br>
            <a:r>
              <a:rPr lang="es-CL" cap="small" dirty="0" smtClean="0"/>
              <a:t>Otoño </a:t>
            </a:r>
            <a:r>
              <a:rPr lang="es-CL" dirty="0" smtClean="0"/>
              <a:t>2019</a:t>
            </a:r>
            <a:r>
              <a:rPr lang="es-CL" b="1" dirty="0" smtClean="0"/>
              <a:t/>
            </a:r>
            <a:br>
              <a:rPr lang="es-CL" b="1" dirty="0" smtClean="0"/>
            </a:br>
            <a:r>
              <a:rPr lang="es-CL" b="1" dirty="0" smtClean="0"/>
              <a:t/>
            </a:r>
            <a:br>
              <a:rPr lang="es-CL" b="1" dirty="0" smtClean="0"/>
            </a:br>
            <a:r>
              <a:rPr lang="es-CL" dirty="0" smtClean="0"/>
              <a:t>Clase 8: Indexación y </a:t>
            </a:r>
            <a:br>
              <a:rPr lang="es-CL" dirty="0" smtClean="0"/>
            </a:br>
            <a:r>
              <a:rPr lang="es-CL" dirty="0" smtClean="0"/>
              <a:t>		</a:t>
            </a:r>
            <a:r>
              <a:rPr lang="es-CL" dirty="0" smtClean="0"/>
              <a:t>Optimización de Consultas</a:t>
            </a:r>
            <a:endParaRPr lang="es-CL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800600"/>
            <a:ext cx="6400800" cy="1295400"/>
          </a:xfrm>
        </p:spPr>
        <p:txBody>
          <a:bodyPr/>
          <a:lstStyle/>
          <a:p>
            <a:r>
              <a:rPr lang="es-CL" dirty="0" err="1" smtClean="0"/>
              <a:t>Aidan</a:t>
            </a:r>
            <a:r>
              <a:rPr lang="es-CL" dirty="0" smtClean="0"/>
              <a:t> </a:t>
            </a:r>
            <a:r>
              <a:rPr lang="es-CL" dirty="0" err="1" smtClean="0"/>
              <a:t>Hogan</a:t>
            </a:r>
            <a:r>
              <a:rPr lang="es-CL" dirty="0" smtClean="0"/>
              <a:t> / Sebastián Ferrada</a:t>
            </a:r>
            <a:endParaRPr lang="es-CL" dirty="0" smtClean="0"/>
          </a:p>
          <a:p>
            <a:r>
              <a:rPr lang="es-CL" dirty="0" smtClean="0"/>
              <a:t>aidhog@gmail.com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489717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sz="3200" dirty="0" smtClean="0"/>
              <a:t>Memoria Principal vs. Memoria Secundaria</a:t>
            </a:r>
            <a:endParaRPr lang="es-CL" sz="3200" dirty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457200" y="1219200"/>
            <a:ext cx="8229600" cy="48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0" lvl="2" indent="0">
              <a:buFont typeface="Arial" pitchFamily="34" charset="0"/>
              <a:buNone/>
            </a:pPr>
            <a:endParaRPr lang="es-CL" dirty="0" smtClean="0">
              <a:solidFill>
                <a:prstClr val="black"/>
              </a:solidFill>
              <a:latin typeface="Calibri Light" panose="020F0302020204030204" pitchFamily="34" charset="0"/>
            </a:endParaRPr>
          </a:p>
          <a:p>
            <a:pPr marL="914400" lvl="2" indent="0">
              <a:buFont typeface="Arial" pitchFamily="34" charset="0"/>
              <a:buNone/>
            </a:pPr>
            <a:endParaRPr lang="es-CL" dirty="0" smtClean="0">
              <a:solidFill>
                <a:prstClr val="black"/>
              </a:solidFill>
              <a:latin typeface="Calibri Light" panose="020F0302020204030204" pitchFamily="34" charset="0"/>
            </a:endParaRPr>
          </a:p>
          <a:p>
            <a:pPr lvl="2"/>
            <a:endParaRPr lang="es-CL" dirty="0" smtClean="0">
              <a:solidFill>
                <a:prstClr val="black"/>
              </a:solidFill>
              <a:latin typeface="Calibri Light" panose="020F0302020204030204" pitchFamily="34" charset="0"/>
            </a:endParaRPr>
          </a:p>
          <a:p>
            <a:pPr lvl="1"/>
            <a:endParaRPr lang="es-CL" dirty="0" smtClean="0">
              <a:solidFill>
                <a:prstClr val="black"/>
              </a:solidFill>
              <a:latin typeface="Calibri Light" panose="020F0302020204030204" pitchFamily="34" charset="0"/>
            </a:endParaRPr>
          </a:p>
          <a:p>
            <a:endParaRPr lang="es-CL" dirty="0" smtClean="0">
              <a:solidFill>
                <a:prstClr val="black"/>
              </a:solidFill>
              <a:latin typeface="Calibri Light" panose="020F0302020204030204" pitchFamily="34" charset="0"/>
            </a:endParaRPr>
          </a:p>
        </p:txBody>
      </p:sp>
      <p:sp>
        <p:nvSpPr>
          <p:cNvPr id="4" name="Flowchart: Process 3"/>
          <p:cNvSpPr/>
          <p:nvPr/>
        </p:nvSpPr>
        <p:spPr>
          <a:xfrm>
            <a:off x="2133600" y="4762621"/>
            <a:ext cx="1524000" cy="1219200"/>
          </a:xfrm>
          <a:prstGeom prst="flowChartProcess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2300" dirty="0" smtClean="0">
                <a:solidFill>
                  <a:prstClr val="white"/>
                </a:solidFill>
                <a:latin typeface="Calibri Light" panose="020F0302020204030204" pitchFamily="34" charset="0"/>
              </a:rPr>
              <a:t>Memoria Principal</a:t>
            </a:r>
            <a:endParaRPr lang="es-CL" sz="2300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pic>
        <p:nvPicPr>
          <p:cNvPr id="3074" name="Picture 2" descr="https://images-na.ssl-images-amazon.com/images/I/71tvEOjm8jL._SX425_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447800"/>
            <a:ext cx="1752600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119" y="4495800"/>
            <a:ext cx="914400" cy="17528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Flowchart: Process 9"/>
          <p:cNvSpPr/>
          <p:nvPr/>
        </p:nvSpPr>
        <p:spPr>
          <a:xfrm>
            <a:off x="2133600" y="1714500"/>
            <a:ext cx="1524000" cy="1219200"/>
          </a:xfrm>
          <a:prstGeom prst="flowChartProcess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2300" dirty="0" smtClean="0">
                <a:solidFill>
                  <a:prstClr val="white"/>
                </a:solidFill>
                <a:latin typeface="Calibri Light" panose="020F0302020204030204" pitchFamily="34" charset="0"/>
              </a:rPr>
              <a:t>Memoria</a:t>
            </a:r>
          </a:p>
          <a:p>
            <a:pPr algn="ctr"/>
            <a:r>
              <a:rPr lang="es-CL" sz="2300" dirty="0" smtClean="0">
                <a:solidFill>
                  <a:prstClr val="white"/>
                </a:solidFill>
                <a:latin typeface="Calibri Light" panose="020F0302020204030204" pitchFamily="34" charset="0"/>
              </a:rPr>
              <a:t>Secundaria</a:t>
            </a:r>
            <a:endParaRPr lang="es-CL" sz="2300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912394" y="1828800"/>
            <a:ext cx="4800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dirty="0" smtClean="0">
                <a:latin typeface="Calibri Light" panose="020F0302020204030204" pitchFamily="34" charset="0"/>
              </a:rPr>
              <a:t>Datos guardados en memoria secundaria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dirty="0" smtClean="0">
                <a:latin typeface="Calibri Light" panose="020F0302020204030204" pitchFamily="34" charset="0"/>
              </a:rPr>
              <a:t>La lectura se hace por </a:t>
            </a:r>
            <a:r>
              <a:rPr lang="es-CL" b="1" dirty="0" smtClean="0">
                <a:latin typeface="Calibri Light" panose="020F0302020204030204" pitchFamily="34" charset="0"/>
              </a:rPr>
              <a:t>bloques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dirty="0" smtClean="0">
                <a:latin typeface="Calibri Light" panose="020F0302020204030204" pitchFamily="34" charset="0"/>
              </a:rPr>
              <a:t>Un bloque tiene un tamaño de </a:t>
            </a:r>
            <a:r>
              <a:rPr lang="es-CL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s-CL" dirty="0" smtClean="0">
                <a:latin typeface="Calibri Light" panose="020F0302020204030204" pitchFamily="34" charset="0"/>
              </a:rPr>
              <a:t> </a:t>
            </a:r>
            <a:r>
              <a:rPr lang="es-CL" dirty="0" err="1" smtClean="0">
                <a:latin typeface="Calibri Light" panose="020F0302020204030204" pitchFamily="34" charset="0"/>
              </a:rPr>
              <a:t>tuplas</a:t>
            </a:r>
            <a:endParaRPr lang="es-CL" b="1" dirty="0">
              <a:latin typeface="Calibri Light" panose="020F030202020403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912394" y="4876800"/>
            <a:ext cx="480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dirty="0" smtClean="0">
                <a:latin typeface="Calibri Light" panose="020F0302020204030204" pitchFamily="34" charset="0"/>
              </a:rPr>
              <a:t>Los datos son llevados a memoria principal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dirty="0" smtClean="0">
                <a:latin typeface="Calibri Light" panose="020F0302020204030204" pitchFamily="34" charset="0"/>
              </a:rPr>
              <a:t>La memoria tiene una capacidad de </a:t>
            </a:r>
            <a:r>
              <a:rPr lang="es-CL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s-CL" b="1" dirty="0" smtClean="0">
                <a:latin typeface="Calibri Light" panose="020F0302020204030204" pitchFamily="34" charset="0"/>
              </a:rPr>
              <a:t> </a:t>
            </a:r>
            <a:r>
              <a:rPr lang="es-CL" dirty="0" err="1" smtClean="0">
                <a:latin typeface="Calibri Light" panose="020F0302020204030204" pitchFamily="34" charset="0"/>
              </a:rPr>
              <a:t>tuplas</a:t>
            </a:r>
            <a:endParaRPr lang="es-CL" b="1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1981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sz="3200" dirty="0" smtClean="0"/>
              <a:t>Sistema de Costos</a:t>
            </a:r>
            <a:endParaRPr lang="es-CL" sz="3200" dirty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457200" y="1219200"/>
            <a:ext cx="8229600" cy="48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0" lvl="2" indent="0">
              <a:buFont typeface="Arial" pitchFamily="34" charset="0"/>
              <a:buNone/>
            </a:pPr>
            <a:endParaRPr lang="es-CL" dirty="0" smtClean="0">
              <a:solidFill>
                <a:prstClr val="black"/>
              </a:solidFill>
              <a:latin typeface="Calibri Light" panose="020F0302020204030204" pitchFamily="34" charset="0"/>
            </a:endParaRPr>
          </a:p>
          <a:p>
            <a:pPr marL="914400" lvl="2" indent="0">
              <a:buFont typeface="Arial" pitchFamily="34" charset="0"/>
              <a:buNone/>
            </a:pPr>
            <a:endParaRPr lang="es-CL" dirty="0" smtClean="0">
              <a:solidFill>
                <a:prstClr val="black"/>
              </a:solidFill>
              <a:latin typeface="Calibri Light" panose="020F0302020204030204" pitchFamily="34" charset="0"/>
            </a:endParaRPr>
          </a:p>
          <a:p>
            <a:pPr lvl="2"/>
            <a:endParaRPr lang="es-CL" dirty="0" smtClean="0">
              <a:solidFill>
                <a:prstClr val="black"/>
              </a:solidFill>
              <a:latin typeface="Calibri Light" panose="020F0302020204030204" pitchFamily="34" charset="0"/>
            </a:endParaRPr>
          </a:p>
          <a:p>
            <a:pPr lvl="1"/>
            <a:endParaRPr lang="es-CL" dirty="0" smtClean="0">
              <a:solidFill>
                <a:prstClr val="black"/>
              </a:solidFill>
              <a:latin typeface="Calibri Light" panose="020F0302020204030204" pitchFamily="34" charset="0"/>
            </a:endParaRPr>
          </a:p>
          <a:p>
            <a:endParaRPr lang="es-CL" dirty="0" smtClean="0">
              <a:solidFill>
                <a:prstClr val="black"/>
              </a:solidFill>
              <a:latin typeface="Calibri Light" panose="020F0302020204030204" pitchFamily="34" charset="0"/>
            </a:endParaRPr>
          </a:p>
        </p:txBody>
      </p:sp>
      <p:sp>
        <p:nvSpPr>
          <p:cNvPr id="4" name="Flowchart: Process 3"/>
          <p:cNvSpPr/>
          <p:nvPr/>
        </p:nvSpPr>
        <p:spPr>
          <a:xfrm>
            <a:off x="2133600" y="4762621"/>
            <a:ext cx="1524000" cy="1219200"/>
          </a:xfrm>
          <a:prstGeom prst="flowChartProcess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2300" dirty="0" smtClean="0">
                <a:solidFill>
                  <a:prstClr val="white"/>
                </a:solidFill>
                <a:latin typeface="Calibri Light" panose="020F0302020204030204" pitchFamily="34" charset="0"/>
              </a:rPr>
              <a:t>Memoria Principal</a:t>
            </a:r>
            <a:endParaRPr lang="es-CL" sz="2300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pic>
        <p:nvPicPr>
          <p:cNvPr id="3074" name="Picture 2" descr="https://images-na.ssl-images-amazon.com/images/I/71tvEOjm8jL._SX425_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447800"/>
            <a:ext cx="1752600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119" y="4495800"/>
            <a:ext cx="914400" cy="17528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Flowchart: Process 9"/>
          <p:cNvSpPr/>
          <p:nvPr/>
        </p:nvSpPr>
        <p:spPr>
          <a:xfrm>
            <a:off x="2133600" y="1714500"/>
            <a:ext cx="1524000" cy="1219200"/>
          </a:xfrm>
          <a:prstGeom prst="flowChartProcess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2300" dirty="0" smtClean="0">
                <a:solidFill>
                  <a:prstClr val="white"/>
                </a:solidFill>
                <a:latin typeface="Calibri Light" panose="020F0302020204030204" pitchFamily="34" charset="0"/>
              </a:rPr>
              <a:t>Memoria</a:t>
            </a:r>
          </a:p>
          <a:p>
            <a:pPr algn="ctr"/>
            <a:r>
              <a:rPr lang="es-CL" sz="2300" dirty="0" smtClean="0">
                <a:solidFill>
                  <a:prstClr val="white"/>
                </a:solidFill>
                <a:latin typeface="Calibri Light" panose="020F0302020204030204" pitchFamily="34" charset="0"/>
              </a:rPr>
              <a:t>Secundaria</a:t>
            </a:r>
            <a:endParaRPr lang="es-CL" sz="2300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912394" y="1828800"/>
            <a:ext cx="4800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dirty="0" smtClean="0">
                <a:latin typeface="Calibri Light" panose="020F0302020204030204" pitchFamily="34" charset="0"/>
              </a:rPr>
              <a:t>Datos guardados en memoria secundaria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dirty="0" smtClean="0">
                <a:latin typeface="Calibri Light" panose="020F0302020204030204" pitchFamily="34" charset="0"/>
              </a:rPr>
              <a:t>La lectura se hace por </a:t>
            </a:r>
            <a:r>
              <a:rPr lang="es-CL" b="1" dirty="0" smtClean="0">
                <a:latin typeface="Calibri Light" panose="020F0302020204030204" pitchFamily="34" charset="0"/>
              </a:rPr>
              <a:t>bloques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dirty="0" smtClean="0">
                <a:latin typeface="Calibri Light" panose="020F0302020204030204" pitchFamily="34" charset="0"/>
              </a:rPr>
              <a:t>Un bloque tiene un tamaño de </a:t>
            </a:r>
            <a:r>
              <a:rPr lang="es-CL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s-CL" dirty="0" smtClean="0">
                <a:latin typeface="Calibri Light" panose="020F0302020204030204" pitchFamily="34" charset="0"/>
              </a:rPr>
              <a:t> </a:t>
            </a:r>
            <a:r>
              <a:rPr lang="es-CL" dirty="0" err="1" smtClean="0">
                <a:latin typeface="Calibri Light" panose="020F0302020204030204" pitchFamily="34" charset="0"/>
              </a:rPr>
              <a:t>tuplas</a:t>
            </a:r>
            <a:endParaRPr lang="es-CL" b="1" dirty="0">
              <a:latin typeface="Calibri Light" panose="020F030202020403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912394" y="4876800"/>
            <a:ext cx="480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dirty="0" smtClean="0">
                <a:latin typeface="Calibri Light" panose="020F0302020204030204" pitchFamily="34" charset="0"/>
              </a:rPr>
              <a:t>Los datos son llevados a memoria principal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dirty="0" smtClean="0">
                <a:latin typeface="Calibri Light" panose="020F0302020204030204" pitchFamily="34" charset="0"/>
              </a:rPr>
              <a:t>La memoria tiene una capacidad de </a:t>
            </a:r>
            <a:r>
              <a:rPr lang="es-CL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s-CL" b="1" dirty="0" smtClean="0">
                <a:latin typeface="Calibri Light" panose="020F0302020204030204" pitchFamily="34" charset="0"/>
              </a:rPr>
              <a:t> </a:t>
            </a:r>
            <a:r>
              <a:rPr lang="es-CL" dirty="0" err="1" smtClean="0">
                <a:latin typeface="Calibri Light" panose="020F0302020204030204" pitchFamily="34" charset="0"/>
              </a:rPr>
              <a:t>tuplas</a:t>
            </a:r>
            <a:endParaRPr lang="es-CL" b="1" dirty="0">
              <a:latin typeface="Calibri Light" panose="020F0302020204030204" pitchFamily="34" charset="0"/>
            </a:endParaRPr>
          </a:p>
        </p:txBody>
      </p:sp>
      <p:sp>
        <p:nvSpPr>
          <p:cNvPr id="11" name="Content Placeholder 6 2"/>
          <p:cNvSpPr txBox="1">
            <a:spLocks/>
          </p:cNvSpPr>
          <p:nvPr/>
        </p:nvSpPr>
        <p:spPr>
          <a:xfrm>
            <a:off x="1483519" y="3124200"/>
            <a:ext cx="7631906" cy="1524000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 anchor="ctr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200" b="1" i="1" dirty="0" smtClean="0">
                <a:latin typeface="Calibri Light" panose="020F0302020204030204" pitchFamily="34" charset="0"/>
              </a:rPr>
              <a:t>Sistema de Costos:</a:t>
            </a:r>
          </a:p>
          <a:p>
            <a:pPr marL="0" indent="0" algn="ctr">
              <a:buNone/>
            </a:pPr>
            <a:r>
              <a:rPr lang="es-CL" sz="1800" i="1" dirty="0" smtClean="0">
                <a:latin typeface="Calibri Light" panose="020F0302020204030204" pitchFamily="34" charset="0"/>
              </a:rPr>
              <a:t>Cuenta los accesos </a:t>
            </a:r>
            <a:r>
              <a:rPr lang="es-CL" sz="1800" i="1" u="sng" dirty="0" smtClean="0">
                <a:latin typeface="Calibri Light" panose="020F0302020204030204" pitchFamily="34" charset="0"/>
              </a:rPr>
              <a:t>a la memoria secundaria</a:t>
            </a:r>
            <a:r>
              <a:rPr lang="es-CL" sz="1800" i="1" dirty="0" smtClean="0">
                <a:latin typeface="Calibri Light" panose="020F0302020204030204" pitchFamily="34" charset="0"/>
              </a:rPr>
              <a:t>.</a:t>
            </a:r>
          </a:p>
          <a:p>
            <a:pPr marL="0" indent="0" algn="ctr">
              <a:buNone/>
            </a:pPr>
            <a:r>
              <a:rPr lang="es-CL" sz="1800" i="1" dirty="0" smtClean="0">
                <a:latin typeface="Calibri Light" panose="020F0302020204030204" pitchFamily="34" charset="0"/>
              </a:rPr>
              <a:t>Cada vez que se lee o escribe, se suma 1 al costo.</a:t>
            </a:r>
          </a:p>
          <a:p>
            <a:pPr marL="0" indent="0" algn="ctr">
              <a:buNone/>
            </a:pPr>
            <a:r>
              <a:rPr lang="es-CL" sz="1800" i="1" dirty="0">
                <a:latin typeface="Calibri Light" panose="020F0302020204030204" pitchFamily="34" charset="0"/>
              </a:rPr>
              <a:t>Asume que las operaciones en memoria principal toman </a:t>
            </a:r>
            <a:r>
              <a:rPr lang="es-CL" sz="1800" i="1" dirty="0" smtClean="0">
                <a:latin typeface="Calibri Light" panose="020F0302020204030204" pitchFamily="34" charset="0"/>
              </a:rPr>
              <a:t>un tiempo despreciable.</a:t>
            </a:r>
            <a:endParaRPr lang="es-CL" sz="1900" i="1" dirty="0" smtClean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1369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sz="3200" dirty="0" smtClean="0"/>
              <a:t>Sistema de Costos</a:t>
            </a:r>
            <a:endParaRPr lang="es-CL" sz="3200" dirty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457200" y="1219200"/>
            <a:ext cx="8229600" cy="48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0" lvl="2" indent="0">
              <a:buFont typeface="Arial" pitchFamily="34" charset="0"/>
              <a:buNone/>
            </a:pPr>
            <a:endParaRPr lang="es-CL" dirty="0" smtClean="0">
              <a:solidFill>
                <a:prstClr val="black"/>
              </a:solidFill>
              <a:latin typeface="Calibri Light" panose="020F0302020204030204" pitchFamily="34" charset="0"/>
            </a:endParaRPr>
          </a:p>
          <a:p>
            <a:pPr marL="914400" lvl="2" indent="0">
              <a:buFont typeface="Arial" pitchFamily="34" charset="0"/>
              <a:buNone/>
            </a:pPr>
            <a:endParaRPr lang="es-CL" dirty="0" smtClean="0">
              <a:solidFill>
                <a:prstClr val="black"/>
              </a:solidFill>
              <a:latin typeface="Calibri Light" panose="020F0302020204030204" pitchFamily="34" charset="0"/>
            </a:endParaRPr>
          </a:p>
          <a:p>
            <a:pPr lvl="2"/>
            <a:endParaRPr lang="es-CL" dirty="0" smtClean="0">
              <a:solidFill>
                <a:prstClr val="black"/>
              </a:solidFill>
              <a:latin typeface="Calibri Light" panose="020F0302020204030204" pitchFamily="34" charset="0"/>
            </a:endParaRPr>
          </a:p>
          <a:p>
            <a:pPr lvl="1"/>
            <a:endParaRPr lang="es-CL" dirty="0" smtClean="0">
              <a:solidFill>
                <a:prstClr val="black"/>
              </a:solidFill>
              <a:latin typeface="Calibri Light" panose="020F0302020204030204" pitchFamily="34" charset="0"/>
            </a:endParaRPr>
          </a:p>
          <a:p>
            <a:endParaRPr lang="es-CL" dirty="0" smtClean="0">
              <a:solidFill>
                <a:prstClr val="black"/>
              </a:solidFill>
              <a:latin typeface="Calibri Light" panose="020F030202020403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70296" y="2286000"/>
            <a:ext cx="7302104" cy="533400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 anchor="ctr" anchorCtr="0">
            <a:noAutofit/>
          </a:bodyPr>
          <a:lstStyle/>
          <a:p>
            <a:pPr algn="ctr"/>
            <a:r>
              <a:rPr lang="es-CL" dirty="0">
                <a:latin typeface="Calibri Light" panose="020F0302020204030204" pitchFamily="34" charset="0"/>
                <a:cs typeface="Calibri Light" panose="020F0302020204030204" pitchFamily="34" charset="0"/>
              </a:rPr>
              <a:t>¿Cuánto cuesta leer </a:t>
            </a:r>
            <a:r>
              <a:rPr lang="es-CL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s-CL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s-CL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tuplas</a:t>
            </a:r>
            <a:r>
              <a:rPr lang="es-CL" dirty="0">
                <a:latin typeface="Calibri Light" panose="020F0302020204030204" pitchFamily="34" charset="0"/>
                <a:cs typeface="Calibri Light" panose="020F0302020204030204" pitchFamily="34" charset="0"/>
              </a:rPr>
              <a:t> desde </a:t>
            </a:r>
            <a:r>
              <a:rPr lang="es-CL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la memoria secundaria?</a:t>
            </a:r>
            <a:endParaRPr lang="es-CL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6" name="Content Placeholder 6 2 1"/>
          <p:cNvSpPr txBox="1">
            <a:spLocks/>
          </p:cNvSpPr>
          <p:nvPr/>
        </p:nvSpPr>
        <p:spPr>
          <a:xfrm>
            <a:off x="7800571" y="2286000"/>
            <a:ext cx="914400" cy="533399"/>
          </a:xfrm>
          <a:prstGeom prst="rect">
            <a:avLst/>
          </a:prstGeom>
          <a:solidFill>
            <a:srgbClr val="FFFFCC"/>
          </a:solidFill>
          <a:ln w="34925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 anchor="ctr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s-CL" sz="1900" i="1" dirty="0" smtClean="0">
              <a:latin typeface="Calibri Light" panose="020F0302020204030204" pitchFamily="34" charset="0"/>
            </a:endParaRPr>
          </a:p>
        </p:txBody>
      </p:sp>
      <p:sp>
        <p:nvSpPr>
          <p:cNvPr id="17" name="Content Placeholder 6 2 2 2"/>
          <p:cNvSpPr txBox="1">
            <a:spLocks/>
          </p:cNvSpPr>
          <p:nvPr/>
        </p:nvSpPr>
        <p:spPr>
          <a:xfrm>
            <a:off x="4267200" y="380459"/>
            <a:ext cx="4800600" cy="68634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1750">
            <a:solidFill>
              <a:srgbClr val="0101FF"/>
            </a:solidFill>
            <a:prstDash val="dash"/>
          </a:ln>
        </p:spPr>
        <p:txBody>
          <a:bodyPr vert="horz" lIns="91440" tIns="45720" rIns="91440" bIns="45720" rtlCol="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/>
            <a:r>
              <a:rPr lang="es-CL" sz="1800" dirty="0" smtClean="0">
                <a:latin typeface="Calibri Light" panose="020F0302020204030204" pitchFamily="34" charset="0"/>
              </a:rPr>
              <a:t>Un bloque tiene un tamaño de </a:t>
            </a:r>
            <a:r>
              <a:rPr lang="es-CL" sz="1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s-CL" sz="1800" dirty="0" smtClean="0">
                <a:latin typeface="Calibri Light" panose="020F0302020204030204" pitchFamily="34" charset="0"/>
              </a:rPr>
              <a:t> </a:t>
            </a:r>
            <a:r>
              <a:rPr lang="es-CL" sz="1800" dirty="0" err="1" smtClean="0">
                <a:latin typeface="Calibri Light" panose="020F0302020204030204" pitchFamily="34" charset="0"/>
              </a:rPr>
              <a:t>tuplas</a:t>
            </a:r>
            <a:endParaRPr lang="es-CL" sz="1800" dirty="0" smtClean="0">
              <a:latin typeface="Calibri Light" panose="020F0302020204030204" pitchFamily="34" charset="0"/>
            </a:endParaRPr>
          </a:p>
          <a:p>
            <a:pPr marL="285750" indent="-285750"/>
            <a:r>
              <a:rPr lang="es-CL" sz="1800" dirty="0" smtClean="0">
                <a:latin typeface="Calibri Light" panose="020F0302020204030204" pitchFamily="34" charset="0"/>
              </a:rPr>
              <a:t>La memoria tiene una capacidad de </a:t>
            </a:r>
            <a:r>
              <a:rPr lang="es-CL" sz="1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s-CL" sz="1800" b="1" dirty="0" smtClean="0">
                <a:latin typeface="Calibri Light" panose="020F0302020204030204" pitchFamily="34" charset="0"/>
              </a:rPr>
              <a:t> </a:t>
            </a:r>
            <a:r>
              <a:rPr lang="es-CL" sz="1800" dirty="0" err="1" smtClean="0">
                <a:latin typeface="Calibri Light" panose="020F0302020204030204" pitchFamily="34" charset="0"/>
              </a:rPr>
              <a:t>tuplas</a:t>
            </a:r>
            <a:endParaRPr lang="es-CL" sz="1800" b="1" dirty="0">
              <a:latin typeface="Calibri Light" panose="020F030202020403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200" y="2414033"/>
            <a:ext cx="397257" cy="305067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470296" y="3276599"/>
            <a:ext cx="7302104" cy="533400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 anchor="ctr" anchorCtr="0">
            <a:noAutofit/>
          </a:bodyPr>
          <a:lstStyle/>
          <a:p>
            <a:pPr algn="ctr"/>
            <a:r>
              <a:rPr lang="es-CL" dirty="0">
                <a:latin typeface="Calibri Light" panose="020F0302020204030204" pitchFamily="34" charset="0"/>
                <a:cs typeface="Calibri Light" panose="020F0302020204030204" pitchFamily="34" charset="0"/>
              </a:rPr>
              <a:t>¿</a:t>
            </a:r>
            <a:r>
              <a:rPr lang="es-CL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Cuántos bloques caben en memoria?</a:t>
            </a:r>
            <a:endParaRPr lang="es-CL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0" name="Content Placeholder 6 2 2 1"/>
          <p:cNvSpPr txBox="1">
            <a:spLocks/>
          </p:cNvSpPr>
          <p:nvPr/>
        </p:nvSpPr>
        <p:spPr>
          <a:xfrm>
            <a:off x="7800571" y="3276599"/>
            <a:ext cx="914400" cy="533399"/>
          </a:xfrm>
          <a:prstGeom prst="rect">
            <a:avLst/>
          </a:prstGeom>
          <a:solidFill>
            <a:srgbClr val="FFFFCC"/>
          </a:solidFill>
          <a:ln w="34925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 anchor="ctr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s-CL" sz="1900" i="1" dirty="0" smtClean="0">
              <a:latin typeface="Calibri Light" panose="020F0302020204030204" pitchFamily="34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9542" y="3404634"/>
            <a:ext cx="452571" cy="338591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470296" y="4267200"/>
            <a:ext cx="7302104" cy="533400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 anchor="ctr" anchorCtr="0">
            <a:noAutofit/>
          </a:bodyPr>
          <a:lstStyle/>
          <a:p>
            <a:pPr algn="ctr"/>
            <a:r>
              <a:rPr lang="es-CL" dirty="0">
                <a:latin typeface="Calibri Light" panose="020F0302020204030204" pitchFamily="34" charset="0"/>
                <a:cs typeface="Calibri Light" panose="020F0302020204030204" pitchFamily="34" charset="0"/>
              </a:rPr>
              <a:t>¿</a:t>
            </a:r>
            <a:r>
              <a:rPr lang="es-CL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Cuántos bloques usa una relación </a:t>
            </a:r>
            <a:r>
              <a:rPr lang="es-CL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s-CL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?</a:t>
            </a:r>
            <a:endParaRPr lang="es-CL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4" name="Content Placeholder 6 2 2 3"/>
          <p:cNvSpPr txBox="1">
            <a:spLocks/>
          </p:cNvSpPr>
          <p:nvPr/>
        </p:nvSpPr>
        <p:spPr>
          <a:xfrm>
            <a:off x="7800571" y="4267200"/>
            <a:ext cx="914400" cy="533399"/>
          </a:xfrm>
          <a:prstGeom prst="rect">
            <a:avLst/>
          </a:prstGeom>
          <a:solidFill>
            <a:srgbClr val="FFFFCC"/>
          </a:solidFill>
          <a:ln w="34925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 anchor="ctr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s-CL" sz="1900" i="1" dirty="0" smtClean="0">
              <a:latin typeface="Calibri Light" panose="020F0302020204030204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6018" y="4345328"/>
            <a:ext cx="519619" cy="37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14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9" grpId="0" animBg="1"/>
      <p:bldP spid="20" grpId="0" animBg="1"/>
      <p:bldP spid="23" grpId="0" animBg="1"/>
      <p:bldP spid="2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Procesamiento de consultas</a:t>
            </a:r>
            <a:endParaRPr lang="es-CL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4205276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Content Placeholder 2"/>
          <p:cNvSpPr txBox="1">
            <a:spLocks/>
          </p:cNvSpPr>
          <p:nvPr/>
        </p:nvSpPr>
        <p:spPr>
          <a:xfrm>
            <a:off x="-8200" y="1295400"/>
            <a:ext cx="9152199" cy="55669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" indent="0" algn="ctr">
              <a:buFont typeface="Arial" pitchFamily="34" charset="0"/>
              <a:buNone/>
            </a:pPr>
            <a:r>
              <a:rPr lang="es-CL" sz="2800" b="1" dirty="0" smtClean="0">
                <a:solidFill>
                  <a:srgbClr val="0066CC"/>
                </a:solidFill>
                <a:latin typeface="Calibri Light" panose="020F0302020204030204" pitchFamily="34" charset="0"/>
              </a:rPr>
              <a:t>Uno dice lo que quiere, no cómo debería ser computado</a:t>
            </a:r>
          </a:p>
          <a:p>
            <a:pPr marL="457200" lvl="1" indent="0" algn="ctr">
              <a:buClr>
                <a:schemeClr val="bg1"/>
              </a:buClr>
              <a:buNone/>
            </a:pPr>
            <a:endParaRPr lang="es-CL" i="1" dirty="0" smtClean="0">
              <a:solidFill>
                <a:schemeClr val="bg1"/>
              </a:solidFill>
              <a:latin typeface="Calibri Light" panose="020F0302020204030204" pitchFamily="34" charset="0"/>
            </a:endParaRPr>
          </a:p>
          <a:p>
            <a:pPr lvl="1" algn="ctr">
              <a:buClr>
                <a:schemeClr val="bg1"/>
              </a:buClr>
            </a:pPr>
            <a:r>
              <a:rPr lang="es-CL" i="1" dirty="0" smtClean="0">
                <a:solidFill>
                  <a:schemeClr val="bg1"/>
                </a:solidFill>
                <a:latin typeface="Calibri Light" panose="020F0302020204030204" pitchFamily="34" charset="0"/>
              </a:rPr>
              <a:t>Idealmente</a:t>
            </a:r>
            <a:r>
              <a:rPr lang="es-CL" dirty="0" smtClean="0">
                <a:solidFill>
                  <a:schemeClr val="bg1"/>
                </a:solidFill>
                <a:latin typeface="Calibri Light" panose="020F0302020204030204" pitchFamily="34" charset="0"/>
              </a:rPr>
              <a:t>, el motor puede elegir el mejor plan de ejecución independientemente de su expresión particular</a:t>
            </a:r>
          </a:p>
          <a:p>
            <a:pPr lvl="2" algn="ctr">
              <a:buClr>
                <a:schemeClr val="bg1"/>
              </a:buClr>
            </a:pPr>
            <a:r>
              <a:rPr lang="es-CL" dirty="0" smtClean="0">
                <a:solidFill>
                  <a:schemeClr val="bg1"/>
                </a:solidFill>
                <a:latin typeface="Calibri Light" panose="020F0302020204030204" pitchFamily="34" charset="0"/>
              </a:rPr>
              <a:t>Pero, esto es caro, entonces </a:t>
            </a:r>
            <a:r>
              <a:rPr lang="es-CL" i="1" dirty="0" smtClean="0">
                <a:solidFill>
                  <a:schemeClr val="bg1"/>
                </a:solidFill>
                <a:latin typeface="Calibri Light" panose="020F0302020204030204" pitchFamily="34" charset="0"/>
              </a:rPr>
              <a:t>en la práctica</a:t>
            </a:r>
            <a:r>
              <a:rPr lang="es-CL" dirty="0" smtClean="0">
                <a:solidFill>
                  <a:schemeClr val="bg1"/>
                </a:solidFill>
                <a:latin typeface="Calibri Light" panose="020F0302020204030204" pitchFamily="34" charset="0"/>
              </a:rPr>
              <a:t>, hay diferencias</a:t>
            </a:r>
          </a:p>
          <a:p>
            <a:pPr lvl="1" algn="ctr">
              <a:buClr>
                <a:schemeClr val="bg1"/>
              </a:buClr>
            </a:pPr>
            <a:r>
              <a:rPr lang="es-CL" dirty="0" smtClean="0">
                <a:solidFill>
                  <a:schemeClr val="bg1"/>
                </a:solidFill>
                <a:latin typeface="Calibri Light" panose="020F0302020204030204" pitchFamily="34" charset="0"/>
              </a:rPr>
              <a:t>Regresaremos al tema de rendimiento y optimización más adelante en el curso</a:t>
            </a:r>
          </a:p>
          <a:p>
            <a:pPr lvl="1" algn="ctr">
              <a:buClr>
                <a:schemeClr val="bg1"/>
              </a:buClr>
            </a:pPr>
            <a:r>
              <a:rPr lang="es-CL" dirty="0" smtClean="0">
                <a:solidFill>
                  <a:schemeClr val="bg1"/>
                </a:solidFill>
                <a:latin typeface="Calibri Light" panose="020F0302020204030204" pitchFamily="34" charset="0"/>
              </a:rPr>
              <a:t>Pero en general, se puede expresar una consulta en la forma “más natural” y dejar la ejecución al motor </a:t>
            </a:r>
            <a:endParaRPr lang="es-CL" dirty="0">
              <a:solidFill>
                <a:schemeClr val="bg1"/>
              </a:solidFill>
              <a:latin typeface="Calibri Light" panose="020F0302020204030204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0" y="2209800"/>
            <a:ext cx="9144000" cy="4648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885850" y="3560092"/>
            <a:ext cx="1300656" cy="149754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SQL es un lenguaje </a:t>
            </a:r>
            <a:r>
              <a:rPr lang="es-CL" b="1" dirty="0">
                <a:solidFill>
                  <a:srgbClr val="0066CC"/>
                </a:solidFill>
              </a:rPr>
              <a:t>declarativo</a:t>
            </a:r>
          </a:p>
        </p:txBody>
      </p:sp>
      <p:grpSp>
        <p:nvGrpSpPr>
          <p:cNvPr id="35" name="Group 34"/>
          <p:cNvGrpSpPr/>
          <p:nvPr/>
        </p:nvGrpSpPr>
        <p:grpSpPr>
          <a:xfrm>
            <a:off x="382968" y="2295042"/>
            <a:ext cx="1975209" cy="1016693"/>
            <a:chOff x="382968" y="2295042"/>
            <a:chExt cx="1975209" cy="1016693"/>
          </a:xfrm>
        </p:grpSpPr>
        <p:sp>
          <p:nvSpPr>
            <p:cNvPr id="4" name="Rectangle 3"/>
            <p:cNvSpPr/>
            <p:nvPr/>
          </p:nvSpPr>
          <p:spPr>
            <a:xfrm>
              <a:off x="382968" y="2295042"/>
              <a:ext cx="1975209" cy="1016693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>
                <a:latin typeface="Calibri Light" panose="020F0302020204030204" pitchFamily="34" charset="0"/>
              </a:endParaRPr>
            </a:p>
          </p:txBody>
        </p:sp>
        <p:pic>
          <p:nvPicPr>
            <p:cNvPr id="20" name="Picture 19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3058" y="2511764"/>
              <a:ext cx="1166317" cy="525628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9217" y="2327933"/>
              <a:ext cx="1064610" cy="109665"/>
            </a:xfrm>
            <a:prstGeom prst="rect">
              <a:avLst/>
            </a:prstGeom>
          </p:spPr>
        </p:pic>
      </p:grpSp>
      <p:grpSp>
        <p:nvGrpSpPr>
          <p:cNvPr id="36" name="Group 35"/>
          <p:cNvGrpSpPr/>
          <p:nvPr/>
        </p:nvGrpSpPr>
        <p:grpSpPr>
          <a:xfrm>
            <a:off x="381001" y="3415210"/>
            <a:ext cx="1975209" cy="1019583"/>
            <a:chOff x="381001" y="3415210"/>
            <a:chExt cx="1975209" cy="1019583"/>
          </a:xfrm>
        </p:grpSpPr>
        <p:sp>
          <p:nvSpPr>
            <p:cNvPr id="8" name="Rectangle 7"/>
            <p:cNvSpPr/>
            <p:nvPr/>
          </p:nvSpPr>
          <p:spPr>
            <a:xfrm>
              <a:off x="381001" y="3415210"/>
              <a:ext cx="1975209" cy="1019583"/>
            </a:xfrm>
            <a:prstGeom prst="rect">
              <a:avLst/>
            </a:prstGeom>
            <a:solidFill>
              <a:srgbClr val="FEF1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>
                <a:latin typeface="Calibri Light" panose="020F0302020204030204" pitchFamily="34" charset="0"/>
              </a:endParaRPr>
            </a:p>
          </p:txBody>
        </p:sp>
        <p:pic>
          <p:nvPicPr>
            <p:cNvPr id="22" name="Picture 21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1743" y="3633801"/>
              <a:ext cx="1578417" cy="678234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7273" y="3449970"/>
              <a:ext cx="790011" cy="110122"/>
            </a:xfrm>
            <a:prstGeom prst="rect">
              <a:avLst/>
            </a:prstGeom>
          </p:spPr>
        </p:pic>
      </p:grpSp>
      <p:grpSp>
        <p:nvGrpSpPr>
          <p:cNvPr id="28" name="Group 27"/>
          <p:cNvGrpSpPr/>
          <p:nvPr/>
        </p:nvGrpSpPr>
        <p:grpSpPr>
          <a:xfrm>
            <a:off x="381000" y="4538268"/>
            <a:ext cx="1975209" cy="1060615"/>
            <a:chOff x="381000" y="4538268"/>
            <a:chExt cx="1975209" cy="1060615"/>
          </a:xfrm>
        </p:grpSpPr>
        <p:sp>
          <p:nvSpPr>
            <p:cNvPr id="12" name="Rectangle 11"/>
            <p:cNvSpPr/>
            <p:nvPr/>
          </p:nvSpPr>
          <p:spPr>
            <a:xfrm>
              <a:off x="381000" y="4538268"/>
              <a:ext cx="1975209" cy="1060615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>
                <a:latin typeface="Calibri Light" panose="020F0302020204030204" pitchFamily="34" charset="0"/>
              </a:endParaRPr>
            </a:p>
          </p:txBody>
        </p:sp>
        <p:pic>
          <p:nvPicPr>
            <p:cNvPr id="25" name="Picture 24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1090" y="4741387"/>
              <a:ext cx="1576639" cy="762783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1984" y="4567762"/>
              <a:ext cx="1327922" cy="111972"/>
            </a:xfrm>
            <a:prstGeom prst="rect">
              <a:avLst/>
            </a:prstGeom>
          </p:spPr>
        </p:pic>
      </p:grpSp>
      <p:grpSp>
        <p:nvGrpSpPr>
          <p:cNvPr id="33" name="Group 32"/>
          <p:cNvGrpSpPr/>
          <p:nvPr/>
        </p:nvGrpSpPr>
        <p:grpSpPr>
          <a:xfrm>
            <a:off x="381000" y="5702358"/>
            <a:ext cx="1978854" cy="1060614"/>
            <a:chOff x="381000" y="5702358"/>
            <a:chExt cx="1978854" cy="1060614"/>
          </a:xfrm>
        </p:grpSpPr>
        <p:sp>
          <p:nvSpPr>
            <p:cNvPr id="16" name="Rectangle 15"/>
            <p:cNvSpPr/>
            <p:nvPr/>
          </p:nvSpPr>
          <p:spPr>
            <a:xfrm>
              <a:off x="381000" y="5702358"/>
              <a:ext cx="1978854" cy="1060614"/>
            </a:xfrm>
            <a:prstGeom prst="rect">
              <a:avLst/>
            </a:prstGeom>
            <a:solidFill>
              <a:srgbClr val="EEEC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>
                <a:latin typeface="Calibri Light" panose="020F0302020204030204" pitchFamily="34" charset="0"/>
              </a:endParaRPr>
            </a:p>
          </p:txBody>
        </p:sp>
        <p:pic>
          <p:nvPicPr>
            <p:cNvPr id="32" name="Picture 31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1741" y="5902586"/>
              <a:ext cx="1580328" cy="837271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7272" y="5728962"/>
              <a:ext cx="1556925" cy="114328"/>
            </a:xfrm>
            <a:prstGeom prst="rect">
              <a:avLst/>
            </a:prstGeom>
          </p:spPr>
        </p:pic>
      </p:grpSp>
      <p:pic>
        <p:nvPicPr>
          <p:cNvPr id="24" name="Picture 23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3657600" y="3451581"/>
            <a:ext cx="1751603" cy="175160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6619256" y="2295042"/>
            <a:ext cx="2217599" cy="4467930"/>
          </a:xfrm>
          <a:prstGeom prst="rect">
            <a:avLst/>
          </a:prstGeom>
        </p:spPr>
      </p:pic>
      <p:cxnSp>
        <p:nvCxnSpPr>
          <p:cNvPr id="29" name="Straight Arrow Connector 28"/>
          <p:cNvCxnSpPr>
            <a:endCxn id="24" idx="1"/>
          </p:cNvCxnSpPr>
          <p:nvPr/>
        </p:nvCxnSpPr>
        <p:spPr>
          <a:xfrm>
            <a:off x="2353433" y="2819400"/>
            <a:ext cx="1304167" cy="1507983"/>
          </a:xfrm>
          <a:prstGeom prst="straightConnector1">
            <a:avLst/>
          </a:prstGeom>
          <a:ln w="69850">
            <a:solidFill>
              <a:schemeClr val="tx2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stCxn id="8" idx="3"/>
          </p:cNvCxnSpPr>
          <p:nvPr/>
        </p:nvCxnSpPr>
        <p:spPr>
          <a:xfrm>
            <a:off x="2356210" y="3925002"/>
            <a:ext cx="1304166" cy="386807"/>
          </a:xfrm>
          <a:prstGeom prst="straightConnector1">
            <a:avLst/>
          </a:prstGeom>
          <a:ln w="69850">
            <a:solidFill>
              <a:schemeClr val="tx2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>
            <a:stCxn id="12" idx="3"/>
            <a:endCxn id="24" idx="1"/>
          </p:cNvCxnSpPr>
          <p:nvPr/>
        </p:nvCxnSpPr>
        <p:spPr>
          <a:xfrm flipV="1">
            <a:off x="2356209" y="4327383"/>
            <a:ext cx="1301391" cy="741193"/>
          </a:xfrm>
          <a:prstGeom prst="straightConnector1">
            <a:avLst/>
          </a:prstGeom>
          <a:ln w="69850">
            <a:solidFill>
              <a:schemeClr val="tx2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>
            <a:stCxn id="16" idx="3"/>
            <a:endCxn id="24" idx="1"/>
          </p:cNvCxnSpPr>
          <p:nvPr/>
        </p:nvCxnSpPr>
        <p:spPr>
          <a:xfrm flipV="1">
            <a:off x="2359854" y="4327383"/>
            <a:ext cx="1297746" cy="1905282"/>
          </a:xfrm>
          <a:prstGeom prst="straightConnector1">
            <a:avLst/>
          </a:prstGeom>
          <a:ln w="69850">
            <a:solidFill>
              <a:schemeClr val="tx2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>
            <a:stCxn id="24" idx="3"/>
          </p:cNvCxnSpPr>
          <p:nvPr/>
        </p:nvCxnSpPr>
        <p:spPr>
          <a:xfrm flipV="1">
            <a:off x="5409203" y="4327382"/>
            <a:ext cx="1203633" cy="1"/>
          </a:xfrm>
          <a:prstGeom prst="straightConnector1">
            <a:avLst/>
          </a:prstGeom>
          <a:ln w="69850">
            <a:solidFill>
              <a:schemeClr val="tx2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3" name="Picture 4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9172" y="3121720"/>
            <a:ext cx="1149256" cy="230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482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/>
          <p:cNvSpPr/>
          <p:nvPr/>
        </p:nvSpPr>
        <p:spPr>
          <a:xfrm>
            <a:off x="0" y="2209800"/>
            <a:ext cx="9144000" cy="4648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885850" y="3560092"/>
            <a:ext cx="1300656" cy="149754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SQL es un lenguaje </a:t>
            </a:r>
            <a:r>
              <a:rPr lang="es-CL" b="1" dirty="0">
                <a:solidFill>
                  <a:srgbClr val="0066CC"/>
                </a:solidFill>
              </a:rPr>
              <a:t>declarativo</a:t>
            </a:r>
          </a:p>
        </p:txBody>
      </p:sp>
      <p:grpSp>
        <p:nvGrpSpPr>
          <p:cNvPr id="35" name="Group 34"/>
          <p:cNvGrpSpPr/>
          <p:nvPr/>
        </p:nvGrpSpPr>
        <p:grpSpPr>
          <a:xfrm>
            <a:off x="382968" y="2295042"/>
            <a:ext cx="1975209" cy="1016693"/>
            <a:chOff x="382968" y="2295042"/>
            <a:chExt cx="1975209" cy="1016693"/>
          </a:xfrm>
        </p:grpSpPr>
        <p:sp>
          <p:nvSpPr>
            <p:cNvPr id="4" name="Rectangle 3"/>
            <p:cNvSpPr/>
            <p:nvPr/>
          </p:nvSpPr>
          <p:spPr>
            <a:xfrm>
              <a:off x="382968" y="2295042"/>
              <a:ext cx="1975209" cy="1016693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>
                <a:latin typeface="Calibri Light" panose="020F0302020204030204" pitchFamily="34" charset="0"/>
              </a:endParaRPr>
            </a:p>
          </p:txBody>
        </p:sp>
        <p:pic>
          <p:nvPicPr>
            <p:cNvPr id="20" name="Picture 19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3058" y="2511764"/>
              <a:ext cx="1166317" cy="525628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9217" y="2327933"/>
              <a:ext cx="1064610" cy="109665"/>
            </a:xfrm>
            <a:prstGeom prst="rect">
              <a:avLst/>
            </a:prstGeom>
          </p:spPr>
        </p:pic>
      </p:grpSp>
      <p:grpSp>
        <p:nvGrpSpPr>
          <p:cNvPr id="36" name="Group 35"/>
          <p:cNvGrpSpPr/>
          <p:nvPr/>
        </p:nvGrpSpPr>
        <p:grpSpPr>
          <a:xfrm>
            <a:off x="381001" y="3415210"/>
            <a:ext cx="1975209" cy="1019583"/>
            <a:chOff x="381001" y="3415210"/>
            <a:chExt cx="1975209" cy="1019583"/>
          </a:xfrm>
        </p:grpSpPr>
        <p:sp>
          <p:nvSpPr>
            <p:cNvPr id="8" name="Rectangle 7"/>
            <p:cNvSpPr/>
            <p:nvPr/>
          </p:nvSpPr>
          <p:spPr>
            <a:xfrm>
              <a:off x="381001" y="3415210"/>
              <a:ext cx="1975209" cy="1019583"/>
            </a:xfrm>
            <a:prstGeom prst="rect">
              <a:avLst/>
            </a:prstGeom>
            <a:solidFill>
              <a:srgbClr val="FEF1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>
                <a:latin typeface="Calibri Light" panose="020F0302020204030204" pitchFamily="34" charset="0"/>
              </a:endParaRPr>
            </a:p>
          </p:txBody>
        </p:sp>
        <p:pic>
          <p:nvPicPr>
            <p:cNvPr id="22" name="Picture 21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1743" y="3633801"/>
              <a:ext cx="1578417" cy="678234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7273" y="3449970"/>
              <a:ext cx="790011" cy="110122"/>
            </a:xfrm>
            <a:prstGeom prst="rect">
              <a:avLst/>
            </a:prstGeom>
          </p:spPr>
        </p:pic>
      </p:grpSp>
      <p:grpSp>
        <p:nvGrpSpPr>
          <p:cNvPr id="28" name="Group 27"/>
          <p:cNvGrpSpPr/>
          <p:nvPr/>
        </p:nvGrpSpPr>
        <p:grpSpPr>
          <a:xfrm>
            <a:off x="381000" y="4538268"/>
            <a:ext cx="1975209" cy="1060615"/>
            <a:chOff x="381000" y="4538268"/>
            <a:chExt cx="1975209" cy="1060615"/>
          </a:xfrm>
        </p:grpSpPr>
        <p:sp>
          <p:nvSpPr>
            <p:cNvPr id="12" name="Rectangle 11"/>
            <p:cNvSpPr/>
            <p:nvPr/>
          </p:nvSpPr>
          <p:spPr>
            <a:xfrm>
              <a:off x="381000" y="4538268"/>
              <a:ext cx="1975209" cy="1060615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>
                <a:latin typeface="Calibri Light" panose="020F0302020204030204" pitchFamily="34" charset="0"/>
              </a:endParaRPr>
            </a:p>
          </p:txBody>
        </p:sp>
        <p:pic>
          <p:nvPicPr>
            <p:cNvPr id="25" name="Picture 24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1090" y="4741387"/>
              <a:ext cx="1576639" cy="762783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1984" y="4567762"/>
              <a:ext cx="1327922" cy="111972"/>
            </a:xfrm>
            <a:prstGeom prst="rect">
              <a:avLst/>
            </a:prstGeom>
          </p:spPr>
        </p:pic>
      </p:grpSp>
      <p:grpSp>
        <p:nvGrpSpPr>
          <p:cNvPr id="33" name="Group 32"/>
          <p:cNvGrpSpPr/>
          <p:nvPr/>
        </p:nvGrpSpPr>
        <p:grpSpPr>
          <a:xfrm>
            <a:off x="381000" y="5702358"/>
            <a:ext cx="1978854" cy="1060614"/>
            <a:chOff x="381000" y="5702358"/>
            <a:chExt cx="1978854" cy="1060614"/>
          </a:xfrm>
        </p:grpSpPr>
        <p:sp>
          <p:nvSpPr>
            <p:cNvPr id="16" name="Rectangle 15"/>
            <p:cNvSpPr/>
            <p:nvPr/>
          </p:nvSpPr>
          <p:spPr>
            <a:xfrm>
              <a:off x="381000" y="5702358"/>
              <a:ext cx="1978854" cy="1060614"/>
            </a:xfrm>
            <a:prstGeom prst="rect">
              <a:avLst/>
            </a:prstGeom>
            <a:solidFill>
              <a:srgbClr val="EEEC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>
                <a:latin typeface="Calibri Light" panose="020F0302020204030204" pitchFamily="34" charset="0"/>
              </a:endParaRPr>
            </a:p>
          </p:txBody>
        </p:sp>
        <p:pic>
          <p:nvPicPr>
            <p:cNvPr id="32" name="Picture 31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1741" y="5902586"/>
              <a:ext cx="1580328" cy="837271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7272" y="5728962"/>
              <a:ext cx="1556925" cy="114328"/>
            </a:xfrm>
            <a:prstGeom prst="rect">
              <a:avLst/>
            </a:prstGeom>
          </p:spPr>
        </p:pic>
      </p:grpSp>
      <p:pic>
        <p:nvPicPr>
          <p:cNvPr id="24" name="Picture 23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3657600" y="3451581"/>
            <a:ext cx="1751603" cy="175160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6619256" y="2295042"/>
            <a:ext cx="2217599" cy="4467930"/>
          </a:xfrm>
          <a:prstGeom prst="rect">
            <a:avLst/>
          </a:prstGeom>
        </p:spPr>
      </p:pic>
      <p:cxnSp>
        <p:nvCxnSpPr>
          <p:cNvPr id="29" name="Straight Arrow Connector 28"/>
          <p:cNvCxnSpPr>
            <a:endCxn id="24" idx="1"/>
          </p:cNvCxnSpPr>
          <p:nvPr/>
        </p:nvCxnSpPr>
        <p:spPr>
          <a:xfrm>
            <a:off x="2353433" y="2819400"/>
            <a:ext cx="1304167" cy="1507983"/>
          </a:xfrm>
          <a:prstGeom prst="straightConnector1">
            <a:avLst/>
          </a:prstGeom>
          <a:ln w="69850">
            <a:solidFill>
              <a:schemeClr val="tx2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stCxn id="8" idx="3"/>
          </p:cNvCxnSpPr>
          <p:nvPr/>
        </p:nvCxnSpPr>
        <p:spPr>
          <a:xfrm>
            <a:off x="2356210" y="3925002"/>
            <a:ext cx="1304166" cy="386807"/>
          </a:xfrm>
          <a:prstGeom prst="straightConnector1">
            <a:avLst/>
          </a:prstGeom>
          <a:ln w="69850">
            <a:solidFill>
              <a:schemeClr val="tx2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>
            <a:stCxn id="12" idx="3"/>
            <a:endCxn id="24" idx="1"/>
          </p:cNvCxnSpPr>
          <p:nvPr/>
        </p:nvCxnSpPr>
        <p:spPr>
          <a:xfrm flipV="1">
            <a:off x="2356209" y="4327383"/>
            <a:ext cx="1301391" cy="741193"/>
          </a:xfrm>
          <a:prstGeom prst="straightConnector1">
            <a:avLst/>
          </a:prstGeom>
          <a:ln w="69850">
            <a:solidFill>
              <a:schemeClr val="tx2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>
            <a:stCxn id="16" idx="3"/>
            <a:endCxn id="24" idx="1"/>
          </p:cNvCxnSpPr>
          <p:nvPr/>
        </p:nvCxnSpPr>
        <p:spPr>
          <a:xfrm flipV="1">
            <a:off x="2359854" y="4327383"/>
            <a:ext cx="1297746" cy="1905282"/>
          </a:xfrm>
          <a:prstGeom prst="straightConnector1">
            <a:avLst/>
          </a:prstGeom>
          <a:ln w="69850">
            <a:solidFill>
              <a:schemeClr val="tx2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>
            <a:stCxn id="24" idx="3"/>
          </p:cNvCxnSpPr>
          <p:nvPr/>
        </p:nvCxnSpPr>
        <p:spPr>
          <a:xfrm flipV="1">
            <a:off x="5409203" y="4327382"/>
            <a:ext cx="1203633" cy="1"/>
          </a:xfrm>
          <a:prstGeom prst="straightConnector1">
            <a:avLst/>
          </a:prstGeom>
          <a:ln w="69850">
            <a:solidFill>
              <a:schemeClr val="tx2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3" name="Picture 4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9172" y="3121720"/>
            <a:ext cx="1149256" cy="230156"/>
          </a:xfrm>
          <a:prstGeom prst="rect">
            <a:avLst/>
          </a:prstGeom>
        </p:spPr>
      </p:pic>
      <p:sp>
        <p:nvSpPr>
          <p:cNvPr id="38" name="Rectangle 37"/>
          <p:cNvSpPr/>
          <p:nvPr/>
        </p:nvSpPr>
        <p:spPr>
          <a:xfrm>
            <a:off x="-8200" y="2057400"/>
            <a:ext cx="9152200" cy="4804968"/>
          </a:xfrm>
          <a:prstGeom prst="rect">
            <a:avLst/>
          </a:prstGeom>
          <a:solidFill>
            <a:schemeClr val="bg1">
              <a:alpha val="92000"/>
            </a:schemeClr>
          </a:solidFill>
          <a:ln>
            <a:solidFill>
              <a:schemeClr val="bg1">
                <a:alpha val="91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41" name="Content Placeholder 2"/>
          <p:cNvSpPr txBox="1">
            <a:spLocks/>
          </p:cNvSpPr>
          <p:nvPr/>
        </p:nvSpPr>
        <p:spPr>
          <a:xfrm>
            <a:off x="228599" y="1295400"/>
            <a:ext cx="8686801" cy="5566968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" indent="0" algn="ctr">
              <a:buFont typeface="Arial" pitchFamily="34" charset="0"/>
              <a:buNone/>
            </a:pPr>
            <a:r>
              <a:rPr lang="es-CL" sz="2800" b="1" dirty="0" smtClean="0">
                <a:solidFill>
                  <a:srgbClr val="0066CC"/>
                </a:solidFill>
                <a:latin typeface="Calibri Light" panose="020F0302020204030204" pitchFamily="34" charset="0"/>
              </a:rPr>
              <a:t>Uno dice lo que quiere, no cómo debería ser computado</a:t>
            </a:r>
          </a:p>
          <a:p>
            <a:pPr marL="457200" lvl="1" indent="0" algn="ctr">
              <a:buClr>
                <a:schemeClr val="bg1"/>
              </a:buClr>
              <a:buNone/>
            </a:pPr>
            <a:endParaRPr lang="es-CL" i="1" dirty="0" smtClean="0">
              <a:solidFill>
                <a:schemeClr val="bg1"/>
              </a:solidFill>
              <a:latin typeface="Calibri Light" panose="020F0302020204030204" pitchFamily="34" charset="0"/>
            </a:endParaRPr>
          </a:p>
          <a:p>
            <a:pPr marL="0" indent="0">
              <a:buClr>
                <a:schemeClr val="bg1"/>
              </a:buClr>
              <a:buNone/>
            </a:pPr>
            <a:r>
              <a:rPr lang="es-CL" sz="2400" i="1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Idealmente</a:t>
            </a:r>
            <a:r>
              <a:rPr lang="es-CL" sz="2400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, el motor puede elegir el mejor plan de ejecución independientemente de la expresión particular de la </a:t>
            </a:r>
            <a:r>
              <a:rPr lang="es-CL" sz="2400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consulta</a:t>
            </a:r>
          </a:p>
          <a:p>
            <a:pPr marL="0" indent="0" algn="ctr">
              <a:buClr>
                <a:schemeClr val="bg1"/>
              </a:buClr>
              <a:buNone/>
            </a:pPr>
            <a:endParaRPr lang="es-CL" sz="2800" dirty="0">
              <a:solidFill>
                <a:schemeClr val="accent6">
                  <a:lumMod val="75000"/>
                </a:schemeClr>
              </a:solidFill>
              <a:latin typeface="Calibri Light" panose="020F0302020204030204" pitchFamily="34" charset="0"/>
            </a:endParaRPr>
          </a:p>
          <a:p>
            <a:pPr marL="0" indent="0">
              <a:buClr>
                <a:schemeClr val="bg1"/>
              </a:buClr>
              <a:buNone/>
            </a:pPr>
            <a:r>
              <a:rPr lang="es-CL" sz="2400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El usuario no tiene que preocuparse por la optimización </a:t>
            </a:r>
            <a:r>
              <a:rPr lang="es-CL" sz="2400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de la consulta</a:t>
            </a:r>
            <a:endParaRPr lang="es-CL" sz="2400" dirty="0" smtClean="0">
              <a:solidFill>
                <a:schemeClr val="accent6">
                  <a:lumMod val="75000"/>
                </a:schemeClr>
              </a:solidFill>
              <a:latin typeface="Calibri Light" panose="020F0302020204030204" pitchFamily="34" charset="0"/>
            </a:endParaRPr>
          </a:p>
        </p:txBody>
      </p:sp>
      <p:pic>
        <p:nvPicPr>
          <p:cNvPr id="39" name="Picture 3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9276" y="4301212"/>
            <a:ext cx="3198054" cy="24059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69960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885850" y="3560092"/>
            <a:ext cx="1300656" cy="149754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Procesamiento de consultas</a:t>
            </a:r>
            <a:endParaRPr lang="es-CL" b="1" dirty="0">
              <a:solidFill>
                <a:srgbClr val="0066CC"/>
              </a:solidFill>
            </a:endParaRPr>
          </a:p>
        </p:txBody>
      </p:sp>
      <p:grpSp>
        <p:nvGrpSpPr>
          <p:cNvPr id="35" name="Group 34"/>
          <p:cNvGrpSpPr/>
          <p:nvPr/>
        </p:nvGrpSpPr>
        <p:grpSpPr>
          <a:xfrm>
            <a:off x="382968" y="2295042"/>
            <a:ext cx="1975209" cy="1016693"/>
            <a:chOff x="382968" y="2295042"/>
            <a:chExt cx="1975209" cy="1016693"/>
          </a:xfrm>
        </p:grpSpPr>
        <p:sp>
          <p:nvSpPr>
            <p:cNvPr id="4" name="Rectangle 3"/>
            <p:cNvSpPr/>
            <p:nvPr/>
          </p:nvSpPr>
          <p:spPr>
            <a:xfrm>
              <a:off x="382968" y="2295042"/>
              <a:ext cx="1975209" cy="1016693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>
                <a:latin typeface="Calibri Light" panose="020F0302020204030204" pitchFamily="34" charset="0"/>
              </a:endParaRPr>
            </a:p>
          </p:txBody>
        </p:sp>
        <p:pic>
          <p:nvPicPr>
            <p:cNvPr id="20" name="Picture 19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3058" y="2511764"/>
              <a:ext cx="1166317" cy="525628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9217" y="2327933"/>
              <a:ext cx="1064610" cy="109665"/>
            </a:xfrm>
            <a:prstGeom prst="rect">
              <a:avLst/>
            </a:prstGeom>
          </p:spPr>
        </p:pic>
      </p:grpSp>
      <p:grpSp>
        <p:nvGrpSpPr>
          <p:cNvPr id="36" name="Group 35"/>
          <p:cNvGrpSpPr/>
          <p:nvPr/>
        </p:nvGrpSpPr>
        <p:grpSpPr>
          <a:xfrm>
            <a:off x="381001" y="3415210"/>
            <a:ext cx="1975209" cy="1019583"/>
            <a:chOff x="381001" y="3415210"/>
            <a:chExt cx="1975209" cy="1019583"/>
          </a:xfrm>
        </p:grpSpPr>
        <p:sp>
          <p:nvSpPr>
            <p:cNvPr id="8" name="Rectangle 7"/>
            <p:cNvSpPr/>
            <p:nvPr/>
          </p:nvSpPr>
          <p:spPr>
            <a:xfrm>
              <a:off x="381001" y="3415210"/>
              <a:ext cx="1975209" cy="1019583"/>
            </a:xfrm>
            <a:prstGeom prst="rect">
              <a:avLst/>
            </a:prstGeom>
            <a:solidFill>
              <a:srgbClr val="FEF1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>
                <a:latin typeface="Calibri Light" panose="020F0302020204030204" pitchFamily="34" charset="0"/>
              </a:endParaRPr>
            </a:p>
          </p:txBody>
        </p:sp>
        <p:pic>
          <p:nvPicPr>
            <p:cNvPr id="22" name="Picture 21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1743" y="3633801"/>
              <a:ext cx="1578417" cy="678234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7273" y="3449970"/>
              <a:ext cx="790011" cy="110122"/>
            </a:xfrm>
            <a:prstGeom prst="rect">
              <a:avLst/>
            </a:prstGeom>
          </p:spPr>
        </p:pic>
      </p:grpSp>
      <p:grpSp>
        <p:nvGrpSpPr>
          <p:cNvPr id="28" name="Group 27"/>
          <p:cNvGrpSpPr/>
          <p:nvPr/>
        </p:nvGrpSpPr>
        <p:grpSpPr>
          <a:xfrm>
            <a:off x="381000" y="4538268"/>
            <a:ext cx="1975209" cy="1060615"/>
            <a:chOff x="381000" y="4538268"/>
            <a:chExt cx="1975209" cy="1060615"/>
          </a:xfrm>
        </p:grpSpPr>
        <p:sp>
          <p:nvSpPr>
            <p:cNvPr id="12" name="Rectangle 11"/>
            <p:cNvSpPr/>
            <p:nvPr/>
          </p:nvSpPr>
          <p:spPr>
            <a:xfrm>
              <a:off x="381000" y="4538268"/>
              <a:ext cx="1975209" cy="1060615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>
                <a:latin typeface="Calibri Light" panose="020F0302020204030204" pitchFamily="34" charset="0"/>
              </a:endParaRPr>
            </a:p>
          </p:txBody>
        </p:sp>
        <p:pic>
          <p:nvPicPr>
            <p:cNvPr id="25" name="Picture 24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1090" y="4741387"/>
              <a:ext cx="1576639" cy="762783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1984" y="4567762"/>
              <a:ext cx="1327922" cy="111972"/>
            </a:xfrm>
            <a:prstGeom prst="rect">
              <a:avLst/>
            </a:prstGeom>
          </p:spPr>
        </p:pic>
      </p:grpSp>
      <p:grpSp>
        <p:nvGrpSpPr>
          <p:cNvPr id="33" name="Group 32"/>
          <p:cNvGrpSpPr/>
          <p:nvPr/>
        </p:nvGrpSpPr>
        <p:grpSpPr>
          <a:xfrm>
            <a:off x="381000" y="5702358"/>
            <a:ext cx="1978854" cy="1060614"/>
            <a:chOff x="381000" y="5702358"/>
            <a:chExt cx="1978854" cy="1060614"/>
          </a:xfrm>
        </p:grpSpPr>
        <p:sp>
          <p:nvSpPr>
            <p:cNvPr id="16" name="Rectangle 15"/>
            <p:cNvSpPr/>
            <p:nvPr/>
          </p:nvSpPr>
          <p:spPr>
            <a:xfrm>
              <a:off x="381000" y="5702358"/>
              <a:ext cx="1978854" cy="1060614"/>
            </a:xfrm>
            <a:prstGeom prst="rect">
              <a:avLst/>
            </a:prstGeom>
            <a:solidFill>
              <a:srgbClr val="EEEC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>
                <a:latin typeface="Calibri Light" panose="020F0302020204030204" pitchFamily="34" charset="0"/>
              </a:endParaRPr>
            </a:p>
          </p:txBody>
        </p:sp>
        <p:pic>
          <p:nvPicPr>
            <p:cNvPr id="32" name="Picture 31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1741" y="5902586"/>
              <a:ext cx="1580328" cy="837271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7272" y="5728962"/>
              <a:ext cx="1556925" cy="114328"/>
            </a:xfrm>
            <a:prstGeom prst="rect">
              <a:avLst/>
            </a:prstGeom>
          </p:spPr>
        </p:pic>
      </p:grpSp>
      <p:pic>
        <p:nvPicPr>
          <p:cNvPr id="24" name="Picture 23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3657600" y="3451581"/>
            <a:ext cx="1751603" cy="1751603"/>
          </a:xfrm>
          <a:prstGeom prst="rect">
            <a:avLst/>
          </a:prstGeom>
        </p:spPr>
      </p:pic>
      <p:cxnSp>
        <p:nvCxnSpPr>
          <p:cNvPr id="29" name="Straight Arrow Connector 28"/>
          <p:cNvCxnSpPr>
            <a:endCxn id="24" idx="1"/>
          </p:cNvCxnSpPr>
          <p:nvPr/>
        </p:nvCxnSpPr>
        <p:spPr>
          <a:xfrm>
            <a:off x="2353433" y="2819400"/>
            <a:ext cx="1304167" cy="1507983"/>
          </a:xfrm>
          <a:prstGeom prst="straightConnector1">
            <a:avLst/>
          </a:prstGeom>
          <a:ln w="69850">
            <a:solidFill>
              <a:schemeClr val="tx2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stCxn id="8" idx="3"/>
          </p:cNvCxnSpPr>
          <p:nvPr/>
        </p:nvCxnSpPr>
        <p:spPr>
          <a:xfrm>
            <a:off x="2356210" y="3925002"/>
            <a:ext cx="1304166" cy="386807"/>
          </a:xfrm>
          <a:prstGeom prst="straightConnector1">
            <a:avLst/>
          </a:prstGeom>
          <a:ln w="69850">
            <a:solidFill>
              <a:schemeClr val="tx2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>
            <a:stCxn id="12" idx="3"/>
            <a:endCxn id="24" idx="1"/>
          </p:cNvCxnSpPr>
          <p:nvPr/>
        </p:nvCxnSpPr>
        <p:spPr>
          <a:xfrm flipV="1">
            <a:off x="2356209" y="4327383"/>
            <a:ext cx="1301391" cy="741193"/>
          </a:xfrm>
          <a:prstGeom prst="straightConnector1">
            <a:avLst/>
          </a:prstGeom>
          <a:ln w="69850">
            <a:solidFill>
              <a:schemeClr val="tx2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>
            <a:stCxn id="16" idx="3"/>
            <a:endCxn id="24" idx="1"/>
          </p:cNvCxnSpPr>
          <p:nvPr/>
        </p:nvCxnSpPr>
        <p:spPr>
          <a:xfrm flipV="1">
            <a:off x="2359854" y="4327383"/>
            <a:ext cx="1297746" cy="1905282"/>
          </a:xfrm>
          <a:prstGeom prst="straightConnector1">
            <a:avLst/>
          </a:prstGeom>
          <a:ln w="69850">
            <a:solidFill>
              <a:schemeClr val="tx2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>
            <a:stCxn id="24" idx="3"/>
          </p:cNvCxnSpPr>
          <p:nvPr/>
        </p:nvCxnSpPr>
        <p:spPr>
          <a:xfrm flipV="1">
            <a:off x="5409203" y="4327382"/>
            <a:ext cx="1203633" cy="1"/>
          </a:xfrm>
          <a:prstGeom prst="straightConnector1">
            <a:avLst/>
          </a:prstGeom>
          <a:ln w="69850">
            <a:solidFill>
              <a:schemeClr val="tx2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3" name="Picture 4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9172" y="3121720"/>
            <a:ext cx="1149256" cy="230156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6619256" y="2295042"/>
            <a:ext cx="2217599" cy="4467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972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Búsqueda</a:t>
            </a:r>
            <a:endParaRPr lang="es-C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4038921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2362200"/>
            <a:ext cx="9144000" cy="236667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0" y="4728876"/>
            <a:ext cx="3733800" cy="21336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3733800" y="4724400"/>
            <a:ext cx="5410200" cy="2133600"/>
          </a:xfrm>
          <a:prstGeom prst="rect">
            <a:avLst/>
          </a:prstGeom>
          <a:solidFill>
            <a:srgbClr val="B4F2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Búsqueda</a:t>
            </a:r>
            <a:endParaRPr lang="es-CL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4906963"/>
          </a:xfrm>
        </p:spPr>
        <p:txBody>
          <a:bodyPr/>
          <a:lstStyle/>
          <a:p>
            <a:r>
              <a:rPr lang="es-CL" dirty="0" smtClean="0"/>
              <a:t>Devolver todas las </a:t>
            </a:r>
            <a:r>
              <a:rPr lang="es-CL" dirty="0" err="1" smtClean="0"/>
              <a:t>tuplas</a:t>
            </a:r>
            <a:r>
              <a:rPr lang="es-CL" dirty="0" smtClean="0"/>
              <a:t> de una relación que satisfagan alguna condición</a:t>
            </a:r>
            <a:endParaRPr lang="es-CL" dirty="0"/>
          </a:p>
        </p:txBody>
      </p:sp>
      <p:pic>
        <p:nvPicPr>
          <p:cNvPr id="6" name="Picture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2514600"/>
            <a:ext cx="5015844" cy="186523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5029200"/>
            <a:ext cx="2864762" cy="76647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5248132"/>
            <a:ext cx="4937143" cy="446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174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2362200"/>
            <a:ext cx="9144000" cy="236667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Búsqueda Secuencial </a:t>
            </a:r>
            <a:endParaRPr lang="es-CL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4906963"/>
          </a:xfrm>
        </p:spPr>
        <p:txBody>
          <a:bodyPr/>
          <a:lstStyle/>
          <a:p>
            <a:r>
              <a:rPr lang="es-CL" dirty="0" smtClean="0"/>
              <a:t>Se leen todas las </a:t>
            </a:r>
            <a:r>
              <a:rPr lang="es-CL" dirty="0" err="1" smtClean="0"/>
              <a:t>tuplas</a:t>
            </a:r>
            <a:r>
              <a:rPr lang="es-CL" dirty="0" smtClean="0"/>
              <a:t> de la relación </a:t>
            </a:r>
            <a:r>
              <a:rPr lang="es-CL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</a:p>
          <a:p>
            <a:r>
              <a:rPr lang="es-CL" dirty="0" smtClean="0">
                <a:cs typeface="Calibri Light" panose="020F0302020204030204" pitchFamily="34" charset="0"/>
              </a:rPr>
              <a:t>Se seleccionan las que cumplan la condición</a:t>
            </a:r>
            <a:endParaRPr lang="es-CL" dirty="0">
              <a:cs typeface="Calibri Light" panose="020F030202020403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2514600"/>
            <a:ext cx="5015844" cy="186523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98467" y="5562600"/>
            <a:ext cx="7302104" cy="533400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 anchor="ctr" anchorCtr="0">
            <a:noAutofit/>
          </a:bodyPr>
          <a:lstStyle/>
          <a:p>
            <a:pPr algn="ctr"/>
            <a:r>
              <a:rPr lang="es-CL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¿Cuánto cuesta en términos de bloques?</a:t>
            </a:r>
            <a:endParaRPr lang="es-CL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2" name="Content Placeholder 6 2 2 3 1"/>
          <p:cNvSpPr txBox="1">
            <a:spLocks/>
          </p:cNvSpPr>
          <p:nvPr/>
        </p:nvSpPr>
        <p:spPr>
          <a:xfrm>
            <a:off x="7828742" y="5562600"/>
            <a:ext cx="914400" cy="533399"/>
          </a:xfrm>
          <a:prstGeom prst="rect">
            <a:avLst/>
          </a:prstGeom>
          <a:solidFill>
            <a:srgbClr val="FFFFCC"/>
          </a:solidFill>
          <a:ln w="34925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 anchor="ctr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s-CL" sz="1900" i="1" dirty="0" smtClean="0">
              <a:latin typeface="Calibri Light" panose="020F030202020403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4189" y="5640728"/>
            <a:ext cx="519619" cy="377143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98467" y="4876800"/>
            <a:ext cx="7302104" cy="533400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 anchor="ctr" anchorCtr="0">
            <a:noAutofit/>
          </a:bodyPr>
          <a:lstStyle/>
          <a:p>
            <a:pPr algn="ctr"/>
            <a:r>
              <a:rPr lang="es-CL" dirty="0">
                <a:latin typeface="Calibri Light" panose="020F0302020204030204" pitchFamily="34" charset="0"/>
                <a:cs typeface="Calibri Light" panose="020F0302020204030204" pitchFamily="34" charset="0"/>
              </a:rPr>
              <a:t>¿</a:t>
            </a:r>
            <a:r>
              <a:rPr lang="es-CL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Cuántas </a:t>
            </a:r>
            <a:r>
              <a:rPr lang="es-CL" dirty="0" err="1" smtClean="0">
                <a:latin typeface="Calibri Light" panose="020F0302020204030204" pitchFamily="34" charset="0"/>
                <a:cs typeface="Calibri Light" panose="020F0302020204030204" pitchFamily="34" charset="0"/>
              </a:rPr>
              <a:t>tuplas</a:t>
            </a:r>
            <a:r>
              <a:rPr lang="es-CL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 se leen?</a:t>
            </a:r>
            <a:endParaRPr lang="es-CL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5" name="Content Placeholder 6 2 2 3 2"/>
          <p:cNvSpPr txBox="1">
            <a:spLocks/>
          </p:cNvSpPr>
          <p:nvPr/>
        </p:nvSpPr>
        <p:spPr>
          <a:xfrm>
            <a:off x="7828742" y="4876800"/>
            <a:ext cx="914400" cy="533399"/>
          </a:xfrm>
          <a:prstGeom prst="rect">
            <a:avLst/>
          </a:prstGeom>
          <a:solidFill>
            <a:srgbClr val="FFFFCC"/>
          </a:solidFill>
          <a:ln w="34925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 anchor="ctr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s-CL" sz="1900" i="1" dirty="0" smtClean="0">
              <a:latin typeface="Calibri Light" panose="020F03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6700" y="5003537"/>
            <a:ext cx="305067" cy="279924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498466" y="6300787"/>
            <a:ext cx="8244675" cy="404813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 anchor="ctr" anchorCtr="0">
            <a:noAutofit/>
          </a:bodyPr>
          <a:lstStyle/>
          <a:p>
            <a:pPr algn="ctr"/>
            <a:r>
              <a:rPr lang="es-CL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¿Cómo podemos optimizar la búsqueda?</a:t>
            </a:r>
            <a:endParaRPr lang="es-CL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8464148" y="6456402"/>
            <a:ext cx="609600" cy="36933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1750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…</a:t>
            </a:r>
            <a:endParaRPr lang="es-CL" dirty="0">
              <a:solidFill>
                <a:schemeClr val="tx1"/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1085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4" grpId="0" animBg="1"/>
      <p:bldP spid="15" grpId="0" animBg="1"/>
      <p:bldP spid="18" grpId="0" animBg="1"/>
      <p:bldP spid="2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Image result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0" y="1142999"/>
            <a:ext cx="9144000" cy="4114799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Las preguntas de hoy</a:t>
            </a:r>
            <a:endParaRPr lang="es-CL" dirty="0"/>
          </a:p>
        </p:txBody>
      </p:sp>
      <p:pic>
        <p:nvPicPr>
          <p:cNvPr id="30" name="Picture 2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4078" y="1242217"/>
            <a:ext cx="5015844" cy="186523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5378" y="3400187"/>
            <a:ext cx="3041846" cy="168600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02" y="3389237"/>
            <a:ext cx="3706797" cy="171148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295400" y="5334000"/>
            <a:ext cx="6553200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¿</a:t>
            </a:r>
            <a:r>
              <a:rPr lang="es-CL" i="1" dirty="0">
                <a:solidFill>
                  <a:prstClr val="black"/>
                </a:solidFill>
                <a:latin typeface="Calibri Light" panose="020F0302020204030204" pitchFamily="34" charset="0"/>
              </a:rPr>
              <a:t>C</a:t>
            </a:r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ómo </a:t>
            </a:r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se </a:t>
            </a:r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deberían</a:t>
            </a:r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 guardar las tablas en memoria?</a:t>
            </a:r>
            <a:endParaRPr lang="es-CL" i="1" dirty="0" smtClean="0">
              <a:solidFill>
                <a:prstClr val="black"/>
              </a:solidFill>
              <a:latin typeface="Calibri Light" panose="020F030202020403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95400" y="5943600"/>
            <a:ext cx="6553200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Y ¿cómo se </a:t>
            </a:r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pueden optimizar las consultas sobre estas tablas?</a:t>
            </a:r>
            <a:endParaRPr lang="es-CL" i="1" dirty="0" smtClean="0">
              <a:solidFill>
                <a:prstClr val="black"/>
              </a:solidFill>
              <a:latin typeface="Calibri Light" panose="020F030202020403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534400" y="6456402"/>
            <a:ext cx="609600" cy="36933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1750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…</a:t>
            </a:r>
            <a:endParaRPr lang="es-CL" dirty="0">
              <a:solidFill>
                <a:schemeClr val="tx1"/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834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Índices</a:t>
            </a:r>
            <a:endParaRPr lang="es-C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6" name="TextBox 5"/>
          <p:cNvSpPr txBox="1"/>
          <p:nvPr/>
        </p:nvSpPr>
        <p:spPr>
          <a:xfrm>
            <a:off x="3429000" y="6019800"/>
            <a:ext cx="56787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L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Capítulo </a:t>
            </a:r>
            <a:r>
              <a:rPr lang="es-CL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9.3 </a:t>
            </a:r>
            <a:r>
              <a:rPr lang="es-CL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| </a:t>
            </a:r>
            <a:r>
              <a:rPr lang="es-CL" dirty="0" err="1" smtClean="0">
                <a:solidFill>
                  <a:prstClr val="black"/>
                </a:solidFill>
                <a:latin typeface="Calibri Light" panose="020F0302020204030204" pitchFamily="34" charset="0"/>
              </a:rPr>
              <a:t>Ramakrishnan</a:t>
            </a:r>
            <a:r>
              <a:rPr lang="es-CL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 / </a:t>
            </a:r>
            <a:r>
              <a:rPr lang="es-CL" dirty="0" err="1" smtClean="0">
                <a:solidFill>
                  <a:prstClr val="black"/>
                </a:solidFill>
                <a:latin typeface="Calibri Light" panose="020F0302020204030204" pitchFamily="34" charset="0"/>
              </a:rPr>
              <a:t>Gehrke</a:t>
            </a:r>
            <a:endParaRPr lang="es-CL" dirty="0">
              <a:solidFill>
                <a:prstClr val="black"/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8165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Índice</a:t>
            </a:r>
            <a:endParaRPr lang="es-CL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L" dirty="0" smtClean="0"/>
              <a:t>Estructura los datos para facilitar búsquedas</a:t>
            </a:r>
            <a:endParaRPr lang="es-CL" dirty="0"/>
          </a:p>
        </p:txBody>
      </p:sp>
      <p:pic>
        <p:nvPicPr>
          <p:cNvPr id="8194" name="Picture 2" descr="https://media.boingboing.net/wp-content/uploads/2017/06/Batma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71736"/>
            <a:ext cx="9144000" cy="438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532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Índice Hash</a:t>
            </a:r>
            <a:endParaRPr lang="es-CL" dirty="0"/>
          </a:p>
        </p:txBody>
      </p:sp>
      <p:pic>
        <p:nvPicPr>
          <p:cNvPr id="21" name="Picture 20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149" y="2703922"/>
            <a:ext cx="1116952" cy="24076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149" y="3526882"/>
            <a:ext cx="1116952" cy="240762"/>
          </a:xfrm>
          <a:prstGeom prst="rect">
            <a:avLst/>
          </a:prstGeom>
        </p:spPr>
      </p:pic>
      <p:pic>
        <p:nvPicPr>
          <p:cNvPr id="92" name="Picture 9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149" y="5172802"/>
            <a:ext cx="1116952" cy="240762"/>
          </a:xfrm>
          <a:prstGeom prst="rect">
            <a:avLst/>
          </a:prstGeom>
        </p:spPr>
      </p:pic>
      <p:pic>
        <p:nvPicPr>
          <p:cNvPr id="86" name="Picture 85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386" y="1880962"/>
            <a:ext cx="1116952" cy="240762"/>
          </a:xfrm>
          <a:prstGeom prst="rect">
            <a:avLst/>
          </a:prstGeom>
        </p:spPr>
      </p:pic>
      <p:pic>
        <p:nvPicPr>
          <p:cNvPr id="93" name="Picture 92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149" y="4349842"/>
            <a:ext cx="1116952" cy="240762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632150" y="1271362"/>
            <a:ext cx="11204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dirty="0" smtClean="0">
                <a:solidFill>
                  <a:srgbClr val="0101FF"/>
                </a:solidFill>
              </a:rPr>
              <a:t>Llaves</a:t>
            </a:r>
            <a:endParaRPr lang="es-CL" dirty="0">
              <a:solidFill>
                <a:srgbClr val="0101FF"/>
              </a:solidFill>
            </a:endParaRPr>
          </a:p>
        </p:txBody>
      </p:sp>
      <p:pic>
        <p:nvPicPr>
          <p:cNvPr id="32" name="Picture 31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5995732"/>
            <a:ext cx="1116952" cy="240762"/>
          </a:xfrm>
          <a:prstGeom prst="rect">
            <a:avLst/>
          </a:prstGeom>
        </p:spPr>
      </p:pic>
      <p:grpSp>
        <p:nvGrpSpPr>
          <p:cNvPr id="112" name="Group 111"/>
          <p:cNvGrpSpPr/>
          <p:nvPr/>
        </p:nvGrpSpPr>
        <p:grpSpPr>
          <a:xfrm>
            <a:off x="1745502" y="1143000"/>
            <a:ext cx="7150465" cy="5105400"/>
            <a:chOff x="1745502" y="1143000"/>
            <a:chExt cx="7150465" cy="5105400"/>
          </a:xfrm>
        </p:grpSpPr>
        <p:sp>
          <p:nvSpPr>
            <p:cNvPr id="30" name="Rectangle 29"/>
            <p:cNvSpPr/>
            <p:nvPr/>
          </p:nvSpPr>
          <p:spPr>
            <a:xfrm>
              <a:off x="2308549" y="1892868"/>
              <a:ext cx="1295400" cy="4355532"/>
            </a:xfrm>
            <a:prstGeom prst="rect">
              <a:avLst/>
            </a:prstGeom>
            <a:ln>
              <a:noFill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CL" dirty="0"/>
            </a:p>
          </p:txBody>
        </p:sp>
        <p:pic>
          <p:nvPicPr>
            <p:cNvPr id="69" name="Picture 68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65956" y="2261963"/>
              <a:ext cx="1586285" cy="3424002"/>
            </a:xfrm>
            <a:prstGeom prst="rect">
              <a:avLst/>
            </a:prstGeom>
          </p:spPr>
        </p:pic>
        <p:cxnSp>
          <p:nvCxnSpPr>
            <p:cNvPr id="42" name="Elbow Connector 41"/>
            <p:cNvCxnSpPr>
              <a:stCxn id="21" idx="3"/>
            </p:cNvCxnSpPr>
            <p:nvPr/>
          </p:nvCxnSpPr>
          <p:spPr>
            <a:xfrm>
              <a:off x="1749101" y="2824303"/>
              <a:ext cx="2616852" cy="504459"/>
            </a:xfrm>
            <a:prstGeom prst="bentConnector3">
              <a:avLst/>
            </a:prstGeom>
            <a:ln w="12700">
              <a:solidFill>
                <a:schemeClr val="accent6">
                  <a:lumMod val="75000"/>
                </a:schemeClr>
              </a:solidFill>
              <a:prstDash val="solid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Elbow Connector 42"/>
            <p:cNvCxnSpPr/>
            <p:nvPr/>
          </p:nvCxnSpPr>
          <p:spPr>
            <a:xfrm flipV="1">
              <a:off x="1750265" y="3328763"/>
              <a:ext cx="2615688" cy="1141620"/>
            </a:xfrm>
            <a:prstGeom prst="bentConnector3">
              <a:avLst/>
            </a:prstGeom>
            <a:ln w="12700">
              <a:solidFill>
                <a:schemeClr val="accent6">
                  <a:lumMod val="75000"/>
                </a:schemeClr>
              </a:solidFill>
              <a:prstDash val="solid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Elbow Connector 47"/>
            <p:cNvCxnSpPr>
              <a:endCxn id="53" idx="1"/>
            </p:cNvCxnSpPr>
            <p:nvPr/>
          </p:nvCxnSpPr>
          <p:spPr>
            <a:xfrm>
              <a:off x="1745502" y="2001503"/>
              <a:ext cx="2620453" cy="2468720"/>
            </a:xfrm>
            <a:prstGeom prst="bentConnector3">
              <a:avLst>
                <a:gd name="adj1" fmla="val 62813"/>
              </a:avLst>
            </a:prstGeom>
            <a:ln w="12700">
              <a:solidFill>
                <a:schemeClr val="accent6">
                  <a:lumMod val="75000"/>
                </a:schemeClr>
              </a:solidFill>
              <a:prstDash val="solid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Rectangle 52"/>
            <p:cNvSpPr/>
            <p:nvPr/>
          </p:nvSpPr>
          <p:spPr>
            <a:xfrm>
              <a:off x="4365955" y="4349842"/>
              <a:ext cx="1586285" cy="24076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/>
            </a:p>
          </p:txBody>
        </p:sp>
        <p:sp>
          <p:nvSpPr>
            <p:cNvPr id="57" name="Rectangle 56"/>
            <p:cNvSpPr/>
            <p:nvPr/>
          </p:nvSpPr>
          <p:spPr>
            <a:xfrm>
              <a:off x="4365955" y="2566762"/>
              <a:ext cx="1586285" cy="24076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/>
            </a:p>
          </p:txBody>
        </p:sp>
        <p:cxnSp>
          <p:nvCxnSpPr>
            <p:cNvPr id="59" name="Elbow Connector 58"/>
            <p:cNvCxnSpPr>
              <a:endCxn id="57" idx="1"/>
            </p:cNvCxnSpPr>
            <p:nvPr/>
          </p:nvCxnSpPr>
          <p:spPr>
            <a:xfrm flipV="1">
              <a:off x="1752599" y="2687143"/>
              <a:ext cx="2613356" cy="2606042"/>
            </a:xfrm>
            <a:prstGeom prst="bentConnector3">
              <a:avLst>
                <a:gd name="adj1" fmla="val 31412"/>
              </a:avLst>
            </a:prstGeom>
            <a:ln w="12700">
              <a:solidFill>
                <a:schemeClr val="accent6">
                  <a:lumMod val="75000"/>
                </a:schemeClr>
              </a:solidFill>
              <a:prstDash val="solid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Rectangle 62"/>
            <p:cNvSpPr/>
            <p:nvPr/>
          </p:nvSpPr>
          <p:spPr>
            <a:xfrm>
              <a:off x="4365953" y="5145400"/>
              <a:ext cx="1586285" cy="24076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/>
            </a:p>
          </p:txBody>
        </p:sp>
        <p:cxnSp>
          <p:nvCxnSpPr>
            <p:cNvPr id="64" name="Elbow Connector 63"/>
            <p:cNvCxnSpPr>
              <a:stCxn id="22" idx="3"/>
              <a:endCxn id="63" idx="1"/>
            </p:cNvCxnSpPr>
            <p:nvPr/>
          </p:nvCxnSpPr>
          <p:spPr>
            <a:xfrm>
              <a:off x="1749101" y="3647263"/>
              <a:ext cx="2616852" cy="1618518"/>
            </a:xfrm>
            <a:prstGeom prst="bentConnector3">
              <a:avLst>
                <a:gd name="adj1" fmla="val 55733"/>
              </a:avLst>
            </a:prstGeom>
            <a:ln w="12700">
              <a:solidFill>
                <a:schemeClr val="accent6">
                  <a:lumMod val="75000"/>
                </a:schemeClr>
              </a:solidFill>
              <a:prstDash val="solid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88" name="Picture 87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10327" y="5141391"/>
              <a:ext cx="2485638" cy="192609"/>
            </a:xfrm>
            <a:prstGeom prst="rect">
              <a:avLst/>
            </a:prstGeom>
          </p:spPr>
        </p:pic>
        <p:pic>
          <p:nvPicPr>
            <p:cNvPr id="87" name="Picture 86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10327" y="2628584"/>
              <a:ext cx="2485640" cy="192609"/>
            </a:xfrm>
            <a:prstGeom prst="rect">
              <a:avLst/>
            </a:prstGeom>
          </p:spPr>
        </p:pic>
        <p:pic>
          <p:nvPicPr>
            <p:cNvPr id="85" name="Picture 84"/>
            <p:cNvPicPr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10325" y="4379391"/>
              <a:ext cx="2485640" cy="192609"/>
            </a:xfrm>
            <a:prstGeom prst="rect">
              <a:avLst/>
            </a:prstGeom>
          </p:spPr>
        </p:pic>
        <p:pic>
          <p:nvPicPr>
            <p:cNvPr id="96" name="Picture 95"/>
            <p:cNvPicPr>
              <a:picLocks noChangeAspect="1"/>
            </p:cNvPicPr>
            <p:nvPr>
              <p:custDataLst>
                <p:tags r:id="rId11"/>
              </p:custDataLst>
            </p:nvPr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10327" y="3276600"/>
              <a:ext cx="2485640" cy="192609"/>
            </a:xfrm>
            <a:prstGeom prst="rect">
              <a:avLst/>
            </a:prstGeom>
          </p:spPr>
        </p:pic>
        <p:pic>
          <p:nvPicPr>
            <p:cNvPr id="107" name="Picture 106"/>
            <p:cNvPicPr>
              <a:picLocks noChangeAspect="1"/>
            </p:cNvPicPr>
            <p:nvPr>
              <p:custDataLst>
                <p:tags r:id="rId12"/>
              </p:custDataLst>
            </p:nvPr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10327" y="3734281"/>
              <a:ext cx="2485640" cy="192609"/>
            </a:xfrm>
            <a:prstGeom prst="rect">
              <a:avLst/>
            </a:prstGeom>
          </p:spPr>
        </p:pic>
        <p:cxnSp>
          <p:nvCxnSpPr>
            <p:cNvPr id="100" name="Straight Arrow Connector 99"/>
            <p:cNvCxnSpPr>
              <a:stCxn id="96" idx="2"/>
              <a:endCxn id="107" idx="0"/>
            </p:cNvCxnSpPr>
            <p:nvPr/>
          </p:nvCxnSpPr>
          <p:spPr>
            <a:xfrm>
              <a:off x="7653147" y="3469209"/>
              <a:ext cx="0" cy="265072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Arrow Connector 100"/>
            <p:cNvCxnSpPr>
              <a:endCxn id="87" idx="1"/>
            </p:cNvCxnSpPr>
            <p:nvPr/>
          </p:nvCxnSpPr>
          <p:spPr>
            <a:xfrm>
              <a:off x="5952238" y="2724888"/>
              <a:ext cx="458089" cy="1"/>
            </a:xfrm>
            <a:prstGeom prst="straightConnector1">
              <a:avLst/>
            </a:prstGeom>
            <a:ln w="25400">
              <a:solidFill>
                <a:schemeClr val="tx1">
                  <a:lumMod val="50000"/>
                  <a:lumOff val="50000"/>
                </a:schemeClr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Arrow Connector 103"/>
            <p:cNvCxnSpPr/>
            <p:nvPr/>
          </p:nvCxnSpPr>
          <p:spPr>
            <a:xfrm>
              <a:off x="5952241" y="3372904"/>
              <a:ext cx="458089" cy="1"/>
            </a:xfrm>
            <a:prstGeom prst="straightConnector1">
              <a:avLst/>
            </a:prstGeom>
            <a:ln w="25400">
              <a:solidFill>
                <a:schemeClr val="tx1">
                  <a:lumMod val="50000"/>
                  <a:lumOff val="50000"/>
                </a:schemeClr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Arrow Connector 104"/>
            <p:cNvCxnSpPr/>
            <p:nvPr/>
          </p:nvCxnSpPr>
          <p:spPr>
            <a:xfrm>
              <a:off x="5952241" y="4475694"/>
              <a:ext cx="458089" cy="1"/>
            </a:xfrm>
            <a:prstGeom prst="straightConnector1">
              <a:avLst/>
            </a:prstGeom>
            <a:ln w="25400">
              <a:solidFill>
                <a:schemeClr val="tx1">
                  <a:lumMod val="50000"/>
                  <a:lumOff val="50000"/>
                </a:schemeClr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Arrow Connector 105"/>
            <p:cNvCxnSpPr/>
            <p:nvPr/>
          </p:nvCxnSpPr>
          <p:spPr>
            <a:xfrm>
              <a:off x="5952241" y="5237694"/>
              <a:ext cx="458089" cy="1"/>
            </a:xfrm>
            <a:prstGeom prst="straightConnector1">
              <a:avLst/>
            </a:prstGeom>
            <a:ln w="25400">
              <a:solidFill>
                <a:schemeClr val="tx1">
                  <a:lumMod val="50000"/>
                  <a:lumOff val="50000"/>
                </a:schemeClr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9" name="TextBox 108"/>
            <p:cNvSpPr txBox="1"/>
            <p:nvPr/>
          </p:nvSpPr>
          <p:spPr>
            <a:xfrm>
              <a:off x="2308549" y="1143000"/>
              <a:ext cx="12954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L" dirty="0" smtClean="0">
                  <a:solidFill>
                    <a:schemeClr val="accent6">
                      <a:lumMod val="50000"/>
                    </a:schemeClr>
                  </a:solidFill>
                </a:rPr>
                <a:t>Función</a:t>
              </a:r>
            </a:p>
            <a:p>
              <a:pPr algn="ctr"/>
              <a:r>
                <a:rPr lang="es-CL" dirty="0" smtClean="0">
                  <a:solidFill>
                    <a:schemeClr val="accent6">
                      <a:lumMod val="50000"/>
                    </a:schemeClr>
                  </a:solidFill>
                </a:rPr>
                <a:t>Hash</a:t>
              </a:r>
              <a:endParaRPr lang="es-CL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  <p:sp>
          <p:nvSpPr>
            <p:cNvPr id="110" name="TextBox 109"/>
            <p:cNvSpPr txBox="1"/>
            <p:nvPr/>
          </p:nvSpPr>
          <p:spPr>
            <a:xfrm>
              <a:off x="4511398" y="1281499"/>
              <a:ext cx="1295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L" dirty="0" smtClean="0">
                  <a:solidFill>
                    <a:srgbClr val="00B050"/>
                  </a:solidFill>
                </a:rPr>
                <a:t>Cajones</a:t>
              </a:r>
              <a:endParaRPr lang="es-CL" dirty="0">
                <a:solidFill>
                  <a:srgbClr val="00B050"/>
                </a:solidFill>
              </a:endParaRPr>
            </a:p>
          </p:txBody>
        </p:sp>
        <p:sp>
          <p:nvSpPr>
            <p:cNvPr id="111" name="TextBox 110"/>
            <p:cNvSpPr txBox="1"/>
            <p:nvPr/>
          </p:nvSpPr>
          <p:spPr>
            <a:xfrm>
              <a:off x="7005447" y="1271362"/>
              <a:ext cx="1295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L" dirty="0" smtClean="0">
                  <a:solidFill>
                    <a:srgbClr val="C00000"/>
                  </a:solidFill>
                </a:rPr>
                <a:t>Datos</a:t>
              </a:r>
              <a:endParaRPr lang="es-CL" dirty="0">
                <a:solidFill>
                  <a:srgbClr val="C00000"/>
                </a:solidFill>
              </a:endParaRPr>
            </a:p>
          </p:txBody>
        </p:sp>
      </p:grpSp>
      <p:sp>
        <p:nvSpPr>
          <p:cNvPr id="113" name="Content Placeholder 6 2"/>
          <p:cNvSpPr txBox="1">
            <a:spLocks/>
          </p:cNvSpPr>
          <p:nvPr/>
        </p:nvSpPr>
        <p:spPr>
          <a:xfrm>
            <a:off x="4365956" y="6026433"/>
            <a:ext cx="4576762" cy="641866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100" i="1" dirty="0" smtClean="0">
                <a:latin typeface="Calibri Light" panose="020F0302020204030204" pitchFamily="34" charset="0"/>
              </a:rPr>
              <a:t>La llave puede ser cualquier conjunto de atributos de la tabla.</a:t>
            </a:r>
            <a:endParaRPr lang="es-CL" sz="2100" i="1" dirty="0">
              <a:latin typeface="Calibri Light" panose="020F0302020204030204" pitchFamily="34" charset="0"/>
            </a:endParaRPr>
          </a:p>
        </p:txBody>
      </p:sp>
      <p:pic>
        <p:nvPicPr>
          <p:cNvPr id="114" name="Picture 2" descr="https://images-na.ssl-images-amazon.com/images/I/71tvEOjm8jL._SX425_.jpg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1271362"/>
            <a:ext cx="1066800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2811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Índice Hash</a:t>
            </a:r>
            <a:endParaRPr lang="es-CL" dirty="0"/>
          </a:p>
        </p:txBody>
      </p:sp>
      <p:pic>
        <p:nvPicPr>
          <p:cNvPr id="21" name="Picture 20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149" y="2703922"/>
            <a:ext cx="1116952" cy="24076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149" y="3526882"/>
            <a:ext cx="1116952" cy="240762"/>
          </a:xfrm>
          <a:prstGeom prst="rect">
            <a:avLst/>
          </a:prstGeom>
        </p:spPr>
      </p:pic>
      <p:pic>
        <p:nvPicPr>
          <p:cNvPr id="92" name="Picture 9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149" y="5172802"/>
            <a:ext cx="1116952" cy="240762"/>
          </a:xfrm>
          <a:prstGeom prst="rect">
            <a:avLst/>
          </a:prstGeom>
        </p:spPr>
      </p:pic>
      <p:pic>
        <p:nvPicPr>
          <p:cNvPr id="86" name="Picture 85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386" y="1880962"/>
            <a:ext cx="1116952" cy="240762"/>
          </a:xfrm>
          <a:prstGeom prst="rect">
            <a:avLst/>
          </a:prstGeom>
        </p:spPr>
      </p:pic>
      <p:pic>
        <p:nvPicPr>
          <p:cNvPr id="93" name="Picture 92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149" y="4349842"/>
            <a:ext cx="1116952" cy="240762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632150" y="1271362"/>
            <a:ext cx="11204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dirty="0" smtClean="0">
                <a:solidFill>
                  <a:srgbClr val="0101FF"/>
                </a:solidFill>
              </a:rPr>
              <a:t>Llaves</a:t>
            </a:r>
            <a:endParaRPr lang="es-CL" dirty="0">
              <a:solidFill>
                <a:srgbClr val="0101FF"/>
              </a:solidFill>
            </a:endParaRPr>
          </a:p>
        </p:txBody>
      </p:sp>
      <p:pic>
        <p:nvPicPr>
          <p:cNvPr id="32" name="Picture 31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5995732"/>
            <a:ext cx="1116952" cy="240762"/>
          </a:xfrm>
          <a:prstGeom prst="rect">
            <a:avLst/>
          </a:prstGeom>
        </p:spPr>
      </p:pic>
      <p:grpSp>
        <p:nvGrpSpPr>
          <p:cNvPr id="112" name="Group 111"/>
          <p:cNvGrpSpPr/>
          <p:nvPr/>
        </p:nvGrpSpPr>
        <p:grpSpPr>
          <a:xfrm>
            <a:off x="1745502" y="1143000"/>
            <a:ext cx="7150465" cy="5105400"/>
            <a:chOff x="1745502" y="1143000"/>
            <a:chExt cx="7150465" cy="5105400"/>
          </a:xfrm>
        </p:grpSpPr>
        <p:sp>
          <p:nvSpPr>
            <p:cNvPr id="30" name="Rectangle 29"/>
            <p:cNvSpPr/>
            <p:nvPr/>
          </p:nvSpPr>
          <p:spPr>
            <a:xfrm>
              <a:off x="2308549" y="1892868"/>
              <a:ext cx="1295400" cy="4355532"/>
            </a:xfrm>
            <a:prstGeom prst="rect">
              <a:avLst/>
            </a:prstGeom>
            <a:ln>
              <a:noFill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CL" dirty="0"/>
            </a:p>
          </p:txBody>
        </p:sp>
        <p:pic>
          <p:nvPicPr>
            <p:cNvPr id="69" name="Picture 68"/>
            <p:cNvPicPr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65956" y="2261963"/>
              <a:ext cx="1586285" cy="3424002"/>
            </a:xfrm>
            <a:prstGeom prst="rect">
              <a:avLst/>
            </a:prstGeom>
          </p:spPr>
        </p:pic>
        <p:cxnSp>
          <p:nvCxnSpPr>
            <p:cNvPr id="42" name="Elbow Connector 41"/>
            <p:cNvCxnSpPr>
              <a:stCxn id="21" idx="3"/>
            </p:cNvCxnSpPr>
            <p:nvPr/>
          </p:nvCxnSpPr>
          <p:spPr>
            <a:xfrm>
              <a:off x="1749101" y="2824303"/>
              <a:ext cx="2616852" cy="504459"/>
            </a:xfrm>
            <a:prstGeom prst="bentConnector3">
              <a:avLst/>
            </a:prstGeom>
            <a:ln w="12700">
              <a:solidFill>
                <a:schemeClr val="accent6">
                  <a:lumMod val="75000"/>
                </a:schemeClr>
              </a:solidFill>
              <a:prstDash val="solid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Elbow Connector 42"/>
            <p:cNvCxnSpPr/>
            <p:nvPr/>
          </p:nvCxnSpPr>
          <p:spPr>
            <a:xfrm flipV="1">
              <a:off x="1750265" y="3328763"/>
              <a:ext cx="2615688" cy="1141620"/>
            </a:xfrm>
            <a:prstGeom prst="bentConnector3">
              <a:avLst/>
            </a:prstGeom>
            <a:ln w="12700">
              <a:solidFill>
                <a:schemeClr val="accent6">
                  <a:lumMod val="75000"/>
                </a:schemeClr>
              </a:solidFill>
              <a:prstDash val="solid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Elbow Connector 47"/>
            <p:cNvCxnSpPr>
              <a:endCxn id="53" idx="1"/>
            </p:cNvCxnSpPr>
            <p:nvPr/>
          </p:nvCxnSpPr>
          <p:spPr>
            <a:xfrm>
              <a:off x="1745502" y="2001503"/>
              <a:ext cx="2620453" cy="2468720"/>
            </a:xfrm>
            <a:prstGeom prst="bentConnector3">
              <a:avLst>
                <a:gd name="adj1" fmla="val 62813"/>
              </a:avLst>
            </a:prstGeom>
            <a:ln w="12700">
              <a:solidFill>
                <a:schemeClr val="accent6">
                  <a:lumMod val="75000"/>
                </a:schemeClr>
              </a:solidFill>
              <a:prstDash val="solid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Rectangle 52"/>
            <p:cNvSpPr/>
            <p:nvPr/>
          </p:nvSpPr>
          <p:spPr>
            <a:xfrm>
              <a:off x="4365955" y="4349842"/>
              <a:ext cx="1586285" cy="24076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/>
            </a:p>
          </p:txBody>
        </p:sp>
        <p:sp>
          <p:nvSpPr>
            <p:cNvPr id="57" name="Rectangle 56"/>
            <p:cNvSpPr/>
            <p:nvPr/>
          </p:nvSpPr>
          <p:spPr>
            <a:xfrm>
              <a:off x="4365955" y="2566762"/>
              <a:ext cx="1586285" cy="24076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/>
            </a:p>
          </p:txBody>
        </p:sp>
        <p:cxnSp>
          <p:nvCxnSpPr>
            <p:cNvPr id="59" name="Elbow Connector 58"/>
            <p:cNvCxnSpPr>
              <a:endCxn id="57" idx="1"/>
            </p:cNvCxnSpPr>
            <p:nvPr/>
          </p:nvCxnSpPr>
          <p:spPr>
            <a:xfrm flipV="1">
              <a:off x="1752599" y="2687143"/>
              <a:ext cx="2613356" cy="2606042"/>
            </a:xfrm>
            <a:prstGeom prst="bentConnector3">
              <a:avLst>
                <a:gd name="adj1" fmla="val 31412"/>
              </a:avLst>
            </a:prstGeom>
            <a:ln w="12700">
              <a:solidFill>
                <a:schemeClr val="accent6">
                  <a:lumMod val="75000"/>
                </a:schemeClr>
              </a:solidFill>
              <a:prstDash val="solid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Rectangle 62"/>
            <p:cNvSpPr/>
            <p:nvPr/>
          </p:nvSpPr>
          <p:spPr>
            <a:xfrm>
              <a:off x="4365953" y="5145400"/>
              <a:ext cx="1586285" cy="24076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/>
            </a:p>
          </p:txBody>
        </p:sp>
        <p:cxnSp>
          <p:nvCxnSpPr>
            <p:cNvPr id="64" name="Elbow Connector 63"/>
            <p:cNvCxnSpPr>
              <a:stCxn id="22" idx="3"/>
              <a:endCxn id="63" idx="1"/>
            </p:cNvCxnSpPr>
            <p:nvPr/>
          </p:nvCxnSpPr>
          <p:spPr>
            <a:xfrm>
              <a:off x="1749101" y="3647263"/>
              <a:ext cx="2616852" cy="1618518"/>
            </a:xfrm>
            <a:prstGeom prst="bentConnector3">
              <a:avLst>
                <a:gd name="adj1" fmla="val 55733"/>
              </a:avLst>
            </a:prstGeom>
            <a:ln w="12700">
              <a:solidFill>
                <a:schemeClr val="accent6">
                  <a:lumMod val="75000"/>
                </a:schemeClr>
              </a:solidFill>
              <a:prstDash val="solid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88" name="Picture 87"/>
            <p:cNvPicPr>
              <a:picLocks noChangeAspect="1"/>
            </p:cNvPicPr>
            <p:nvPr>
              <p:custDataLst>
                <p:tags r:id="rId11"/>
              </p:custDataLst>
            </p:nvPr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10327" y="5141391"/>
              <a:ext cx="2485638" cy="192609"/>
            </a:xfrm>
            <a:prstGeom prst="rect">
              <a:avLst/>
            </a:prstGeom>
          </p:spPr>
        </p:pic>
        <p:pic>
          <p:nvPicPr>
            <p:cNvPr id="87" name="Picture 86"/>
            <p:cNvPicPr>
              <a:picLocks noChangeAspect="1"/>
            </p:cNvPicPr>
            <p:nvPr>
              <p:custDataLst>
                <p:tags r:id="rId12"/>
              </p:custDataLst>
            </p:nvPr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10327" y="2628584"/>
              <a:ext cx="2485640" cy="192609"/>
            </a:xfrm>
            <a:prstGeom prst="rect">
              <a:avLst/>
            </a:prstGeom>
          </p:spPr>
        </p:pic>
        <p:pic>
          <p:nvPicPr>
            <p:cNvPr id="85" name="Picture 84"/>
            <p:cNvPicPr>
              <a:picLocks noChangeAspect="1"/>
            </p:cNvPicPr>
            <p:nvPr>
              <p:custDataLst>
                <p:tags r:id="rId13"/>
              </p:custDataLst>
            </p:nvPr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10325" y="4379391"/>
              <a:ext cx="2485640" cy="192609"/>
            </a:xfrm>
            <a:prstGeom prst="rect">
              <a:avLst/>
            </a:prstGeom>
          </p:spPr>
        </p:pic>
        <p:pic>
          <p:nvPicPr>
            <p:cNvPr id="96" name="Picture 95"/>
            <p:cNvPicPr>
              <a:picLocks noChangeAspect="1"/>
            </p:cNvPicPr>
            <p:nvPr>
              <p:custDataLst>
                <p:tags r:id="rId14"/>
              </p:custDataLst>
            </p:nvPr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10327" y="3276600"/>
              <a:ext cx="2485640" cy="192609"/>
            </a:xfrm>
            <a:prstGeom prst="rect">
              <a:avLst/>
            </a:prstGeom>
          </p:spPr>
        </p:pic>
        <p:pic>
          <p:nvPicPr>
            <p:cNvPr id="107" name="Picture 106"/>
            <p:cNvPicPr>
              <a:picLocks noChangeAspect="1"/>
            </p:cNvPicPr>
            <p:nvPr>
              <p:custDataLst>
                <p:tags r:id="rId15"/>
              </p:custDataLst>
            </p:nvPr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10327" y="3734281"/>
              <a:ext cx="2485640" cy="192609"/>
            </a:xfrm>
            <a:prstGeom prst="rect">
              <a:avLst/>
            </a:prstGeom>
          </p:spPr>
        </p:pic>
        <p:cxnSp>
          <p:nvCxnSpPr>
            <p:cNvPr id="100" name="Straight Arrow Connector 99"/>
            <p:cNvCxnSpPr>
              <a:stCxn id="96" idx="2"/>
              <a:endCxn id="107" idx="0"/>
            </p:cNvCxnSpPr>
            <p:nvPr/>
          </p:nvCxnSpPr>
          <p:spPr>
            <a:xfrm>
              <a:off x="7653147" y="3469209"/>
              <a:ext cx="0" cy="265072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Arrow Connector 100"/>
            <p:cNvCxnSpPr>
              <a:endCxn id="87" idx="1"/>
            </p:cNvCxnSpPr>
            <p:nvPr/>
          </p:nvCxnSpPr>
          <p:spPr>
            <a:xfrm>
              <a:off x="5952238" y="2724888"/>
              <a:ext cx="458089" cy="1"/>
            </a:xfrm>
            <a:prstGeom prst="straightConnector1">
              <a:avLst/>
            </a:prstGeom>
            <a:ln w="25400">
              <a:solidFill>
                <a:schemeClr val="tx1">
                  <a:lumMod val="50000"/>
                  <a:lumOff val="50000"/>
                </a:schemeClr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Arrow Connector 103"/>
            <p:cNvCxnSpPr/>
            <p:nvPr/>
          </p:nvCxnSpPr>
          <p:spPr>
            <a:xfrm>
              <a:off x="5952241" y="3372904"/>
              <a:ext cx="458089" cy="1"/>
            </a:xfrm>
            <a:prstGeom prst="straightConnector1">
              <a:avLst/>
            </a:prstGeom>
            <a:ln w="25400">
              <a:solidFill>
                <a:schemeClr val="tx1">
                  <a:lumMod val="50000"/>
                  <a:lumOff val="50000"/>
                </a:schemeClr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Arrow Connector 104"/>
            <p:cNvCxnSpPr/>
            <p:nvPr/>
          </p:nvCxnSpPr>
          <p:spPr>
            <a:xfrm>
              <a:off x="5952241" y="4475694"/>
              <a:ext cx="458089" cy="1"/>
            </a:xfrm>
            <a:prstGeom prst="straightConnector1">
              <a:avLst/>
            </a:prstGeom>
            <a:ln w="25400">
              <a:solidFill>
                <a:schemeClr val="tx1">
                  <a:lumMod val="50000"/>
                  <a:lumOff val="50000"/>
                </a:schemeClr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Arrow Connector 105"/>
            <p:cNvCxnSpPr/>
            <p:nvPr/>
          </p:nvCxnSpPr>
          <p:spPr>
            <a:xfrm>
              <a:off x="5952241" y="5237694"/>
              <a:ext cx="458089" cy="1"/>
            </a:xfrm>
            <a:prstGeom prst="straightConnector1">
              <a:avLst/>
            </a:prstGeom>
            <a:ln w="25400">
              <a:solidFill>
                <a:schemeClr val="tx1">
                  <a:lumMod val="50000"/>
                  <a:lumOff val="50000"/>
                </a:schemeClr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9" name="TextBox 108"/>
            <p:cNvSpPr txBox="1"/>
            <p:nvPr/>
          </p:nvSpPr>
          <p:spPr>
            <a:xfrm>
              <a:off x="2308549" y="1143000"/>
              <a:ext cx="12954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L" dirty="0" smtClean="0">
                  <a:solidFill>
                    <a:schemeClr val="accent6">
                      <a:lumMod val="50000"/>
                    </a:schemeClr>
                  </a:solidFill>
                </a:rPr>
                <a:t>Función</a:t>
              </a:r>
            </a:p>
            <a:p>
              <a:pPr algn="ctr"/>
              <a:r>
                <a:rPr lang="es-CL" dirty="0" smtClean="0">
                  <a:solidFill>
                    <a:schemeClr val="accent6">
                      <a:lumMod val="50000"/>
                    </a:schemeClr>
                  </a:solidFill>
                </a:rPr>
                <a:t>Hash</a:t>
              </a:r>
              <a:endParaRPr lang="es-CL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  <p:sp>
          <p:nvSpPr>
            <p:cNvPr id="110" name="TextBox 109"/>
            <p:cNvSpPr txBox="1"/>
            <p:nvPr/>
          </p:nvSpPr>
          <p:spPr>
            <a:xfrm>
              <a:off x="4511398" y="1281499"/>
              <a:ext cx="1295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L" dirty="0" smtClean="0">
                  <a:solidFill>
                    <a:srgbClr val="00B050"/>
                  </a:solidFill>
                </a:rPr>
                <a:t>Cajones</a:t>
              </a:r>
              <a:endParaRPr lang="es-CL" dirty="0">
                <a:solidFill>
                  <a:srgbClr val="00B050"/>
                </a:solidFill>
              </a:endParaRPr>
            </a:p>
          </p:txBody>
        </p:sp>
        <p:sp>
          <p:nvSpPr>
            <p:cNvPr id="111" name="TextBox 110"/>
            <p:cNvSpPr txBox="1"/>
            <p:nvPr/>
          </p:nvSpPr>
          <p:spPr>
            <a:xfrm>
              <a:off x="7005447" y="1271362"/>
              <a:ext cx="1295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L" dirty="0" smtClean="0">
                  <a:solidFill>
                    <a:srgbClr val="C00000"/>
                  </a:solidFill>
                </a:rPr>
                <a:t>Datos</a:t>
              </a:r>
              <a:endParaRPr lang="es-CL" dirty="0">
                <a:solidFill>
                  <a:srgbClr val="C00000"/>
                </a:solidFill>
              </a:endParaRPr>
            </a:p>
          </p:txBody>
        </p:sp>
      </p:grpSp>
      <p:sp>
        <p:nvSpPr>
          <p:cNvPr id="35" name="Rectangle 34"/>
          <p:cNvSpPr/>
          <p:nvPr/>
        </p:nvSpPr>
        <p:spPr>
          <a:xfrm>
            <a:off x="0" y="1066800"/>
            <a:ext cx="9152200" cy="5791199"/>
          </a:xfrm>
          <a:prstGeom prst="rect">
            <a:avLst/>
          </a:prstGeom>
          <a:solidFill>
            <a:schemeClr val="bg1">
              <a:alpha val="92000"/>
            </a:schemeClr>
          </a:solidFill>
          <a:ln>
            <a:solidFill>
              <a:schemeClr val="bg1">
                <a:alpha val="91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914400" y="1756036"/>
            <a:ext cx="7302104" cy="533400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 anchor="ctr" anchorCtr="0">
            <a:noAutofit/>
          </a:bodyPr>
          <a:lstStyle/>
          <a:p>
            <a:pPr algn="ctr"/>
            <a:r>
              <a:rPr lang="es-CL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¿El costo de búsqueda con un índice hash?</a:t>
            </a:r>
            <a:endParaRPr lang="es-CL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929438" y="3810000"/>
            <a:ext cx="7302104" cy="533400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 anchor="ctr" anchorCtr="0">
            <a:noAutofit/>
          </a:bodyPr>
          <a:lstStyle/>
          <a:p>
            <a:pPr algn="ctr"/>
            <a:r>
              <a:rPr lang="es-CL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Pero ¿qué tipo de búsqueda?</a:t>
            </a:r>
            <a:endParaRPr lang="es-CL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50" name="Content Placeholder 6 2 2 3 1 2"/>
          <p:cNvSpPr txBox="1">
            <a:spLocks/>
          </p:cNvSpPr>
          <p:nvPr/>
        </p:nvSpPr>
        <p:spPr>
          <a:xfrm>
            <a:off x="929438" y="4495800"/>
            <a:ext cx="7302104" cy="1652332"/>
          </a:xfrm>
          <a:prstGeom prst="rect">
            <a:avLst/>
          </a:prstGeom>
          <a:solidFill>
            <a:srgbClr val="FFFFCC"/>
          </a:solidFill>
          <a:ln w="34925">
            <a:solidFill>
              <a:srgbClr val="FFC000"/>
            </a:solidFill>
            <a:prstDash val="dash"/>
          </a:ln>
        </p:spPr>
        <p:txBody>
          <a:bodyPr vert="horz" lIns="91440" tIns="91440" rIns="91440" bIns="45720" rtlCol="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1900" i="1" dirty="0" smtClean="0">
                <a:latin typeface="Calibri Light" panose="020F0302020204030204" pitchFamily="34" charset="0"/>
              </a:rPr>
              <a:t>¡Hemos asumido que se sabe el valor exacto de la llave!	</a:t>
            </a:r>
          </a:p>
        </p:txBody>
      </p:sp>
      <p:pic>
        <p:nvPicPr>
          <p:cNvPr id="46" name="Picture 45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5103162"/>
            <a:ext cx="2864762" cy="766476"/>
          </a:xfrm>
          <a:prstGeom prst="rect">
            <a:avLst/>
          </a:prstGeom>
        </p:spPr>
      </p:pic>
      <p:sp>
        <p:nvSpPr>
          <p:cNvPr id="51" name="Content Placeholder 6 2 2 3 1 1"/>
          <p:cNvSpPr txBox="1">
            <a:spLocks/>
          </p:cNvSpPr>
          <p:nvPr/>
        </p:nvSpPr>
        <p:spPr>
          <a:xfrm>
            <a:off x="929438" y="2448724"/>
            <a:ext cx="7287065" cy="893887"/>
          </a:xfrm>
          <a:prstGeom prst="rect">
            <a:avLst/>
          </a:prstGeom>
          <a:solidFill>
            <a:srgbClr val="FFFFCC"/>
          </a:solidFill>
          <a:ln w="34925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 anchor="ctr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CL" sz="1900" i="1" dirty="0" smtClean="0">
                <a:latin typeface="Calibri Light" panose="020F0302020204030204" pitchFamily="34" charset="0"/>
              </a:rPr>
              <a:t>  Caso ideal:                                       para devolver k </a:t>
            </a:r>
            <a:r>
              <a:rPr lang="es-CL" sz="1900" i="1" dirty="0" err="1" smtClean="0">
                <a:latin typeface="Calibri Light" panose="020F0302020204030204" pitchFamily="34" charset="0"/>
              </a:rPr>
              <a:t>tuplas</a:t>
            </a:r>
            <a:r>
              <a:rPr lang="es-CL" sz="1900" i="1" dirty="0" smtClean="0">
                <a:latin typeface="Calibri Light" panose="020F0302020204030204" pitchFamily="34" charset="0"/>
              </a:rPr>
              <a:t>	</a:t>
            </a:r>
          </a:p>
          <a:p>
            <a:pPr marL="0" indent="0">
              <a:buNone/>
            </a:pPr>
            <a:r>
              <a:rPr lang="es-CL" sz="1900" i="1" dirty="0" smtClean="0">
                <a:latin typeface="Calibri Light" panose="020F0302020204030204" pitchFamily="34" charset="0"/>
              </a:rPr>
              <a:t>  Peor caso:</a:t>
            </a:r>
          </a:p>
        </p:txBody>
      </p:sp>
      <p:pic>
        <p:nvPicPr>
          <p:cNvPr id="52" name="Picture 51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2615828"/>
            <a:ext cx="1542858" cy="279772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2912230"/>
            <a:ext cx="826972" cy="308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647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6" grpId="0" animBg="1"/>
      <p:bldP spid="44" grpId="0" animBg="1"/>
      <p:bldP spid="50" grpId="0" animBg="1"/>
      <p:bldP spid="5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Índice Hash</a:t>
            </a:r>
            <a:endParaRPr lang="es-CL" dirty="0"/>
          </a:p>
        </p:txBody>
      </p:sp>
      <p:pic>
        <p:nvPicPr>
          <p:cNvPr id="21" name="Picture 20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149" y="2703922"/>
            <a:ext cx="1116952" cy="24076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149" y="3526882"/>
            <a:ext cx="1116952" cy="240762"/>
          </a:xfrm>
          <a:prstGeom prst="rect">
            <a:avLst/>
          </a:prstGeom>
        </p:spPr>
      </p:pic>
      <p:pic>
        <p:nvPicPr>
          <p:cNvPr id="92" name="Picture 9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149" y="5172802"/>
            <a:ext cx="1116952" cy="240762"/>
          </a:xfrm>
          <a:prstGeom prst="rect">
            <a:avLst/>
          </a:prstGeom>
        </p:spPr>
      </p:pic>
      <p:pic>
        <p:nvPicPr>
          <p:cNvPr id="86" name="Picture 85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386" y="1880962"/>
            <a:ext cx="1116952" cy="240762"/>
          </a:xfrm>
          <a:prstGeom prst="rect">
            <a:avLst/>
          </a:prstGeom>
        </p:spPr>
      </p:pic>
      <p:pic>
        <p:nvPicPr>
          <p:cNvPr id="93" name="Picture 92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149" y="4349842"/>
            <a:ext cx="1116952" cy="240762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632150" y="1271362"/>
            <a:ext cx="11204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dirty="0" smtClean="0">
                <a:solidFill>
                  <a:srgbClr val="0101FF"/>
                </a:solidFill>
              </a:rPr>
              <a:t>Llaves</a:t>
            </a:r>
            <a:endParaRPr lang="es-CL" dirty="0">
              <a:solidFill>
                <a:srgbClr val="0101FF"/>
              </a:solidFill>
            </a:endParaRPr>
          </a:p>
        </p:txBody>
      </p:sp>
      <p:pic>
        <p:nvPicPr>
          <p:cNvPr id="32" name="Picture 31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5995732"/>
            <a:ext cx="1116952" cy="240762"/>
          </a:xfrm>
          <a:prstGeom prst="rect">
            <a:avLst/>
          </a:prstGeom>
        </p:spPr>
      </p:pic>
      <p:grpSp>
        <p:nvGrpSpPr>
          <p:cNvPr id="112" name="Group 111"/>
          <p:cNvGrpSpPr/>
          <p:nvPr/>
        </p:nvGrpSpPr>
        <p:grpSpPr>
          <a:xfrm>
            <a:off x="1745502" y="1143000"/>
            <a:ext cx="7150465" cy="5105400"/>
            <a:chOff x="1745502" y="1143000"/>
            <a:chExt cx="7150465" cy="5105400"/>
          </a:xfrm>
        </p:grpSpPr>
        <p:sp>
          <p:nvSpPr>
            <p:cNvPr id="30" name="Rectangle 29"/>
            <p:cNvSpPr/>
            <p:nvPr/>
          </p:nvSpPr>
          <p:spPr>
            <a:xfrm>
              <a:off x="2308549" y="1892868"/>
              <a:ext cx="1295400" cy="4355532"/>
            </a:xfrm>
            <a:prstGeom prst="rect">
              <a:avLst/>
            </a:prstGeom>
            <a:ln>
              <a:noFill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CL" dirty="0"/>
            </a:p>
          </p:txBody>
        </p:sp>
        <p:pic>
          <p:nvPicPr>
            <p:cNvPr id="69" name="Picture 68"/>
            <p:cNvPicPr>
              <a:picLocks noChangeAspect="1"/>
            </p:cNvPicPr>
            <p:nvPr>
              <p:custDataLst>
                <p:tags r:id="rId11"/>
              </p:custDataLst>
            </p:nvPr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65956" y="2261963"/>
              <a:ext cx="1586285" cy="3424002"/>
            </a:xfrm>
            <a:prstGeom prst="rect">
              <a:avLst/>
            </a:prstGeom>
          </p:spPr>
        </p:pic>
        <p:cxnSp>
          <p:nvCxnSpPr>
            <p:cNvPr id="42" name="Elbow Connector 41"/>
            <p:cNvCxnSpPr>
              <a:stCxn id="21" idx="3"/>
            </p:cNvCxnSpPr>
            <p:nvPr/>
          </p:nvCxnSpPr>
          <p:spPr>
            <a:xfrm>
              <a:off x="1749101" y="2824303"/>
              <a:ext cx="2616852" cy="504459"/>
            </a:xfrm>
            <a:prstGeom prst="bentConnector3">
              <a:avLst/>
            </a:prstGeom>
            <a:ln w="12700">
              <a:solidFill>
                <a:schemeClr val="accent6">
                  <a:lumMod val="75000"/>
                </a:schemeClr>
              </a:solidFill>
              <a:prstDash val="solid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Elbow Connector 42"/>
            <p:cNvCxnSpPr/>
            <p:nvPr/>
          </p:nvCxnSpPr>
          <p:spPr>
            <a:xfrm flipV="1">
              <a:off x="1750265" y="3328763"/>
              <a:ext cx="2615688" cy="1141620"/>
            </a:xfrm>
            <a:prstGeom prst="bentConnector3">
              <a:avLst/>
            </a:prstGeom>
            <a:ln w="12700">
              <a:solidFill>
                <a:schemeClr val="accent6">
                  <a:lumMod val="75000"/>
                </a:schemeClr>
              </a:solidFill>
              <a:prstDash val="solid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Elbow Connector 47"/>
            <p:cNvCxnSpPr>
              <a:endCxn id="53" idx="1"/>
            </p:cNvCxnSpPr>
            <p:nvPr/>
          </p:nvCxnSpPr>
          <p:spPr>
            <a:xfrm>
              <a:off x="1745502" y="2001503"/>
              <a:ext cx="2620453" cy="2468720"/>
            </a:xfrm>
            <a:prstGeom prst="bentConnector3">
              <a:avLst>
                <a:gd name="adj1" fmla="val 62813"/>
              </a:avLst>
            </a:prstGeom>
            <a:ln w="12700">
              <a:solidFill>
                <a:schemeClr val="accent6">
                  <a:lumMod val="75000"/>
                </a:schemeClr>
              </a:solidFill>
              <a:prstDash val="solid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Rectangle 52"/>
            <p:cNvSpPr/>
            <p:nvPr/>
          </p:nvSpPr>
          <p:spPr>
            <a:xfrm>
              <a:off x="4365955" y="4349842"/>
              <a:ext cx="1586285" cy="24076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/>
            </a:p>
          </p:txBody>
        </p:sp>
        <p:sp>
          <p:nvSpPr>
            <p:cNvPr id="57" name="Rectangle 56"/>
            <p:cNvSpPr/>
            <p:nvPr/>
          </p:nvSpPr>
          <p:spPr>
            <a:xfrm>
              <a:off x="4365955" y="2566762"/>
              <a:ext cx="1586285" cy="24076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/>
            </a:p>
          </p:txBody>
        </p:sp>
        <p:cxnSp>
          <p:nvCxnSpPr>
            <p:cNvPr id="59" name="Elbow Connector 58"/>
            <p:cNvCxnSpPr>
              <a:endCxn id="57" idx="1"/>
            </p:cNvCxnSpPr>
            <p:nvPr/>
          </p:nvCxnSpPr>
          <p:spPr>
            <a:xfrm flipV="1">
              <a:off x="1752599" y="2687143"/>
              <a:ext cx="2613356" cy="2606042"/>
            </a:xfrm>
            <a:prstGeom prst="bentConnector3">
              <a:avLst>
                <a:gd name="adj1" fmla="val 31412"/>
              </a:avLst>
            </a:prstGeom>
            <a:ln w="12700">
              <a:solidFill>
                <a:schemeClr val="accent6">
                  <a:lumMod val="75000"/>
                </a:schemeClr>
              </a:solidFill>
              <a:prstDash val="solid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Rectangle 62"/>
            <p:cNvSpPr/>
            <p:nvPr/>
          </p:nvSpPr>
          <p:spPr>
            <a:xfrm>
              <a:off x="4365953" y="5145400"/>
              <a:ext cx="1586285" cy="24076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/>
            </a:p>
          </p:txBody>
        </p:sp>
        <p:cxnSp>
          <p:nvCxnSpPr>
            <p:cNvPr id="64" name="Elbow Connector 63"/>
            <p:cNvCxnSpPr>
              <a:stCxn id="22" idx="3"/>
              <a:endCxn id="63" idx="1"/>
            </p:cNvCxnSpPr>
            <p:nvPr/>
          </p:nvCxnSpPr>
          <p:spPr>
            <a:xfrm>
              <a:off x="1749101" y="3647263"/>
              <a:ext cx="2616852" cy="1618518"/>
            </a:xfrm>
            <a:prstGeom prst="bentConnector3">
              <a:avLst>
                <a:gd name="adj1" fmla="val 55733"/>
              </a:avLst>
            </a:prstGeom>
            <a:ln w="12700">
              <a:solidFill>
                <a:schemeClr val="accent6">
                  <a:lumMod val="75000"/>
                </a:schemeClr>
              </a:solidFill>
              <a:prstDash val="solid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88" name="Picture 87"/>
            <p:cNvPicPr>
              <a:picLocks noChangeAspect="1"/>
            </p:cNvPicPr>
            <p:nvPr>
              <p:custDataLst>
                <p:tags r:id="rId12"/>
              </p:custDataLst>
            </p:nvPr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10327" y="5141391"/>
              <a:ext cx="2485638" cy="192609"/>
            </a:xfrm>
            <a:prstGeom prst="rect">
              <a:avLst/>
            </a:prstGeom>
          </p:spPr>
        </p:pic>
        <p:pic>
          <p:nvPicPr>
            <p:cNvPr id="87" name="Picture 86"/>
            <p:cNvPicPr>
              <a:picLocks noChangeAspect="1"/>
            </p:cNvPicPr>
            <p:nvPr>
              <p:custDataLst>
                <p:tags r:id="rId13"/>
              </p:custDataLst>
            </p:nvPr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10327" y="2628584"/>
              <a:ext cx="2485640" cy="192609"/>
            </a:xfrm>
            <a:prstGeom prst="rect">
              <a:avLst/>
            </a:prstGeom>
          </p:spPr>
        </p:pic>
        <p:pic>
          <p:nvPicPr>
            <p:cNvPr id="85" name="Picture 84"/>
            <p:cNvPicPr>
              <a:picLocks noChangeAspect="1"/>
            </p:cNvPicPr>
            <p:nvPr>
              <p:custDataLst>
                <p:tags r:id="rId14"/>
              </p:custDataLst>
            </p:nvPr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10325" y="4379391"/>
              <a:ext cx="2485640" cy="192609"/>
            </a:xfrm>
            <a:prstGeom prst="rect">
              <a:avLst/>
            </a:prstGeom>
          </p:spPr>
        </p:pic>
        <p:pic>
          <p:nvPicPr>
            <p:cNvPr id="96" name="Picture 95"/>
            <p:cNvPicPr>
              <a:picLocks noChangeAspect="1"/>
            </p:cNvPicPr>
            <p:nvPr>
              <p:custDataLst>
                <p:tags r:id="rId15"/>
              </p:custDataLst>
            </p:nvPr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10327" y="3276600"/>
              <a:ext cx="2485640" cy="192609"/>
            </a:xfrm>
            <a:prstGeom prst="rect">
              <a:avLst/>
            </a:prstGeom>
          </p:spPr>
        </p:pic>
        <p:pic>
          <p:nvPicPr>
            <p:cNvPr id="107" name="Picture 106"/>
            <p:cNvPicPr>
              <a:picLocks noChangeAspect="1"/>
            </p:cNvPicPr>
            <p:nvPr>
              <p:custDataLst>
                <p:tags r:id="rId16"/>
              </p:custDataLst>
            </p:nvPr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10327" y="3734281"/>
              <a:ext cx="2485640" cy="192609"/>
            </a:xfrm>
            <a:prstGeom prst="rect">
              <a:avLst/>
            </a:prstGeom>
          </p:spPr>
        </p:pic>
        <p:cxnSp>
          <p:nvCxnSpPr>
            <p:cNvPr id="100" name="Straight Arrow Connector 99"/>
            <p:cNvCxnSpPr>
              <a:stCxn id="96" idx="2"/>
              <a:endCxn id="107" idx="0"/>
            </p:cNvCxnSpPr>
            <p:nvPr/>
          </p:nvCxnSpPr>
          <p:spPr>
            <a:xfrm>
              <a:off x="7653147" y="3469209"/>
              <a:ext cx="0" cy="265072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Arrow Connector 100"/>
            <p:cNvCxnSpPr>
              <a:endCxn id="87" idx="1"/>
            </p:cNvCxnSpPr>
            <p:nvPr/>
          </p:nvCxnSpPr>
          <p:spPr>
            <a:xfrm>
              <a:off x="5952238" y="2724888"/>
              <a:ext cx="458089" cy="1"/>
            </a:xfrm>
            <a:prstGeom prst="straightConnector1">
              <a:avLst/>
            </a:prstGeom>
            <a:ln w="25400">
              <a:solidFill>
                <a:schemeClr val="tx1">
                  <a:lumMod val="50000"/>
                  <a:lumOff val="50000"/>
                </a:schemeClr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Arrow Connector 103"/>
            <p:cNvCxnSpPr/>
            <p:nvPr/>
          </p:nvCxnSpPr>
          <p:spPr>
            <a:xfrm>
              <a:off x="5952241" y="3372904"/>
              <a:ext cx="458089" cy="1"/>
            </a:xfrm>
            <a:prstGeom prst="straightConnector1">
              <a:avLst/>
            </a:prstGeom>
            <a:ln w="25400">
              <a:solidFill>
                <a:schemeClr val="tx1">
                  <a:lumMod val="50000"/>
                  <a:lumOff val="50000"/>
                </a:schemeClr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Arrow Connector 104"/>
            <p:cNvCxnSpPr/>
            <p:nvPr/>
          </p:nvCxnSpPr>
          <p:spPr>
            <a:xfrm>
              <a:off x="5952241" y="4475694"/>
              <a:ext cx="458089" cy="1"/>
            </a:xfrm>
            <a:prstGeom prst="straightConnector1">
              <a:avLst/>
            </a:prstGeom>
            <a:ln w="25400">
              <a:solidFill>
                <a:schemeClr val="tx1">
                  <a:lumMod val="50000"/>
                  <a:lumOff val="50000"/>
                </a:schemeClr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Arrow Connector 105"/>
            <p:cNvCxnSpPr/>
            <p:nvPr/>
          </p:nvCxnSpPr>
          <p:spPr>
            <a:xfrm>
              <a:off x="5952241" y="5237694"/>
              <a:ext cx="458089" cy="1"/>
            </a:xfrm>
            <a:prstGeom prst="straightConnector1">
              <a:avLst/>
            </a:prstGeom>
            <a:ln w="25400">
              <a:solidFill>
                <a:schemeClr val="tx1">
                  <a:lumMod val="50000"/>
                  <a:lumOff val="50000"/>
                </a:schemeClr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9" name="TextBox 108"/>
            <p:cNvSpPr txBox="1"/>
            <p:nvPr/>
          </p:nvSpPr>
          <p:spPr>
            <a:xfrm>
              <a:off x="2308549" y="1143000"/>
              <a:ext cx="12954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L" dirty="0" smtClean="0">
                  <a:solidFill>
                    <a:schemeClr val="accent6">
                      <a:lumMod val="50000"/>
                    </a:schemeClr>
                  </a:solidFill>
                </a:rPr>
                <a:t>Función</a:t>
              </a:r>
            </a:p>
            <a:p>
              <a:pPr algn="ctr"/>
              <a:r>
                <a:rPr lang="es-CL" dirty="0" smtClean="0">
                  <a:solidFill>
                    <a:schemeClr val="accent6">
                      <a:lumMod val="50000"/>
                    </a:schemeClr>
                  </a:solidFill>
                </a:rPr>
                <a:t>Hash</a:t>
              </a:r>
              <a:endParaRPr lang="es-CL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  <p:sp>
          <p:nvSpPr>
            <p:cNvPr id="110" name="TextBox 109"/>
            <p:cNvSpPr txBox="1"/>
            <p:nvPr/>
          </p:nvSpPr>
          <p:spPr>
            <a:xfrm>
              <a:off x="4511398" y="1281499"/>
              <a:ext cx="1295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L" dirty="0" smtClean="0">
                  <a:solidFill>
                    <a:srgbClr val="00B050"/>
                  </a:solidFill>
                </a:rPr>
                <a:t>Cajones</a:t>
              </a:r>
              <a:endParaRPr lang="es-CL" dirty="0">
                <a:solidFill>
                  <a:srgbClr val="00B050"/>
                </a:solidFill>
              </a:endParaRPr>
            </a:p>
          </p:txBody>
        </p:sp>
        <p:sp>
          <p:nvSpPr>
            <p:cNvPr id="111" name="TextBox 110"/>
            <p:cNvSpPr txBox="1"/>
            <p:nvPr/>
          </p:nvSpPr>
          <p:spPr>
            <a:xfrm>
              <a:off x="7005447" y="1271362"/>
              <a:ext cx="1295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L" dirty="0" smtClean="0">
                  <a:solidFill>
                    <a:srgbClr val="C00000"/>
                  </a:solidFill>
                </a:rPr>
                <a:t>Datos</a:t>
              </a:r>
              <a:endParaRPr lang="es-CL" dirty="0">
                <a:solidFill>
                  <a:srgbClr val="C00000"/>
                </a:solidFill>
              </a:endParaRPr>
            </a:p>
          </p:txBody>
        </p:sp>
      </p:grpSp>
      <p:sp>
        <p:nvSpPr>
          <p:cNvPr id="35" name="Rectangle 34"/>
          <p:cNvSpPr/>
          <p:nvPr/>
        </p:nvSpPr>
        <p:spPr>
          <a:xfrm>
            <a:off x="0" y="1066800"/>
            <a:ext cx="9152200" cy="5791199"/>
          </a:xfrm>
          <a:prstGeom prst="rect">
            <a:avLst/>
          </a:prstGeom>
          <a:solidFill>
            <a:schemeClr val="bg1">
              <a:alpha val="92000"/>
            </a:schemeClr>
          </a:solidFill>
          <a:ln>
            <a:solidFill>
              <a:schemeClr val="bg1">
                <a:alpha val="91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914400" y="1756036"/>
            <a:ext cx="7302104" cy="533400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 anchor="ctr" anchorCtr="0">
            <a:noAutofit/>
          </a:bodyPr>
          <a:lstStyle/>
          <a:p>
            <a:pPr algn="ctr"/>
            <a:r>
              <a:rPr lang="es-CL" dirty="0">
                <a:latin typeface="Calibri Light" panose="020F0302020204030204" pitchFamily="34" charset="0"/>
                <a:cs typeface="Calibri Light" panose="020F0302020204030204" pitchFamily="34" charset="0"/>
              </a:rPr>
              <a:t>¿El costo de búsqueda con un índice hash?</a:t>
            </a:r>
            <a:endParaRPr lang="es-CL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925048" y="3810000"/>
            <a:ext cx="7302104" cy="1927363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 anchor="t" anchorCtr="0">
            <a:noAutofit/>
          </a:bodyPr>
          <a:lstStyle/>
          <a:p>
            <a:pPr algn="ctr"/>
            <a:r>
              <a:rPr lang="es-CL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¿Qué pasa con las búsquedas por rango?</a:t>
            </a:r>
            <a:endParaRPr lang="es-CL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076" y="4385716"/>
            <a:ext cx="2110476" cy="1123048"/>
          </a:xfrm>
          <a:prstGeom prst="rect">
            <a:avLst/>
          </a:prstGeom>
        </p:spPr>
      </p:pic>
      <p:sp>
        <p:nvSpPr>
          <p:cNvPr id="47" name="Content Placeholder 6 2 2 3 1"/>
          <p:cNvSpPr txBox="1">
            <a:spLocks/>
          </p:cNvSpPr>
          <p:nvPr/>
        </p:nvSpPr>
        <p:spPr>
          <a:xfrm>
            <a:off x="6096000" y="5203964"/>
            <a:ext cx="2137173" cy="533399"/>
          </a:xfrm>
          <a:prstGeom prst="rect">
            <a:avLst/>
          </a:prstGeom>
          <a:solidFill>
            <a:srgbClr val="FFFFCC"/>
          </a:solidFill>
          <a:ln w="34925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 anchor="ctr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CL" sz="1900" i="1" dirty="0" smtClean="0">
                <a:latin typeface="Calibri Light" panose="020F0302020204030204" pitchFamily="34" charset="0"/>
              </a:rPr>
              <a:t>Cada caso:</a:t>
            </a:r>
          </a:p>
        </p:txBody>
      </p:sp>
      <p:sp>
        <p:nvSpPr>
          <p:cNvPr id="54" name="Content Placeholder 6 2 2 3 1 1"/>
          <p:cNvSpPr txBox="1">
            <a:spLocks/>
          </p:cNvSpPr>
          <p:nvPr/>
        </p:nvSpPr>
        <p:spPr>
          <a:xfrm>
            <a:off x="929438" y="2448724"/>
            <a:ext cx="7287065" cy="893887"/>
          </a:xfrm>
          <a:prstGeom prst="rect">
            <a:avLst/>
          </a:prstGeom>
          <a:solidFill>
            <a:srgbClr val="FFFFCC"/>
          </a:solidFill>
          <a:ln w="34925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 anchor="ctr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CL" sz="1900" i="1" dirty="0" smtClean="0">
                <a:latin typeface="Calibri Light" panose="020F0302020204030204" pitchFamily="34" charset="0"/>
              </a:rPr>
              <a:t>  Caso ideal:                                       para devolver k </a:t>
            </a:r>
            <a:r>
              <a:rPr lang="es-CL" sz="1900" i="1" dirty="0" err="1" smtClean="0">
                <a:latin typeface="Calibri Light" panose="020F0302020204030204" pitchFamily="34" charset="0"/>
              </a:rPr>
              <a:t>tuplas</a:t>
            </a:r>
            <a:r>
              <a:rPr lang="es-CL" sz="1900" i="1" dirty="0" smtClean="0">
                <a:latin typeface="Calibri Light" panose="020F0302020204030204" pitchFamily="34" charset="0"/>
              </a:rPr>
              <a:t>	</a:t>
            </a:r>
          </a:p>
          <a:p>
            <a:pPr marL="0" indent="0">
              <a:buNone/>
            </a:pPr>
            <a:r>
              <a:rPr lang="es-CL" sz="1900" i="1" dirty="0" smtClean="0">
                <a:latin typeface="Calibri Light" panose="020F0302020204030204" pitchFamily="34" charset="0"/>
              </a:rPr>
              <a:t>  Peor caso:</a:t>
            </a:r>
          </a:p>
        </p:txBody>
      </p:sp>
      <p:pic>
        <p:nvPicPr>
          <p:cNvPr id="8" name="Picture 7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2615828"/>
            <a:ext cx="1542858" cy="279772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2912230"/>
            <a:ext cx="826972" cy="308572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1907" y="5334000"/>
            <a:ext cx="826972" cy="308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770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4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Índice Árbol B</a:t>
            </a:r>
            <a:endParaRPr lang="es-CL" dirty="0"/>
          </a:p>
        </p:txBody>
      </p:sp>
      <p:sp>
        <p:nvSpPr>
          <p:cNvPr id="113" name="Content Placeholder 6 2 1"/>
          <p:cNvSpPr txBox="1">
            <a:spLocks/>
          </p:cNvSpPr>
          <p:nvPr/>
        </p:nvSpPr>
        <p:spPr>
          <a:xfrm>
            <a:off x="914400" y="5791200"/>
            <a:ext cx="7642085" cy="496099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1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s-CL" sz="2100" b="1" i="1" dirty="0" smtClean="0">
                <a:latin typeface="Calibri Light" panose="020F0302020204030204" pitchFamily="34" charset="0"/>
              </a:rPr>
              <a:t>–</a:t>
            </a:r>
            <a:r>
              <a:rPr lang="es-CL" sz="21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s-CL" sz="2100" b="1" i="1" dirty="0" smtClean="0">
                <a:latin typeface="Calibri Light" panose="020F0302020204030204" pitchFamily="34" charset="0"/>
              </a:rPr>
              <a:t> Árbol B</a:t>
            </a:r>
            <a:r>
              <a:rPr lang="es-CL" sz="2100" i="1" dirty="0" smtClean="0">
                <a:latin typeface="Calibri Light" panose="020F0302020204030204" pitchFamily="34" charset="0"/>
              </a:rPr>
              <a:t>: Los nodos internos tienen entre </a:t>
            </a:r>
            <a:r>
              <a:rPr lang="es-CL" sz="21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s-CL" sz="2100" i="1" dirty="0" smtClean="0">
                <a:latin typeface="Calibri Light" panose="020F0302020204030204" pitchFamily="34" charset="0"/>
              </a:rPr>
              <a:t> y </a:t>
            </a:r>
            <a:r>
              <a:rPr lang="es-CL" sz="21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s-CL" sz="2100" i="1" dirty="0" smtClean="0">
                <a:latin typeface="Calibri Light" panose="020F0302020204030204" pitchFamily="34" charset="0"/>
              </a:rPr>
              <a:t> hijos (</a:t>
            </a:r>
            <a:r>
              <a:rPr lang="es-CL" sz="21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s-CL" sz="2100" i="1" dirty="0" smtClean="0">
                <a:latin typeface="Calibri Light" panose="020F0302020204030204" pitchFamily="34" charset="0"/>
              </a:rPr>
              <a:t> </a:t>
            </a:r>
            <a:r>
              <a:rPr lang="es-CL" sz="2100" dirty="0" smtClean="0">
                <a:latin typeface="Calibri Light" panose="020F0302020204030204" pitchFamily="34" charset="0"/>
              </a:rPr>
              <a:t>&gt;</a:t>
            </a:r>
            <a:r>
              <a:rPr lang="es-CL" sz="2100" i="1" dirty="0" smtClean="0">
                <a:latin typeface="Calibri Light" panose="020F0302020204030204" pitchFamily="34" charset="0"/>
              </a:rPr>
              <a:t>        ) </a:t>
            </a:r>
          </a:p>
          <a:p>
            <a:pPr marL="0" indent="0" algn="ctr">
              <a:buNone/>
            </a:pPr>
            <a:endParaRPr lang="es-CL" sz="2100" i="1" dirty="0">
              <a:latin typeface="Calibri Light" panose="020F0302020204030204" pitchFamily="34" charset="0"/>
            </a:endParaRPr>
          </a:p>
        </p:txBody>
      </p:sp>
      <p:graphicFrame>
        <p:nvGraphicFramePr>
          <p:cNvPr id="37" name="Table 3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1509009"/>
              </p:ext>
            </p:extLst>
          </p:nvPr>
        </p:nvGraphicFramePr>
        <p:xfrm>
          <a:off x="2362200" y="2981960"/>
          <a:ext cx="1524000" cy="370840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762000"/>
                <a:gridCol w="7620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CL" sz="1500" b="0" dirty="0" smtClean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53</a:t>
                      </a:r>
                      <a:endParaRPr lang="es-CL" sz="1500" b="0" dirty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500" b="0" dirty="0" smtClean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134</a:t>
                      </a:r>
                      <a:endParaRPr lang="es-CL" sz="1500" b="0" dirty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38" name="Table 3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2095642"/>
              </p:ext>
            </p:extLst>
          </p:nvPr>
        </p:nvGraphicFramePr>
        <p:xfrm>
          <a:off x="2362200" y="3362960"/>
          <a:ext cx="1524000" cy="304800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508000"/>
                <a:gridCol w="508000"/>
                <a:gridCol w="508000"/>
              </a:tblGrid>
              <a:tr h="228600">
                <a:tc>
                  <a:txBody>
                    <a:bodyPr/>
                    <a:lstStyle/>
                    <a:p>
                      <a:pPr algn="ctr"/>
                      <a:r>
                        <a:rPr lang="es-CL" sz="14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•</a:t>
                      </a:r>
                      <a:endParaRPr lang="es-CL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L" sz="14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•</a:t>
                      </a:r>
                      <a:endParaRPr lang="es-CL" sz="9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L" sz="14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•</a:t>
                      </a:r>
                      <a:endParaRPr lang="es-CL" sz="900" dirty="0" smtClean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2840" y="228600"/>
            <a:ext cx="3569492" cy="1447800"/>
          </a:xfrm>
          <a:prstGeom prst="rect">
            <a:avLst/>
          </a:prstGeom>
        </p:spPr>
      </p:pic>
      <p:cxnSp>
        <p:nvCxnSpPr>
          <p:cNvPr id="7" name="Straight Arrow Connector 6"/>
          <p:cNvCxnSpPr>
            <a:endCxn id="37" idx="0"/>
          </p:cNvCxnSpPr>
          <p:nvPr/>
        </p:nvCxnSpPr>
        <p:spPr>
          <a:xfrm flipH="1">
            <a:off x="3124200" y="2534285"/>
            <a:ext cx="1333500" cy="447675"/>
          </a:xfrm>
          <a:prstGeom prst="straightConnector1">
            <a:avLst/>
          </a:prstGeom>
          <a:ln w="15875">
            <a:solidFill>
              <a:schemeClr val="accent6">
                <a:lumMod val="75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>
            <a:stCxn id="103" idx="2"/>
            <a:endCxn id="81" idx="0"/>
          </p:cNvCxnSpPr>
          <p:nvPr/>
        </p:nvCxnSpPr>
        <p:spPr>
          <a:xfrm>
            <a:off x="4876800" y="2534285"/>
            <a:ext cx="1584973" cy="450056"/>
          </a:xfrm>
          <a:prstGeom prst="straightConnector1">
            <a:avLst/>
          </a:prstGeom>
          <a:ln w="15875">
            <a:solidFill>
              <a:schemeClr val="accent6">
                <a:lumMod val="75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>
            <a:endCxn id="97" idx="0"/>
          </p:cNvCxnSpPr>
          <p:nvPr/>
        </p:nvCxnSpPr>
        <p:spPr>
          <a:xfrm flipH="1">
            <a:off x="914400" y="3667760"/>
            <a:ext cx="1752600" cy="629920"/>
          </a:xfrm>
          <a:prstGeom prst="straightConnector1">
            <a:avLst/>
          </a:prstGeom>
          <a:ln w="15875">
            <a:solidFill>
              <a:schemeClr val="accent6">
                <a:lumMod val="75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/>
          <p:cNvCxnSpPr>
            <a:stCxn id="38" idx="2"/>
            <a:endCxn id="94" idx="0"/>
          </p:cNvCxnSpPr>
          <p:nvPr/>
        </p:nvCxnSpPr>
        <p:spPr>
          <a:xfrm flipH="1">
            <a:off x="2667000" y="3667760"/>
            <a:ext cx="457200" cy="629920"/>
          </a:xfrm>
          <a:prstGeom prst="straightConnector1">
            <a:avLst/>
          </a:prstGeom>
          <a:ln w="15875">
            <a:solidFill>
              <a:schemeClr val="accent6">
                <a:lumMod val="75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/>
          <p:cNvCxnSpPr>
            <a:endCxn id="91" idx="0"/>
          </p:cNvCxnSpPr>
          <p:nvPr/>
        </p:nvCxnSpPr>
        <p:spPr>
          <a:xfrm>
            <a:off x="3657600" y="3667760"/>
            <a:ext cx="800100" cy="629920"/>
          </a:xfrm>
          <a:prstGeom prst="straightConnector1">
            <a:avLst/>
          </a:prstGeom>
          <a:ln w="15875">
            <a:solidFill>
              <a:schemeClr val="accent6">
                <a:lumMod val="75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/>
          <p:cNvCxnSpPr/>
          <p:nvPr/>
        </p:nvCxnSpPr>
        <p:spPr>
          <a:xfrm>
            <a:off x="6019800" y="3670141"/>
            <a:ext cx="0" cy="627539"/>
          </a:xfrm>
          <a:prstGeom prst="straightConnector1">
            <a:avLst/>
          </a:prstGeom>
          <a:ln w="15875">
            <a:solidFill>
              <a:schemeClr val="accent6">
                <a:lumMod val="75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/>
          <p:cNvCxnSpPr>
            <a:stCxn id="83" idx="2"/>
            <a:endCxn id="90" idx="0"/>
          </p:cNvCxnSpPr>
          <p:nvPr/>
        </p:nvCxnSpPr>
        <p:spPr>
          <a:xfrm>
            <a:off x="6461773" y="3670141"/>
            <a:ext cx="1691627" cy="627539"/>
          </a:xfrm>
          <a:prstGeom prst="straightConnector1">
            <a:avLst/>
          </a:prstGeom>
          <a:ln w="15875">
            <a:solidFill>
              <a:schemeClr val="accent6">
                <a:lumMod val="75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8229600" y="304800"/>
            <a:ext cx="457200" cy="1371600"/>
          </a:xfrm>
          <a:prstGeom prst="rect">
            <a:avLst/>
          </a:prstGeom>
          <a:solidFill>
            <a:schemeClr val="accent1">
              <a:alpha val="8000"/>
            </a:schemeClr>
          </a:solidFill>
          <a:ln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75" name="Content Placeholder 6 2 2"/>
          <p:cNvSpPr txBox="1">
            <a:spLocks/>
          </p:cNvSpPr>
          <p:nvPr/>
        </p:nvSpPr>
        <p:spPr>
          <a:xfrm>
            <a:off x="914400" y="5105400"/>
            <a:ext cx="7647318" cy="496099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100" b="1" i="1" dirty="0" smtClean="0">
                <a:latin typeface="Calibri Light" panose="020F0302020204030204" pitchFamily="34" charset="0"/>
              </a:rPr>
              <a:t>Árbol B</a:t>
            </a:r>
            <a:r>
              <a:rPr lang="es-CL" sz="2100" i="1" dirty="0" smtClean="0">
                <a:latin typeface="Calibri Light" panose="020F0302020204030204" pitchFamily="34" charset="0"/>
              </a:rPr>
              <a:t>: Árbol ordenado, balanceado</a:t>
            </a:r>
            <a:endParaRPr lang="es-CL" sz="2100" i="1" dirty="0">
              <a:latin typeface="Calibri Light" panose="020F0302020204030204" pitchFamily="34" charset="0"/>
            </a:endParaRPr>
          </a:p>
        </p:txBody>
      </p:sp>
      <p:graphicFrame>
        <p:nvGraphicFramePr>
          <p:cNvPr id="81" name="Table 8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2521207"/>
              </p:ext>
            </p:extLst>
          </p:nvPr>
        </p:nvGraphicFramePr>
        <p:xfrm>
          <a:off x="5699773" y="2984341"/>
          <a:ext cx="1524000" cy="370840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762000"/>
                <a:gridCol w="7620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CL" sz="1500" b="0" dirty="0" smtClean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440</a:t>
                      </a:r>
                      <a:endParaRPr lang="es-CL" sz="1500" b="0" dirty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CL" sz="1500" b="0" dirty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83" name="Table 8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2050279"/>
              </p:ext>
            </p:extLst>
          </p:nvPr>
        </p:nvGraphicFramePr>
        <p:xfrm>
          <a:off x="5699773" y="3365341"/>
          <a:ext cx="1524000" cy="304800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508000"/>
                <a:gridCol w="508000"/>
                <a:gridCol w="508000"/>
              </a:tblGrid>
              <a:tr h="228600">
                <a:tc>
                  <a:txBody>
                    <a:bodyPr/>
                    <a:lstStyle/>
                    <a:p>
                      <a:pPr algn="ctr"/>
                      <a:r>
                        <a:rPr lang="es-CL" sz="14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•</a:t>
                      </a:r>
                      <a:endParaRPr lang="es-CL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L" sz="14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•</a:t>
                      </a:r>
                      <a:endParaRPr lang="es-CL" sz="9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CL" sz="900" dirty="0" smtClean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89" name="Table 8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3413824"/>
              </p:ext>
            </p:extLst>
          </p:nvPr>
        </p:nvGraphicFramePr>
        <p:xfrm>
          <a:off x="5616898" y="4297680"/>
          <a:ext cx="1524000" cy="370840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762000"/>
                <a:gridCol w="7620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CL" sz="1500" b="0" dirty="0" smtClean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288</a:t>
                      </a:r>
                      <a:endParaRPr lang="es-CL" sz="1500" b="0" dirty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CL" sz="1500" b="0" dirty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90" name="Table 8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6335618"/>
              </p:ext>
            </p:extLst>
          </p:nvPr>
        </p:nvGraphicFramePr>
        <p:xfrm>
          <a:off x="7391400" y="4297680"/>
          <a:ext cx="1524000" cy="370840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762000"/>
                <a:gridCol w="7620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CL" sz="1500" b="0" dirty="0" smtClean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730</a:t>
                      </a:r>
                      <a:endParaRPr lang="es-CL" sz="1500" b="0" dirty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CL" sz="1500" b="0" dirty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91" name="Table 9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4109180"/>
              </p:ext>
            </p:extLst>
          </p:nvPr>
        </p:nvGraphicFramePr>
        <p:xfrm>
          <a:off x="3695700" y="4297680"/>
          <a:ext cx="1524000" cy="370840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762000"/>
                <a:gridCol w="7620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CL" sz="1500" b="0" dirty="0" smtClean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152</a:t>
                      </a:r>
                      <a:endParaRPr lang="es-CL" sz="1500" b="0" dirty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CL" sz="1500" b="0" dirty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94" name="Table 9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2332272"/>
              </p:ext>
            </p:extLst>
          </p:nvPr>
        </p:nvGraphicFramePr>
        <p:xfrm>
          <a:off x="1905000" y="4297680"/>
          <a:ext cx="1524000" cy="370840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762000"/>
                <a:gridCol w="7620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CL" sz="1500" b="0" dirty="0" smtClean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76</a:t>
                      </a:r>
                      <a:endParaRPr lang="es-CL" sz="1500" b="0" dirty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CL" sz="1500" b="0" dirty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97" name="Table 9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3761494"/>
              </p:ext>
            </p:extLst>
          </p:nvPr>
        </p:nvGraphicFramePr>
        <p:xfrm>
          <a:off x="152400" y="4297680"/>
          <a:ext cx="1524000" cy="370840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762000"/>
                <a:gridCol w="7620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CL" sz="1500" b="0" dirty="0" smtClean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44</a:t>
                      </a:r>
                      <a:endParaRPr lang="es-CL" sz="1500" b="0" dirty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CL" sz="1500" b="0" dirty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02" name="Table 10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951618"/>
              </p:ext>
            </p:extLst>
          </p:nvPr>
        </p:nvGraphicFramePr>
        <p:xfrm>
          <a:off x="4114800" y="1848485"/>
          <a:ext cx="1524000" cy="370840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762000"/>
                <a:gridCol w="7620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CL" sz="1500" b="0" dirty="0" smtClean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186</a:t>
                      </a:r>
                      <a:endParaRPr lang="es-CL" sz="1500" b="0" dirty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CL" sz="1500" b="0" dirty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03" name="Table 10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5701338"/>
              </p:ext>
            </p:extLst>
          </p:nvPr>
        </p:nvGraphicFramePr>
        <p:xfrm>
          <a:off x="4114800" y="2229485"/>
          <a:ext cx="1524000" cy="304800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508000"/>
                <a:gridCol w="508000"/>
                <a:gridCol w="508000"/>
              </a:tblGrid>
              <a:tr h="228600">
                <a:tc>
                  <a:txBody>
                    <a:bodyPr/>
                    <a:lstStyle/>
                    <a:p>
                      <a:pPr algn="ctr"/>
                      <a:r>
                        <a:rPr lang="es-CL" sz="14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•</a:t>
                      </a:r>
                      <a:endParaRPr lang="es-CL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L" sz="14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•</a:t>
                      </a:r>
                      <a:endParaRPr lang="es-CL" sz="9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CL" sz="900" dirty="0" smtClean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08" name="Picture 10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5867400"/>
            <a:ext cx="300190" cy="310857"/>
          </a:xfrm>
          <a:prstGeom prst="rect">
            <a:avLst/>
          </a:prstGeom>
        </p:spPr>
      </p:pic>
      <p:sp>
        <p:nvSpPr>
          <p:cNvPr id="114" name="TextBox 113"/>
          <p:cNvSpPr txBox="1"/>
          <p:nvPr/>
        </p:nvSpPr>
        <p:spPr>
          <a:xfrm>
            <a:off x="4975085" y="6400800"/>
            <a:ext cx="1600200" cy="384436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 anchor="ctr" anchorCtr="0">
            <a:noAutofit/>
          </a:bodyPr>
          <a:lstStyle/>
          <a:p>
            <a:pPr algn="ctr"/>
            <a:r>
              <a:rPr lang="es-CL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¿Este caso?</a:t>
            </a:r>
            <a:endParaRPr lang="es-CL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15" name="Content Placeholder 6 2 3"/>
          <p:cNvSpPr txBox="1">
            <a:spLocks/>
          </p:cNvSpPr>
          <p:nvPr/>
        </p:nvSpPr>
        <p:spPr>
          <a:xfrm>
            <a:off x="6605117" y="6400800"/>
            <a:ext cx="1951368" cy="384436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1800" i="1" dirty="0" smtClean="0">
                <a:latin typeface="Calibri Light" panose="020F0302020204030204" pitchFamily="34" charset="0"/>
              </a:rPr>
              <a:t>2–3 Árbol B</a:t>
            </a:r>
          </a:p>
          <a:p>
            <a:pPr marL="0" indent="0" algn="ctr">
              <a:buNone/>
            </a:pPr>
            <a:endParaRPr lang="es-CL" sz="2100" i="1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532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" grpId="0" animBg="1"/>
      <p:bldP spid="75" grpId="0" animBg="1"/>
      <p:bldP spid="114" grpId="0" animBg="1"/>
      <p:bldP spid="11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Índice Árbol B</a:t>
            </a:r>
            <a:r>
              <a:rPr lang="es-CL" b="1" dirty="0" smtClean="0"/>
              <a:t>+</a:t>
            </a:r>
            <a:endParaRPr lang="es-CL" b="1" dirty="0"/>
          </a:p>
        </p:txBody>
      </p:sp>
      <p:graphicFrame>
        <p:nvGraphicFramePr>
          <p:cNvPr id="37" name="Table 3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0127262"/>
              </p:ext>
            </p:extLst>
          </p:nvPr>
        </p:nvGraphicFramePr>
        <p:xfrm>
          <a:off x="2362200" y="2981960"/>
          <a:ext cx="1524000" cy="370840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762000"/>
                <a:gridCol w="7620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CL" sz="1500" b="0" dirty="0" smtClean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53</a:t>
                      </a:r>
                      <a:endParaRPr lang="es-CL" sz="1500" b="0" dirty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500" b="0" dirty="0" smtClean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134</a:t>
                      </a:r>
                      <a:endParaRPr lang="es-CL" sz="1500" b="0" dirty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38" name="Table 3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9222687"/>
              </p:ext>
            </p:extLst>
          </p:nvPr>
        </p:nvGraphicFramePr>
        <p:xfrm>
          <a:off x="2362200" y="3362960"/>
          <a:ext cx="1524000" cy="304800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508000"/>
                <a:gridCol w="508000"/>
                <a:gridCol w="508000"/>
              </a:tblGrid>
              <a:tr h="228600">
                <a:tc>
                  <a:txBody>
                    <a:bodyPr/>
                    <a:lstStyle/>
                    <a:p>
                      <a:pPr algn="ctr"/>
                      <a:r>
                        <a:rPr lang="es-CL" sz="14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•</a:t>
                      </a:r>
                      <a:endParaRPr lang="es-CL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L" sz="14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•</a:t>
                      </a:r>
                      <a:endParaRPr lang="es-CL" sz="9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L" sz="14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•</a:t>
                      </a:r>
                      <a:endParaRPr lang="es-CL" sz="900" dirty="0" smtClean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2840" y="228600"/>
            <a:ext cx="3569492" cy="1447800"/>
          </a:xfrm>
          <a:prstGeom prst="rect">
            <a:avLst/>
          </a:prstGeom>
        </p:spPr>
      </p:pic>
      <p:cxnSp>
        <p:nvCxnSpPr>
          <p:cNvPr id="7" name="Straight Arrow Connector 6"/>
          <p:cNvCxnSpPr>
            <a:endCxn id="37" idx="0"/>
          </p:cNvCxnSpPr>
          <p:nvPr/>
        </p:nvCxnSpPr>
        <p:spPr>
          <a:xfrm flipH="1">
            <a:off x="3124200" y="2534285"/>
            <a:ext cx="1333500" cy="447675"/>
          </a:xfrm>
          <a:prstGeom prst="straightConnector1">
            <a:avLst/>
          </a:prstGeom>
          <a:ln w="15875">
            <a:solidFill>
              <a:schemeClr val="accent6">
                <a:lumMod val="75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>
            <a:stCxn id="103" idx="2"/>
            <a:endCxn id="81" idx="0"/>
          </p:cNvCxnSpPr>
          <p:nvPr/>
        </p:nvCxnSpPr>
        <p:spPr>
          <a:xfrm>
            <a:off x="4876800" y="2534285"/>
            <a:ext cx="1584973" cy="450056"/>
          </a:xfrm>
          <a:prstGeom prst="straightConnector1">
            <a:avLst/>
          </a:prstGeom>
          <a:ln w="15875">
            <a:solidFill>
              <a:schemeClr val="accent6">
                <a:lumMod val="75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8229600" y="304800"/>
            <a:ext cx="457200" cy="1371600"/>
          </a:xfrm>
          <a:prstGeom prst="rect">
            <a:avLst/>
          </a:prstGeom>
          <a:solidFill>
            <a:schemeClr val="accent1">
              <a:alpha val="8000"/>
            </a:schemeClr>
          </a:solidFill>
          <a:ln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graphicFrame>
        <p:nvGraphicFramePr>
          <p:cNvPr id="81" name="Table 8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1927729"/>
              </p:ext>
            </p:extLst>
          </p:nvPr>
        </p:nvGraphicFramePr>
        <p:xfrm>
          <a:off x="5699773" y="2984341"/>
          <a:ext cx="1524000" cy="370840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762000"/>
                <a:gridCol w="7620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CL" sz="1500" b="0" dirty="0" smtClean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440</a:t>
                      </a:r>
                      <a:endParaRPr lang="es-CL" sz="1500" b="0" dirty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CL" sz="1500" b="0" dirty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83" name="Table 8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5572398"/>
              </p:ext>
            </p:extLst>
          </p:nvPr>
        </p:nvGraphicFramePr>
        <p:xfrm>
          <a:off x="5699773" y="3365341"/>
          <a:ext cx="1524000" cy="304800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508000"/>
                <a:gridCol w="508000"/>
                <a:gridCol w="508000"/>
              </a:tblGrid>
              <a:tr h="228600">
                <a:tc>
                  <a:txBody>
                    <a:bodyPr/>
                    <a:lstStyle/>
                    <a:p>
                      <a:pPr algn="ctr"/>
                      <a:r>
                        <a:rPr lang="es-CL" sz="14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•</a:t>
                      </a:r>
                      <a:endParaRPr lang="es-CL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L" sz="14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•</a:t>
                      </a:r>
                      <a:endParaRPr lang="es-CL" sz="9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CL" sz="900" dirty="0" smtClean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02" name="Table 10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40560"/>
              </p:ext>
            </p:extLst>
          </p:nvPr>
        </p:nvGraphicFramePr>
        <p:xfrm>
          <a:off x="4114800" y="1848485"/>
          <a:ext cx="1524000" cy="370840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762000"/>
                <a:gridCol w="7620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CL" sz="1500" b="0" dirty="0" smtClean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186</a:t>
                      </a:r>
                      <a:endParaRPr lang="es-CL" sz="1500" b="0" dirty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CL" sz="1500" b="0" dirty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03" name="Table 10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6052604"/>
              </p:ext>
            </p:extLst>
          </p:nvPr>
        </p:nvGraphicFramePr>
        <p:xfrm>
          <a:off x="4114800" y="2229485"/>
          <a:ext cx="1524000" cy="304800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508000"/>
                <a:gridCol w="508000"/>
                <a:gridCol w="508000"/>
              </a:tblGrid>
              <a:tr h="228600">
                <a:tc>
                  <a:txBody>
                    <a:bodyPr/>
                    <a:lstStyle/>
                    <a:p>
                      <a:pPr algn="ctr"/>
                      <a:r>
                        <a:rPr lang="es-CL" sz="14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•</a:t>
                      </a:r>
                      <a:endParaRPr lang="es-CL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L" sz="14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•</a:t>
                      </a:r>
                      <a:endParaRPr lang="es-CL" sz="9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CL" sz="900" dirty="0" smtClean="0"/>
                    </a:p>
                  </a:txBody>
                  <a:tcPr/>
                </a:tc>
              </a:tr>
            </a:tbl>
          </a:graphicData>
        </a:graphic>
      </p:graphicFrame>
      <p:cxnSp>
        <p:nvCxnSpPr>
          <p:cNvPr id="31" name="Straight Arrow Connector 30"/>
          <p:cNvCxnSpPr/>
          <p:nvPr/>
        </p:nvCxnSpPr>
        <p:spPr>
          <a:xfrm flipH="1">
            <a:off x="914400" y="3667760"/>
            <a:ext cx="1752600" cy="606125"/>
          </a:xfrm>
          <a:prstGeom prst="straightConnector1">
            <a:avLst/>
          </a:prstGeom>
          <a:ln w="15875">
            <a:solidFill>
              <a:schemeClr val="accent6">
                <a:lumMod val="75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endCxn id="26" idx="0"/>
          </p:cNvCxnSpPr>
          <p:nvPr/>
        </p:nvCxnSpPr>
        <p:spPr>
          <a:xfrm flipH="1">
            <a:off x="2620429" y="3667760"/>
            <a:ext cx="503771" cy="615450"/>
          </a:xfrm>
          <a:prstGeom prst="straightConnector1">
            <a:avLst/>
          </a:prstGeom>
          <a:ln w="15875">
            <a:solidFill>
              <a:schemeClr val="accent6">
                <a:lumMod val="75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>
            <a:off x="3657600" y="3667760"/>
            <a:ext cx="794100" cy="606125"/>
          </a:xfrm>
          <a:prstGeom prst="straightConnector1">
            <a:avLst/>
          </a:prstGeom>
          <a:ln w="15875">
            <a:solidFill>
              <a:schemeClr val="accent6">
                <a:lumMod val="75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>
            <a:off x="6019800" y="3670141"/>
            <a:ext cx="365098" cy="603744"/>
          </a:xfrm>
          <a:prstGeom prst="straightConnector1">
            <a:avLst/>
          </a:prstGeom>
          <a:ln w="15875">
            <a:solidFill>
              <a:schemeClr val="accent6">
                <a:lumMod val="75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>
            <a:off x="6461773" y="3670141"/>
            <a:ext cx="1685627" cy="603744"/>
          </a:xfrm>
          <a:prstGeom prst="straightConnector1">
            <a:avLst/>
          </a:prstGeom>
          <a:ln w="15875">
            <a:solidFill>
              <a:schemeClr val="accent6">
                <a:lumMod val="75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9" name="Picture 4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343" y="4277587"/>
            <a:ext cx="1430857" cy="18057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4283210"/>
            <a:ext cx="1430857" cy="361142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5700" y="4277586"/>
            <a:ext cx="1512000" cy="361142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4273885"/>
            <a:ext cx="1512000" cy="361142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400" y="4277585"/>
            <a:ext cx="1512000" cy="361142"/>
          </a:xfrm>
          <a:prstGeom prst="rect">
            <a:avLst/>
          </a:prstGeom>
        </p:spPr>
      </p:pic>
      <p:sp>
        <p:nvSpPr>
          <p:cNvPr id="87" name="Content Placeholder 6 2"/>
          <p:cNvSpPr txBox="1">
            <a:spLocks/>
          </p:cNvSpPr>
          <p:nvPr/>
        </p:nvSpPr>
        <p:spPr>
          <a:xfrm>
            <a:off x="914400" y="5142701"/>
            <a:ext cx="7647318" cy="1105699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200" b="1" i="1" dirty="0" smtClean="0">
                <a:latin typeface="Calibri Light" panose="020F0302020204030204" pitchFamily="34" charset="0"/>
              </a:rPr>
              <a:t>Árbol B+</a:t>
            </a:r>
            <a:r>
              <a:rPr lang="es-CL" sz="2200" i="1" dirty="0" smtClean="0">
                <a:latin typeface="Calibri Light" panose="020F0302020204030204" pitchFamily="34" charset="0"/>
              </a:rPr>
              <a:t>: Árbol B donde se guardan las </a:t>
            </a:r>
            <a:r>
              <a:rPr lang="es-CL" sz="2200" i="1" dirty="0" err="1" smtClean="0">
                <a:latin typeface="Calibri Light" panose="020F0302020204030204" pitchFamily="34" charset="0"/>
              </a:rPr>
              <a:t>tuplas</a:t>
            </a:r>
            <a:r>
              <a:rPr lang="es-CL" sz="2200" i="1" dirty="0" smtClean="0">
                <a:latin typeface="Calibri Light" panose="020F0302020204030204" pitchFamily="34" charset="0"/>
              </a:rPr>
              <a:t> en las hojas del árbol.</a:t>
            </a:r>
          </a:p>
          <a:p>
            <a:pPr marL="0" indent="0" algn="ctr">
              <a:buNone/>
            </a:pPr>
            <a:r>
              <a:rPr lang="es-CL" sz="2100" i="1" dirty="0" smtClean="0">
                <a:latin typeface="Calibri Light" panose="020F0302020204030204" pitchFamily="34" charset="0"/>
              </a:rPr>
              <a:t>Las hojas guardan </a:t>
            </a:r>
            <a:r>
              <a:rPr lang="es-CL" sz="2100" i="1" u="sng" dirty="0" smtClean="0">
                <a:latin typeface="Calibri Light" panose="020F0302020204030204" pitchFamily="34" charset="0"/>
              </a:rPr>
              <a:t>todas</a:t>
            </a:r>
            <a:r>
              <a:rPr lang="es-CL" sz="2100" i="1" dirty="0" smtClean="0">
                <a:latin typeface="Calibri Light" panose="020F0302020204030204" pitchFamily="34" charset="0"/>
              </a:rPr>
              <a:t> las llaves y sus valores.</a:t>
            </a:r>
          </a:p>
          <a:p>
            <a:pPr marL="0" indent="0" algn="ctr">
              <a:buNone/>
            </a:pPr>
            <a:r>
              <a:rPr lang="es-CL" sz="2100" i="1" dirty="0" smtClean="0">
                <a:latin typeface="Calibri Light" panose="020F0302020204030204" pitchFamily="34" charset="0"/>
              </a:rPr>
              <a:t>Se conectan las hojas para poder hacer búsquedas por rango más eficientes.</a:t>
            </a:r>
          </a:p>
          <a:p>
            <a:pPr marL="0" indent="0" algn="ctr">
              <a:buNone/>
            </a:pPr>
            <a:endParaRPr lang="es-CL" sz="2100" i="1" dirty="0">
              <a:latin typeface="Calibri Light" panose="020F0302020204030204" pitchFamily="34" charset="0"/>
            </a:endParaRPr>
          </a:p>
        </p:txBody>
      </p:sp>
      <p:cxnSp>
        <p:nvCxnSpPr>
          <p:cNvPr id="92" name="Straight Arrow Connector 91"/>
          <p:cNvCxnSpPr/>
          <p:nvPr/>
        </p:nvCxnSpPr>
        <p:spPr>
          <a:xfrm>
            <a:off x="1600200" y="4367872"/>
            <a:ext cx="304800" cy="0"/>
          </a:xfrm>
          <a:prstGeom prst="straightConnector1">
            <a:avLst/>
          </a:prstGeom>
          <a:ln>
            <a:tailEnd type="stealth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96" name="Straight Arrow Connector 95"/>
          <p:cNvCxnSpPr/>
          <p:nvPr/>
        </p:nvCxnSpPr>
        <p:spPr>
          <a:xfrm flipV="1">
            <a:off x="3335857" y="4367872"/>
            <a:ext cx="359843" cy="152401"/>
          </a:xfrm>
          <a:prstGeom prst="straightConnector1">
            <a:avLst/>
          </a:prstGeom>
          <a:ln>
            <a:tailEnd type="stealth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00" name="Straight Arrow Connector 99"/>
          <p:cNvCxnSpPr/>
          <p:nvPr/>
        </p:nvCxnSpPr>
        <p:spPr>
          <a:xfrm flipV="1">
            <a:off x="5211134" y="4367872"/>
            <a:ext cx="351466" cy="166488"/>
          </a:xfrm>
          <a:prstGeom prst="straightConnector1">
            <a:avLst/>
          </a:prstGeom>
          <a:ln>
            <a:tailEnd type="stealth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04" name="Straight Arrow Connector 103"/>
          <p:cNvCxnSpPr/>
          <p:nvPr/>
        </p:nvCxnSpPr>
        <p:spPr>
          <a:xfrm flipV="1">
            <a:off x="7074600" y="4367872"/>
            <a:ext cx="316800" cy="204586"/>
          </a:xfrm>
          <a:prstGeom prst="straightConnector1">
            <a:avLst/>
          </a:prstGeom>
          <a:ln>
            <a:tailEnd type="stealth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7685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7" name="Table 3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5292031"/>
              </p:ext>
            </p:extLst>
          </p:nvPr>
        </p:nvGraphicFramePr>
        <p:xfrm>
          <a:off x="2362200" y="2981960"/>
          <a:ext cx="1524000" cy="370840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762000"/>
                <a:gridCol w="7620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CL" sz="1500" b="0" dirty="0" smtClean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53</a:t>
                      </a:r>
                      <a:endParaRPr lang="es-CL" sz="1500" b="0" dirty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500" b="0" dirty="0" smtClean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134</a:t>
                      </a:r>
                      <a:endParaRPr lang="es-CL" sz="1500" b="0" dirty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38" name="Table 3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7350777"/>
              </p:ext>
            </p:extLst>
          </p:nvPr>
        </p:nvGraphicFramePr>
        <p:xfrm>
          <a:off x="2362200" y="3362960"/>
          <a:ext cx="1524000" cy="304800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508000"/>
                <a:gridCol w="508000"/>
                <a:gridCol w="508000"/>
              </a:tblGrid>
              <a:tr h="228600">
                <a:tc>
                  <a:txBody>
                    <a:bodyPr/>
                    <a:lstStyle/>
                    <a:p>
                      <a:pPr algn="ctr"/>
                      <a:r>
                        <a:rPr lang="es-CL" sz="14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•</a:t>
                      </a:r>
                      <a:endParaRPr lang="es-CL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L" sz="14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•</a:t>
                      </a:r>
                      <a:endParaRPr lang="es-CL" sz="9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L" sz="14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•</a:t>
                      </a:r>
                      <a:endParaRPr lang="es-CL" sz="900" dirty="0" smtClean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2840" y="228600"/>
            <a:ext cx="3569492" cy="1447800"/>
          </a:xfrm>
          <a:prstGeom prst="rect">
            <a:avLst/>
          </a:prstGeom>
        </p:spPr>
      </p:pic>
      <p:cxnSp>
        <p:nvCxnSpPr>
          <p:cNvPr id="7" name="Straight Arrow Connector 6"/>
          <p:cNvCxnSpPr>
            <a:endCxn id="37" idx="0"/>
          </p:cNvCxnSpPr>
          <p:nvPr/>
        </p:nvCxnSpPr>
        <p:spPr>
          <a:xfrm flipH="1">
            <a:off x="3124200" y="2534285"/>
            <a:ext cx="1333500" cy="447675"/>
          </a:xfrm>
          <a:prstGeom prst="straightConnector1">
            <a:avLst/>
          </a:prstGeom>
          <a:ln w="15875">
            <a:solidFill>
              <a:schemeClr val="accent6">
                <a:lumMod val="75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>
            <a:stCxn id="103" idx="2"/>
            <a:endCxn id="81" idx="0"/>
          </p:cNvCxnSpPr>
          <p:nvPr/>
        </p:nvCxnSpPr>
        <p:spPr>
          <a:xfrm>
            <a:off x="4876800" y="2534285"/>
            <a:ext cx="1584973" cy="450056"/>
          </a:xfrm>
          <a:prstGeom prst="straightConnector1">
            <a:avLst/>
          </a:prstGeom>
          <a:ln w="15875">
            <a:solidFill>
              <a:schemeClr val="accent6">
                <a:lumMod val="75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8229600" y="304800"/>
            <a:ext cx="457200" cy="1371600"/>
          </a:xfrm>
          <a:prstGeom prst="rect">
            <a:avLst/>
          </a:prstGeom>
          <a:solidFill>
            <a:schemeClr val="accent1">
              <a:alpha val="8000"/>
            </a:schemeClr>
          </a:solidFill>
          <a:ln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graphicFrame>
        <p:nvGraphicFramePr>
          <p:cNvPr id="81" name="Table 8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2877277"/>
              </p:ext>
            </p:extLst>
          </p:nvPr>
        </p:nvGraphicFramePr>
        <p:xfrm>
          <a:off x="5699773" y="2984341"/>
          <a:ext cx="1524000" cy="370840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762000"/>
                <a:gridCol w="7620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CL" sz="1500" b="0" dirty="0" smtClean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440</a:t>
                      </a:r>
                      <a:endParaRPr lang="es-CL" sz="1500" b="0" dirty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CL" sz="1500" b="0" dirty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83" name="Table 8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5863351"/>
              </p:ext>
            </p:extLst>
          </p:nvPr>
        </p:nvGraphicFramePr>
        <p:xfrm>
          <a:off x="5699773" y="3365341"/>
          <a:ext cx="1524000" cy="304800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508000"/>
                <a:gridCol w="508000"/>
                <a:gridCol w="508000"/>
              </a:tblGrid>
              <a:tr h="228600">
                <a:tc>
                  <a:txBody>
                    <a:bodyPr/>
                    <a:lstStyle/>
                    <a:p>
                      <a:pPr algn="ctr"/>
                      <a:r>
                        <a:rPr lang="es-CL" sz="14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•</a:t>
                      </a:r>
                      <a:endParaRPr lang="es-CL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L" sz="14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•</a:t>
                      </a:r>
                      <a:endParaRPr lang="es-CL" sz="9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CL" sz="900" dirty="0" smtClean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02" name="Table 10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4224940"/>
              </p:ext>
            </p:extLst>
          </p:nvPr>
        </p:nvGraphicFramePr>
        <p:xfrm>
          <a:off x="4114800" y="1848485"/>
          <a:ext cx="1524000" cy="370840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762000"/>
                <a:gridCol w="7620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CL" sz="1500" b="0" dirty="0" smtClean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186</a:t>
                      </a:r>
                      <a:endParaRPr lang="es-CL" sz="1500" b="0" dirty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CL" sz="1500" b="0" dirty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03" name="Table 10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198664"/>
              </p:ext>
            </p:extLst>
          </p:nvPr>
        </p:nvGraphicFramePr>
        <p:xfrm>
          <a:off x="4114800" y="2229485"/>
          <a:ext cx="1524000" cy="304800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508000"/>
                <a:gridCol w="508000"/>
                <a:gridCol w="508000"/>
              </a:tblGrid>
              <a:tr h="228600">
                <a:tc>
                  <a:txBody>
                    <a:bodyPr/>
                    <a:lstStyle/>
                    <a:p>
                      <a:pPr algn="ctr"/>
                      <a:r>
                        <a:rPr lang="es-CL" sz="14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•</a:t>
                      </a:r>
                      <a:endParaRPr lang="es-CL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L" sz="14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•</a:t>
                      </a:r>
                      <a:endParaRPr lang="es-CL" sz="9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CL" sz="900" dirty="0" smtClean="0"/>
                    </a:p>
                  </a:txBody>
                  <a:tcPr/>
                </a:tc>
              </a:tr>
            </a:tbl>
          </a:graphicData>
        </a:graphic>
      </p:graphicFrame>
      <p:cxnSp>
        <p:nvCxnSpPr>
          <p:cNvPr id="31" name="Straight Arrow Connector 30"/>
          <p:cNvCxnSpPr/>
          <p:nvPr/>
        </p:nvCxnSpPr>
        <p:spPr>
          <a:xfrm flipH="1">
            <a:off x="914400" y="3667760"/>
            <a:ext cx="1752600" cy="606125"/>
          </a:xfrm>
          <a:prstGeom prst="straightConnector1">
            <a:avLst/>
          </a:prstGeom>
          <a:ln w="15875">
            <a:solidFill>
              <a:schemeClr val="accent6">
                <a:lumMod val="75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endCxn id="26" idx="0"/>
          </p:cNvCxnSpPr>
          <p:nvPr/>
        </p:nvCxnSpPr>
        <p:spPr>
          <a:xfrm flipH="1">
            <a:off x="2620429" y="3667760"/>
            <a:ext cx="503771" cy="615450"/>
          </a:xfrm>
          <a:prstGeom prst="straightConnector1">
            <a:avLst/>
          </a:prstGeom>
          <a:ln w="15875">
            <a:solidFill>
              <a:schemeClr val="accent6">
                <a:lumMod val="75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>
            <a:off x="3657600" y="3667760"/>
            <a:ext cx="794100" cy="606125"/>
          </a:xfrm>
          <a:prstGeom prst="straightConnector1">
            <a:avLst/>
          </a:prstGeom>
          <a:ln w="15875">
            <a:solidFill>
              <a:schemeClr val="accent6">
                <a:lumMod val="75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>
            <a:off x="6019800" y="3670141"/>
            <a:ext cx="365098" cy="603744"/>
          </a:xfrm>
          <a:prstGeom prst="straightConnector1">
            <a:avLst/>
          </a:prstGeom>
          <a:ln w="15875">
            <a:solidFill>
              <a:schemeClr val="accent6">
                <a:lumMod val="75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>
            <a:off x="6461773" y="3670141"/>
            <a:ext cx="1685627" cy="603744"/>
          </a:xfrm>
          <a:prstGeom prst="straightConnector1">
            <a:avLst/>
          </a:prstGeom>
          <a:ln w="15875">
            <a:solidFill>
              <a:schemeClr val="accent6">
                <a:lumMod val="75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9" name="Picture 4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343" y="4277587"/>
            <a:ext cx="1430857" cy="18057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4283210"/>
            <a:ext cx="1430857" cy="361142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5700" y="4277586"/>
            <a:ext cx="1512000" cy="361142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4273885"/>
            <a:ext cx="1512000" cy="361142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400" y="4277585"/>
            <a:ext cx="1512000" cy="361142"/>
          </a:xfrm>
          <a:prstGeom prst="rect">
            <a:avLst/>
          </a:prstGeom>
        </p:spPr>
      </p:pic>
      <p:sp>
        <p:nvSpPr>
          <p:cNvPr id="87" name="Content Placeholder 6 2"/>
          <p:cNvSpPr txBox="1">
            <a:spLocks/>
          </p:cNvSpPr>
          <p:nvPr/>
        </p:nvSpPr>
        <p:spPr>
          <a:xfrm>
            <a:off x="914400" y="5142701"/>
            <a:ext cx="7647318" cy="1105699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200" b="1" i="1" dirty="0" smtClean="0">
                <a:latin typeface="Calibri Light" panose="020F0302020204030204" pitchFamily="34" charset="0"/>
              </a:rPr>
              <a:t>Árbol B+</a:t>
            </a:r>
            <a:r>
              <a:rPr lang="es-CL" sz="2200" i="1" dirty="0" smtClean="0">
                <a:latin typeface="Calibri Light" panose="020F0302020204030204" pitchFamily="34" charset="0"/>
              </a:rPr>
              <a:t>: Árbol B donde se guardan las </a:t>
            </a:r>
            <a:r>
              <a:rPr lang="es-CL" sz="2200" i="1" dirty="0" err="1" smtClean="0">
                <a:latin typeface="Calibri Light" panose="020F0302020204030204" pitchFamily="34" charset="0"/>
              </a:rPr>
              <a:t>tuplas</a:t>
            </a:r>
            <a:r>
              <a:rPr lang="es-CL" sz="2200" i="1" dirty="0" smtClean="0">
                <a:latin typeface="Calibri Light" panose="020F0302020204030204" pitchFamily="34" charset="0"/>
              </a:rPr>
              <a:t> en las hojas del árbol.</a:t>
            </a:r>
          </a:p>
          <a:p>
            <a:pPr marL="0" indent="0" algn="ctr">
              <a:buNone/>
            </a:pPr>
            <a:r>
              <a:rPr lang="es-CL" sz="2100" i="1" dirty="0" smtClean="0">
                <a:latin typeface="Calibri Light" panose="020F0302020204030204" pitchFamily="34" charset="0"/>
              </a:rPr>
              <a:t>Las hojas guardan </a:t>
            </a:r>
            <a:r>
              <a:rPr lang="es-CL" sz="2100" i="1" u="sng" dirty="0" smtClean="0">
                <a:latin typeface="Calibri Light" panose="020F0302020204030204" pitchFamily="34" charset="0"/>
              </a:rPr>
              <a:t>todas</a:t>
            </a:r>
            <a:r>
              <a:rPr lang="es-CL" sz="2100" i="1" dirty="0" smtClean="0">
                <a:latin typeface="Calibri Light" panose="020F0302020204030204" pitchFamily="34" charset="0"/>
              </a:rPr>
              <a:t> las llaves y sus valores.</a:t>
            </a:r>
          </a:p>
          <a:p>
            <a:pPr marL="0" indent="0" algn="ctr">
              <a:buNone/>
            </a:pPr>
            <a:r>
              <a:rPr lang="es-CL" sz="2100" i="1" dirty="0" smtClean="0">
                <a:latin typeface="Calibri Light" panose="020F0302020204030204" pitchFamily="34" charset="0"/>
              </a:rPr>
              <a:t>Se conectan las hojas para poder hacer búsquedas por rango más eficientes.</a:t>
            </a:r>
          </a:p>
          <a:p>
            <a:pPr marL="0" indent="0" algn="ctr">
              <a:buNone/>
            </a:pPr>
            <a:endParaRPr lang="es-CL" sz="2100" i="1" dirty="0">
              <a:latin typeface="Calibri Light" panose="020F0302020204030204" pitchFamily="34" charset="0"/>
            </a:endParaRPr>
          </a:p>
        </p:txBody>
      </p:sp>
      <p:cxnSp>
        <p:nvCxnSpPr>
          <p:cNvPr id="92" name="Straight Arrow Connector 91"/>
          <p:cNvCxnSpPr/>
          <p:nvPr/>
        </p:nvCxnSpPr>
        <p:spPr>
          <a:xfrm>
            <a:off x="1600200" y="4367872"/>
            <a:ext cx="304800" cy="0"/>
          </a:xfrm>
          <a:prstGeom prst="straightConnector1">
            <a:avLst/>
          </a:prstGeom>
          <a:ln>
            <a:tailEnd type="stealth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96" name="Straight Arrow Connector 95"/>
          <p:cNvCxnSpPr/>
          <p:nvPr/>
        </p:nvCxnSpPr>
        <p:spPr>
          <a:xfrm flipV="1">
            <a:off x="3335857" y="4367872"/>
            <a:ext cx="359843" cy="152401"/>
          </a:xfrm>
          <a:prstGeom prst="straightConnector1">
            <a:avLst/>
          </a:prstGeom>
          <a:ln>
            <a:tailEnd type="stealth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00" name="Straight Arrow Connector 99"/>
          <p:cNvCxnSpPr/>
          <p:nvPr/>
        </p:nvCxnSpPr>
        <p:spPr>
          <a:xfrm flipV="1">
            <a:off x="5211134" y="4367872"/>
            <a:ext cx="351466" cy="166488"/>
          </a:xfrm>
          <a:prstGeom prst="straightConnector1">
            <a:avLst/>
          </a:prstGeom>
          <a:ln>
            <a:tailEnd type="stealth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04" name="Straight Arrow Connector 103"/>
          <p:cNvCxnSpPr/>
          <p:nvPr/>
        </p:nvCxnSpPr>
        <p:spPr>
          <a:xfrm flipV="1">
            <a:off x="7074600" y="4367872"/>
            <a:ext cx="316800" cy="204586"/>
          </a:xfrm>
          <a:prstGeom prst="straightConnector1">
            <a:avLst/>
          </a:prstGeom>
          <a:ln>
            <a:tailEnd type="stealth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>
            <a:off x="0" y="76200"/>
            <a:ext cx="9152200" cy="6781799"/>
          </a:xfrm>
          <a:prstGeom prst="rect">
            <a:avLst/>
          </a:prstGeom>
          <a:solidFill>
            <a:schemeClr val="bg1">
              <a:alpha val="92000"/>
            </a:schemeClr>
          </a:solidFill>
          <a:ln>
            <a:solidFill>
              <a:schemeClr val="bg1">
                <a:alpha val="91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914400" y="1756036"/>
            <a:ext cx="7302104" cy="533400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 anchor="ctr" anchorCtr="0">
            <a:noAutofit/>
          </a:bodyPr>
          <a:lstStyle/>
          <a:p>
            <a:pPr algn="ctr"/>
            <a:r>
              <a:rPr lang="es-CL" dirty="0">
                <a:latin typeface="Calibri Light" panose="020F0302020204030204" pitchFamily="34" charset="0"/>
                <a:cs typeface="Calibri Light" panose="020F0302020204030204" pitchFamily="34" charset="0"/>
              </a:rPr>
              <a:t>¿El costo de búsqueda con un </a:t>
            </a:r>
            <a:r>
              <a:rPr lang="es-CL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árbol B+?</a:t>
            </a:r>
            <a:endParaRPr lang="es-CL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Índice Árbol B</a:t>
            </a:r>
            <a:r>
              <a:rPr lang="es-CL" b="1" dirty="0" smtClean="0"/>
              <a:t>+</a:t>
            </a:r>
            <a:endParaRPr lang="es-CL" b="1" dirty="0"/>
          </a:p>
        </p:txBody>
      </p:sp>
      <p:sp>
        <p:nvSpPr>
          <p:cNvPr id="41" name="Content Placeholder 6 2 2 3 1 2"/>
          <p:cNvSpPr txBox="1">
            <a:spLocks/>
          </p:cNvSpPr>
          <p:nvPr/>
        </p:nvSpPr>
        <p:spPr>
          <a:xfrm>
            <a:off x="6295958" y="2306104"/>
            <a:ext cx="2265760" cy="498820"/>
          </a:xfrm>
          <a:prstGeom prst="rect">
            <a:avLst/>
          </a:prstGeom>
          <a:solidFill>
            <a:srgbClr val="FFFFCC"/>
          </a:solidFill>
          <a:ln w="34925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 anchor="ctr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1900" i="1" dirty="0" smtClean="0">
                <a:latin typeface="Calibri Light" panose="020F0302020204030204" pitchFamily="34" charset="0"/>
              </a:rPr>
              <a:t>Depende …</a:t>
            </a:r>
          </a:p>
        </p:txBody>
      </p:sp>
    </p:spTree>
    <p:extLst>
      <p:ext uri="{BB962C8B-B14F-4D97-AF65-F5344CB8AC3E}">
        <p14:creationId xmlns:p14="http://schemas.microsoft.com/office/powerpoint/2010/main" val="1798039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4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/>
          <p:cNvSpPr/>
          <p:nvPr/>
        </p:nvSpPr>
        <p:spPr>
          <a:xfrm>
            <a:off x="76200" y="1752600"/>
            <a:ext cx="8956132" cy="2950167"/>
          </a:xfrm>
          <a:prstGeom prst="rect">
            <a:avLst/>
          </a:prstGeom>
          <a:gradFill>
            <a:gsLst>
              <a:gs pos="0">
                <a:srgbClr val="FFBDBD"/>
              </a:gs>
              <a:gs pos="35000">
                <a:schemeClr val="accent2">
                  <a:tint val="37000"/>
                  <a:satMod val="300000"/>
                </a:schemeClr>
              </a:gs>
              <a:gs pos="100000">
                <a:schemeClr val="accent2">
                  <a:tint val="15000"/>
                  <a:satMod val="350000"/>
                </a:schemeClr>
              </a:gs>
            </a:gsLst>
          </a:gra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Índice Árbol B</a:t>
            </a:r>
            <a:r>
              <a:rPr lang="es-CL" b="1" dirty="0" smtClean="0"/>
              <a:t>+</a:t>
            </a:r>
            <a:endParaRPr lang="es-CL" b="1" dirty="0"/>
          </a:p>
        </p:txBody>
      </p:sp>
      <p:graphicFrame>
        <p:nvGraphicFramePr>
          <p:cNvPr id="37" name="Table 3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5072630"/>
              </p:ext>
            </p:extLst>
          </p:nvPr>
        </p:nvGraphicFramePr>
        <p:xfrm>
          <a:off x="2362200" y="2981960"/>
          <a:ext cx="1524000" cy="370840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762000"/>
                <a:gridCol w="7620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CL" sz="1500" b="0" dirty="0" smtClean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53</a:t>
                      </a:r>
                      <a:endParaRPr lang="es-CL" sz="1500" b="0" dirty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500" b="0" dirty="0" smtClean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134</a:t>
                      </a:r>
                      <a:endParaRPr lang="es-CL" sz="1500" b="0" dirty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38" name="Table 3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9386108"/>
              </p:ext>
            </p:extLst>
          </p:nvPr>
        </p:nvGraphicFramePr>
        <p:xfrm>
          <a:off x="2362200" y="3362960"/>
          <a:ext cx="1524000" cy="304800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508000"/>
                <a:gridCol w="508000"/>
                <a:gridCol w="508000"/>
              </a:tblGrid>
              <a:tr h="228600">
                <a:tc>
                  <a:txBody>
                    <a:bodyPr/>
                    <a:lstStyle/>
                    <a:p>
                      <a:pPr algn="ctr"/>
                      <a:r>
                        <a:rPr lang="es-CL" sz="14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•</a:t>
                      </a:r>
                      <a:endParaRPr lang="es-CL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L" sz="14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•</a:t>
                      </a:r>
                      <a:endParaRPr lang="es-CL" sz="9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L" sz="14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•</a:t>
                      </a:r>
                      <a:endParaRPr lang="es-CL" sz="900" dirty="0" smtClean="0"/>
                    </a:p>
                  </a:txBody>
                  <a:tcPr/>
                </a:tc>
              </a:tr>
            </a:tbl>
          </a:graphicData>
        </a:graphic>
      </p:graphicFrame>
      <p:cxnSp>
        <p:nvCxnSpPr>
          <p:cNvPr id="7" name="Straight Arrow Connector 6"/>
          <p:cNvCxnSpPr>
            <a:endCxn id="37" idx="0"/>
          </p:cNvCxnSpPr>
          <p:nvPr/>
        </p:nvCxnSpPr>
        <p:spPr>
          <a:xfrm flipH="1">
            <a:off x="3124200" y="2534285"/>
            <a:ext cx="1333500" cy="447675"/>
          </a:xfrm>
          <a:prstGeom prst="straightConnector1">
            <a:avLst/>
          </a:prstGeom>
          <a:ln w="15875">
            <a:solidFill>
              <a:schemeClr val="accent6">
                <a:lumMod val="75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>
            <a:stCxn id="103" idx="2"/>
            <a:endCxn id="81" idx="0"/>
          </p:cNvCxnSpPr>
          <p:nvPr/>
        </p:nvCxnSpPr>
        <p:spPr>
          <a:xfrm>
            <a:off x="4876800" y="2534285"/>
            <a:ext cx="1584973" cy="450056"/>
          </a:xfrm>
          <a:prstGeom prst="straightConnector1">
            <a:avLst/>
          </a:prstGeom>
          <a:ln w="15875">
            <a:solidFill>
              <a:schemeClr val="accent6">
                <a:lumMod val="75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81" name="Table 8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6124903"/>
              </p:ext>
            </p:extLst>
          </p:nvPr>
        </p:nvGraphicFramePr>
        <p:xfrm>
          <a:off x="5699773" y="2984341"/>
          <a:ext cx="1524000" cy="370840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762000"/>
                <a:gridCol w="7620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CL" sz="1500" b="0" dirty="0" smtClean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440</a:t>
                      </a:r>
                      <a:endParaRPr lang="es-CL" sz="1500" b="0" dirty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CL" sz="1500" b="0" dirty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83" name="Table 8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0291065"/>
              </p:ext>
            </p:extLst>
          </p:nvPr>
        </p:nvGraphicFramePr>
        <p:xfrm>
          <a:off x="5699773" y="3365341"/>
          <a:ext cx="1524000" cy="304800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508000"/>
                <a:gridCol w="508000"/>
                <a:gridCol w="508000"/>
              </a:tblGrid>
              <a:tr h="228600">
                <a:tc>
                  <a:txBody>
                    <a:bodyPr/>
                    <a:lstStyle/>
                    <a:p>
                      <a:pPr algn="ctr"/>
                      <a:r>
                        <a:rPr lang="es-CL" sz="14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•</a:t>
                      </a:r>
                      <a:endParaRPr lang="es-CL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L" sz="14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•</a:t>
                      </a:r>
                      <a:endParaRPr lang="es-CL" sz="9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CL" sz="900" dirty="0" smtClean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02" name="Table 10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104342"/>
              </p:ext>
            </p:extLst>
          </p:nvPr>
        </p:nvGraphicFramePr>
        <p:xfrm>
          <a:off x="4114800" y="1848485"/>
          <a:ext cx="1524000" cy="370840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762000"/>
                <a:gridCol w="7620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CL" sz="1500" b="0" dirty="0" smtClean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186</a:t>
                      </a:r>
                      <a:endParaRPr lang="es-CL" sz="1500" b="0" dirty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CL" sz="1500" b="0" dirty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03" name="Table 10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9922182"/>
              </p:ext>
            </p:extLst>
          </p:nvPr>
        </p:nvGraphicFramePr>
        <p:xfrm>
          <a:off x="4114800" y="2229485"/>
          <a:ext cx="1524000" cy="304800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508000"/>
                <a:gridCol w="508000"/>
                <a:gridCol w="508000"/>
              </a:tblGrid>
              <a:tr h="228600">
                <a:tc>
                  <a:txBody>
                    <a:bodyPr/>
                    <a:lstStyle/>
                    <a:p>
                      <a:pPr algn="ctr"/>
                      <a:r>
                        <a:rPr lang="es-CL" sz="14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•</a:t>
                      </a:r>
                      <a:endParaRPr lang="es-CL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L" sz="14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•</a:t>
                      </a:r>
                      <a:endParaRPr lang="es-CL" sz="9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CL" sz="900" dirty="0" smtClean="0"/>
                    </a:p>
                  </a:txBody>
                  <a:tcPr/>
                </a:tc>
              </a:tr>
            </a:tbl>
          </a:graphicData>
        </a:graphic>
      </p:graphicFrame>
      <p:cxnSp>
        <p:nvCxnSpPr>
          <p:cNvPr id="31" name="Straight Arrow Connector 30"/>
          <p:cNvCxnSpPr/>
          <p:nvPr/>
        </p:nvCxnSpPr>
        <p:spPr>
          <a:xfrm flipH="1">
            <a:off x="914400" y="3667760"/>
            <a:ext cx="1752600" cy="606125"/>
          </a:xfrm>
          <a:prstGeom prst="straightConnector1">
            <a:avLst/>
          </a:prstGeom>
          <a:ln w="15875">
            <a:solidFill>
              <a:schemeClr val="accent6">
                <a:lumMod val="75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endCxn id="26" idx="0"/>
          </p:cNvCxnSpPr>
          <p:nvPr/>
        </p:nvCxnSpPr>
        <p:spPr>
          <a:xfrm flipH="1">
            <a:off x="2620429" y="3667760"/>
            <a:ext cx="503771" cy="615450"/>
          </a:xfrm>
          <a:prstGeom prst="straightConnector1">
            <a:avLst/>
          </a:prstGeom>
          <a:ln w="15875">
            <a:solidFill>
              <a:schemeClr val="accent6">
                <a:lumMod val="75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>
            <a:off x="3657600" y="3667760"/>
            <a:ext cx="794100" cy="606125"/>
          </a:xfrm>
          <a:prstGeom prst="straightConnector1">
            <a:avLst/>
          </a:prstGeom>
          <a:ln w="15875">
            <a:solidFill>
              <a:schemeClr val="accent6">
                <a:lumMod val="75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>
            <a:off x="6019800" y="3670141"/>
            <a:ext cx="365098" cy="603744"/>
          </a:xfrm>
          <a:prstGeom prst="straightConnector1">
            <a:avLst/>
          </a:prstGeom>
          <a:ln w="15875">
            <a:solidFill>
              <a:schemeClr val="accent6">
                <a:lumMod val="75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>
            <a:off x="6461773" y="3670141"/>
            <a:ext cx="1685627" cy="603744"/>
          </a:xfrm>
          <a:prstGeom prst="straightConnector1">
            <a:avLst/>
          </a:prstGeom>
          <a:ln w="15875">
            <a:solidFill>
              <a:schemeClr val="accent6">
                <a:lumMod val="75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9" name="Picture 4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343" y="4277587"/>
            <a:ext cx="1430857" cy="18057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4283210"/>
            <a:ext cx="1430857" cy="361142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5700" y="4277586"/>
            <a:ext cx="1512000" cy="361142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4273885"/>
            <a:ext cx="1512000" cy="361142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400" y="4277585"/>
            <a:ext cx="1512000" cy="361142"/>
          </a:xfrm>
          <a:prstGeom prst="rect">
            <a:avLst/>
          </a:prstGeom>
        </p:spPr>
      </p:pic>
      <p:sp>
        <p:nvSpPr>
          <p:cNvPr id="87" name="Content Placeholder 6 2"/>
          <p:cNvSpPr txBox="1">
            <a:spLocks/>
          </p:cNvSpPr>
          <p:nvPr/>
        </p:nvSpPr>
        <p:spPr>
          <a:xfrm>
            <a:off x="914400" y="5809850"/>
            <a:ext cx="7302104" cy="819550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100" i="1" dirty="0" smtClean="0">
                <a:latin typeface="Calibri Light" panose="020F0302020204030204" pitchFamily="34" charset="0"/>
              </a:rPr>
              <a:t>Si se guarda </a:t>
            </a:r>
            <a:r>
              <a:rPr lang="es-CL" sz="2100" i="1" dirty="0">
                <a:latin typeface="Calibri Light" panose="020F0302020204030204" pitchFamily="34" charset="0"/>
              </a:rPr>
              <a:t>cada nodo</a:t>
            </a:r>
            <a:r>
              <a:rPr lang="es-CL" sz="2100" i="1" dirty="0" smtClean="0">
                <a:latin typeface="Calibri Light" panose="020F0302020204030204" pitchFamily="34" charset="0"/>
              </a:rPr>
              <a:t> como un bloque en memoria secundaria:</a:t>
            </a:r>
          </a:p>
          <a:p>
            <a:pPr marL="0" indent="0" algn="ctr">
              <a:buNone/>
            </a:pPr>
            <a:r>
              <a:rPr lang="es-CL" sz="2000" i="1" dirty="0" smtClean="0">
                <a:latin typeface="Calibri Light" panose="020F0302020204030204" pitchFamily="34" charset="0"/>
              </a:rPr>
              <a:t>                                   para devolver </a:t>
            </a:r>
            <a:r>
              <a:rPr lang="es-CL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s-CL" sz="2000" i="1" dirty="0" smtClean="0">
                <a:latin typeface="Calibri Light" panose="020F0302020204030204" pitchFamily="34" charset="0"/>
              </a:rPr>
              <a:t> </a:t>
            </a:r>
            <a:r>
              <a:rPr lang="es-CL" sz="2000" i="1" dirty="0" err="1" smtClean="0">
                <a:latin typeface="Calibri Light" panose="020F0302020204030204" pitchFamily="34" charset="0"/>
              </a:rPr>
              <a:t>tuplas</a:t>
            </a:r>
            <a:endParaRPr lang="es-CL" sz="2000" i="1" dirty="0" smtClean="0">
              <a:latin typeface="Calibri Light" panose="020F0302020204030204" pitchFamily="34" charset="0"/>
            </a:endParaRPr>
          </a:p>
          <a:p>
            <a:pPr marL="0" indent="0" algn="ctr">
              <a:buNone/>
            </a:pPr>
            <a:endParaRPr lang="es-CL" sz="2100" i="1" dirty="0">
              <a:latin typeface="Calibri Light" panose="020F0302020204030204" pitchFamily="34" charset="0"/>
            </a:endParaRPr>
          </a:p>
        </p:txBody>
      </p:sp>
      <p:cxnSp>
        <p:nvCxnSpPr>
          <p:cNvPr id="92" name="Straight Arrow Connector 91"/>
          <p:cNvCxnSpPr/>
          <p:nvPr/>
        </p:nvCxnSpPr>
        <p:spPr>
          <a:xfrm>
            <a:off x="1600200" y="4367872"/>
            <a:ext cx="304800" cy="0"/>
          </a:xfrm>
          <a:prstGeom prst="straightConnector1">
            <a:avLst/>
          </a:prstGeom>
          <a:ln>
            <a:tailEnd type="stealth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96" name="Straight Arrow Connector 95"/>
          <p:cNvCxnSpPr/>
          <p:nvPr/>
        </p:nvCxnSpPr>
        <p:spPr>
          <a:xfrm flipV="1">
            <a:off x="3335857" y="4367872"/>
            <a:ext cx="359843" cy="152401"/>
          </a:xfrm>
          <a:prstGeom prst="straightConnector1">
            <a:avLst/>
          </a:prstGeom>
          <a:ln>
            <a:tailEnd type="stealth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00" name="Straight Arrow Connector 99"/>
          <p:cNvCxnSpPr/>
          <p:nvPr/>
        </p:nvCxnSpPr>
        <p:spPr>
          <a:xfrm flipV="1">
            <a:off x="5211134" y="4367872"/>
            <a:ext cx="351466" cy="166488"/>
          </a:xfrm>
          <a:prstGeom prst="straightConnector1">
            <a:avLst/>
          </a:prstGeom>
          <a:ln>
            <a:tailEnd type="stealth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04" name="Straight Arrow Connector 103"/>
          <p:cNvCxnSpPr/>
          <p:nvPr/>
        </p:nvCxnSpPr>
        <p:spPr>
          <a:xfrm flipV="1">
            <a:off x="7074600" y="4367872"/>
            <a:ext cx="316800" cy="204586"/>
          </a:xfrm>
          <a:prstGeom prst="straightConnector1">
            <a:avLst/>
          </a:prstGeom>
          <a:ln>
            <a:tailEnd type="stealth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39" name="Picture 2 1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3656" y="1600200"/>
            <a:ext cx="459487" cy="6126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" name="TextBox 40"/>
          <p:cNvSpPr txBox="1"/>
          <p:nvPr/>
        </p:nvSpPr>
        <p:spPr>
          <a:xfrm>
            <a:off x="914400" y="4953000"/>
            <a:ext cx="7302104" cy="533400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 anchor="ctr" anchorCtr="0">
            <a:noAutofit/>
          </a:bodyPr>
          <a:lstStyle/>
          <a:p>
            <a:pPr algn="ctr"/>
            <a:r>
              <a:rPr lang="es-CL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¿El costo en términos de bloques leídos de memoria secundaria?</a:t>
            </a:r>
            <a:endParaRPr lang="es-CL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3913" y="6238803"/>
            <a:ext cx="2069487" cy="308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595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8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/>
          <p:cNvSpPr/>
          <p:nvPr/>
        </p:nvSpPr>
        <p:spPr>
          <a:xfrm>
            <a:off x="76200" y="4169367"/>
            <a:ext cx="8956132" cy="533400"/>
          </a:xfrm>
          <a:prstGeom prst="rect">
            <a:avLst/>
          </a:prstGeom>
          <a:gradFill>
            <a:gsLst>
              <a:gs pos="0">
                <a:srgbClr val="FFBDBD"/>
              </a:gs>
              <a:gs pos="35000">
                <a:schemeClr val="accent2">
                  <a:tint val="37000"/>
                  <a:satMod val="300000"/>
                </a:schemeClr>
              </a:gs>
              <a:gs pos="100000">
                <a:schemeClr val="accent2">
                  <a:tint val="15000"/>
                  <a:satMod val="350000"/>
                </a:schemeClr>
              </a:gs>
            </a:gsLst>
          </a:gra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28" name="Rectangle 27"/>
          <p:cNvSpPr/>
          <p:nvPr/>
        </p:nvSpPr>
        <p:spPr>
          <a:xfrm>
            <a:off x="85725" y="1752601"/>
            <a:ext cx="8956132" cy="22860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pic>
        <p:nvPicPr>
          <p:cNvPr id="29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1140" y="1688306"/>
            <a:ext cx="345281" cy="661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Índice Árbol: B</a:t>
            </a:r>
            <a:r>
              <a:rPr lang="es-CL" b="1" dirty="0" smtClean="0"/>
              <a:t>+</a:t>
            </a:r>
            <a:endParaRPr lang="es-CL" b="1" dirty="0"/>
          </a:p>
        </p:txBody>
      </p:sp>
      <p:graphicFrame>
        <p:nvGraphicFramePr>
          <p:cNvPr id="37" name="Table 3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9078878"/>
              </p:ext>
            </p:extLst>
          </p:nvPr>
        </p:nvGraphicFramePr>
        <p:xfrm>
          <a:off x="2362200" y="2981960"/>
          <a:ext cx="1524000" cy="370840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762000"/>
                <a:gridCol w="7620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CL" sz="1500" b="0" dirty="0" smtClean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53</a:t>
                      </a:r>
                      <a:endParaRPr lang="es-CL" sz="1500" b="0" dirty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500" b="0" dirty="0" smtClean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134</a:t>
                      </a:r>
                      <a:endParaRPr lang="es-CL" sz="1500" b="0" dirty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38" name="Table 3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1166215"/>
              </p:ext>
            </p:extLst>
          </p:nvPr>
        </p:nvGraphicFramePr>
        <p:xfrm>
          <a:off x="2362200" y="3362960"/>
          <a:ext cx="1524000" cy="304800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508000"/>
                <a:gridCol w="508000"/>
                <a:gridCol w="508000"/>
              </a:tblGrid>
              <a:tr h="228600">
                <a:tc>
                  <a:txBody>
                    <a:bodyPr/>
                    <a:lstStyle/>
                    <a:p>
                      <a:pPr algn="ctr"/>
                      <a:r>
                        <a:rPr lang="es-CL" sz="14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•</a:t>
                      </a:r>
                      <a:endParaRPr lang="es-CL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L" sz="14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•</a:t>
                      </a:r>
                      <a:endParaRPr lang="es-CL" sz="9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L" sz="14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•</a:t>
                      </a:r>
                      <a:endParaRPr lang="es-CL" sz="900" dirty="0" smtClean="0"/>
                    </a:p>
                  </a:txBody>
                  <a:tcPr/>
                </a:tc>
              </a:tr>
            </a:tbl>
          </a:graphicData>
        </a:graphic>
      </p:graphicFrame>
      <p:cxnSp>
        <p:nvCxnSpPr>
          <p:cNvPr id="7" name="Straight Arrow Connector 6"/>
          <p:cNvCxnSpPr>
            <a:endCxn id="37" idx="0"/>
          </p:cNvCxnSpPr>
          <p:nvPr/>
        </p:nvCxnSpPr>
        <p:spPr>
          <a:xfrm flipH="1">
            <a:off x="3124200" y="2534285"/>
            <a:ext cx="1333500" cy="447675"/>
          </a:xfrm>
          <a:prstGeom prst="straightConnector1">
            <a:avLst/>
          </a:prstGeom>
          <a:ln w="15875">
            <a:solidFill>
              <a:schemeClr val="accent6">
                <a:lumMod val="75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>
            <a:stCxn id="103" idx="2"/>
            <a:endCxn id="81" idx="0"/>
          </p:cNvCxnSpPr>
          <p:nvPr/>
        </p:nvCxnSpPr>
        <p:spPr>
          <a:xfrm>
            <a:off x="4876800" y="2534285"/>
            <a:ext cx="1584973" cy="450056"/>
          </a:xfrm>
          <a:prstGeom prst="straightConnector1">
            <a:avLst/>
          </a:prstGeom>
          <a:ln w="15875">
            <a:solidFill>
              <a:schemeClr val="accent6">
                <a:lumMod val="75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81" name="Table 8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8354636"/>
              </p:ext>
            </p:extLst>
          </p:nvPr>
        </p:nvGraphicFramePr>
        <p:xfrm>
          <a:off x="5699773" y="2984341"/>
          <a:ext cx="1524000" cy="370840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762000"/>
                <a:gridCol w="7620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CL" sz="1500" b="0" dirty="0" smtClean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440</a:t>
                      </a:r>
                      <a:endParaRPr lang="es-CL" sz="1500" b="0" dirty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CL" sz="1500" b="0" dirty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83" name="Table 8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0559660"/>
              </p:ext>
            </p:extLst>
          </p:nvPr>
        </p:nvGraphicFramePr>
        <p:xfrm>
          <a:off x="5699773" y="3365341"/>
          <a:ext cx="1524000" cy="304800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508000"/>
                <a:gridCol w="508000"/>
                <a:gridCol w="508000"/>
              </a:tblGrid>
              <a:tr h="228600">
                <a:tc>
                  <a:txBody>
                    <a:bodyPr/>
                    <a:lstStyle/>
                    <a:p>
                      <a:pPr algn="ctr"/>
                      <a:r>
                        <a:rPr lang="es-CL" sz="14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•</a:t>
                      </a:r>
                      <a:endParaRPr lang="es-CL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L" sz="14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•</a:t>
                      </a:r>
                      <a:endParaRPr lang="es-CL" sz="9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CL" sz="900" dirty="0" smtClean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02" name="Table 10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1036983"/>
              </p:ext>
            </p:extLst>
          </p:nvPr>
        </p:nvGraphicFramePr>
        <p:xfrm>
          <a:off x="4114800" y="1848485"/>
          <a:ext cx="1524000" cy="370840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762000"/>
                <a:gridCol w="7620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CL" sz="1500" b="0" dirty="0" smtClean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186</a:t>
                      </a:r>
                      <a:endParaRPr lang="es-CL" sz="1500" b="0" dirty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CL" sz="1500" b="0" dirty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03" name="Table 10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537881"/>
              </p:ext>
            </p:extLst>
          </p:nvPr>
        </p:nvGraphicFramePr>
        <p:xfrm>
          <a:off x="4114800" y="2229485"/>
          <a:ext cx="1524000" cy="304800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508000"/>
                <a:gridCol w="508000"/>
                <a:gridCol w="508000"/>
              </a:tblGrid>
              <a:tr h="228600">
                <a:tc>
                  <a:txBody>
                    <a:bodyPr/>
                    <a:lstStyle/>
                    <a:p>
                      <a:pPr algn="ctr"/>
                      <a:r>
                        <a:rPr lang="es-CL" sz="14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•</a:t>
                      </a:r>
                      <a:endParaRPr lang="es-CL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L" sz="14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•</a:t>
                      </a:r>
                      <a:endParaRPr lang="es-CL" sz="9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CL" sz="900" dirty="0" smtClean="0"/>
                    </a:p>
                  </a:txBody>
                  <a:tcPr/>
                </a:tc>
              </a:tr>
            </a:tbl>
          </a:graphicData>
        </a:graphic>
      </p:graphicFrame>
      <p:cxnSp>
        <p:nvCxnSpPr>
          <p:cNvPr id="31" name="Straight Arrow Connector 30"/>
          <p:cNvCxnSpPr/>
          <p:nvPr/>
        </p:nvCxnSpPr>
        <p:spPr>
          <a:xfrm flipH="1">
            <a:off x="914400" y="3667760"/>
            <a:ext cx="1752600" cy="606125"/>
          </a:xfrm>
          <a:prstGeom prst="straightConnector1">
            <a:avLst/>
          </a:prstGeom>
          <a:ln w="15875">
            <a:solidFill>
              <a:schemeClr val="accent6">
                <a:lumMod val="75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endCxn id="26" idx="0"/>
          </p:cNvCxnSpPr>
          <p:nvPr/>
        </p:nvCxnSpPr>
        <p:spPr>
          <a:xfrm flipH="1">
            <a:off x="2620429" y="3667760"/>
            <a:ext cx="503771" cy="615450"/>
          </a:xfrm>
          <a:prstGeom prst="straightConnector1">
            <a:avLst/>
          </a:prstGeom>
          <a:ln w="15875">
            <a:solidFill>
              <a:schemeClr val="accent6">
                <a:lumMod val="75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>
            <a:off x="3657600" y="3667760"/>
            <a:ext cx="794100" cy="606125"/>
          </a:xfrm>
          <a:prstGeom prst="straightConnector1">
            <a:avLst/>
          </a:prstGeom>
          <a:ln w="15875">
            <a:solidFill>
              <a:schemeClr val="accent6">
                <a:lumMod val="75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>
            <a:off x="6019800" y="3670141"/>
            <a:ext cx="365098" cy="603744"/>
          </a:xfrm>
          <a:prstGeom prst="straightConnector1">
            <a:avLst/>
          </a:prstGeom>
          <a:ln w="15875">
            <a:solidFill>
              <a:schemeClr val="accent6">
                <a:lumMod val="75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>
            <a:off x="6461773" y="3670141"/>
            <a:ext cx="1685627" cy="603744"/>
          </a:xfrm>
          <a:prstGeom prst="straightConnector1">
            <a:avLst/>
          </a:prstGeom>
          <a:ln w="15875">
            <a:solidFill>
              <a:schemeClr val="accent6">
                <a:lumMod val="75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9" name="Picture 4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343" y="4277587"/>
            <a:ext cx="1430857" cy="18057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4283210"/>
            <a:ext cx="1430857" cy="361142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5700" y="4277586"/>
            <a:ext cx="1512000" cy="361142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4273885"/>
            <a:ext cx="1512000" cy="361142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400" y="4277585"/>
            <a:ext cx="1512000" cy="361142"/>
          </a:xfrm>
          <a:prstGeom prst="rect">
            <a:avLst/>
          </a:prstGeom>
        </p:spPr>
      </p:pic>
      <p:cxnSp>
        <p:nvCxnSpPr>
          <p:cNvPr id="92" name="Straight Arrow Connector 91"/>
          <p:cNvCxnSpPr/>
          <p:nvPr/>
        </p:nvCxnSpPr>
        <p:spPr>
          <a:xfrm>
            <a:off x="1600200" y="4367872"/>
            <a:ext cx="304800" cy="0"/>
          </a:xfrm>
          <a:prstGeom prst="straightConnector1">
            <a:avLst/>
          </a:prstGeom>
          <a:ln>
            <a:tailEnd type="stealth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96" name="Straight Arrow Connector 95"/>
          <p:cNvCxnSpPr/>
          <p:nvPr/>
        </p:nvCxnSpPr>
        <p:spPr>
          <a:xfrm flipV="1">
            <a:off x="3335857" y="4367872"/>
            <a:ext cx="359843" cy="152401"/>
          </a:xfrm>
          <a:prstGeom prst="straightConnector1">
            <a:avLst/>
          </a:prstGeom>
          <a:ln>
            <a:tailEnd type="stealth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00" name="Straight Arrow Connector 99"/>
          <p:cNvCxnSpPr/>
          <p:nvPr/>
        </p:nvCxnSpPr>
        <p:spPr>
          <a:xfrm flipV="1">
            <a:off x="5211134" y="4367872"/>
            <a:ext cx="351466" cy="166488"/>
          </a:xfrm>
          <a:prstGeom prst="straightConnector1">
            <a:avLst/>
          </a:prstGeom>
          <a:ln>
            <a:tailEnd type="stealth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04" name="Straight Arrow Connector 103"/>
          <p:cNvCxnSpPr/>
          <p:nvPr/>
        </p:nvCxnSpPr>
        <p:spPr>
          <a:xfrm flipV="1">
            <a:off x="7074600" y="4367872"/>
            <a:ext cx="316800" cy="204586"/>
          </a:xfrm>
          <a:prstGeom prst="straightConnector1">
            <a:avLst/>
          </a:prstGeom>
          <a:ln>
            <a:tailEnd type="stealth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39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4038" y="4114800"/>
            <a:ext cx="459487" cy="6126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" name="Content Placeholder 6 2"/>
          <p:cNvSpPr txBox="1">
            <a:spLocks/>
          </p:cNvSpPr>
          <p:nvPr/>
        </p:nvSpPr>
        <p:spPr>
          <a:xfrm>
            <a:off x="914400" y="5809850"/>
            <a:ext cx="7302104" cy="819550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100" i="1" dirty="0" smtClean="0">
                <a:latin typeface="Calibri Light" panose="020F0302020204030204" pitchFamily="34" charset="0"/>
              </a:rPr>
              <a:t>Si se cachean la raíz y los nodos internos en memoria principal:</a:t>
            </a:r>
          </a:p>
          <a:p>
            <a:pPr marL="0" indent="0" algn="ctr">
              <a:buNone/>
            </a:pPr>
            <a:r>
              <a:rPr lang="es-CL" sz="2000" i="1" dirty="0" smtClean="0">
                <a:latin typeface="Calibri Light" panose="020F0302020204030204" pitchFamily="34" charset="0"/>
              </a:rPr>
              <a:t>                   para devolver </a:t>
            </a:r>
            <a:r>
              <a:rPr lang="es-CL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s-CL" sz="2000" i="1" dirty="0" smtClean="0">
                <a:latin typeface="Calibri Light" panose="020F0302020204030204" pitchFamily="34" charset="0"/>
              </a:rPr>
              <a:t> </a:t>
            </a:r>
            <a:r>
              <a:rPr lang="es-CL" sz="2000" i="1" dirty="0" err="1" smtClean="0">
                <a:latin typeface="Calibri Light" panose="020F0302020204030204" pitchFamily="34" charset="0"/>
              </a:rPr>
              <a:t>tuplas</a:t>
            </a:r>
            <a:endParaRPr lang="es-CL" sz="2000" i="1" dirty="0" smtClean="0">
              <a:latin typeface="Calibri Light" panose="020F0302020204030204" pitchFamily="34" charset="0"/>
            </a:endParaRPr>
          </a:p>
          <a:p>
            <a:pPr marL="0" indent="0" algn="ctr">
              <a:buNone/>
            </a:pPr>
            <a:endParaRPr lang="es-CL" sz="2100" i="1" dirty="0">
              <a:latin typeface="Calibri Light" panose="020F0302020204030204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914400" y="4953000"/>
            <a:ext cx="7302104" cy="533400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 anchor="ctr" anchorCtr="0">
            <a:noAutofit/>
          </a:bodyPr>
          <a:lstStyle/>
          <a:p>
            <a:pPr algn="ctr"/>
            <a:r>
              <a:rPr lang="es-CL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¿El costo en términos de bloques leídos de memoria secundaria?</a:t>
            </a:r>
            <a:endParaRPr lang="es-CL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9343" y="6273428"/>
            <a:ext cx="726857" cy="279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66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28" grpId="0" animBg="1"/>
      <p:bldP spid="4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Memoria</a:t>
            </a:r>
            <a:endParaRPr lang="es-C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6" name="TextBox 5"/>
          <p:cNvSpPr txBox="1"/>
          <p:nvPr/>
        </p:nvSpPr>
        <p:spPr>
          <a:xfrm>
            <a:off x="3429000" y="6019800"/>
            <a:ext cx="56787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L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Capítulo </a:t>
            </a:r>
            <a:r>
              <a:rPr lang="es-CL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9.1 </a:t>
            </a:r>
            <a:r>
              <a:rPr lang="es-CL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| </a:t>
            </a:r>
            <a:r>
              <a:rPr lang="es-CL" dirty="0" err="1" smtClean="0">
                <a:solidFill>
                  <a:prstClr val="black"/>
                </a:solidFill>
                <a:latin typeface="Calibri Light" panose="020F0302020204030204" pitchFamily="34" charset="0"/>
              </a:rPr>
              <a:t>Ramakrishnan</a:t>
            </a:r>
            <a:r>
              <a:rPr lang="es-CL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 / </a:t>
            </a:r>
            <a:r>
              <a:rPr lang="es-CL" dirty="0" err="1" smtClean="0">
                <a:solidFill>
                  <a:prstClr val="black"/>
                </a:solidFill>
                <a:latin typeface="Calibri Light" panose="020F0302020204030204" pitchFamily="34" charset="0"/>
              </a:rPr>
              <a:t>Gehrke</a:t>
            </a:r>
            <a:endParaRPr lang="es-CL" dirty="0">
              <a:solidFill>
                <a:prstClr val="black"/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7503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Índices: Hash vs. Árbol B+</a:t>
            </a:r>
            <a:endParaRPr lang="es-CL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8749" y="4495801"/>
            <a:ext cx="6304295" cy="2142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6" name="Group 25"/>
          <p:cNvGrpSpPr>
            <a:grpSpLocks noChangeAspect="1"/>
          </p:cNvGrpSpPr>
          <p:nvPr/>
        </p:nvGrpSpPr>
        <p:grpSpPr>
          <a:xfrm>
            <a:off x="492918" y="1376396"/>
            <a:ext cx="4091440" cy="2156447"/>
            <a:chOff x="609600" y="1880962"/>
            <a:chExt cx="8286367" cy="4367438"/>
          </a:xfrm>
        </p:grpSpPr>
        <p:pic>
          <p:nvPicPr>
            <p:cNvPr id="27" name="Picture 26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2149" y="2703922"/>
              <a:ext cx="1116952" cy="240762"/>
            </a:xfrm>
            <a:prstGeom prst="rect">
              <a:avLst/>
            </a:prstGeom>
          </p:spPr>
        </p:pic>
        <p:pic>
          <p:nvPicPr>
            <p:cNvPr id="28" name="Picture 27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2149" y="3526882"/>
              <a:ext cx="1116952" cy="240762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2149" y="5172802"/>
              <a:ext cx="1116952" cy="240762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7386" y="1880962"/>
              <a:ext cx="1116952" cy="240762"/>
            </a:xfrm>
            <a:prstGeom prst="rect">
              <a:avLst/>
            </a:prstGeom>
          </p:spPr>
        </p:pic>
        <p:pic>
          <p:nvPicPr>
            <p:cNvPr id="31" name="Picture 30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2149" y="4349842"/>
              <a:ext cx="1116952" cy="240762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600" y="5995732"/>
              <a:ext cx="1116952" cy="240762"/>
            </a:xfrm>
            <a:prstGeom prst="rect">
              <a:avLst/>
            </a:prstGeom>
          </p:spPr>
        </p:pic>
        <p:sp>
          <p:nvSpPr>
            <p:cNvPr id="34" name="Rectangle 33"/>
            <p:cNvSpPr/>
            <p:nvPr/>
          </p:nvSpPr>
          <p:spPr>
            <a:xfrm>
              <a:off x="2308549" y="1892868"/>
              <a:ext cx="1295400" cy="4355532"/>
            </a:xfrm>
            <a:prstGeom prst="rect">
              <a:avLst/>
            </a:prstGeom>
            <a:ln>
              <a:noFill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CL" dirty="0"/>
            </a:p>
          </p:txBody>
        </p:sp>
        <p:pic>
          <p:nvPicPr>
            <p:cNvPr id="35" name="Picture 34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65956" y="2261963"/>
              <a:ext cx="1586285" cy="3424002"/>
            </a:xfrm>
            <a:prstGeom prst="rect">
              <a:avLst/>
            </a:prstGeom>
          </p:spPr>
        </p:pic>
        <p:cxnSp>
          <p:nvCxnSpPr>
            <p:cNvPr id="36" name="Elbow Connector 35"/>
            <p:cNvCxnSpPr>
              <a:stCxn id="27" idx="3"/>
            </p:cNvCxnSpPr>
            <p:nvPr/>
          </p:nvCxnSpPr>
          <p:spPr>
            <a:xfrm>
              <a:off x="1749101" y="2824303"/>
              <a:ext cx="2616852" cy="504459"/>
            </a:xfrm>
            <a:prstGeom prst="bentConnector3">
              <a:avLst/>
            </a:prstGeom>
            <a:ln w="12700">
              <a:solidFill>
                <a:schemeClr val="accent6">
                  <a:lumMod val="75000"/>
                </a:schemeClr>
              </a:solidFill>
              <a:prstDash val="solid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Elbow Connector 36"/>
            <p:cNvCxnSpPr/>
            <p:nvPr/>
          </p:nvCxnSpPr>
          <p:spPr>
            <a:xfrm flipV="1">
              <a:off x="1750265" y="3328763"/>
              <a:ext cx="2615688" cy="1141620"/>
            </a:xfrm>
            <a:prstGeom prst="bentConnector3">
              <a:avLst/>
            </a:prstGeom>
            <a:ln w="12700">
              <a:solidFill>
                <a:schemeClr val="accent6">
                  <a:lumMod val="75000"/>
                </a:schemeClr>
              </a:solidFill>
              <a:prstDash val="solid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Elbow Connector 37"/>
            <p:cNvCxnSpPr>
              <a:endCxn id="39" idx="1"/>
            </p:cNvCxnSpPr>
            <p:nvPr/>
          </p:nvCxnSpPr>
          <p:spPr>
            <a:xfrm>
              <a:off x="1745502" y="2001503"/>
              <a:ext cx="2620453" cy="2468720"/>
            </a:xfrm>
            <a:prstGeom prst="bentConnector3">
              <a:avLst>
                <a:gd name="adj1" fmla="val 62813"/>
              </a:avLst>
            </a:prstGeom>
            <a:ln w="12700">
              <a:solidFill>
                <a:schemeClr val="accent6">
                  <a:lumMod val="75000"/>
                </a:schemeClr>
              </a:solidFill>
              <a:prstDash val="solid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Rectangle 38"/>
            <p:cNvSpPr/>
            <p:nvPr/>
          </p:nvSpPr>
          <p:spPr>
            <a:xfrm>
              <a:off x="4365955" y="4349842"/>
              <a:ext cx="1586285" cy="24076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/>
            </a:p>
          </p:txBody>
        </p:sp>
        <p:sp>
          <p:nvSpPr>
            <p:cNvPr id="40" name="Rectangle 39"/>
            <p:cNvSpPr/>
            <p:nvPr/>
          </p:nvSpPr>
          <p:spPr>
            <a:xfrm>
              <a:off x="4365955" y="2566762"/>
              <a:ext cx="1586285" cy="24076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/>
            </a:p>
          </p:txBody>
        </p:sp>
        <p:cxnSp>
          <p:nvCxnSpPr>
            <p:cNvPr id="41" name="Elbow Connector 40"/>
            <p:cNvCxnSpPr>
              <a:endCxn id="40" idx="1"/>
            </p:cNvCxnSpPr>
            <p:nvPr/>
          </p:nvCxnSpPr>
          <p:spPr>
            <a:xfrm flipV="1">
              <a:off x="1752599" y="2687143"/>
              <a:ext cx="2613356" cy="2606042"/>
            </a:xfrm>
            <a:prstGeom prst="bentConnector3">
              <a:avLst>
                <a:gd name="adj1" fmla="val 31412"/>
              </a:avLst>
            </a:prstGeom>
            <a:ln w="12700">
              <a:solidFill>
                <a:schemeClr val="accent6">
                  <a:lumMod val="75000"/>
                </a:schemeClr>
              </a:solidFill>
              <a:prstDash val="solid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Rectangle 41"/>
            <p:cNvSpPr/>
            <p:nvPr/>
          </p:nvSpPr>
          <p:spPr>
            <a:xfrm>
              <a:off x="4365953" y="5145400"/>
              <a:ext cx="1586285" cy="24076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/>
            </a:p>
          </p:txBody>
        </p:sp>
        <p:cxnSp>
          <p:nvCxnSpPr>
            <p:cNvPr id="43" name="Elbow Connector 42"/>
            <p:cNvCxnSpPr>
              <a:stCxn id="28" idx="3"/>
              <a:endCxn id="42" idx="1"/>
            </p:cNvCxnSpPr>
            <p:nvPr/>
          </p:nvCxnSpPr>
          <p:spPr>
            <a:xfrm>
              <a:off x="1749101" y="3647263"/>
              <a:ext cx="2616852" cy="1618518"/>
            </a:xfrm>
            <a:prstGeom prst="bentConnector3">
              <a:avLst>
                <a:gd name="adj1" fmla="val 55733"/>
              </a:avLst>
            </a:prstGeom>
            <a:ln w="12700">
              <a:solidFill>
                <a:schemeClr val="accent6">
                  <a:lumMod val="75000"/>
                </a:schemeClr>
              </a:solidFill>
              <a:prstDash val="solid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4" name="Picture 43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10327" y="5141391"/>
              <a:ext cx="2485638" cy="192609"/>
            </a:xfrm>
            <a:prstGeom prst="rect">
              <a:avLst/>
            </a:prstGeom>
          </p:spPr>
        </p:pic>
        <p:pic>
          <p:nvPicPr>
            <p:cNvPr id="45" name="Picture 44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10327" y="2628584"/>
              <a:ext cx="2485640" cy="192609"/>
            </a:xfrm>
            <a:prstGeom prst="rect">
              <a:avLst/>
            </a:prstGeom>
          </p:spPr>
        </p:pic>
        <p:pic>
          <p:nvPicPr>
            <p:cNvPr id="46" name="Picture 45"/>
            <p:cNvPicPr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10325" y="4379391"/>
              <a:ext cx="2485640" cy="192609"/>
            </a:xfrm>
            <a:prstGeom prst="rect">
              <a:avLst/>
            </a:prstGeom>
          </p:spPr>
        </p:pic>
        <p:pic>
          <p:nvPicPr>
            <p:cNvPr id="47" name="Picture 46"/>
            <p:cNvPicPr>
              <a:picLocks noChangeAspect="1"/>
            </p:cNvPicPr>
            <p:nvPr>
              <p:custDataLst>
                <p:tags r:id="rId11"/>
              </p:custDataLst>
            </p:nvPr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10327" y="3276600"/>
              <a:ext cx="2485640" cy="192609"/>
            </a:xfrm>
            <a:prstGeom prst="rect">
              <a:avLst/>
            </a:prstGeom>
          </p:spPr>
        </p:pic>
        <p:pic>
          <p:nvPicPr>
            <p:cNvPr id="48" name="Picture 47"/>
            <p:cNvPicPr>
              <a:picLocks noChangeAspect="1"/>
            </p:cNvPicPr>
            <p:nvPr>
              <p:custDataLst>
                <p:tags r:id="rId12"/>
              </p:custDataLst>
            </p:nvPr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10327" y="3734281"/>
              <a:ext cx="2485640" cy="192609"/>
            </a:xfrm>
            <a:prstGeom prst="rect">
              <a:avLst/>
            </a:prstGeom>
          </p:spPr>
        </p:pic>
        <p:cxnSp>
          <p:nvCxnSpPr>
            <p:cNvPr id="49" name="Straight Arrow Connector 48"/>
            <p:cNvCxnSpPr>
              <a:stCxn id="47" idx="2"/>
              <a:endCxn id="48" idx="0"/>
            </p:cNvCxnSpPr>
            <p:nvPr/>
          </p:nvCxnSpPr>
          <p:spPr>
            <a:xfrm>
              <a:off x="7653147" y="3469209"/>
              <a:ext cx="0" cy="265072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/>
            <p:cNvCxnSpPr>
              <a:endCxn id="45" idx="1"/>
            </p:cNvCxnSpPr>
            <p:nvPr/>
          </p:nvCxnSpPr>
          <p:spPr>
            <a:xfrm>
              <a:off x="5952238" y="2724888"/>
              <a:ext cx="458089" cy="1"/>
            </a:xfrm>
            <a:prstGeom prst="straightConnector1">
              <a:avLst/>
            </a:prstGeom>
            <a:ln w="25400">
              <a:solidFill>
                <a:schemeClr val="tx1">
                  <a:lumMod val="50000"/>
                  <a:lumOff val="50000"/>
                </a:schemeClr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50"/>
            <p:cNvCxnSpPr/>
            <p:nvPr/>
          </p:nvCxnSpPr>
          <p:spPr>
            <a:xfrm>
              <a:off x="5952241" y="3372904"/>
              <a:ext cx="458089" cy="1"/>
            </a:xfrm>
            <a:prstGeom prst="straightConnector1">
              <a:avLst/>
            </a:prstGeom>
            <a:ln w="25400">
              <a:solidFill>
                <a:schemeClr val="tx1">
                  <a:lumMod val="50000"/>
                  <a:lumOff val="50000"/>
                </a:schemeClr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Arrow Connector 51"/>
            <p:cNvCxnSpPr/>
            <p:nvPr/>
          </p:nvCxnSpPr>
          <p:spPr>
            <a:xfrm>
              <a:off x="5952241" y="4475694"/>
              <a:ext cx="458089" cy="1"/>
            </a:xfrm>
            <a:prstGeom prst="straightConnector1">
              <a:avLst/>
            </a:prstGeom>
            <a:ln w="25400">
              <a:solidFill>
                <a:schemeClr val="tx1">
                  <a:lumMod val="50000"/>
                  <a:lumOff val="50000"/>
                </a:schemeClr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Arrow Connector 52"/>
            <p:cNvCxnSpPr/>
            <p:nvPr/>
          </p:nvCxnSpPr>
          <p:spPr>
            <a:xfrm>
              <a:off x="5952241" y="5237694"/>
              <a:ext cx="458089" cy="1"/>
            </a:xfrm>
            <a:prstGeom prst="straightConnector1">
              <a:avLst/>
            </a:prstGeom>
            <a:ln w="25400">
              <a:solidFill>
                <a:schemeClr val="tx1">
                  <a:lumMod val="50000"/>
                  <a:lumOff val="50000"/>
                </a:schemeClr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7" name="TextBox 56"/>
          <p:cNvSpPr txBox="1"/>
          <p:nvPr/>
        </p:nvSpPr>
        <p:spPr>
          <a:xfrm>
            <a:off x="5105400" y="1578449"/>
            <a:ext cx="3505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 smtClean="0"/>
              <a:t>Levemente más eficiente para búsquedas exactas asumiendo una función de hash ideal</a:t>
            </a:r>
            <a:endParaRPr lang="es-CL" dirty="0"/>
          </a:p>
        </p:txBody>
      </p:sp>
      <p:sp>
        <p:nvSpPr>
          <p:cNvPr id="59" name="TextBox 58"/>
          <p:cNvSpPr txBox="1"/>
          <p:nvPr/>
        </p:nvSpPr>
        <p:spPr>
          <a:xfrm>
            <a:off x="381000" y="4920522"/>
            <a:ext cx="3505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 smtClean="0"/>
              <a:t>Mucho más eficiente para búsquedas por rango</a:t>
            </a:r>
            <a:endParaRPr lang="es-CL" dirty="0"/>
          </a:p>
        </p:txBody>
      </p:sp>
      <p:pic>
        <p:nvPicPr>
          <p:cNvPr id="60" name="Marcador de contenido 5"/>
          <p:cNvPicPr>
            <a:picLocks noGrp="1" noChangeAspect="1"/>
          </p:cNvPicPr>
          <p:nvPr>
            <p:ph idx="1"/>
          </p:nvPr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2760" y="2714297"/>
            <a:ext cx="2538136" cy="2169949"/>
          </a:xfrm>
        </p:spPr>
      </p:pic>
      <p:sp>
        <p:nvSpPr>
          <p:cNvPr id="61" name="Content Placeholder 6 2"/>
          <p:cNvSpPr txBox="1">
            <a:spLocks/>
          </p:cNvSpPr>
          <p:nvPr/>
        </p:nvSpPr>
        <p:spPr>
          <a:xfrm>
            <a:off x="3126112" y="3581400"/>
            <a:ext cx="3581400" cy="438550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100" i="1" dirty="0" err="1" smtClean="0">
                <a:latin typeface="Calibri Light" panose="020F0302020204030204" pitchFamily="34" charset="0"/>
              </a:rPr>
              <a:t>Arból</a:t>
            </a:r>
            <a:r>
              <a:rPr lang="es-CL" sz="2100" i="1" dirty="0" smtClean="0">
                <a:latin typeface="Calibri Light" panose="020F0302020204030204" pitchFamily="34" charset="0"/>
              </a:rPr>
              <a:t> B+ es más popular</a:t>
            </a:r>
            <a:endParaRPr lang="es-CL" sz="2100" i="1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3781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/>
      <p:bldP spid="59" grpId="0"/>
      <p:bldP spid="61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Crear Índices: SQL</a:t>
            </a:r>
            <a:endParaRPr lang="es-C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L" dirty="0" smtClean="0"/>
              <a:t>Por defecto, se crea un índice para la llave primaria de la tabla</a:t>
            </a:r>
          </a:p>
          <a:p>
            <a:endParaRPr lang="es-CL" dirty="0" smtClean="0"/>
          </a:p>
          <a:p>
            <a:r>
              <a:rPr lang="es-CL" dirty="0" smtClean="0"/>
              <a:t>Para crear/borrar índices sobre otros atributos:</a:t>
            </a:r>
          </a:p>
          <a:p>
            <a:pPr marL="457200" lvl="1" indent="0">
              <a:buNone/>
            </a:pPr>
            <a:r>
              <a:rPr lang="es-CL" dirty="0" smtClean="0">
                <a:solidFill>
                  <a:schemeClr val="bg1"/>
                </a:solidFill>
              </a:rPr>
              <a:t>.</a:t>
            </a:r>
          </a:p>
          <a:p>
            <a:pPr lvl="1"/>
            <a:endParaRPr lang="es-CL" dirty="0" smtClean="0">
              <a:solidFill>
                <a:schemeClr val="bg1"/>
              </a:solidFill>
            </a:endParaRPr>
          </a:p>
          <a:p>
            <a:pPr lvl="1"/>
            <a:endParaRPr lang="es-CL" dirty="0" smtClean="0">
              <a:solidFill>
                <a:schemeClr val="bg1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618" y="3962400"/>
            <a:ext cx="7196397" cy="1239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821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err="1" smtClean="0"/>
              <a:t>Joins</a:t>
            </a:r>
            <a:endParaRPr lang="es-C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276674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 1" descr="Image result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1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0" y="762000"/>
            <a:ext cx="9144000" cy="259080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>
                <a:cs typeface="Courier New" panose="02070309020205020404" pitchFamily="49" charset="0"/>
              </a:rPr>
              <a:t>Reunir tablas: (</a:t>
            </a:r>
            <a:r>
              <a:rPr lang="es-CL" sz="2800" dirty="0" smtClean="0">
                <a:latin typeface="Inconsolata" panose="00000509000000000000" pitchFamily="49" charset="0"/>
                <a:cs typeface="Segoe UI Semilight" panose="020B0402040204020203" pitchFamily="34" charset="0"/>
              </a:rPr>
              <a:t>EQUI</a:t>
            </a:r>
            <a:r>
              <a:rPr lang="es-CL" sz="2800" dirty="0" smtClean="0">
                <a:cs typeface="Courier New" panose="02070309020205020404" pitchFamily="49" charset="0"/>
              </a:rPr>
              <a:t>)</a:t>
            </a:r>
            <a:r>
              <a:rPr lang="es-CL" sz="2800" dirty="0" smtClean="0">
                <a:latin typeface="Inconsolata" panose="00000509000000000000" pitchFamily="49" charset="0"/>
                <a:cs typeface="Segoe UI Semilight" panose="020B0402040204020203" pitchFamily="34" charset="0"/>
              </a:rPr>
              <a:t> </a:t>
            </a:r>
            <a:r>
              <a:rPr lang="es-CL" sz="2800" dirty="0" smtClean="0">
                <a:latin typeface="Inconsolata" panose="00000509000000000000" pitchFamily="49" charset="0"/>
                <a:cs typeface="Segoe UI Semilight" panose="020B0402040204020203" pitchFamily="34" charset="0"/>
              </a:rPr>
              <a:t>JOIN</a:t>
            </a:r>
            <a:endParaRPr lang="es-CL" sz="2800" dirty="0">
              <a:latin typeface="Inconsolata" panose="00000509000000000000" pitchFamily="49" charset="0"/>
              <a:cs typeface="Segoe UI Semilight" panose="020B0402040204020203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3340100"/>
            <a:ext cx="9144000" cy="2590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476" y="4178131"/>
            <a:ext cx="3989053" cy="82876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166018"/>
            <a:ext cx="5015844" cy="1865239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5486400" y="3962400"/>
            <a:ext cx="3657600" cy="2895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8157" y="4115255"/>
            <a:ext cx="2928253" cy="150239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2414" y="1166017"/>
            <a:ext cx="3041846" cy="16860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28600" y="5514975"/>
            <a:ext cx="5181600" cy="533400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 anchor="ctr" anchorCtr="0">
            <a:noAutofit/>
          </a:bodyPr>
          <a:lstStyle/>
          <a:p>
            <a:pPr algn="ctr"/>
            <a:r>
              <a:rPr lang="es-CL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¿Cómo deberíamos ejecutar el </a:t>
            </a:r>
            <a:r>
              <a:rPr lang="es-CL" dirty="0" err="1" smtClean="0">
                <a:latin typeface="Calibri Light" panose="020F0302020204030204" pitchFamily="34" charset="0"/>
                <a:cs typeface="Calibri Light" panose="020F0302020204030204" pitchFamily="34" charset="0"/>
              </a:rPr>
              <a:t>join</a:t>
            </a:r>
            <a:r>
              <a:rPr lang="es-CL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?</a:t>
            </a:r>
            <a:endParaRPr lang="es-CL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7377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ounded Rectangle 31"/>
          <p:cNvSpPr/>
          <p:nvPr/>
        </p:nvSpPr>
        <p:spPr>
          <a:xfrm>
            <a:off x="838200" y="1447800"/>
            <a:ext cx="7543800" cy="21336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err="1" smtClean="0"/>
              <a:t>Loop</a:t>
            </a:r>
            <a:r>
              <a:rPr lang="es-CL" dirty="0" smtClean="0"/>
              <a:t> anidado (sin índices) </a:t>
            </a:r>
            <a:endParaRPr lang="es-CL" dirty="0"/>
          </a:p>
        </p:txBody>
      </p:sp>
      <p:pic>
        <p:nvPicPr>
          <p:cNvPr id="34" name="Picture 3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1" y="1676402"/>
            <a:ext cx="3565714" cy="1765029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66800" y="4133870"/>
            <a:ext cx="2667000" cy="533400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 anchor="ctr" anchorCtr="0">
            <a:noAutofit/>
          </a:bodyPr>
          <a:lstStyle/>
          <a:p>
            <a:pPr algn="ctr"/>
            <a:r>
              <a:rPr lang="es-CL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¿Costo?</a:t>
            </a:r>
            <a:endParaRPr lang="es-CL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4" name="Content Placeholder 6 2 1 1"/>
          <p:cNvSpPr txBox="1">
            <a:spLocks/>
          </p:cNvSpPr>
          <p:nvPr/>
        </p:nvSpPr>
        <p:spPr>
          <a:xfrm>
            <a:off x="3736181" y="4133870"/>
            <a:ext cx="4341019" cy="533400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s-CL" sz="2100" i="1" dirty="0">
              <a:latin typeface="Calibri Light" panose="020F030202020403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9149" y="4229140"/>
            <a:ext cx="1839236" cy="342857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1066800" y="4800600"/>
            <a:ext cx="2667000" cy="533400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 anchor="ctr" anchorCtr="0">
            <a:noAutofit/>
          </a:bodyPr>
          <a:lstStyle/>
          <a:p>
            <a:pPr algn="ctr"/>
            <a:r>
              <a:rPr lang="es-CL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¿Memoria?</a:t>
            </a:r>
            <a:endParaRPr lang="es-CL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1" name="Content Placeholder 6 2 1 2"/>
          <p:cNvSpPr txBox="1">
            <a:spLocks/>
          </p:cNvSpPr>
          <p:nvPr/>
        </p:nvSpPr>
        <p:spPr>
          <a:xfrm>
            <a:off x="3736181" y="4819250"/>
            <a:ext cx="4341019" cy="514750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s-CL" sz="2100" i="1" dirty="0">
              <a:latin typeface="Calibri Light" panose="020F0302020204030204" pitchFamily="34" charset="0"/>
            </a:endParaRPr>
          </a:p>
        </p:txBody>
      </p:sp>
      <p:pic>
        <p:nvPicPr>
          <p:cNvPr id="35" name="Picture 3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1213" y="4964624"/>
            <a:ext cx="1071239" cy="224001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1073943" y="5562600"/>
            <a:ext cx="2659857" cy="371742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 anchor="ctr" anchorCtr="0">
            <a:noAutofit/>
          </a:bodyPr>
          <a:lstStyle/>
          <a:p>
            <a:pPr algn="ctr"/>
            <a:r>
              <a:rPr lang="es-CL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¿Elegir </a:t>
            </a:r>
            <a:r>
              <a:rPr lang="es-CL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s-CL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 y </a:t>
            </a:r>
            <a:r>
              <a:rPr lang="es-CL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s-CL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?</a:t>
            </a:r>
            <a:endParaRPr lang="es-CL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7" name="Content Placeholder 6 2 1 2"/>
          <p:cNvSpPr txBox="1">
            <a:spLocks/>
          </p:cNvSpPr>
          <p:nvPr/>
        </p:nvSpPr>
        <p:spPr>
          <a:xfrm>
            <a:off x="3736181" y="5562600"/>
            <a:ext cx="4341019" cy="371742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s-CL" sz="2100" i="1" dirty="0">
              <a:latin typeface="Calibri Light" panose="020F0302020204030204" pitchFamily="34" charset="0"/>
            </a:endParaRPr>
          </a:p>
        </p:txBody>
      </p:sp>
      <p:pic>
        <p:nvPicPr>
          <p:cNvPr id="39" name="Picture 38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5621233"/>
            <a:ext cx="3452947" cy="254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220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20" grpId="0" animBg="1"/>
      <p:bldP spid="21" grpId="0" animBg="1"/>
      <p:bldP spid="36" grpId="0" animBg="1"/>
      <p:bldP spid="37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ontent Placeholder 6 2 1 1"/>
          <p:cNvSpPr txBox="1">
            <a:spLocks/>
          </p:cNvSpPr>
          <p:nvPr/>
        </p:nvSpPr>
        <p:spPr>
          <a:xfrm>
            <a:off x="838200" y="3352800"/>
            <a:ext cx="7543800" cy="2438400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100" i="1" dirty="0" smtClean="0">
                <a:latin typeface="Calibri Light" panose="020F0302020204030204" pitchFamily="34" charset="0"/>
              </a:rPr>
              <a:t>                       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838200" y="1447800"/>
            <a:ext cx="7543800" cy="17526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err="1" smtClean="0"/>
              <a:t>Loop</a:t>
            </a:r>
            <a:r>
              <a:rPr lang="es-CL" dirty="0" smtClean="0"/>
              <a:t> anidado (con índices) </a:t>
            </a:r>
            <a:endParaRPr lang="es-CL" dirty="0"/>
          </a:p>
        </p:txBody>
      </p:sp>
      <p:sp>
        <p:nvSpPr>
          <p:cNvPr id="16" name="TextBox 15"/>
          <p:cNvSpPr txBox="1"/>
          <p:nvPr/>
        </p:nvSpPr>
        <p:spPr>
          <a:xfrm>
            <a:off x="838200" y="3352800"/>
            <a:ext cx="2667000" cy="533400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 anchor="ctr" anchorCtr="0">
            <a:noAutofit/>
          </a:bodyPr>
          <a:lstStyle/>
          <a:p>
            <a:pPr algn="ctr"/>
            <a:r>
              <a:rPr lang="es-CL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¿Costo?</a:t>
            </a:r>
            <a:endParaRPr lang="es-CL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43" name="Picture 4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4077" y="4400571"/>
            <a:ext cx="2971425" cy="342857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838200" y="5943600"/>
            <a:ext cx="2667000" cy="371742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 anchor="ctr" anchorCtr="0">
            <a:noAutofit/>
          </a:bodyPr>
          <a:lstStyle/>
          <a:p>
            <a:pPr algn="ctr"/>
            <a:r>
              <a:rPr lang="es-CL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¿Memoria?</a:t>
            </a:r>
            <a:endParaRPr lang="es-CL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3" name="Content Placeholder 6 2 1 2 1"/>
          <p:cNvSpPr txBox="1">
            <a:spLocks/>
          </p:cNvSpPr>
          <p:nvPr/>
        </p:nvSpPr>
        <p:spPr>
          <a:xfrm>
            <a:off x="3507581" y="5943600"/>
            <a:ext cx="4874419" cy="371742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s-CL" sz="2100" i="1" dirty="0">
              <a:latin typeface="Calibri Light" panose="020F03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5501" y="6010543"/>
            <a:ext cx="1071239" cy="224001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6457" y="4895828"/>
            <a:ext cx="5741708" cy="342857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1696" y="5410093"/>
            <a:ext cx="5586284" cy="342857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3962400"/>
            <a:ext cx="1857522" cy="342857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5793" y="3492304"/>
            <a:ext cx="3004950" cy="25447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2" y="1676402"/>
            <a:ext cx="6014330" cy="1377828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838200" y="6410058"/>
            <a:ext cx="2667000" cy="371742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 anchor="ctr" anchorCtr="0">
            <a:noAutofit/>
          </a:bodyPr>
          <a:lstStyle/>
          <a:p>
            <a:pPr algn="ctr"/>
            <a:r>
              <a:rPr lang="es-CL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¿Elegir </a:t>
            </a:r>
            <a:r>
              <a:rPr lang="es-CL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s-CL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 y </a:t>
            </a:r>
            <a:r>
              <a:rPr lang="es-CL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s-CL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?</a:t>
            </a:r>
            <a:endParaRPr lang="es-CL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9" name="Content Placeholder 6 2 1 2 2"/>
          <p:cNvSpPr txBox="1">
            <a:spLocks/>
          </p:cNvSpPr>
          <p:nvPr/>
        </p:nvSpPr>
        <p:spPr>
          <a:xfrm>
            <a:off x="3507581" y="6410058"/>
            <a:ext cx="4874419" cy="371742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s-CL" sz="2100" i="1" dirty="0">
              <a:latin typeface="Calibri Light" panose="020F03020202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6468691"/>
            <a:ext cx="3452947" cy="254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85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6" grpId="0" animBg="1"/>
      <p:bldP spid="22" grpId="0" animBg="1"/>
      <p:bldP spid="23" grpId="0" animBg="1"/>
      <p:bldP spid="18" grpId="0" animBg="1"/>
      <p:bldP spid="19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ounded Rectangle 26"/>
          <p:cNvSpPr/>
          <p:nvPr/>
        </p:nvSpPr>
        <p:spPr>
          <a:xfrm>
            <a:off x="838200" y="1447800"/>
            <a:ext cx="7543800" cy="21336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i="1" dirty="0" smtClean="0"/>
              <a:t>Hash-</a:t>
            </a:r>
            <a:r>
              <a:rPr lang="es-CL" i="1" dirty="0" err="1" smtClean="0"/>
              <a:t>join</a:t>
            </a:r>
            <a:endParaRPr lang="es-CL" i="1" dirty="0"/>
          </a:p>
        </p:txBody>
      </p:sp>
      <p:pic>
        <p:nvPicPr>
          <p:cNvPr id="49" name="Picture 4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676405"/>
            <a:ext cx="6499753" cy="1828795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838200" y="5257800"/>
            <a:ext cx="2667000" cy="371742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 anchor="ctr" anchorCtr="0">
            <a:noAutofit/>
          </a:bodyPr>
          <a:lstStyle/>
          <a:p>
            <a:pPr algn="ctr"/>
            <a:r>
              <a:rPr lang="es-CL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¿Memoria?</a:t>
            </a:r>
            <a:endParaRPr lang="es-CL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1" name="Content Placeholder 6 2 1 2 1"/>
          <p:cNvSpPr txBox="1">
            <a:spLocks/>
          </p:cNvSpPr>
          <p:nvPr/>
        </p:nvSpPr>
        <p:spPr>
          <a:xfrm>
            <a:off x="3507581" y="5257800"/>
            <a:ext cx="4874419" cy="371742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s-CL" sz="2100" i="1" dirty="0">
              <a:latin typeface="Calibri Light" panose="020F030202020403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6452" y="5316432"/>
            <a:ext cx="1571050" cy="254477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838200" y="6172200"/>
            <a:ext cx="2667000" cy="371742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 anchor="ctr" anchorCtr="0">
            <a:noAutofit/>
          </a:bodyPr>
          <a:lstStyle/>
          <a:p>
            <a:pPr algn="ctr"/>
            <a:r>
              <a:rPr lang="es-CL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¿Elegir </a:t>
            </a:r>
            <a:r>
              <a:rPr lang="es-CL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s-CL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 y </a:t>
            </a:r>
            <a:r>
              <a:rPr lang="es-CL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s-CL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?</a:t>
            </a:r>
            <a:endParaRPr lang="es-CL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8" name="Content Placeholder 6 2 1 2 2"/>
          <p:cNvSpPr txBox="1">
            <a:spLocks/>
          </p:cNvSpPr>
          <p:nvPr/>
        </p:nvSpPr>
        <p:spPr>
          <a:xfrm>
            <a:off x="3507581" y="6172200"/>
            <a:ext cx="4874419" cy="371742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s-CL" sz="2100" i="1" dirty="0">
              <a:latin typeface="Calibri Light" panose="020F030202020403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8976" y="6230831"/>
            <a:ext cx="3643424" cy="254476"/>
          </a:xfrm>
          <a:prstGeom prst="rect">
            <a:avLst/>
          </a:prstGeom>
        </p:spPr>
      </p:pic>
      <p:sp>
        <p:nvSpPr>
          <p:cNvPr id="42" name="Content Placeholder 6 2 1 1"/>
          <p:cNvSpPr txBox="1">
            <a:spLocks/>
          </p:cNvSpPr>
          <p:nvPr/>
        </p:nvSpPr>
        <p:spPr>
          <a:xfrm>
            <a:off x="3507580" y="4114800"/>
            <a:ext cx="4874419" cy="533400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100" i="1" dirty="0" smtClean="0">
                <a:latin typeface="Calibri Light" panose="020F0302020204030204" pitchFamily="34" charset="0"/>
              </a:rPr>
              <a:t>                       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838200" y="4114800"/>
            <a:ext cx="2667000" cy="533400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 anchor="ctr" anchorCtr="0">
            <a:noAutofit/>
          </a:bodyPr>
          <a:lstStyle/>
          <a:p>
            <a:pPr algn="ctr"/>
            <a:r>
              <a:rPr lang="es-CL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¿Costo?</a:t>
            </a:r>
            <a:endParaRPr lang="es-CL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48" name="Picture 47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1215" y="4210071"/>
            <a:ext cx="1321142" cy="342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257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7" grpId="0" animBg="1"/>
      <p:bldP spid="38" grpId="0" animBg="1"/>
      <p:bldP spid="42" grpId="0" animBg="1"/>
      <p:bldP spid="46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ounded Rectangle 26"/>
          <p:cNvSpPr/>
          <p:nvPr/>
        </p:nvSpPr>
        <p:spPr>
          <a:xfrm>
            <a:off x="838200" y="1447800"/>
            <a:ext cx="7543800" cy="17526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i="1" dirty="0" err="1" smtClean="0"/>
              <a:t>Sort-merge-join</a:t>
            </a:r>
            <a:endParaRPr lang="es-CL" i="1" dirty="0"/>
          </a:p>
        </p:txBody>
      </p:sp>
      <p:pic>
        <p:nvPicPr>
          <p:cNvPr id="10" name="Picture 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2" y="1676402"/>
            <a:ext cx="6812457" cy="1427518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838200" y="4648200"/>
            <a:ext cx="2667000" cy="371742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 anchor="ctr" anchorCtr="0">
            <a:noAutofit/>
          </a:bodyPr>
          <a:lstStyle/>
          <a:p>
            <a:pPr algn="ctr"/>
            <a:r>
              <a:rPr lang="es-CL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¿Memoria?</a:t>
            </a:r>
            <a:endParaRPr lang="es-CL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1" name="Content Placeholder 6 2 1 2 1"/>
          <p:cNvSpPr txBox="1">
            <a:spLocks/>
          </p:cNvSpPr>
          <p:nvPr/>
        </p:nvSpPr>
        <p:spPr>
          <a:xfrm>
            <a:off x="3507581" y="4648200"/>
            <a:ext cx="4874419" cy="371742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s-CL" sz="2100" i="1" dirty="0">
              <a:latin typeface="Calibri Light" panose="020F030202020403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1" y="4711729"/>
            <a:ext cx="4492196" cy="254477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838200" y="5410200"/>
            <a:ext cx="2667000" cy="371742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 anchor="ctr" anchorCtr="0">
            <a:noAutofit/>
          </a:bodyPr>
          <a:lstStyle/>
          <a:p>
            <a:pPr algn="ctr"/>
            <a:r>
              <a:rPr lang="es-CL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¿Elegir </a:t>
            </a:r>
            <a:r>
              <a:rPr lang="es-CL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s-CL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 y </a:t>
            </a:r>
            <a:r>
              <a:rPr lang="es-CL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s-CL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?</a:t>
            </a:r>
            <a:endParaRPr lang="es-CL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8" name="Content Placeholder 6 2 1 2 2"/>
          <p:cNvSpPr txBox="1">
            <a:spLocks/>
          </p:cNvSpPr>
          <p:nvPr/>
        </p:nvSpPr>
        <p:spPr>
          <a:xfrm>
            <a:off x="3507581" y="5410200"/>
            <a:ext cx="4874419" cy="371742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s-CL" sz="2100" i="1" dirty="0">
              <a:latin typeface="Calibri Light" panose="020F030202020403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5483157"/>
            <a:ext cx="1270855" cy="220952"/>
          </a:xfrm>
          <a:prstGeom prst="rect">
            <a:avLst/>
          </a:prstGeom>
        </p:spPr>
      </p:pic>
      <p:sp>
        <p:nvSpPr>
          <p:cNvPr id="42" name="Content Placeholder 6 2 1 1"/>
          <p:cNvSpPr txBox="1">
            <a:spLocks/>
          </p:cNvSpPr>
          <p:nvPr/>
        </p:nvSpPr>
        <p:spPr>
          <a:xfrm>
            <a:off x="3507580" y="3581400"/>
            <a:ext cx="4874419" cy="762000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100" i="1" dirty="0" smtClean="0">
                <a:latin typeface="Calibri Light" panose="020F0302020204030204" pitchFamily="34" charset="0"/>
              </a:rPr>
              <a:t>                       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838200" y="3581400"/>
            <a:ext cx="2667000" cy="762000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 anchor="ctr" anchorCtr="0">
            <a:noAutofit/>
          </a:bodyPr>
          <a:lstStyle/>
          <a:p>
            <a:pPr algn="ctr"/>
            <a:r>
              <a:rPr lang="es-CL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¿Costo?</a:t>
            </a:r>
            <a:endParaRPr lang="es-CL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3619543"/>
            <a:ext cx="1868189" cy="34285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1707" y="4082819"/>
            <a:ext cx="2854093" cy="184381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838200" y="6019800"/>
            <a:ext cx="7543800" cy="70788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rgbClr val="00B050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000" dirty="0" smtClean="0">
                <a:latin typeface="Calibri Light" panose="020F0302020204030204" pitchFamily="34" charset="0"/>
              </a:rPr>
              <a:t>Puede ser que las relaciones ya estén ordenadas por los atributos del </a:t>
            </a:r>
            <a:r>
              <a:rPr lang="es-CL" sz="2000" dirty="0" err="1" smtClean="0">
                <a:latin typeface="Calibri Light" panose="020F0302020204030204" pitchFamily="34" charset="0"/>
              </a:rPr>
              <a:t>join</a:t>
            </a:r>
            <a:r>
              <a:rPr lang="es-CL" sz="2000" dirty="0" smtClean="0">
                <a:latin typeface="Calibri Light" panose="020F0302020204030204" pitchFamily="34" charset="0"/>
              </a:rPr>
              <a:t>, en cual caso ¡es una buena opción!</a:t>
            </a:r>
            <a:endParaRPr lang="es-CL" sz="2000" dirty="0" smtClean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8585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7" grpId="0" animBg="1"/>
      <p:bldP spid="38" grpId="0" animBg="1"/>
      <p:bldP spid="42" grpId="0" animBg="1"/>
      <p:bldP spid="46" grpId="0" animBg="1"/>
      <p:bldP spid="22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err="1" smtClean="0"/>
              <a:t>Joins</a:t>
            </a:r>
            <a:r>
              <a:rPr lang="es-CL" dirty="0" smtClean="0"/>
              <a:t>: Comparación</a:t>
            </a:r>
            <a:endParaRPr lang="es-C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819400"/>
            <a:ext cx="8229600" cy="3810000"/>
          </a:xfrm>
        </p:spPr>
        <p:txBody>
          <a:bodyPr>
            <a:normAutofit fontScale="77500" lnSpcReduction="20000"/>
          </a:bodyPr>
          <a:lstStyle/>
          <a:p>
            <a:r>
              <a:rPr lang="es-CL" dirty="0" err="1" smtClean="0"/>
              <a:t>Loop</a:t>
            </a:r>
            <a:r>
              <a:rPr lang="es-CL" dirty="0" smtClean="0"/>
              <a:t> anidado (sin índice):</a:t>
            </a:r>
          </a:p>
          <a:p>
            <a:pPr lvl="1"/>
            <a:r>
              <a:rPr lang="es-CL" dirty="0" smtClean="0">
                <a:solidFill>
                  <a:srgbClr val="FF0000"/>
                </a:solidFill>
              </a:rPr>
              <a:t>Nunca es bueno</a:t>
            </a:r>
          </a:p>
          <a:p>
            <a:r>
              <a:rPr lang="es-CL" dirty="0" err="1" smtClean="0"/>
              <a:t>Loop</a:t>
            </a:r>
            <a:r>
              <a:rPr lang="es-CL" dirty="0" smtClean="0"/>
              <a:t> anidado (con índice):</a:t>
            </a:r>
          </a:p>
          <a:p>
            <a:pPr lvl="1"/>
            <a:r>
              <a:rPr lang="es-CL" dirty="0" smtClean="0">
                <a:solidFill>
                  <a:srgbClr val="009900"/>
                </a:solidFill>
              </a:rPr>
              <a:t>Cuando el índice está disponible y:</a:t>
            </a:r>
          </a:p>
          <a:p>
            <a:pPr lvl="2"/>
            <a:r>
              <a:rPr lang="es-CL" dirty="0" smtClean="0">
                <a:solidFill>
                  <a:srgbClr val="009900"/>
                </a:solidFill>
              </a:rPr>
              <a:t>Pocas </a:t>
            </a:r>
            <a:r>
              <a:rPr lang="es-CL" dirty="0" err="1" smtClean="0">
                <a:solidFill>
                  <a:srgbClr val="009900"/>
                </a:solidFill>
              </a:rPr>
              <a:t>tuplas</a:t>
            </a:r>
            <a:r>
              <a:rPr lang="es-CL" dirty="0" smtClean="0">
                <a:solidFill>
                  <a:srgbClr val="009900"/>
                </a:solidFill>
              </a:rPr>
              <a:t> en </a:t>
            </a:r>
            <a:r>
              <a:rPr lang="es-CL" i="1" dirty="0" smtClean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 </a:t>
            </a:r>
            <a:r>
              <a:rPr lang="es-CL" dirty="0" smtClean="0">
                <a:solidFill>
                  <a:srgbClr val="009900"/>
                </a:solidFill>
                <a:cs typeface="Calibri Light" panose="020F0302020204030204" pitchFamily="34" charset="0"/>
              </a:rPr>
              <a:t>satisfacen el </a:t>
            </a:r>
            <a:r>
              <a:rPr lang="es-CL" dirty="0" err="1" smtClean="0">
                <a:solidFill>
                  <a:srgbClr val="009900"/>
                </a:solidFill>
                <a:cs typeface="Calibri Light" panose="020F0302020204030204" pitchFamily="34" charset="0"/>
              </a:rPr>
              <a:t>join</a:t>
            </a:r>
            <a:r>
              <a:rPr lang="es-CL" i="1" dirty="0" smtClean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s-CL" dirty="0" smtClean="0">
              <a:solidFill>
                <a:srgbClr val="009900"/>
              </a:solidFill>
            </a:endParaRPr>
          </a:p>
          <a:p>
            <a:r>
              <a:rPr lang="es-CL" i="1" dirty="0" smtClean="0"/>
              <a:t>Hash-</a:t>
            </a:r>
            <a:r>
              <a:rPr lang="es-CL" i="1" dirty="0" err="1" smtClean="0"/>
              <a:t>join</a:t>
            </a:r>
            <a:endParaRPr lang="es-CL" i="1" dirty="0" smtClean="0"/>
          </a:p>
          <a:p>
            <a:pPr lvl="1"/>
            <a:r>
              <a:rPr lang="es-CL" dirty="0" smtClean="0">
                <a:solidFill>
                  <a:srgbClr val="009900"/>
                </a:solidFill>
              </a:rPr>
              <a:t>Cuando </a:t>
            </a:r>
            <a:r>
              <a:rPr lang="es-CL" i="1" dirty="0" smtClean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s-CL" dirty="0" smtClean="0">
                <a:solidFill>
                  <a:srgbClr val="009900"/>
                </a:solidFill>
              </a:rPr>
              <a:t> cabe en memoria y:</a:t>
            </a:r>
          </a:p>
          <a:p>
            <a:pPr lvl="2"/>
            <a:r>
              <a:rPr lang="es-CL" dirty="0" smtClean="0">
                <a:solidFill>
                  <a:srgbClr val="009900"/>
                </a:solidFill>
              </a:rPr>
              <a:t>Muchas </a:t>
            </a:r>
            <a:r>
              <a:rPr lang="es-CL" dirty="0" err="1" smtClean="0">
                <a:solidFill>
                  <a:srgbClr val="009900"/>
                </a:solidFill>
              </a:rPr>
              <a:t>tuplas</a:t>
            </a:r>
            <a:r>
              <a:rPr lang="es-CL" dirty="0" smtClean="0">
                <a:solidFill>
                  <a:srgbClr val="009900"/>
                </a:solidFill>
              </a:rPr>
              <a:t> en </a:t>
            </a:r>
            <a:r>
              <a:rPr lang="es-CL" i="1" dirty="0" smtClean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 </a:t>
            </a:r>
            <a:r>
              <a:rPr lang="es-CL" dirty="0" smtClean="0">
                <a:solidFill>
                  <a:srgbClr val="009900"/>
                </a:solidFill>
                <a:cs typeface="Calibri Light" panose="020F0302020204030204" pitchFamily="34" charset="0"/>
              </a:rPr>
              <a:t>satisfacen el </a:t>
            </a:r>
            <a:r>
              <a:rPr lang="es-CL" dirty="0" err="1" smtClean="0">
                <a:solidFill>
                  <a:srgbClr val="009900"/>
                </a:solidFill>
                <a:cs typeface="Calibri Light" panose="020F0302020204030204" pitchFamily="34" charset="0"/>
              </a:rPr>
              <a:t>join</a:t>
            </a:r>
            <a:endParaRPr lang="es-CL" dirty="0" smtClean="0">
              <a:solidFill>
                <a:srgbClr val="009900"/>
              </a:solidFill>
              <a:cs typeface="Calibri Light" panose="020F0302020204030204" pitchFamily="34" charset="0"/>
            </a:endParaRPr>
          </a:p>
          <a:p>
            <a:r>
              <a:rPr lang="es-CL" i="1" dirty="0" err="1" smtClean="0">
                <a:cs typeface="Calibri Light" panose="020F0302020204030204" pitchFamily="34" charset="0"/>
              </a:rPr>
              <a:t>Sort-merge-join</a:t>
            </a:r>
            <a:endParaRPr lang="es-CL" i="1" dirty="0" smtClean="0">
              <a:cs typeface="Calibri Light" panose="020F0302020204030204" pitchFamily="34" charset="0"/>
            </a:endParaRPr>
          </a:p>
          <a:p>
            <a:pPr lvl="1"/>
            <a:r>
              <a:rPr lang="es-CL" dirty="0" smtClean="0">
                <a:solidFill>
                  <a:srgbClr val="009900"/>
                </a:solidFill>
                <a:cs typeface="Calibri Light" panose="020F0302020204030204" pitchFamily="34" charset="0"/>
              </a:rPr>
              <a:t>Cuando </a:t>
            </a:r>
            <a:r>
              <a:rPr lang="es-CL" i="1" dirty="0" smtClean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s-CL" dirty="0" smtClean="0">
                <a:solidFill>
                  <a:srgbClr val="009900"/>
                </a:solidFill>
              </a:rPr>
              <a:t> y </a:t>
            </a:r>
            <a:r>
              <a:rPr lang="es-CL" i="1" dirty="0" smtClean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s-CL" dirty="0" smtClean="0">
                <a:solidFill>
                  <a:srgbClr val="009900"/>
                </a:solidFill>
              </a:rPr>
              <a:t> ya están ordenados por los atributos del </a:t>
            </a:r>
            <a:r>
              <a:rPr lang="es-CL" dirty="0" err="1" smtClean="0">
                <a:solidFill>
                  <a:srgbClr val="009900"/>
                </a:solidFill>
              </a:rPr>
              <a:t>join</a:t>
            </a:r>
            <a:r>
              <a:rPr lang="es-CL" dirty="0" smtClean="0">
                <a:solidFill>
                  <a:srgbClr val="009900"/>
                </a:solidFill>
              </a:rPr>
              <a:t> y:</a:t>
            </a:r>
          </a:p>
          <a:p>
            <a:pPr lvl="2"/>
            <a:r>
              <a:rPr lang="es-CL" dirty="0" smtClean="0">
                <a:solidFill>
                  <a:srgbClr val="009900"/>
                </a:solidFill>
              </a:rPr>
              <a:t>Muchas </a:t>
            </a:r>
            <a:r>
              <a:rPr lang="es-CL" dirty="0" err="1" smtClean="0">
                <a:solidFill>
                  <a:srgbClr val="009900"/>
                </a:solidFill>
              </a:rPr>
              <a:t>tuplas</a:t>
            </a:r>
            <a:r>
              <a:rPr lang="es-CL" dirty="0" smtClean="0">
                <a:solidFill>
                  <a:srgbClr val="009900"/>
                </a:solidFill>
              </a:rPr>
              <a:t> en ambos </a:t>
            </a:r>
            <a:r>
              <a:rPr lang="es-CL" dirty="0" smtClean="0">
                <a:solidFill>
                  <a:srgbClr val="009900"/>
                </a:solidFill>
                <a:cs typeface="Calibri Light" panose="020F0302020204030204" pitchFamily="34" charset="0"/>
              </a:rPr>
              <a:t>satisfacen el </a:t>
            </a:r>
            <a:r>
              <a:rPr lang="es-CL" dirty="0" err="1" smtClean="0">
                <a:solidFill>
                  <a:srgbClr val="009900"/>
                </a:solidFill>
                <a:cs typeface="Calibri Light" panose="020F0302020204030204" pitchFamily="34" charset="0"/>
              </a:rPr>
              <a:t>join</a:t>
            </a:r>
            <a:endParaRPr lang="es-CL" dirty="0" smtClean="0">
              <a:solidFill>
                <a:srgbClr val="009900"/>
              </a:solidFill>
            </a:endParaRPr>
          </a:p>
          <a:p>
            <a:pPr lvl="2"/>
            <a:endParaRPr lang="es-C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64344" y="1143000"/>
            <a:ext cx="8305800" cy="1524000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 anchor="ctr" anchorCtr="0">
            <a:noAutofit/>
          </a:bodyPr>
          <a:lstStyle/>
          <a:p>
            <a:pPr algn="ctr"/>
            <a:r>
              <a:rPr lang="es-CL" b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¿Cuál es mejor?</a:t>
            </a:r>
          </a:p>
          <a:p>
            <a:pPr marL="342900" indent="-342900" algn="ctr">
              <a:buFont typeface="+mj-lt"/>
              <a:buAutoNum type="arabicPeriod"/>
            </a:pPr>
            <a:r>
              <a:rPr lang="es-CL" dirty="0" err="1" smtClean="0">
                <a:latin typeface="Calibri Light" panose="020F0302020204030204" pitchFamily="34" charset="0"/>
                <a:cs typeface="Calibri Light" panose="020F0302020204030204" pitchFamily="34" charset="0"/>
              </a:rPr>
              <a:t>Loop</a:t>
            </a:r>
            <a:r>
              <a:rPr lang="es-CL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 anidado (sin índice)</a:t>
            </a:r>
          </a:p>
          <a:p>
            <a:pPr marL="342900" indent="-342900" algn="ctr">
              <a:buFont typeface="+mj-lt"/>
              <a:buAutoNum type="arabicPeriod"/>
            </a:pPr>
            <a:r>
              <a:rPr lang="es-CL" dirty="0" err="1" smtClean="0">
                <a:latin typeface="Calibri Light" panose="020F0302020204030204" pitchFamily="34" charset="0"/>
                <a:cs typeface="Calibri Light" panose="020F0302020204030204" pitchFamily="34" charset="0"/>
              </a:rPr>
              <a:t>Loop</a:t>
            </a:r>
            <a:r>
              <a:rPr lang="es-CL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 anidado (con índice)</a:t>
            </a:r>
          </a:p>
          <a:p>
            <a:pPr marL="342900" indent="-342900" algn="ctr">
              <a:buFont typeface="+mj-lt"/>
              <a:buAutoNum type="arabicPeriod"/>
            </a:pPr>
            <a:r>
              <a:rPr lang="es-CL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Hash-</a:t>
            </a:r>
            <a:r>
              <a:rPr lang="es-CL" dirty="0" err="1" smtClean="0">
                <a:latin typeface="Calibri Light" panose="020F0302020204030204" pitchFamily="34" charset="0"/>
                <a:cs typeface="Calibri Light" panose="020F0302020204030204" pitchFamily="34" charset="0"/>
              </a:rPr>
              <a:t>join</a:t>
            </a:r>
            <a:endParaRPr lang="es-CL" dirty="0" smtClean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42900" indent="-342900" algn="ctr">
              <a:buFont typeface="+mj-lt"/>
              <a:buAutoNum type="arabicPeriod"/>
            </a:pPr>
            <a:r>
              <a:rPr lang="es-CL" dirty="0" err="1" smtClean="0">
                <a:latin typeface="Calibri Light" panose="020F0302020204030204" pitchFamily="34" charset="0"/>
                <a:cs typeface="Calibri Light" panose="020F0302020204030204" pitchFamily="34" charset="0"/>
              </a:rPr>
              <a:t>Sort-merge-join</a:t>
            </a:r>
            <a:endParaRPr lang="es-CL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7683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4762" y="3048000"/>
            <a:ext cx="9144000" cy="3810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Ver la planificación: </a:t>
            </a:r>
            <a:r>
              <a:rPr lang="es-CL" sz="3200" dirty="0" smtClean="0">
                <a:latin typeface="Inconsolata" panose="00000509000000000000" pitchFamily="49" charset="0"/>
              </a:rPr>
              <a:t>EXPLAIN</a:t>
            </a:r>
            <a:r>
              <a:rPr lang="es-CL" sz="3200" dirty="0" smtClean="0"/>
              <a:t>/</a:t>
            </a:r>
            <a:r>
              <a:rPr lang="es-CL" sz="3200" dirty="0" smtClean="0">
                <a:latin typeface="Inconsolata" panose="00000509000000000000" pitchFamily="49" charset="0"/>
              </a:rPr>
              <a:t>ANALYZE</a:t>
            </a:r>
            <a:endParaRPr lang="es-CL" sz="3200" dirty="0">
              <a:latin typeface="Inconsolata" panose="00000509000000000000" pitchFamily="49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600200"/>
            <a:ext cx="7830112" cy="1143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42962" y="3810000"/>
            <a:ext cx="7467600" cy="1600438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s-CL" sz="1400" dirty="0" err="1" smtClean="0">
                <a:solidFill>
                  <a:srgbClr val="FFFF00"/>
                </a:solidFill>
                <a:latin typeface="Inconsolata" panose="00000509000000000000" pitchFamily="49" charset="0"/>
              </a:rPr>
              <a:t>Seq</a:t>
            </a:r>
            <a:r>
              <a:rPr lang="es-CL" sz="1400" dirty="0" smtClean="0">
                <a:solidFill>
                  <a:srgbClr val="FFFF00"/>
                </a:solidFill>
                <a:latin typeface="Inconsolata" panose="00000509000000000000" pitchFamily="49" charset="0"/>
              </a:rPr>
              <a:t> </a:t>
            </a:r>
            <a:r>
              <a:rPr lang="es-CL" sz="1400" dirty="0" err="1">
                <a:solidFill>
                  <a:srgbClr val="FFFF00"/>
                </a:solidFill>
                <a:latin typeface="Inconsolata" panose="00000509000000000000" pitchFamily="49" charset="0"/>
              </a:rPr>
              <a:t>Scan</a:t>
            </a:r>
            <a:r>
              <a:rPr lang="es-CL" sz="1400" dirty="0">
                <a:solidFill>
                  <a:schemeClr val="bg1"/>
                </a:solidFill>
                <a:latin typeface="Inconsolata" panose="00000509000000000000" pitchFamily="49" charset="0"/>
              </a:rPr>
              <a:t> </a:t>
            </a:r>
            <a:r>
              <a:rPr lang="es-CL" sz="1400" dirty="0" err="1">
                <a:solidFill>
                  <a:schemeClr val="bg1"/>
                </a:solidFill>
                <a:latin typeface="Inconsolata" panose="00000509000000000000" pitchFamily="49" charset="0"/>
              </a:rPr>
              <a:t>on</a:t>
            </a:r>
            <a:r>
              <a:rPr lang="es-CL" sz="1400" dirty="0">
                <a:solidFill>
                  <a:schemeClr val="bg1"/>
                </a:solidFill>
                <a:latin typeface="Inconsolata" panose="00000509000000000000" pitchFamily="49" charset="0"/>
              </a:rPr>
              <a:t> </a:t>
            </a:r>
            <a:r>
              <a:rPr lang="es-CL" sz="1400" dirty="0">
                <a:solidFill>
                  <a:schemeClr val="accent2">
                    <a:lumMod val="40000"/>
                    <a:lumOff val="60000"/>
                  </a:schemeClr>
                </a:solidFill>
                <a:latin typeface="Inconsolata" panose="00000509000000000000" pitchFamily="49" charset="0"/>
              </a:rPr>
              <a:t>personaje100</a:t>
            </a:r>
            <a:r>
              <a:rPr lang="es-CL" sz="1400" dirty="0">
                <a:solidFill>
                  <a:schemeClr val="bg1"/>
                </a:solidFill>
                <a:latin typeface="Inconsolata" panose="00000509000000000000" pitchFamily="49" charset="0"/>
              </a:rPr>
              <a:t>  </a:t>
            </a:r>
            <a:endParaRPr lang="es-CL" sz="1400" dirty="0" smtClean="0">
              <a:solidFill>
                <a:schemeClr val="bg1"/>
              </a:solidFill>
              <a:latin typeface="Inconsolata" panose="00000509000000000000" pitchFamily="49" charset="0"/>
            </a:endParaRPr>
          </a:p>
          <a:p>
            <a:r>
              <a:rPr lang="es-CL" sz="1400" dirty="0">
                <a:solidFill>
                  <a:schemeClr val="bg1"/>
                </a:solidFill>
                <a:latin typeface="Inconsolata" panose="00000509000000000000" pitchFamily="49" charset="0"/>
              </a:rPr>
              <a:t> </a:t>
            </a:r>
            <a:r>
              <a:rPr lang="es-CL" sz="1400" dirty="0" smtClean="0">
                <a:solidFill>
                  <a:schemeClr val="bg1"/>
                </a:solidFill>
                <a:latin typeface="Inconsolata" panose="00000509000000000000" pitchFamily="49" charset="0"/>
              </a:rPr>
              <a:t>   (</a:t>
            </a:r>
            <a:r>
              <a:rPr lang="es-CL" sz="1400" dirty="0" err="1">
                <a:solidFill>
                  <a:schemeClr val="bg1"/>
                </a:solidFill>
                <a:latin typeface="Inconsolata" panose="00000509000000000000" pitchFamily="49" charset="0"/>
              </a:rPr>
              <a:t>cost</a:t>
            </a:r>
            <a:r>
              <a:rPr lang="es-CL" sz="1400" dirty="0">
                <a:solidFill>
                  <a:schemeClr val="bg1"/>
                </a:solidFill>
                <a:latin typeface="Inconsolata" panose="00000509000000000000" pitchFamily="49" charset="0"/>
              </a:rPr>
              <a:t>=0.00..48540.68 </a:t>
            </a:r>
            <a:r>
              <a:rPr lang="es-CL" sz="1400" dirty="0" err="1" smtClean="0">
                <a:solidFill>
                  <a:schemeClr val="bg1"/>
                </a:solidFill>
                <a:latin typeface="Inconsolata" panose="00000509000000000000" pitchFamily="49" charset="0"/>
              </a:rPr>
              <a:t>rows</a:t>
            </a:r>
            <a:r>
              <a:rPr lang="es-CL" sz="1400" dirty="0" smtClean="0">
                <a:solidFill>
                  <a:schemeClr val="bg1"/>
                </a:solidFill>
                <a:latin typeface="Inconsolata" panose="00000509000000000000" pitchFamily="49" charset="0"/>
              </a:rPr>
              <a:t>=46 </a:t>
            </a:r>
            <a:r>
              <a:rPr lang="es-CL" sz="1400" dirty="0" err="1" smtClean="0">
                <a:solidFill>
                  <a:schemeClr val="bg1"/>
                </a:solidFill>
                <a:latin typeface="Inconsolata" panose="00000509000000000000" pitchFamily="49" charset="0"/>
              </a:rPr>
              <a:t>width</a:t>
            </a:r>
            <a:r>
              <a:rPr lang="es-CL" sz="1400" dirty="0" smtClean="0">
                <a:solidFill>
                  <a:schemeClr val="bg1"/>
                </a:solidFill>
                <a:latin typeface="Inconsolata" panose="00000509000000000000" pitchFamily="49" charset="0"/>
              </a:rPr>
              <a:t>=47</a:t>
            </a:r>
            <a:r>
              <a:rPr lang="es-CL" sz="1400" dirty="0">
                <a:solidFill>
                  <a:schemeClr val="bg1"/>
                </a:solidFill>
                <a:latin typeface="Inconsolata" panose="00000509000000000000" pitchFamily="49" charset="0"/>
              </a:rPr>
              <a:t>) </a:t>
            </a:r>
            <a:endParaRPr lang="es-CL" sz="1400" dirty="0" smtClean="0">
              <a:solidFill>
                <a:schemeClr val="bg1"/>
              </a:solidFill>
              <a:latin typeface="Inconsolata" panose="00000509000000000000" pitchFamily="49" charset="0"/>
            </a:endParaRPr>
          </a:p>
          <a:p>
            <a:r>
              <a:rPr lang="es-CL" sz="1400" dirty="0">
                <a:solidFill>
                  <a:schemeClr val="bg1"/>
                </a:solidFill>
                <a:latin typeface="Inconsolata" panose="00000509000000000000" pitchFamily="49" charset="0"/>
              </a:rPr>
              <a:t> </a:t>
            </a:r>
            <a:r>
              <a:rPr lang="es-CL" sz="1400" dirty="0" smtClean="0">
                <a:solidFill>
                  <a:schemeClr val="bg1"/>
                </a:solidFill>
                <a:latin typeface="Inconsolata" panose="00000509000000000000" pitchFamily="49" charset="0"/>
              </a:rPr>
              <a:t>   (</a:t>
            </a:r>
            <a:r>
              <a:rPr lang="es-CL" sz="1400" dirty="0">
                <a:solidFill>
                  <a:schemeClr val="bg1"/>
                </a:solidFill>
                <a:latin typeface="Inconsolata" panose="00000509000000000000" pitchFamily="49" charset="0"/>
              </a:rPr>
              <a:t>actual time=69.838..1759.216 </a:t>
            </a:r>
            <a:r>
              <a:rPr lang="es-CL" sz="1400" dirty="0" err="1">
                <a:solidFill>
                  <a:schemeClr val="bg1"/>
                </a:solidFill>
                <a:latin typeface="Inconsolata" panose="00000509000000000000" pitchFamily="49" charset="0"/>
              </a:rPr>
              <a:t>rows</a:t>
            </a:r>
            <a:r>
              <a:rPr lang="es-CL" sz="1400" dirty="0">
                <a:solidFill>
                  <a:schemeClr val="bg1"/>
                </a:solidFill>
                <a:latin typeface="Inconsolata" panose="00000509000000000000" pitchFamily="49" charset="0"/>
              </a:rPr>
              <a:t>=58 </a:t>
            </a:r>
            <a:r>
              <a:rPr lang="es-CL" sz="1400" dirty="0" err="1">
                <a:solidFill>
                  <a:schemeClr val="bg1"/>
                </a:solidFill>
                <a:latin typeface="Inconsolata" panose="00000509000000000000" pitchFamily="49" charset="0"/>
              </a:rPr>
              <a:t>loops</a:t>
            </a:r>
            <a:r>
              <a:rPr lang="es-CL" sz="1400" dirty="0">
                <a:solidFill>
                  <a:schemeClr val="bg1"/>
                </a:solidFill>
                <a:latin typeface="Inconsolata" panose="00000509000000000000" pitchFamily="49" charset="0"/>
              </a:rPr>
              <a:t>=1)</a:t>
            </a:r>
          </a:p>
          <a:p>
            <a:r>
              <a:rPr lang="es-CL" sz="1400" dirty="0">
                <a:solidFill>
                  <a:schemeClr val="bg1"/>
                </a:solidFill>
                <a:latin typeface="Inconsolata" panose="00000509000000000000" pitchFamily="49" charset="0"/>
              </a:rPr>
              <a:t>   </a:t>
            </a:r>
            <a:r>
              <a:rPr lang="es-CL" sz="1400" dirty="0" err="1">
                <a:solidFill>
                  <a:srgbClr val="FFFF00"/>
                </a:solidFill>
                <a:latin typeface="Inconsolata" panose="00000509000000000000" pitchFamily="49" charset="0"/>
              </a:rPr>
              <a:t>Filter</a:t>
            </a:r>
            <a:r>
              <a:rPr lang="es-CL" sz="1400" dirty="0">
                <a:solidFill>
                  <a:schemeClr val="bg1"/>
                </a:solidFill>
                <a:latin typeface="Inconsolata" panose="00000509000000000000" pitchFamily="49" charset="0"/>
              </a:rPr>
              <a:t>: ((</a:t>
            </a:r>
            <a:r>
              <a:rPr lang="es-CL" sz="1400" dirty="0" err="1">
                <a:solidFill>
                  <a:schemeClr val="bg1"/>
                </a:solidFill>
                <a:latin typeface="Inconsolata" panose="00000509000000000000" pitchFamily="49" charset="0"/>
              </a:rPr>
              <a:t>p_nombre</a:t>
            </a:r>
            <a:r>
              <a:rPr lang="es-CL" sz="1400" dirty="0">
                <a:solidFill>
                  <a:schemeClr val="bg1"/>
                </a:solidFill>
                <a:latin typeface="Inconsolata" panose="00000509000000000000" pitchFamily="49" charset="0"/>
              </a:rPr>
              <a:t>)::</a:t>
            </a:r>
            <a:r>
              <a:rPr lang="es-CL" sz="1400" dirty="0" err="1">
                <a:solidFill>
                  <a:schemeClr val="bg1"/>
                </a:solidFill>
                <a:latin typeface="Inconsolata" panose="00000509000000000000" pitchFamily="49" charset="0"/>
              </a:rPr>
              <a:t>text</a:t>
            </a:r>
            <a:r>
              <a:rPr lang="es-CL" sz="1400" dirty="0">
                <a:solidFill>
                  <a:schemeClr val="bg1"/>
                </a:solidFill>
                <a:latin typeface="Inconsolata" panose="00000509000000000000" pitchFamily="49" charset="0"/>
              </a:rPr>
              <a:t> = '</a:t>
            </a:r>
            <a:r>
              <a:rPr lang="es-CL" sz="1400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Inconsolata" panose="00000509000000000000" pitchFamily="49" charset="0"/>
              </a:rPr>
              <a:t>Pulp</a:t>
            </a:r>
            <a:r>
              <a:rPr lang="es-CL" sz="1400" dirty="0">
                <a:solidFill>
                  <a:schemeClr val="accent2">
                    <a:lumMod val="40000"/>
                    <a:lumOff val="60000"/>
                  </a:schemeClr>
                </a:solidFill>
                <a:latin typeface="Inconsolata" panose="00000509000000000000" pitchFamily="49" charset="0"/>
              </a:rPr>
              <a:t> </a:t>
            </a:r>
            <a:r>
              <a:rPr lang="es-CL" sz="1400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Inconsolata" panose="00000509000000000000" pitchFamily="49" charset="0"/>
              </a:rPr>
              <a:t>Fiction</a:t>
            </a:r>
            <a:r>
              <a:rPr lang="es-CL" sz="1400" dirty="0">
                <a:solidFill>
                  <a:schemeClr val="bg1"/>
                </a:solidFill>
                <a:latin typeface="Inconsolata" panose="00000509000000000000" pitchFamily="49" charset="0"/>
              </a:rPr>
              <a:t>'::</a:t>
            </a:r>
            <a:r>
              <a:rPr lang="es-CL" sz="1400" dirty="0" err="1">
                <a:solidFill>
                  <a:schemeClr val="bg1"/>
                </a:solidFill>
                <a:latin typeface="Inconsolata" panose="00000509000000000000" pitchFamily="49" charset="0"/>
              </a:rPr>
              <a:t>text</a:t>
            </a:r>
            <a:r>
              <a:rPr lang="es-CL" sz="1400" dirty="0">
                <a:solidFill>
                  <a:schemeClr val="bg1"/>
                </a:solidFill>
                <a:latin typeface="Inconsolata" panose="00000509000000000000" pitchFamily="49" charset="0"/>
              </a:rPr>
              <a:t>)</a:t>
            </a:r>
          </a:p>
          <a:p>
            <a:r>
              <a:rPr lang="es-CL" sz="1400" dirty="0">
                <a:solidFill>
                  <a:schemeClr val="bg1"/>
                </a:solidFill>
                <a:latin typeface="Inconsolata" panose="00000509000000000000" pitchFamily="49" charset="0"/>
              </a:rPr>
              <a:t>   </a:t>
            </a:r>
            <a:r>
              <a:rPr lang="es-CL" sz="1400" dirty="0" err="1">
                <a:solidFill>
                  <a:srgbClr val="FFFF00"/>
                </a:solidFill>
                <a:latin typeface="Inconsolata" panose="00000509000000000000" pitchFamily="49" charset="0"/>
              </a:rPr>
              <a:t>Rows</a:t>
            </a:r>
            <a:r>
              <a:rPr lang="es-CL" sz="1400" dirty="0">
                <a:solidFill>
                  <a:srgbClr val="FFFF00"/>
                </a:solidFill>
                <a:latin typeface="Inconsolata" panose="00000509000000000000" pitchFamily="49" charset="0"/>
              </a:rPr>
              <a:t> Removed </a:t>
            </a:r>
            <a:r>
              <a:rPr lang="es-CL" sz="1400" dirty="0" err="1">
                <a:solidFill>
                  <a:srgbClr val="FFFF00"/>
                </a:solidFill>
                <a:latin typeface="Inconsolata" panose="00000509000000000000" pitchFamily="49" charset="0"/>
              </a:rPr>
              <a:t>by</a:t>
            </a:r>
            <a:r>
              <a:rPr lang="es-CL" sz="1400" dirty="0">
                <a:solidFill>
                  <a:srgbClr val="FFFF00"/>
                </a:solidFill>
                <a:latin typeface="Inconsolata" panose="00000509000000000000" pitchFamily="49" charset="0"/>
              </a:rPr>
              <a:t> </a:t>
            </a:r>
            <a:r>
              <a:rPr lang="es-CL" sz="1400" dirty="0" err="1">
                <a:solidFill>
                  <a:srgbClr val="FFFF00"/>
                </a:solidFill>
                <a:latin typeface="Inconsolata" panose="00000509000000000000" pitchFamily="49" charset="0"/>
              </a:rPr>
              <a:t>Filter</a:t>
            </a:r>
            <a:r>
              <a:rPr lang="es-CL" sz="1400" dirty="0">
                <a:solidFill>
                  <a:schemeClr val="bg1"/>
                </a:solidFill>
                <a:latin typeface="Inconsolata" panose="00000509000000000000" pitchFamily="49" charset="0"/>
              </a:rPr>
              <a:t>: 2170396</a:t>
            </a:r>
          </a:p>
          <a:p>
            <a:r>
              <a:rPr lang="es-CL" sz="1400" dirty="0">
                <a:solidFill>
                  <a:schemeClr val="bg1"/>
                </a:solidFill>
                <a:latin typeface="Inconsolata" panose="00000509000000000000" pitchFamily="49" charset="0"/>
              </a:rPr>
              <a:t> </a:t>
            </a:r>
            <a:r>
              <a:rPr lang="es-CL" sz="1400" dirty="0" err="1">
                <a:solidFill>
                  <a:srgbClr val="FFFF00"/>
                </a:solidFill>
                <a:latin typeface="Inconsolata" panose="00000509000000000000" pitchFamily="49" charset="0"/>
              </a:rPr>
              <a:t>Planning</a:t>
            </a:r>
            <a:r>
              <a:rPr lang="es-CL" sz="1400" dirty="0">
                <a:solidFill>
                  <a:srgbClr val="FFFF00"/>
                </a:solidFill>
                <a:latin typeface="Inconsolata" panose="00000509000000000000" pitchFamily="49" charset="0"/>
              </a:rPr>
              <a:t> time</a:t>
            </a:r>
            <a:r>
              <a:rPr lang="es-CL" sz="1400" dirty="0">
                <a:solidFill>
                  <a:schemeClr val="bg1"/>
                </a:solidFill>
                <a:latin typeface="Inconsolata" panose="00000509000000000000" pitchFamily="49" charset="0"/>
              </a:rPr>
              <a:t>: 122.933 ms</a:t>
            </a:r>
          </a:p>
          <a:p>
            <a:r>
              <a:rPr lang="es-CL" sz="1400" dirty="0">
                <a:solidFill>
                  <a:schemeClr val="bg1"/>
                </a:solidFill>
                <a:latin typeface="Inconsolata" panose="00000509000000000000" pitchFamily="49" charset="0"/>
              </a:rPr>
              <a:t> </a:t>
            </a:r>
            <a:r>
              <a:rPr lang="es-CL" sz="1400" dirty="0" err="1">
                <a:solidFill>
                  <a:srgbClr val="FFFF00"/>
                </a:solidFill>
                <a:latin typeface="Inconsolata" panose="00000509000000000000" pitchFamily="49" charset="0"/>
              </a:rPr>
              <a:t>Execution</a:t>
            </a:r>
            <a:r>
              <a:rPr lang="es-CL" sz="1400" dirty="0">
                <a:solidFill>
                  <a:srgbClr val="FFFF00"/>
                </a:solidFill>
                <a:latin typeface="Inconsolata" panose="00000509000000000000" pitchFamily="49" charset="0"/>
              </a:rPr>
              <a:t> time</a:t>
            </a:r>
            <a:r>
              <a:rPr lang="es-CL" sz="1400" dirty="0">
                <a:solidFill>
                  <a:schemeClr val="bg1"/>
                </a:solidFill>
                <a:latin typeface="Inconsolata" panose="00000509000000000000" pitchFamily="49" charset="0"/>
              </a:rPr>
              <a:t>: 1759.295 </a:t>
            </a:r>
            <a:r>
              <a:rPr lang="es-CL" sz="1400" dirty="0" smtClean="0">
                <a:solidFill>
                  <a:schemeClr val="bg1"/>
                </a:solidFill>
                <a:latin typeface="Inconsolata" panose="00000509000000000000" pitchFamily="49" charset="0"/>
              </a:rPr>
              <a:t>ms</a:t>
            </a:r>
            <a:endParaRPr lang="es-CL" sz="1400" dirty="0">
              <a:solidFill>
                <a:schemeClr val="bg1"/>
              </a:solidFill>
              <a:latin typeface="Inconsolata" panose="00000509000000000000" pitchFamily="49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925" y="3352800"/>
            <a:ext cx="7833673" cy="163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69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Acceso secuencial</a:t>
            </a:r>
            <a:endParaRPr lang="es-CL" dirty="0"/>
          </a:p>
        </p:txBody>
      </p:sp>
      <p:sp>
        <p:nvSpPr>
          <p:cNvPr id="6" name="Rectangle 5"/>
          <p:cNvSpPr/>
          <p:nvPr/>
        </p:nvSpPr>
        <p:spPr>
          <a:xfrm>
            <a:off x="4118113" y="1682750"/>
            <a:ext cx="609600" cy="9144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1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727713" y="1682750"/>
            <a:ext cx="609600" cy="9144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2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337313" y="1682750"/>
            <a:ext cx="609600" cy="9144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3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946913" y="1682750"/>
            <a:ext cx="609600" cy="9144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4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553200" y="1682750"/>
            <a:ext cx="609600" cy="9144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5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162800" y="1682750"/>
            <a:ext cx="609600" cy="9144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6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772400" y="1682750"/>
            <a:ext cx="609600" cy="9144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…</a:t>
            </a:r>
            <a:endParaRPr lang="es-CL" dirty="0">
              <a:latin typeface="Calibri Light" panose="020F0302020204030204" pitchFamily="34" charset="0"/>
            </a:endParaRPr>
          </a:p>
        </p:txBody>
      </p:sp>
      <p:cxnSp>
        <p:nvCxnSpPr>
          <p:cNvPr id="17" name="Curved Connector 16"/>
          <p:cNvCxnSpPr>
            <a:stCxn id="6" idx="0"/>
            <a:endCxn id="7" idx="0"/>
          </p:cNvCxnSpPr>
          <p:nvPr/>
        </p:nvCxnSpPr>
        <p:spPr>
          <a:xfrm rot="5400000" flipH="1" flipV="1">
            <a:off x="4727713" y="1377950"/>
            <a:ext cx="12700" cy="609600"/>
          </a:xfrm>
          <a:prstGeom prst="curvedConnector3">
            <a:avLst>
              <a:gd name="adj1" fmla="val 1800000"/>
            </a:avLst>
          </a:prstGeom>
          <a:ln w="15875">
            <a:prstDash val="das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urved Connector 17"/>
          <p:cNvCxnSpPr>
            <a:stCxn id="7" idx="0"/>
            <a:endCxn id="8" idx="0"/>
          </p:cNvCxnSpPr>
          <p:nvPr/>
        </p:nvCxnSpPr>
        <p:spPr>
          <a:xfrm rot="5400000" flipH="1" flipV="1">
            <a:off x="5337313" y="1377950"/>
            <a:ext cx="12700" cy="609600"/>
          </a:xfrm>
          <a:prstGeom prst="curvedConnector3">
            <a:avLst>
              <a:gd name="adj1" fmla="val 1800000"/>
            </a:avLst>
          </a:prstGeom>
          <a:ln w="15875">
            <a:prstDash val="das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urved Connector 20"/>
          <p:cNvCxnSpPr>
            <a:stCxn id="8" idx="0"/>
            <a:endCxn id="9" idx="0"/>
          </p:cNvCxnSpPr>
          <p:nvPr/>
        </p:nvCxnSpPr>
        <p:spPr>
          <a:xfrm rot="5400000" flipH="1" flipV="1">
            <a:off x="5946913" y="1377950"/>
            <a:ext cx="12700" cy="609600"/>
          </a:xfrm>
          <a:prstGeom prst="curvedConnector3">
            <a:avLst>
              <a:gd name="adj1" fmla="val 1800000"/>
            </a:avLst>
          </a:prstGeom>
          <a:ln w="15875">
            <a:prstDash val="das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urved Connector 23"/>
          <p:cNvCxnSpPr>
            <a:stCxn id="9" idx="0"/>
            <a:endCxn id="10" idx="0"/>
          </p:cNvCxnSpPr>
          <p:nvPr/>
        </p:nvCxnSpPr>
        <p:spPr>
          <a:xfrm rot="5400000" flipH="1" flipV="1">
            <a:off x="6554856" y="1379607"/>
            <a:ext cx="12700" cy="606287"/>
          </a:xfrm>
          <a:prstGeom prst="curvedConnector3">
            <a:avLst>
              <a:gd name="adj1" fmla="val 1800000"/>
            </a:avLst>
          </a:prstGeom>
          <a:ln w="15875">
            <a:prstDash val="das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urved Connector 26"/>
          <p:cNvCxnSpPr>
            <a:stCxn id="10" idx="0"/>
            <a:endCxn id="11" idx="0"/>
          </p:cNvCxnSpPr>
          <p:nvPr/>
        </p:nvCxnSpPr>
        <p:spPr>
          <a:xfrm rot="5400000" flipH="1" flipV="1">
            <a:off x="7162800" y="1377950"/>
            <a:ext cx="12700" cy="609600"/>
          </a:xfrm>
          <a:prstGeom prst="curvedConnector3">
            <a:avLst>
              <a:gd name="adj1" fmla="val 1800000"/>
            </a:avLst>
          </a:prstGeom>
          <a:ln w="15875">
            <a:prstDash val="das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urved Connector 29"/>
          <p:cNvCxnSpPr>
            <a:stCxn id="11" idx="0"/>
            <a:endCxn id="12" idx="0"/>
          </p:cNvCxnSpPr>
          <p:nvPr/>
        </p:nvCxnSpPr>
        <p:spPr>
          <a:xfrm rot="5400000" flipH="1" flipV="1">
            <a:off x="7772400" y="1377950"/>
            <a:ext cx="12700" cy="609600"/>
          </a:xfrm>
          <a:prstGeom prst="curvedConnector3">
            <a:avLst>
              <a:gd name="adj1" fmla="val 1800000"/>
            </a:avLst>
          </a:prstGeom>
          <a:ln w="15875">
            <a:prstDash val="das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itle 3"/>
          <p:cNvSpPr txBox="1">
            <a:spLocks/>
          </p:cNvSpPr>
          <p:nvPr/>
        </p:nvSpPr>
        <p:spPr>
          <a:xfrm>
            <a:off x="457200" y="3733800"/>
            <a:ext cx="82296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ea typeface="+mj-ea"/>
                <a:cs typeface="+mj-cs"/>
              </a:defRPr>
            </a:lvl1pPr>
          </a:lstStyle>
          <a:p>
            <a:r>
              <a:rPr lang="es-CL" dirty="0" smtClean="0"/>
              <a:t>Acceso “aleatorio”</a:t>
            </a:r>
            <a:endParaRPr lang="es-CL" dirty="0"/>
          </a:p>
        </p:txBody>
      </p:sp>
      <p:sp>
        <p:nvSpPr>
          <p:cNvPr id="34" name="Rectangle 33"/>
          <p:cNvSpPr/>
          <p:nvPr/>
        </p:nvSpPr>
        <p:spPr>
          <a:xfrm>
            <a:off x="4118113" y="4724400"/>
            <a:ext cx="609600" cy="9144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1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4727713" y="4724400"/>
            <a:ext cx="609600" cy="9144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2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5337313" y="4724400"/>
            <a:ext cx="609600" cy="9144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3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5946913" y="4724400"/>
            <a:ext cx="609600" cy="9144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4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6553200" y="4724400"/>
            <a:ext cx="609600" cy="9144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5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7162800" y="4724400"/>
            <a:ext cx="609600" cy="9144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6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7772400" y="4724400"/>
            <a:ext cx="609600" cy="9144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…</a:t>
            </a:r>
            <a:endParaRPr lang="es-CL" dirty="0">
              <a:latin typeface="Calibri Light" panose="020F0302020204030204" pitchFamily="34" charset="0"/>
            </a:endParaRPr>
          </a:p>
        </p:txBody>
      </p:sp>
      <p:cxnSp>
        <p:nvCxnSpPr>
          <p:cNvPr id="41" name="Curved Connector 40"/>
          <p:cNvCxnSpPr>
            <a:stCxn id="34" idx="0"/>
            <a:endCxn id="36" idx="0"/>
          </p:cNvCxnSpPr>
          <p:nvPr/>
        </p:nvCxnSpPr>
        <p:spPr>
          <a:xfrm rot="5400000" flipH="1" flipV="1">
            <a:off x="5032513" y="4114800"/>
            <a:ext cx="12700" cy="1219200"/>
          </a:xfrm>
          <a:prstGeom prst="curvedConnector3">
            <a:avLst>
              <a:gd name="adj1" fmla="val 1800000"/>
            </a:avLst>
          </a:prstGeom>
          <a:ln w="15875">
            <a:prstDash val="das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TextBox 66"/>
          <p:cNvSpPr txBox="1"/>
          <p:nvPr/>
        </p:nvSpPr>
        <p:spPr>
          <a:xfrm>
            <a:off x="1981200" y="1909117"/>
            <a:ext cx="1752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400" dirty="0" smtClean="0">
                <a:solidFill>
                  <a:srgbClr val="0070C0"/>
                </a:solidFill>
                <a:latin typeface="Calibri Light" panose="020F0302020204030204" pitchFamily="34" charset="0"/>
              </a:rPr>
              <a:t>Memoria:</a:t>
            </a:r>
            <a:endParaRPr lang="es-CL" sz="2400" dirty="0">
              <a:solidFill>
                <a:srgbClr val="0070C0"/>
              </a:solidFill>
              <a:latin typeface="Calibri Light" panose="020F0302020204030204" pitchFamily="34" charset="0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1981200" y="4950767"/>
            <a:ext cx="1752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400" dirty="0" smtClean="0">
                <a:solidFill>
                  <a:srgbClr val="0070C0"/>
                </a:solidFill>
                <a:latin typeface="Calibri Light" panose="020F0302020204030204" pitchFamily="34" charset="0"/>
              </a:rPr>
              <a:t>Memoria:</a:t>
            </a:r>
            <a:endParaRPr lang="es-CL" sz="2400" dirty="0">
              <a:solidFill>
                <a:srgbClr val="0070C0"/>
              </a:solidFill>
              <a:latin typeface="Calibri Light" panose="020F0302020204030204" pitchFamily="34" charset="0"/>
            </a:endParaRPr>
          </a:p>
        </p:txBody>
      </p:sp>
      <p:cxnSp>
        <p:nvCxnSpPr>
          <p:cNvPr id="71" name="Curved Connector 70"/>
          <p:cNvCxnSpPr>
            <a:stCxn id="36" idx="0"/>
            <a:endCxn id="35" idx="0"/>
          </p:cNvCxnSpPr>
          <p:nvPr/>
        </p:nvCxnSpPr>
        <p:spPr>
          <a:xfrm rot="16200000" flipV="1">
            <a:off x="5337313" y="4419600"/>
            <a:ext cx="12700" cy="609600"/>
          </a:xfrm>
          <a:prstGeom prst="curvedConnector3">
            <a:avLst>
              <a:gd name="adj1" fmla="val 1800000"/>
            </a:avLst>
          </a:prstGeom>
          <a:ln w="15875">
            <a:prstDash val="das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Curved Connector 73"/>
          <p:cNvCxnSpPr>
            <a:stCxn id="35" idx="0"/>
            <a:endCxn id="38" idx="0"/>
          </p:cNvCxnSpPr>
          <p:nvPr/>
        </p:nvCxnSpPr>
        <p:spPr>
          <a:xfrm rot="5400000" flipH="1" flipV="1">
            <a:off x="5945256" y="3811657"/>
            <a:ext cx="12700" cy="1825487"/>
          </a:xfrm>
          <a:prstGeom prst="curvedConnector3">
            <a:avLst>
              <a:gd name="adj1" fmla="val 1800000"/>
            </a:avLst>
          </a:prstGeom>
          <a:ln w="15875">
            <a:prstDash val="das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Curved Connector 76"/>
          <p:cNvCxnSpPr>
            <a:stCxn id="38" idx="0"/>
            <a:endCxn id="36" idx="0"/>
          </p:cNvCxnSpPr>
          <p:nvPr/>
        </p:nvCxnSpPr>
        <p:spPr>
          <a:xfrm rot="16200000" flipV="1">
            <a:off x="6250057" y="4116456"/>
            <a:ext cx="12700" cy="1215887"/>
          </a:xfrm>
          <a:prstGeom prst="curvedConnector3">
            <a:avLst>
              <a:gd name="adj1" fmla="val 1800000"/>
            </a:avLst>
          </a:prstGeom>
          <a:ln w="15875">
            <a:prstDash val="das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Curved Connector 79"/>
          <p:cNvCxnSpPr>
            <a:stCxn id="36" idx="0"/>
            <a:endCxn id="40" idx="0"/>
          </p:cNvCxnSpPr>
          <p:nvPr/>
        </p:nvCxnSpPr>
        <p:spPr>
          <a:xfrm rot="5400000" flipH="1" flipV="1">
            <a:off x="6859656" y="3506857"/>
            <a:ext cx="12700" cy="2435087"/>
          </a:xfrm>
          <a:prstGeom prst="curvedConnector3">
            <a:avLst>
              <a:gd name="adj1" fmla="val 1800000"/>
            </a:avLst>
          </a:prstGeom>
          <a:ln w="15875">
            <a:prstDash val="das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77430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"/>
                            </p:stCondLst>
                            <p:childTnLst>
                              <p:par>
                                <p:cTn id="6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500"/>
                            </p:stCondLst>
                            <p:childTnLst>
                              <p:par>
                                <p:cTn id="7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000"/>
                            </p:stCondLst>
                            <p:childTnLst>
                              <p:par>
                                <p:cTn id="7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68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4762" y="3048000"/>
            <a:ext cx="9144000" cy="3810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Ver la planificación: </a:t>
            </a:r>
            <a:r>
              <a:rPr lang="es-CL" sz="3200" dirty="0" smtClean="0">
                <a:latin typeface="Inconsolata" panose="00000509000000000000" pitchFamily="49" charset="0"/>
              </a:rPr>
              <a:t>EXPLAIN</a:t>
            </a:r>
            <a:r>
              <a:rPr lang="es-CL" sz="3200" dirty="0" smtClean="0"/>
              <a:t>/</a:t>
            </a:r>
            <a:r>
              <a:rPr lang="es-CL" sz="3200" dirty="0" smtClean="0">
                <a:latin typeface="Inconsolata" panose="00000509000000000000" pitchFamily="49" charset="0"/>
              </a:rPr>
              <a:t>ANALYZE</a:t>
            </a:r>
            <a:endParaRPr lang="es-CL" sz="3200" dirty="0">
              <a:latin typeface="Inconsolata" panose="00000509000000000000" pitchFamily="49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600200"/>
            <a:ext cx="7830112" cy="1143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42962" y="3810000"/>
            <a:ext cx="7467600" cy="2462213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s-CL" sz="1400" dirty="0" err="1">
                <a:solidFill>
                  <a:srgbClr val="FFFF00"/>
                </a:solidFill>
                <a:latin typeface="Inconsolata" panose="00000509000000000000" pitchFamily="49" charset="0"/>
              </a:rPr>
              <a:t>Bitmap</a:t>
            </a:r>
            <a:r>
              <a:rPr lang="es-CL" sz="1400" dirty="0">
                <a:solidFill>
                  <a:srgbClr val="FFFF00"/>
                </a:solidFill>
                <a:latin typeface="Inconsolata" panose="00000509000000000000" pitchFamily="49" charset="0"/>
              </a:rPr>
              <a:t> </a:t>
            </a:r>
            <a:r>
              <a:rPr lang="es-CL" sz="1400" dirty="0" err="1">
                <a:solidFill>
                  <a:srgbClr val="FFFF00"/>
                </a:solidFill>
                <a:latin typeface="Inconsolata" panose="00000509000000000000" pitchFamily="49" charset="0"/>
              </a:rPr>
              <a:t>Heap</a:t>
            </a:r>
            <a:r>
              <a:rPr lang="es-CL" sz="1400" dirty="0">
                <a:solidFill>
                  <a:srgbClr val="FFFF00"/>
                </a:solidFill>
                <a:latin typeface="Inconsolata" panose="00000509000000000000" pitchFamily="49" charset="0"/>
              </a:rPr>
              <a:t> </a:t>
            </a:r>
            <a:r>
              <a:rPr lang="es-CL" sz="1400" dirty="0" err="1">
                <a:solidFill>
                  <a:srgbClr val="FFFF00"/>
                </a:solidFill>
                <a:latin typeface="Inconsolata" panose="00000509000000000000" pitchFamily="49" charset="0"/>
              </a:rPr>
              <a:t>Scan</a:t>
            </a:r>
            <a:r>
              <a:rPr lang="es-CL" sz="1400" dirty="0">
                <a:solidFill>
                  <a:srgbClr val="FFFF00"/>
                </a:solidFill>
                <a:latin typeface="Inconsolata" panose="00000509000000000000" pitchFamily="49" charset="0"/>
              </a:rPr>
              <a:t> </a:t>
            </a:r>
            <a:r>
              <a:rPr lang="es-CL" sz="1400" dirty="0" err="1">
                <a:solidFill>
                  <a:schemeClr val="bg1"/>
                </a:solidFill>
                <a:latin typeface="Inconsolata" panose="00000509000000000000" pitchFamily="49" charset="0"/>
              </a:rPr>
              <a:t>on</a:t>
            </a:r>
            <a:r>
              <a:rPr lang="es-CL" sz="1400" dirty="0">
                <a:solidFill>
                  <a:schemeClr val="bg1"/>
                </a:solidFill>
                <a:latin typeface="Inconsolata" panose="00000509000000000000" pitchFamily="49" charset="0"/>
              </a:rPr>
              <a:t> </a:t>
            </a:r>
            <a:r>
              <a:rPr lang="es-CL" sz="1400" dirty="0">
                <a:solidFill>
                  <a:schemeClr val="accent2">
                    <a:lumMod val="40000"/>
                    <a:lumOff val="60000"/>
                  </a:schemeClr>
                </a:solidFill>
                <a:latin typeface="Inconsolata" panose="00000509000000000000" pitchFamily="49" charset="0"/>
              </a:rPr>
              <a:t>personaje100  </a:t>
            </a:r>
          </a:p>
          <a:p>
            <a:r>
              <a:rPr lang="es-CL" sz="1400" dirty="0">
                <a:solidFill>
                  <a:schemeClr val="bg1"/>
                </a:solidFill>
                <a:latin typeface="Inconsolata" panose="00000509000000000000" pitchFamily="49" charset="0"/>
              </a:rPr>
              <a:t>  (</a:t>
            </a:r>
            <a:r>
              <a:rPr lang="es-CL" sz="1400" dirty="0" err="1">
                <a:solidFill>
                  <a:schemeClr val="bg1"/>
                </a:solidFill>
                <a:latin typeface="Inconsolata" panose="00000509000000000000" pitchFamily="49" charset="0"/>
              </a:rPr>
              <a:t>cost</a:t>
            </a:r>
            <a:r>
              <a:rPr lang="es-CL" sz="1400" dirty="0">
                <a:solidFill>
                  <a:schemeClr val="bg1"/>
                </a:solidFill>
                <a:latin typeface="Inconsolata" panose="00000509000000000000" pitchFamily="49" charset="0"/>
              </a:rPr>
              <a:t>=4.79..186.78 </a:t>
            </a:r>
            <a:r>
              <a:rPr lang="es-CL" sz="1400" dirty="0" err="1">
                <a:solidFill>
                  <a:schemeClr val="bg1"/>
                </a:solidFill>
                <a:latin typeface="Inconsolata" panose="00000509000000000000" pitchFamily="49" charset="0"/>
              </a:rPr>
              <a:t>rows</a:t>
            </a:r>
            <a:r>
              <a:rPr lang="es-CL" sz="1400" dirty="0">
                <a:solidFill>
                  <a:schemeClr val="bg1"/>
                </a:solidFill>
                <a:latin typeface="Inconsolata" panose="00000509000000000000" pitchFamily="49" charset="0"/>
              </a:rPr>
              <a:t>=47 </a:t>
            </a:r>
            <a:r>
              <a:rPr lang="es-CL" sz="1400" dirty="0" err="1">
                <a:solidFill>
                  <a:schemeClr val="bg1"/>
                </a:solidFill>
                <a:latin typeface="Inconsolata" panose="00000509000000000000" pitchFamily="49" charset="0"/>
              </a:rPr>
              <a:t>width</a:t>
            </a:r>
            <a:r>
              <a:rPr lang="es-CL" sz="1400" dirty="0">
                <a:solidFill>
                  <a:schemeClr val="bg1"/>
                </a:solidFill>
                <a:latin typeface="Inconsolata" panose="00000509000000000000" pitchFamily="49" charset="0"/>
              </a:rPr>
              <a:t>=47) </a:t>
            </a:r>
          </a:p>
          <a:p>
            <a:r>
              <a:rPr lang="es-CL" sz="1400" dirty="0">
                <a:solidFill>
                  <a:schemeClr val="bg1"/>
                </a:solidFill>
                <a:latin typeface="Inconsolata" panose="00000509000000000000" pitchFamily="49" charset="0"/>
              </a:rPr>
              <a:t>  (actual time=0.046..0.136 </a:t>
            </a:r>
            <a:r>
              <a:rPr lang="es-CL" sz="1400" dirty="0" err="1">
                <a:solidFill>
                  <a:schemeClr val="bg1"/>
                </a:solidFill>
                <a:latin typeface="Inconsolata" panose="00000509000000000000" pitchFamily="49" charset="0"/>
              </a:rPr>
              <a:t>rows</a:t>
            </a:r>
            <a:r>
              <a:rPr lang="es-CL" sz="1400" dirty="0">
                <a:solidFill>
                  <a:schemeClr val="bg1"/>
                </a:solidFill>
                <a:latin typeface="Inconsolata" panose="00000509000000000000" pitchFamily="49" charset="0"/>
              </a:rPr>
              <a:t>=58 </a:t>
            </a:r>
            <a:r>
              <a:rPr lang="es-CL" sz="1400" dirty="0" err="1">
                <a:solidFill>
                  <a:schemeClr val="bg1"/>
                </a:solidFill>
                <a:latin typeface="Inconsolata" panose="00000509000000000000" pitchFamily="49" charset="0"/>
              </a:rPr>
              <a:t>loops</a:t>
            </a:r>
            <a:r>
              <a:rPr lang="es-CL" sz="1400" dirty="0">
                <a:solidFill>
                  <a:schemeClr val="bg1"/>
                </a:solidFill>
                <a:latin typeface="Inconsolata" panose="00000509000000000000" pitchFamily="49" charset="0"/>
              </a:rPr>
              <a:t>=1)</a:t>
            </a:r>
          </a:p>
          <a:p>
            <a:r>
              <a:rPr lang="es-CL" sz="1400" dirty="0">
                <a:solidFill>
                  <a:schemeClr val="bg1"/>
                </a:solidFill>
                <a:latin typeface="Inconsolata" panose="00000509000000000000" pitchFamily="49" charset="0"/>
              </a:rPr>
              <a:t>   </a:t>
            </a:r>
            <a:r>
              <a:rPr lang="es-CL" sz="1400" dirty="0" err="1">
                <a:solidFill>
                  <a:srgbClr val="FFFF00"/>
                </a:solidFill>
                <a:latin typeface="Inconsolata" panose="00000509000000000000" pitchFamily="49" charset="0"/>
              </a:rPr>
              <a:t>Recheck</a:t>
            </a:r>
            <a:r>
              <a:rPr lang="es-CL" sz="1400" dirty="0">
                <a:solidFill>
                  <a:srgbClr val="FFFF00"/>
                </a:solidFill>
                <a:latin typeface="Inconsolata" panose="00000509000000000000" pitchFamily="49" charset="0"/>
              </a:rPr>
              <a:t> Cond</a:t>
            </a:r>
            <a:r>
              <a:rPr lang="es-CL" sz="1400" dirty="0">
                <a:solidFill>
                  <a:schemeClr val="bg1"/>
                </a:solidFill>
                <a:latin typeface="Inconsolata" panose="00000509000000000000" pitchFamily="49" charset="0"/>
              </a:rPr>
              <a:t>: ((</a:t>
            </a:r>
            <a:r>
              <a:rPr lang="es-CL" sz="1400" dirty="0" err="1">
                <a:solidFill>
                  <a:schemeClr val="bg1"/>
                </a:solidFill>
                <a:latin typeface="Inconsolata" panose="00000509000000000000" pitchFamily="49" charset="0"/>
              </a:rPr>
              <a:t>p_nombre</a:t>
            </a:r>
            <a:r>
              <a:rPr lang="es-CL" sz="1400" dirty="0">
                <a:solidFill>
                  <a:schemeClr val="bg1"/>
                </a:solidFill>
                <a:latin typeface="Inconsolata" panose="00000509000000000000" pitchFamily="49" charset="0"/>
              </a:rPr>
              <a:t>)::</a:t>
            </a:r>
            <a:r>
              <a:rPr lang="es-CL" sz="1400" dirty="0" err="1">
                <a:solidFill>
                  <a:schemeClr val="bg1"/>
                </a:solidFill>
                <a:latin typeface="Inconsolata" panose="00000509000000000000" pitchFamily="49" charset="0"/>
              </a:rPr>
              <a:t>text</a:t>
            </a:r>
            <a:r>
              <a:rPr lang="es-CL" sz="1400" dirty="0">
                <a:solidFill>
                  <a:schemeClr val="bg1"/>
                </a:solidFill>
                <a:latin typeface="Inconsolata" panose="00000509000000000000" pitchFamily="49" charset="0"/>
              </a:rPr>
              <a:t> = '</a:t>
            </a:r>
            <a:r>
              <a:rPr lang="es-CL" sz="1400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Inconsolata" panose="00000509000000000000" pitchFamily="49" charset="0"/>
              </a:rPr>
              <a:t>Pulp</a:t>
            </a:r>
            <a:r>
              <a:rPr lang="es-CL" sz="1400" dirty="0">
                <a:solidFill>
                  <a:schemeClr val="accent2">
                    <a:lumMod val="40000"/>
                    <a:lumOff val="60000"/>
                  </a:schemeClr>
                </a:solidFill>
                <a:latin typeface="Inconsolata" panose="00000509000000000000" pitchFamily="49" charset="0"/>
              </a:rPr>
              <a:t> </a:t>
            </a:r>
            <a:r>
              <a:rPr lang="es-CL" sz="1400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Inconsolata" panose="00000509000000000000" pitchFamily="49" charset="0"/>
              </a:rPr>
              <a:t>Fiction</a:t>
            </a:r>
            <a:r>
              <a:rPr lang="es-CL" sz="1400" dirty="0">
                <a:solidFill>
                  <a:schemeClr val="bg1"/>
                </a:solidFill>
                <a:latin typeface="Inconsolata" panose="00000509000000000000" pitchFamily="49" charset="0"/>
              </a:rPr>
              <a:t>'::</a:t>
            </a:r>
            <a:r>
              <a:rPr lang="es-CL" sz="1400" dirty="0" err="1">
                <a:solidFill>
                  <a:schemeClr val="bg1"/>
                </a:solidFill>
                <a:latin typeface="Inconsolata" panose="00000509000000000000" pitchFamily="49" charset="0"/>
              </a:rPr>
              <a:t>text</a:t>
            </a:r>
            <a:r>
              <a:rPr lang="es-CL" sz="1400" dirty="0">
                <a:solidFill>
                  <a:schemeClr val="bg1"/>
                </a:solidFill>
                <a:latin typeface="Inconsolata" panose="00000509000000000000" pitchFamily="49" charset="0"/>
              </a:rPr>
              <a:t>)</a:t>
            </a:r>
          </a:p>
          <a:p>
            <a:r>
              <a:rPr lang="es-CL" sz="1400" dirty="0">
                <a:solidFill>
                  <a:schemeClr val="bg1"/>
                </a:solidFill>
                <a:latin typeface="Inconsolata" panose="00000509000000000000" pitchFamily="49" charset="0"/>
              </a:rPr>
              <a:t>   </a:t>
            </a:r>
            <a:r>
              <a:rPr lang="es-CL" sz="1400" dirty="0" err="1">
                <a:solidFill>
                  <a:srgbClr val="FFFF00"/>
                </a:solidFill>
                <a:latin typeface="Inconsolata" panose="00000509000000000000" pitchFamily="49" charset="0"/>
              </a:rPr>
              <a:t>Heap</a:t>
            </a:r>
            <a:r>
              <a:rPr lang="es-CL" sz="1400" dirty="0">
                <a:solidFill>
                  <a:srgbClr val="FFFF00"/>
                </a:solidFill>
                <a:latin typeface="Inconsolata" panose="00000509000000000000" pitchFamily="49" charset="0"/>
              </a:rPr>
              <a:t> Blocks</a:t>
            </a:r>
            <a:r>
              <a:rPr lang="es-CL" sz="1400" dirty="0">
                <a:solidFill>
                  <a:schemeClr val="bg1"/>
                </a:solidFill>
                <a:latin typeface="Inconsolata" panose="00000509000000000000" pitchFamily="49" charset="0"/>
              </a:rPr>
              <a:t>: </a:t>
            </a:r>
            <a:r>
              <a:rPr lang="es-CL" sz="1400" dirty="0" err="1">
                <a:solidFill>
                  <a:schemeClr val="bg1"/>
                </a:solidFill>
                <a:latin typeface="Inconsolata" panose="00000509000000000000" pitchFamily="49" charset="0"/>
              </a:rPr>
              <a:t>exact</a:t>
            </a:r>
            <a:r>
              <a:rPr lang="es-CL" sz="1400" dirty="0">
                <a:solidFill>
                  <a:schemeClr val="bg1"/>
                </a:solidFill>
                <a:latin typeface="Inconsolata" panose="00000509000000000000" pitchFamily="49" charset="0"/>
              </a:rPr>
              <a:t>=53</a:t>
            </a:r>
          </a:p>
          <a:p>
            <a:r>
              <a:rPr lang="es-CL" sz="1400" dirty="0">
                <a:solidFill>
                  <a:schemeClr val="bg1"/>
                </a:solidFill>
                <a:latin typeface="Inconsolata" panose="00000509000000000000" pitchFamily="49" charset="0"/>
              </a:rPr>
              <a:t>   -&gt;  </a:t>
            </a:r>
            <a:r>
              <a:rPr lang="es-CL" sz="1400" dirty="0" err="1">
                <a:solidFill>
                  <a:srgbClr val="FFFF00"/>
                </a:solidFill>
                <a:latin typeface="Inconsolata" panose="00000509000000000000" pitchFamily="49" charset="0"/>
              </a:rPr>
              <a:t>Bitmap</a:t>
            </a:r>
            <a:r>
              <a:rPr lang="es-CL" sz="1400" dirty="0">
                <a:solidFill>
                  <a:srgbClr val="FFFF00"/>
                </a:solidFill>
                <a:latin typeface="Inconsolata" panose="00000509000000000000" pitchFamily="49" charset="0"/>
              </a:rPr>
              <a:t> </a:t>
            </a:r>
            <a:r>
              <a:rPr lang="es-CL" sz="1400" dirty="0" err="1">
                <a:solidFill>
                  <a:srgbClr val="FFFF00"/>
                </a:solidFill>
                <a:latin typeface="Inconsolata" panose="00000509000000000000" pitchFamily="49" charset="0"/>
              </a:rPr>
              <a:t>Index</a:t>
            </a:r>
            <a:r>
              <a:rPr lang="es-CL" sz="1400" dirty="0">
                <a:solidFill>
                  <a:srgbClr val="FFFF00"/>
                </a:solidFill>
                <a:latin typeface="Inconsolata" panose="00000509000000000000" pitchFamily="49" charset="0"/>
              </a:rPr>
              <a:t> </a:t>
            </a:r>
            <a:r>
              <a:rPr lang="es-CL" sz="1400" dirty="0" err="1">
                <a:solidFill>
                  <a:srgbClr val="FFFF00"/>
                </a:solidFill>
                <a:latin typeface="Inconsolata" panose="00000509000000000000" pitchFamily="49" charset="0"/>
              </a:rPr>
              <a:t>Scan</a:t>
            </a:r>
            <a:r>
              <a:rPr lang="es-CL" sz="1400" dirty="0">
                <a:solidFill>
                  <a:schemeClr val="bg1"/>
                </a:solidFill>
                <a:latin typeface="Inconsolata" panose="00000509000000000000" pitchFamily="49" charset="0"/>
              </a:rPr>
              <a:t> </a:t>
            </a:r>
            <a:r>
              <a:rPr lang="es-CL" sz="1400" dirty="0" err="1">
                <a:solidFill>
                  <a:schemeClr val="bg1"/>
                </a:solidFill>
                <a:latin typeface="Inconsolata" panose="00000509000000000000" pitchFamily="49" charset="0"/>
              </a:rPr>
              <a:t>on</a:t>
            </a:r>
            <a:r>
              <a:rPr lang="es-CL" sz="1400" dirty="0">
                <a:solidFill>
                  <a:schemeClr val="bg1"/>
                </a:solidFill>
                <a:latin typeface="Inconsolata" panose="00000509000000000000" pitchFamily="49" charset="0"/>
              </a:rPr>
              <a:t> personaje100_pnombreanho  </a:t>
            </a:r>
          </a:p>
          <a:p>
            <a:r>
              <a:rPr lang="es-CL" sz="1400" dirty="0">
                <a:solidFill>
                  <a:schemeClr val="bg1"/>
                </a:solidFill>
                <a:latin typeface="Inconsolata" panose="00000509000000000000" pitchFamily="49" charset="0"/>
              </a:rPr>
              <a:t>         (</a:t>
            </a:r>
            <a:r>
              <a:rPr lang="es-CL" sz="1400" dirty="0" err="1">
                <a:solidFill>
                  <a:schemeClr val="bg1"/>
                </a:solidFill>
                <a:latin typeface="Inconsolata" panose="00000509000000000000" pitchFamily="49" charset="0"/>
              </a:rPr>
              <a:t>cost</a:t>
            </a:r>
            <a:r>
              <a:rPr lang="es-CL" sz="1400" dirty="0">
                <a:solidFill>
                  <a:schemeClr val="bg1"/>
                </a:solidFill>
                <a:latin typeface="Inconsolata" panose="00000509000000000000" pitchFamily="49" charset="0"/>
              </a:rPr>
              <a:t>=0.00..4.78 </a:t>
            </a:r>
            <a:r>
              <a:rPr lang="es-CL" sz="1400" dirty="0" err="1">
                <a:solidFill>
                  <a:schemeClr val="bg1"/>
                </a:solidFill>
                <a:latin typeface="Inconsolata" panose="00000509000000000000" pitchFamily="49" charset="0"/>
              </a:rPr>
              <a:t>rows</a:t>
            </a:r>
            <a:r>
              <a:rPr lang="es-CL" sz="1400" dirty="0">
                <a:solidFill>
                  <a:schemeClr val="bg1"/>
                </a:solidFill>
                <a:latin typeface="Inconsolata" panose="00000509000000000000" pitchFamily="49" charset="0"/>
              </a:rPr>
              <a:t>=47 </a:t>
            </a:r>
            <a:r>
              <a:rPr lang="es-CL" sz="1400" dirty="0" err="1">
                <a:solidFill>
                  <a:schemeClr val="bg1"/>
                </a:solidFill>
                <a:latin typeface="Inconsolata" panose="00000509000000000000" pitchFamily="49" charset="0"/>
              </a:rPr>
              <a:t>width</a:t>
            </a:r>
            <a:r>
              <a:rPr lang="es-CL" sz="1400" dirty="0">
                <a:solidFill>
                  <a:schemeClr val="bg1"/>
                </a:solidFill>
                <a:latin typeface="Inconsolata" panose="00000509000000000000" pitchFamily="49" charset="0"/>
              </a:rPr>
              <a:t>=0) </a:t>
            </a:r>
          </a:p>
          <a:p>
            <a:r>
              <a:rPr lang="es-CL" sz="1400" dirty="0">
                <a:solidFill>
                  <a:schemeClr val="bg1"/>
                </a:solidFill>
                <a:latin typeface="Inconsolata" panose="00000509000000000000" pitchFamily="49" charset="0"/>
              </a:rPr>
              <a:t>         (actual time=0.034..0.034 </a:t>
            </a:r>
            <a:r>
              <a:rPr lang="es-CL" sz="1400" dirty="0" err="1">
                <a:solidFill>
                  <a:schemeClr val="bg1"/>
                </a:solidFill>
                <a:latin typeface="Inconsolata" panose="00000509000000000000" pitchFamily="49" charset="0"/>
              </a:rPr>
              <a:t>rows</a:t>
            </a:r>
            <a:r>
              <a:rPr lang="es-CL" sz="1400" dirty="0">
                <a:solidFill>
                  <a:schemeClr val="bg1"/>
                </a:solidFill>
                <a:latin typeface="Inconsolata" panose="00000509000000000000" pitchFamily="49" charset="0"/>
              </a:rPr>
              <a:t>=58 </a:t>
            </a:r>
            <a:r>
              <a:rPr lang="es-CL" sz="1400" dirty="0" err="1">
                <a:solidFill>
                  <a:schemeClr val="bg1"/>
                </a:solidFill>
                <a:latin typeface="Inconsolata" panose="00000509000000000000" pitchFamily="49" charset="0"/>
              </a:rPr>
              <a:t>loops</a:t>
            </a:r>
            <a:r>
              <a:rPr lang="es-CL" sz="1400" dirty="0">
                <a:solidFill>
                  <a:schemeClr val="bg1"/>
                </a:solidFill>
                <a:latin typeface="Inconsolata" panose="00000509000000000000" pitchFamily="49" charset="0"/>
              </a:rPr>
              <a:t>=1)</a:t>
            </a:r>
          </a:p>
          <a:p>
            <a:r>
              <a:rPr lang="es-CL" sz="1400" dirty="0">
                <a:solidFill>
                  <a:schemeClr val="bg1"/>
                </a:solidFill>
                <a:latin typeface="Inconsolata" panose="00000509000000000000" pitchFamily="49" charset="0"/>
              </a:rPr>
              <a:t>         </a:t>
            </a:r>
            <a:r>
              <a:rPr lang="es-CL" sz="1400" dirty="0" err="1">
                <a:solidFill>
                  <a:srgbClr val="FFFF00"/>
                </a:solidFill>
                <a:latin typeface="Inconsolata" panose="00000509000000000000" pitchFamily="49" charset="0"/>
              </a:rPr>
              <a:t>Index</a:t>
            </a:r>
            <a:r>
              <a:rPr lang="es-CL" sz="1400" dirty="0">
                <a:solidFill>
                  <a:srgbClr val="FFFF00"/>
                </a:solidFill>
                <a:latin typeface="Inconsolata" panose="00000509000000000000" pitchFamily="49" charset="0"/>
              </a:rPr>
              <a:t> Cond</a:t>
            </a:r>
            <a:r>
              <a:rPr lang="es-CL" sz="1400" dirty="0">
                <a:solidFill>
                  <a:schemeClr val="bg1"/>
                </a:solidFill>
                <a:latin typeface="Inconsolata" panose="00000509000000000000" pitchFamily="49" charset="0"/>
              </a:rPr>
              <a:t>: ((</a:t>
            </a:r>
            <a:r>
              <a:rPr lang="es-CL" sz="1400" dirty="0" err="1">
                <a:solidFill>
                  <a:schemeClr val="bg1"/>
                </a:solidFill>
                <a:latin typeface="Inconsolata" panose="00000509000000000000" pitchFamily="49" charset="0"/>
              </a:rPr>
              <a:t>p_nombre</a:t>
            </a:r>
            <a:r>
              <a:rPr lang="es-CL" sz="1400" dirty="0">
                <a:solidFill>
                  <a:schemeClr val="bg1"/>
                </a:solidFill>
                <a:latin typeface="Inconsolata" panose="00000509000000000000" pitchFamily="49" charset="0"/>
              </a:rPr>
              <a:t>)::</a:t>
            </a:r>
            <a:r>
              <a:rPr lang="es-CL" sz="1400" dirty="0" err="1">
                <a:solidFill>
                  <a:schemeClr val="bg1"/>
                </a:solidFill>
                <a:latin typeface="Inconsolata" panose="00000509000000000000" pitchFamily="49" charset="0"/>
              </a:rPr>
              <a:t>text</a:t>
            </a:r>
            <a:r>
              <a:rPr lang="es-CL" sz="1400" dirty="0">
                <a:solidFill>
                  <a:schemeClr val="bg1"/>
                </a:solidFill>
                <a:latin typeface="Inconsolata" panose="00000509000000000000" pitchFamily="49" charset="0"/>
              </a:rPr>
              <a:t> = '</a:t>
            </a:r>
            <a:r>
              <a:rPr lang="es-CL" sz="1400" dirty="0" err="1">
                <a:solidFill>
                  <a:schemeClr val="bg1"/>
                </a:solidFill>
                <a:latin typeface="Inconsolata" panose="00000509000000000000" pitchFamily="49" charset="0"/>
              </a:rPr>
              <a:t>Pulp</a:t>
            </a:r>
            <a:r>
              <a:rPr lang="es-CL" sz="1400" dirty="0">
                <a:solidFill>
                  <a:schemeClr val="bg1"/>
                </a:solidFill>
                <a:latin typeface="Inconsolata" panose="00000509000000000000" pitchFamily="49" charset="0"/>
              </a:rPr>
              <a:t> </a:t>
            </a:r>
            <a:r>
              <a:rPr lang="es-CL" sz="1400" dirty="0" err="1">
                <a:solidFill>
                  <a:schemeClr val="bg1"/>
                </a:solidFill>
                <a:latin typeface="Inconsolata" panose="00000509000000000000" pitchFamily="49" charset="0"/>
              </a:rPr>
              <a:t>Fiction</a:t>
            </a:r>
            <a:r>
              <a:rPr lang="es-CL" sz="1400" dirty="0">
                <a:solidFill>
                  <a:schemeClr val="bg1"/>
                </a:solidFill>
                <a:latin typeface="Inconsolata" panose="00000509000000000000" pitchFamily="49" charset="0"/>
              </a:rPr>
              <a:t>'::</a:t>
            </a:r>
            <a:r>
              <a:rPr lang="es-CL" sz="1400" dirty="0" err="1">
                <a:solidFill>
                  <a:schemeClr val="bg1"/>
                </a:solidFill>
                <a:latin typeface="Inconsolata" panose="00000509000000000000" pitchFamily="49" charset="0"/>
              </a:rPr>
              <a:t>text</a:t>
            </a:r>
            <a:r>
              <a:rPr lang="es-CL" sz="1400" dirty="0">
                <a:solidFill>
                  <a:schemeClr val="bg1"/>
                </a:solidFill>
                <a:latin typeface="Inconsolata" panose="00000509000000000000" pitchFamily="49" charset="0"/>
              </a:rPr>
              <a:t>)</a:t>
            </a:r>
          </a:p>
          <a:p>
            <a:r>
              <a:rPr lang="es-CL" sz="1400" dirty="0">
                <a:solidFill>
                  <a:schemeClr val="bg1"/>
                </a:solidFill>
                <a:latin typeface="Inconsolata" panose="00000509000000000000" pitchFamily="49" charset="0"/>
              </a:rPr>
              <a:t> </a:t>
            </a:r>
            <a:r>
              <a:rPr lang="es-CL" sz="1400" dirty="0" err="1">
                <a:solidFill>
                  <a:srgbClr val="FFFF00"/>
                </a:solidFill>
                <a:latin typeface="Inconsolata" panose="00000509000000000000" pitchFamily="49" charset="0"/>
              </a:rPr>
              <a:t>Planning</a:t>
            </a:r>
            <a:r>
              <a:rPr lang="es-CL" sz="1400" dirty="0">
                <a:solidFill>
                  <a:srgbClr val="FFFF00"/>
                </a:solidFill>
                <a:latin typeface="Inconsolata" panose="00000509000000000000" pitchFamily="49" charset="0"/>
              </a:rPr>
              <a:t> time</a:t>
            </a:r>
            <a:r>
              <a:rPr lang="es-CL" sz="1400" dirty="0">
                <a:solidFill>
                  <a:schemeClr val="bg1"/>
                </a:solidFill>
                <a:latin typeface="Inconsolata" panose="00000509000000000000" pitchFamily="49" charset="0"/>
              </a:rPr>
              <a:t>: 0.062 ms</a:t>
            </a:r>
          </a:p>
          <a:p>
            <a:r>
              <a:rPr lang="es-CL" sz="1400" dirty="0">
                <a:solidFill>
                  <a:schemeClr val="bg1"/>
                </a:solidFill>
                <a:latin typeface="Inconsolata" panose="00000509000000000000" pitchFamily="49" charset="0"/>
              </a:rPr>
              <a:t> </a:t>
            </a:r>
            <a:r>
              <a:rPr lang="es-CL" sz="1400" dirty="0" err="1">
                <a:solidFill>
                  <a:srgbClr val="FFFF00"/>
                </a:solidFill>
                <a:latin typeface="Inconsolata" panose="00000509000000000000" pitchFamily="49" charset="0"/>
              </a:rPr>
              <a:t>Execution</a:t>
            </a:r>
            <a:r>
              <a:rPr lang="es-CL" sz="1400" dirty="0">
                <a:solidFill>
                  <a:srgbClr val="FFFF00"/>
                </a:solidFill>
                <a:latin typeface="Inconsolata" panose="00000509000000000000" pitchFamily="49" charset="0"/>
              </a:rPr>
              <a:t> time</a:t>
            </a:r>
            <a:r>
              <a:rPr lang="es-CL" sz="1400" dirty="0">
                <a:solidFill>
                  <a:schemeClr val="bg1"/>
                </a:solidFill>
                <a:latin typeface="Inconsolata" panose="00000509000000000000" pitchFamily="49" charset="0"/>
              </a:rPr>
              <a:t>: 0.192 ms</a:t>
            </a:r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925" y="3352800"/>
            <a:ext cx="7826552" cy="160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469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Indexación</a:t>
            </a:r>
            <a:r>
              <a:rPr lang="en-US" dirty="0" smtClean="0"/>
              <a:t> y </a:t>
            </a:r>
            <a:r>
              <a:rPr lang="en-US" dirty="0" err="1" smtClean="0"/>
              <a:t>optimización</a:t>
            </a:r>
            <a:endParaRPr lang="es-C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506712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6200" y="0"/>
            <a:ext cx="11563350" cy="762000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905000" y="190500"/>
            <a:ext cx="5562600" cy="514410"/>
            <a:chOff x="1905000" y="190500"/>
            <a:chExt cx="5562600" cy="514410"/>
          </a:xfrm>
        </p:grpSpPr>
        <p:sp>
          <p:nvSpPr>
            <p:cNvPr id="9" name="TextBox 8"/>
            <p:cNvSpPr txBox="1"/>
            <p:nvPr/>
          </p:nvSpPr>
          <p:spPr>
            <a:xfrm>
              <a:off x="5334000" y="304800"/>
              <a:ext cx="21336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L" sz="2000" dirty="0" smtClean="0">
                  <a:solidFill>
                    <a:srgbClr val="FFFF00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Lo que vimos hoy</a:t>
              </a:r>
              <a:endParaRPr lang="es-CL" sz="2000" dirty="0">
                <a:solidFill>
                  <a:srgbClr val="FFFF00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2" name="Oval 1"/>
            <p:cNvSpPr/>
            <p:nvPr/>
          </p:nvSpPr>
          <p:spPr>
            <a:xfrm>
              <a:off x="1905000" y="190500"/>
              <a:ext cx="304800" cy="228600"/>
            </a:xfrm>
            <a:prstGeom prst="ellipse">
              <a:avLst/>
            </a:prstGeom>
            <a:solidFill>
              <a:srgbClr val="FFFF00">
                <a:alpha val="14000"/>
              </a:srgbClr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cxnSp>
          <p:nvCxnSpPr>
            <p:cNvPr id="4" name="Straight Arrow Connector 3"/>
            <p:cNvCxnSpPr/>
            <p:nvPr/>
          </p:nvCxnSpPr>
          <p:spPr>
            <a:xfrm flipH="1" flipV="1">
              <a:off x="2209800" y="304800"/>
              <a:ext cx="3124200" cy="200055"/>
            </a:xfrm>
            <a:prstGeom prst="straightConnector1">
              <a:avLst/>
            </a:prstGeom>
            <a:ln w="38100">
              <a:solidFill>
                <a:srgbClr val="FFFF00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60436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/>
          <p:cNvSpPr/>
          <p:nvPr/>
        </p:nvSpPr>
        <p:spPr>
          <a:xfrm>
            <a:off x="0" y="2209800"/>
            <a:ext cx="9144000" cy="4648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885850" y="3560092"/>
            <a:ext cx="1300656" cy="149754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SQL es un lenguaje </a:t>
            </a:r>
            <a:r>
              <a:rPr lang="es-CL" b="1" dirty="0">
                <a:solidFill>
                  <a:srgbClr val="0066CC"/>
                </a:solidFill>
              </a:rPr>
              <a:t>declarativo</a:t>
            </a:r>
          </a:p>
        </p:txBody>
      </p:sp>
      <p:grpSp>
        <p:nvGrpSpPr>
          <p:cNvPr id="35" name="Group 34"/>
          <p:cNvGrpSpPr/>
          <p:nvPr/>
        </p:nvGrpSpPr>
        <p:grpSpPr>
          <a:xfrm>
            <a:off x="382968" y="2295042"/>
            <a:ext cx="1975209" cy="1016693"/>
            <a:chOff x="382968" y="2295042"/>
            <a:chExt cx="1975209" cy="1016693"/>
          </a:xfrm>
        </p:grpSpPr>
        <p:sp>
          <p:nvSpPr>
            <p:cNvPr id="4" name="Rectangle 3"/>
            <p:cNvSpPr/>
            <p:nvPr/>
          </p:nvSpPr>
          <p:spPr>
            <a:xfrm>
              <a:off x="382968" y="2295042"/>
              <a:ext cx="1975209" cy="1016693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>
                <a:latin typeface="Calibri Light" panose="020F0302020204030204" pitchFamily="34" charset="0"/>
              </a:endParaRPr>
            </a:p>
          </p:txBody>
        </p:sp>
        <p:pic>
          <p:nvPicPr>
            <p:cNvPr id="20" name="Picture 19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3058" y="2511764"/>
              <a:ext cx="1166317" cy="525628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9217" y="2327933"/>
              <a:ext cx="1064610" cy="109665"/>
            </a:xfrm>
            <a:prstGeom prst="rect">
              <a:avLst/>
            </a:prstGeom>
          </p:spPr>
        </p:pic>
      </p:grpSp>
      <p:grpSp>
        <p:nvGrpSpPr>
          <p:cNvPr id="36" name="Group 35"/>
          <p:cNvGrpSpPr/>
          <p:nvPr/>
        </p:nvGrpSpPr>
        <p:grpSpPr>
          <a:xfrm>
            <a:off x="381001" y="3415210"/>
            <a:ext cx="1975209" cy="1019583"/>
            <a:chOff x="381001" y="3415210"/>
            <a:chExt cx="1975209" cy="1019583"/>
          </a:xfrm>
        </p:grpSpPr>
        <p:sp>
          <p:nvSpPr>
            <p:cNvPr id="8" name="Rectangle 7"/>
            <p:cNvSpPr/>
            <p:nvPr/>
          </p:nvSpPr>
          <p:spPr>
            <a:xfrm>
              <a:off x="381001" y="3415210"/>
              <a:ext cx="1975209" cy="1019583"/>
            </a:xfrm>
            <a:prstGeom prst="rect">
              <a:avLst/>
            </a:prstGeom>
            <a:solidFill>
              <a:srgbClr val="FEF1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>
                <a:latin typeface="Calibri Light" panose="020F0302020204030204" pitchFamily="34" charset="0"/>
              </a:endParaRPr>
            </a:p>
          </p:txBody>
        </p:sp>
        <p:pic>
          <p:nvPicPr>
            <p:cNvPr id="22" name="Picture 21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1743" y="3633801"/>
              <a:ext cx="1578417" cy="678234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7273" y="3449970"/>
              <a:ext cx="790011" cy="110122"/>
            </a:xfrm>
            <a:prstGeom prst="rect">
              <a:avLst/>
            </a:prstGeom>
          </p:spPr>
        </p:pic>
      </p:grpSp>
      <p:grpSp>
        <p:nvGrpSpPr>
          <p:cNvPr id="28" name="Group 27"/>
          <p:cNvGrpSpPr/>
          <p:nvPr/>
        </p:nvGrpSpPr>
        <p:grpSpPr>
          <a:xfrm>
            <a:off x="381000" y="4538268"/>
            <a:ext cx="1975209" cy="1060615"/>
            <a:chOff x="381000" y="4538268"/>
            <a:chExt cx="1975209" cy="1060615"/>
          </a:xfrm>
        </p:grpSpPr>
        <p:sp>
          <p:nvSpPr>
            <p:cNvPr id="12" name="Rectangle 11"/>
            <p:cNvSpPr/>
            <p:nvPr/>
          </p:nvSpPr>
          <p:spPr>
            <a:xfrm>
              <a:off x="381000" y="4538268"/>
              <a:ext cx="1975209" cy="1060615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>
                <a:latin typeface="Calibri Light" panose="020F0302020204030204" pitchFamily="34" charset="0"/>
              </a:endParaRPr>
            </a:p>
          </p:txBody>
        </p:sp>
        <p:pic>
          <p:nvPicPr>
            <p:cNvPr id="25" name="Picture 24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1090" y="4741387"/>
              <a:ext cx="1576639" cy="762783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1984" y="4567762"/>
              <a:ext cx="1327922" cy="111972"/>
            </a:xfrm>
            <a:prstGeom prst="rect">
              <a:avLst/>
            </a:prstGeom>
          </p:spPr>
        </p:pic>
      </p:grpSp>
      <p:grpSp>
        <p:nvGrpSpPr>
          <p:cNvPr id="33" name="Group 32"/>
          <p:cNvGrpSpPr/>
          <p:nvPr/>
        </p:nvGrpSpPr>
        <p:grpSpPr>
          <a:xfrm>
            <a:off x="381000" y="5702358"/>
            <a:ext cx="1978854" cy="1060614"/>
            <a:chOff x="381000" y="5702358"/>
            <a:chExt cx="1978854" cy="1060614"/>
          </a:xfrm>
        </p:grpSpPr>
        <p:sp>
          <p:nvSpPr>
            <p:cNvPr id="16" name="Rectangle 15"/>
            <p:cNvSpPr/>
            <p:nvPr/>
          </p:nvSpPr>
          <p:spPr>
            <a:xfrm>
              <a:off x="381000" y="5702358"/>
              <a:ext cx="1978854" cy="1060614"/>
            </a:xfrm>
            <a:prstGeom prst="rect">
              <a:avLst/>
            </a:prstGeom>
            <a:solidFill>
              <a:srgbClr val="EEEC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>
                <a:latin typeface="Calibri Light" panose="020F0302020204030204" pitchFamily="34" charset="0"/>
              </a:endParaRPr>
            </a:p>
          </p:txBody>
        </p:sp>
        <p:pic>
          <p:nvPicPr>
            <p:cNvPr id="32" name="Picture 31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1741" y="5902586"/>
              <a:ext cx="1580328" cy="837271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7272" y="5728962"/>
              <a:ext cx="1556925" cy="114328"/>
            </a:xfrm>
            <a:prstGeom prst="rect">
              <a:avLst/>
            </a:prstGeom>
          </p:spPr>
        </p:pic>
      </p:grpSp>
      <p:pic>
        <p:nvPicPr>
          <p:cNvPr id="24" name="Picture 23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3657600" y="3451581"/>
            <a:ext cx="1751603" cy="175160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6619256" y="2295042"/>
            <a:ext cx="2217599" cy="4467930"/>
          </a:xfrm>
          <a:prstGeom prst="rect">
            <a:avLst/>
          </a:prstGeom>
        </p:spPr>
      </p:pic>
      <p:cxnSp>
        <p:nvCxnSpPr>
          <p:cNvPr id="29" name="Straight Arrow Connector 28"/>
          <p:cNvCxnSpPr>
            <a:endCxn id="24" idx="1"/>
          </p:cNvCxnSpPr>
          <p:nvPr/>
        </p:nvCxnSpPr>
        <p:spPr>
          <a:xfrm>
            <a:off x="2353433" y="2819400"/>
            <a:ext cx="1304167" cy="1507983"/>
          </a:xfrm>
          <a:prstGeom prst="straightConnector1">
            <a:avLst/>
          </a:prstGeom>
          <a:ln w="69850">
            <a:solidFill>
              <a:schemeClr val="tx2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stCxn id="8" idx="3"/>
          </p:cNvCxnSpPr>
          <p:nvPr/>
        </p:nvCxnSpPr>
        <p:spPr>
          <a:xfrm>
            <a:off x="2356210" y="3925002"/>
            <a:ext cx="1304166" cy="386807"/>
          </a:xfrm>
          <a:prstGeom prst="straightConnector1">
            <a:avLst/>
          </a:prstGeom>
          <a:ln w="69850">
            <a:solidFill>
              <a:schemeClr val="tx2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>
            <a:stCxn id="12" idx="3"/>
            <a:endCxn id="24" idx="1"/>
          </p:cNvCxnSpPr>
          <p:nvPr/>
        </p:nvCxnSpPr>
        <p:spPr>
          <a:xfrm flipV="1">
            <a:off x="2356209" y="4327383"/>
            <a:ext cx="1301391" cy="741193"/>
          </a:xfrm>
          <a:prstGeom prst="straightConnector1">
            <a:avLst/>
          </a:prstGeom>
          <a:ln w="69850">
            <a:solidFill>
              <a:schemeClr val="tx2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>
            <a:stCxn id="16" idx="3"/>
            <a:endCxn id="24" idx="1"/>
          </p:cNvCxnSpPr>
          <p:nvPr/>
        </p:nvCxnSpPr>
        <p:spPr>
          <a:xfrm flipV="1">
            <a:off x="2359854" y="4327383"/>
            <a:ext cx="1297746" cy="1905282"/>
          </a:xfrm>
          <a:prstGeom prst="straightConnector1">
            <a:avLst/>
          </a:prstGeom>
          <a:ln w="69850">
            <a:solidFill>
              <a:schemeClr val="tx2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>
            <a:stCxn id="24" idx="3"/>
          </p:cNvCxnSpPr>
          <p:nvPr/>
        </p:nvCxnSpPr>
        <p:spPr>
          <a:xfrm flipV="1">
            <a:off x="5409203" y="4327382"/>
            <a:ext cx="1203633" cy="1"/>
          </a:xfrm>
          <a:prstGeom prst="straightConnector1">
            <a:avLst/>
          </a:prstGeom>
          <a:ln w="69850">
            <a:solidFill>
              <a:schemeClr val="tx2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3" name="Picture 4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9172" y="3121720"/>
            <a:ext cx="1149256" cy="230156"/>
          </a:xfrm>
          <a:prstGeom prst="rect">
            <a:avLst/>
          </a:prstGeom>
        </p:spPr>
      </p:pic>
      <p:sp>
        <p:nvSpPr>
          <p:cNvPr id="38" name="Rectangle 37"/>
          <p:cNvSpPr/>
          <p:nvPr/>
        </p:nvSpPr>
        <p:spPr>
          <a:xfrm>
            <a:off x="-8200" y="2057400"/>
            <a:ext cx="9152200" cy="4804968"/>
          </a:xfrm>
          <a:prstGeom prst="rect">
            <a:avLst/>
          </a:prstGeom>
          <a:solidFill>
            <a:schemeClr val="bg1">
              <a:alpha val="92000"/>
            </a:schemeClr>
          </a:solidFill>
          <a:ln>
            <a:solidFill>
              <a:schemeClr val="bg1">
                <a:alpha val="91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41" name="Content Placeholder 2"/>
          <p:cNvSpPr txBox="1">
            <a:spLocks/>
          </p:cNvSpPr>
          <p:nvPr/>
        </p:nvSpPr>
        <p:spPr>
          <a:xfrm>
            <a:off x="228599" y="1295400"/>
            <a:ext cx="8686801" cy="5566968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" indent="0" algn="ctr">
              <a:buFont typeface="Arial" pitchFamily="34" charset="0"/>
              <a:buNone/>
            </a:pPr>
            <a:r>
              <a:rPr lang="es-CL" sz="2800" b="1" dirty="0" smtClean="0">
                <a:solidFill>
                  <a:srgbClr val="0066CC"/>
                </a:solidFill>
                <a:latin typeface="Calibri Light" panose="020F0302020204030204" pitchFamily="34" charset="0"/>
              </a:rPr>
              <a:t>Uno dice lo que quiere, no cómo debería ser computado</a:t>
            </a:r>
          </a:p>
          <a:p>
            <a:pPr marL="457200" lvl="1" indent="0" algn="ctr">
              <a:buClr>
                <a:schemeClr val="bg1"/>
              </a:buClr>
              <a:buNone/>
            </a:pPr>
            <a:endParaRPr lang="es-CL" i="1" dirty="0" smtClean="0">
              <a:solidFill>
                <a:schemeClr val="bg1"/>
              </a:solidFill>
              <a:latin typeface="Calibri Light" panose="020F0302020204030204" pitchFamily="34" charset="0"/>
            </a:endParaRPr>
          </a:p>
          <a:p>
            <a:pPr marL="0" indent="0">
              <a:buClr>
                <a:schemeClr val="bg1"/>
              </a:buClr>
              <a:buNone/>
            </a:pPr>
            <a:r>
              <a:rPr lang="es-CL" sz="2400" i="1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Idealmente</a:t>
            </a:r>
            <a:r>
              <a:rPr lang="es-CL" sz="2400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, el motor puede elegir el mejor plan de ejecución independientemente de la expresión particular de la </a:t>
            </a:r>
            <a:r>
              <a:rPr lang="es-CL" sz="2400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consulta</a:t>
            </a:r>
          </a:p>
          <a:p>
            <a:pPr marL="0" indent="0" algn="ctr">
              <a:buClr>
                <a:schemeClr val="bg1"/>
              </a:buClr>
              <a:buNone/>
            </a:pPr>
            <a:endParaRPr lang="es-CL" sz="2800" dirty="0">
              <a:solidFill>
                <a:schemeClr val="accent6">
                  <a:lumMod val="75000"/>
                </a:schemeClr>
              </a:solidFill>
              <a:latin typeface="Calibri Light" panose="020F0302020204030204" pitchFamily="34" charset="0"/>
            </a:endParaRPr>
          </a:p>
          <a:p>
            <a:pPr marL="0" indent="0">
              <a:buClr>
                <a:schemeClr val="bg1"/>
              </a:buClr>
              <a:buNone/>
            </a:pPr>
            <a:r>
              <a:rPr lang="es-CL" sz="2400" u="sng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El usuario no tiene que preocuparse por la optimización </a:t>
            </a:r>
            <a:r>
              <a:rPr lang="es-CL" sz="2400" u="sng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de la consulta</a:t>
            </a:r>
            <a:endParaRPr lang="es-CL" sz="2400" u="sng" dirty="0" smtClean="0">
              <a:solidFill>
                <a:schemeClr val="accent6">
                  <a:lumMod val="75000"/>
                </a:schemeClr>
              </a:solidFill>
              <a:latin typeface="Calibri Light" panose="020F0302020204030204" pitchFamily="34" charset="0"/>
            </a:endParaRPr>
          </a:p>
        </p:txBody>
      </p:sp>
      <p:pic>
        <p:nvPicPr>
          <p:cNvPr id="39" name="Picture 3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9276" y="4301212"/>
            <a:ext cx="3198054" cy="24059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13917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D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447D8E"/>
          </a:solidFill>
        </p:spPr>
        <p:txBody>
          <a:bodyPr>
            <a:normAutofit/>
          </a:bodyPr>
          <a:lstStyle/>
          <a:p>
            <a:r>
              <a:rPr lang="es-CL" dirty="0" smtClean="0">
                <a:solidFill>
                  <a:schemeClr val="bg1">
                    <a:lumMod val="95000"/>
                  </a:schemeClr>
                </a:solidFill>
              </a:rPr>
              <a:t>¿Preguntas?</a:t>
            </a:r>
            <a:endParaRPr lang="es-CL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469942"/>
            <a:ext cx="8839200" cy="5090432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630766" y="5943600"/>
            <a:ext cx="82296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endParaRPr lang="es-CL" dirty="0">
              <a:solidFill>
                <a:srgbClr val="FF0000"/>
              </a:solidFill>
              <a:latin typeface="Calibri Light" panose="020F030202020403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9800" y="3971883"/>
            <a:ext cx="885825" cy="1019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763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sz="3200" dirty="0" smtClean="0"/>
              <a:t>Costos </a:t>
            </a:r>
            <a:r>
              <a:rPr lang="es-CL" sz="3200" dirty="0" smtClean="0"/>
              <a:t>de acceder a </a:t>
            </a:r>
            <a:r>
              <a:rPr lang="es-CL" sz="3200" dirty="0" smtClean="0"/>
              <a:t>los datos </a:t>
            </a:r>
            <a:r>
              <a:rPr lang="es-CL" sz="2200" dirty="0" smtClean="0"/>
              <a:t>(estimaciones)</a:t>
            </a:r>
            <a:endParaRPr lang="es-CL" sz="3200" dirty="0"/>
          </a:p>
        </p:txBody>
      </p:sp>
      <p:sp>
        <p:nvSpPr>
          <p:cNvPr id="6" name="Flowchart: Process 5"/>
          <p:cNvSpPr/>
          <p:nvPr/>
        </p:nvSpPr>
        <p:spPr>
          <a:xfrm>
            <a:off x="2878282" y="4648200"/>
            <a:ext cx="1524000" cy="1219200"/>
          </a:xfrm>
          <a:prstGeom prst="flowChartProcess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2300" dirty="0" smtClean="0">
                <a:solidFill>
                  <a:prstClr val="white"/>
                </a:solidFill>
                <a:latin typeface="Calibri Light" panose="020F0302020204030204" pitchFamily="34" charset="0"/>
              </a:rPr>
              <a:t>Disco de Estado Sólido</a:t>
            </a:r>
            <a:endParaRPr lang="es-CL" sz="2300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457200" y="1219200"/>
            <a:ext cx="8229600" cy="48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0" lvl="2" indent="0">
              <a:buFont typeface="Arial" pitchFamily="34" charset="0"/>
              <a:buNone/>
            </a:pPr>
            <a:endParaRPr lang="es-CL" dirty="0" smtClean="0">
              <a:solidFill>
                <a:prstClr val="black"/>
              </a:solidFill>
              <a:latin typeface="Calibri Light" panose="020F0302020204030204" pitchFamily="34" charset="0"/>
            </a:endParaRPr>
          </a:p>
          <a:p>
            <a:pPr marL="914400" lvl="2" indent="0">
              <a:buFont typeface="Arial" pitchFamily="34" charset="0"/>
              <a:buNone/>
            </a:pPr>
            <a:endParaRPr lang="es-CL" dirty="0" smtClean="0">
              <a:solidFill>
                <a:prstClr val="black"/>
              </a:solidFill>
              <a:latin typeface="Calibri Light" panose="020F0302020204030204" pitchFamily="34" charset="0"/>
            </a:endParaRPr>
          </a:p>
          <a:p>
            <a:pPr lvl="2"/>
            <a:endParaRPr lang="es-CL" dirty="0" smtClean="0">
              <a:solidFill>
                <a:prstClr val="black"/>
              </a:solidFill>
              <a:latin typeface="Calibri Light" panose="020F0302020204030204" pitchFamily="34" charset="0"/>
            </a:endParaRPr>
          </a:p>
          <a:p>
            <a:pPr lvl="1"/>
            <a:endParaRPr lang="es-CL" dirty="0" smtClean="0">
              <a:solidFill>
                <a:prstClr val="black"/>
              </a:solidFill>
              <a:latin typeface="Calibri Light" panose="020F0302020204030204" pitchFamily="34" charset="0"/>
            </a:endParaRPr>
          </a:p>
          <a:p>
            <a:endParaRPr lang="es-CL" dirty="0" smtClean="0">
              <a:solidFill>
                <a:prstClr val="black"/>
              </a:solidFill>
              <a:latin typeface="Calibri Light" panose="020F030202020403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219200"/>
            <a:ext cx="1447800" cy="1183040"/>
          </a:xfrm>
          <a:prstGeom prst="rect">
            <a:avLst/>
          </a:prstGeom>
        </p:spPr>
      </p:pic>
      <p:cxnSp>
        <p:nvCxnSpPr>
          <p:cNvPr id="12" name="Straight Arrow Connector 11"/>
          <p:cNvCxnSpPr>
            <a:endCxn id="6" idx="0"/>
          </p:cNvCxnSpPr>
          <p:nvPr/>
        </p:nvCxnSpPr>
        <p:spPr>
          <a:xfrm>
            <a:off x="1793274" y="2590800"/>
            <a:ext cx="1847008" cy="2057400"/>
          </a:xfrm>
          <a:prstGeom prst="straightConnector1">
            <a:avLst/>
          </a:prstGeom>
          <a:ln w="41275">
            <a:solidFill>
              <a:schemeClr val="bg1">
                <a:lumMod val="50000"/>
              </a:schemeClr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2531918" y="3886200"/>
            <a:ext cx="1336964" cy="228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600 MB/s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2969705" y="6079827"/>
            <a:ext cx="1336964" cy="228600"/>
          </a:xfrm>
          <a:prstGeom prst="rect">
            <a:avLst/>
          </a:prstGeom>
          <a:solidFill>
            <a:srgbClr val="D000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10–100 </a:t>
            </a:r>
            <a:r>
              <a:rPr lang="es-CL" dirty="0" err="1" smtClean="0">
                <a:latin typeface="Calibri Light" panose="020F0302020204030204" pitchFamily="34" charset="0"/>
              </a:rPr>
              <a:t>μs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7197619" y="3276600"/>
            <a:ext cx="18701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400" dirty="0" smtClean="0">
                <a:solidFill>
                  <a:schemeClr val="accent1">
                    <a:lumMod val="75000"/>
                  </a:schemeClr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(transmisión)</a:t>
            </a:r>
            <a:endParaRPr lang="es-CL" sz="2400" dirty="0">
              <a:solidFill>
                <a:schemeClr val="accent1">
                  <a:lumMod val="75000"/>
                </a:schemeClr>
              </a:solidFill>
              <a:latin typeface="Calibri Light" panose="020F0302020204030204" pitchFamily="34" charset="0"/>
              <a:cs typeface="Segoe UI Semilight" panose="020B0402040204020203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197619" y="6316578"/>
            <a:ext cx="18701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2400" dirty="0" smtClean="0">
                <a:solidFill>
                  <a:srgbClr val="D00068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(latencia)</a:t>
            </a:r>
            <a:endParaRPr lang="es-CL" sz="2400" dirty="0">
              <a:solidFill>
                <a:srgbClr val="D00068"/>
              </a:solidFill>
              <a:latin typeface="Calibri Light" panose="020F0302020204030204" pitchFamily="34" charset="0"/>
              <a:cs typeface="Segoe UI Semilight" panose="020B0402040204020203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676400" y="2590800"/>
            <a:ext cx="3030682" cy="4038600"/>
          </a:xfrm>
          <a:prstGeom prst="rect">
            <a:avLst/>
          </a:prstGeom>
          <a:solidFill>
            <a:schemeClr val="bg1"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5" name="Flowchart: Process 4"/>
          <p:cNvSpPr/>
          <p:nvPr/>
        </p:nvSpPr>
        <p:spPr>
          <a:xfrm>
            <a:off x="5334000" y="4648200"/>
            <a:ext cx="1524000" cy="1219200"/>
          </a:xfrm>
          <a:prstGeom prst="flowChartProcess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2300" dirty="0" smtClean="0">
                <a:solidFill>
                  <a:prstClr val="white"/>
                </a:solidFill>
                <a:latin typeface="Calibri Light" panose="020F0302020204030204" pitchFamily="34" charset="0"/>
              </a:rPr>
              <a:t>Disco Duro</a:t>
            </a:r>
            <a:endParaRPr lang="es-CL" sz="2300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cxnSp>
        <p:nvCxnSpPr>
          <p:cNvPr id="15" name="Straight Arrow Connector 14"/>
          <p:cNvCxnSpPr>
            <a:endCxn id="5" idx="0"/>
          </p:cNvCxnSpPr>
          <p:nvPr/>
        </p:nvCxnSpPr>
        <p:spPr>
          <a:xfrm>
            <a:off x="2362200" y="2209800"/>
            <a:ext cx="3733800" cy="2438400"/>
          </a:xfrm>
          <a:prstGeom prst="straightConnector1">
            <a:avLst/>
          </a:prstGeom>
          <a:ln w="41275">
            <a:solidFill>
              <a:schemeClr val="bg1">
                <a:lumMod val="50000"/>
              </a:schemeClr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4606636" y="3886200"/>
            <a:ext cx="1336964" cy="228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100 MB/s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63" name="Rectangle 62"/>
          <p:cNvSpPr/>
          <p:nvPr/>
        </p:nvSpPr>
        <p:spPr>
          <a:xfrm>
            <a:off x="5427518" y="6079827"/>
            <a:ext cx="1336964" cy="228600"/>
          </a:xfrm>
          <a:prstGeom prst="rect">
            <a:avLst/>
          </a:prstGeom>
          <a:solidFill>
            <a:srgbClr val="D000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5–15 ms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4" name="Flowchart: Process 3"/>
          <p:cNvSpPr/>
          <p:nvPr/>
        </p:nvSpPr>
        <p:spPr>
          <a:xfrm>
            <a:off x="263236" y="4648200"/>
            <a:ext cx="1524000" cy="1219200"/>
          </a:xfrm>
          <a:prstGeom prst="flowChartProcess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2300" dirty="0" smtClean="0">
                <a:solidFill>
                  <a:prstClr val="white"/>
                </a:solidFill>
                <a:latin typeface="Calibri Light" panose="020F0302020204030204" pitchFamily="34" charset="0"/>
              </a:rPr>
              <a:t>Memoria Principal</a:t>
            </a:r>
            <a:endParaRPr lang="es-CL" sz="2300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cxnSp>
        <p:nvCxnSpPr>
          <p:cNvPr id="10" name="Straight Arrow Connector 9"/>
          <p:cNvCxnSpPr>
            <a:endCxn id="4" idx="0"/>
          </p:cNvCxnSpPr>
          <p:nvPr/>
        </p:nvCxnSpPr>
        <p:spPr>
          <a:xfrm flipH="1">
            <a:off x="1025236" y="2554640"/>
            <a:ext cx="41564" cy="2093560"/>
          </a:xfrm>
          <a:prstGeom prst="straightConnector1">
            <a:avLst/>
          </a:prstGeom>
          <a:ln w="41275">
            <a:solidFill>
              <a:schemeClr val="bg1">
                <a:lumMod val="50000"/>
              </a:schemeClr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347752" y="3886200"/>
            <a:ext cx="1336964" cy="228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30 GB/s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356754" y="6079827"/>
            <a:ext cx="1336964" cy="228600"/>
          </a:xfrm>
          <a:prstGeom prst="rect">
            <a:avLst/>
          </a:prstGeom>
          <a:solidFill>
            <a:srgbClr val="D000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50–150 </a:t>
            </a:r>
            <a:r>
              <a:rPr lang="es-CL" dirty="0" err="1" smtClean="0">
                <a:latin typeface="Calibri Light" panose="020F0302020204030204" pitchFamily="34" charset="0"/>
              </a:rPr>
              <a:t>ns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4038600" y="1283016"/>
            <a:ext cx="4741718" cy="92678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17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>
                <a:solidFill>
                  <a:srgbClr val="DA000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¡El Disco Duro es muy lento!</a:t>
            </a:r>
          </a:p>
          <a:p>
            <a:pPr algn="ctr"/>
            <a:r>
              <a:rPr lang="es-CL" dirty="0">
                <a:solidFill>
                  <a:srgbClr val="DA000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En particular para acceso aleatorio (latencia)</a:t>
            </a:r>
            <a:endParaRPr lang="es-CL" dirty="0">
              <a:solidFill>
                <a:srgbClr val="DA0000"/>
              </a:solidFill>
              <a:latin typeface="Calibri Light" panose="020F0302020204030204" pitchFamily="34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5795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3" grpId="0" animBg="1"/>
      <p:bldP spid="62" grpId="0" animBg="1"/>
      <p:bldP spid="71" grpId="0"/>
      <p:bldP spid="28" grpId="0"/>
      <p:bldP spid="16" grpId="0" animBg="1"/>
      <p:bldP spid="5" grpId="0" animBg="1"/>
      <p:bldP spid="24" grpId="0" animBg="1"/>
      <p:bldP spid="63" grpId="0" animBg="1"/>
      <p:bldP spid="4" grpId="0" animBg="1"/>
      <p:bldP spid="11" grpId="0" animBg="1"/>
      <p:bldP spid="61" grpId="0" animBg="1"/>
      <p:bldP spid="3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sz="3200" dirty="0" smtClean="0"/>
              <a:t>Costos </a:t>
            </a:r>
            <a:r>
              <a:rPr lang="es-CL" sz="3200" dirty="0" smtClean="0"/>
              <a:t>de acceder a </a:t>
            </a:r>
            <a:r>
              <a:rPr lang="es-CL" sz="3200" dirty="0" smtClean="0"/>
              <a:t>los datos </a:t>
            </a:r>
            <a:r>
              <a:rPr lang="es-CL" sz="2200" dirty="0" smtClean="0"/>
              <a:t>(estimaciones)</a:t>
            </a:r>
            <a:endParaRPr lang="es-CL" sz="3200" dirty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457200" y="1219200"/>
            <a:ext cx="8229600" cy="48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0" lvl="2" indent="0">
              <a:buFont typeface="Arial" pitchFamily="34" charset="0"/>
              <a:buNone/>
            </a:pPr>
            <a:endParaRPr lang="es-CL" dirty="0" smtClean="0">
              <a:solidFill>
                <a:prstClr val="black"/>
              </a:solidFill>
              <a:latin typeface="Calibri Light" panose="020F0302020204030204" pitchFamily="34" charset="0"/>
            </a:endParaRPr>
          </a:p>
          <a:p>
            <a:pPr marL="914400" lvl="2" indent="0">
              <a:buFont typeface="Arial" pitchFamily="34" charset="0"/>
              <a:buNone/>
            </a:pPr>
            <a:endParaRPr lang="es-CL" dirty="0" smtClean="0">
              <a:solidFill>
                <a:prstClr val="black"/>
              </a:solidFill>
              <a:latin typeface="Calibri Light" panose="020F0302020204030204" pitchFamily="34" charset="0"/>
            </a:endParaRPr>
          </a:p>
          <a:p>
            <a:pPr lvl="2"/>
            <a:endParaRPr lang="es-CL" dirty="0" smtClean="0">
              <a:solidFill>
                <a:prstClr val="black"/>
              </a:solidFill>
              <a:latin typeface="Calibri Light" panose="020F0302020204030204" pitchFamily="34" charset="0"/>
            </a:endParaRPr>
          </a:p>
          <a:p>
            <a:pPr lvl="1"/>
            <a:endParaRPr lang="es-CL" dirty="0" smtClean="0">
              <a:solidFill>
                <a:prstClr val="black"/>
              </a:solidFill>
              <a:latin typeface="Calibri Light" panose="020F0302020204030204" pitchFamily="34" charset="0"/>
            </a:endParaRPr>
          </a:p>
          <a:p>
            <a:endParaRPr lang="es-CL" dirty="0" smtClean="0">
              <a:solidFill>
                <a:prstClr val="black"/>
              </a:solidFill>
              <a:latin typeface="Calibri Light" panose="020F0302020204030204" pitchFamily="34" charset="0"/>
            </a:endParaRPr>
          </a:p>
        </p:txBody>
      </p:sp>
      <p:sp>
        <p:nvSpPr>
          <p:cNvPr id="5" name="Flowchart: Process 4"/>
          <p:cNvSpPr/>
          <p:nvPr/>
        </p:nvSpPr>
        <p:spPr>
          <a:xfrm>
            <a:off x="5334000" y="4648200"/>
            <a:ext cx="1524000" cy="1219200"/>
          </a:xfrm>
          <a:prstGeom prst="flowChartProcess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2300" dirty="0" smtClean="0">
                <a:solidFill>
                  <a:prstClr val="white"/>
                </a:solidFill>
                <a:latin typeface="Calibri Light" panose="020F0302020204030204" pitchFamily="34" charset="0"/>
              </a:rPr>
              <a:t>Disco Duro</a:t>
            </a:r>
            <a:endParaRPr lang="es-CL" sz="2300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sp>
        <p:nvSpPr>
          <p:cNvPr id="4" name="Flowchart: Process 3"/>
          <p:cNvSpPr/>
          <p:nvPr/>
        </p:nvSpPr>
        <p:spPr>
          <a:xfrm>
            <a:off x="263236" y="4648200"/>
            <a:ext cx="1524000" cy="1219200"/>
          </a:xfrm>
          <a:prstGeom prst="flowChartProcess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2300" dirty="0" smtClean="0">
                <a:solidFill>
                  <a:prstClr val="white"/>
                </a:solidFill>
                <a:latin typeface="Calibri Light" panose="020F0302020204030204" pitchFamily="34" charset="0"/>
              </a:rPr>
              <a:t>Memoria Principal</a:t>
            </a:r>
            <a:endParaRPr lang="es-CL" sz="2300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73894" y="1230868"/>
            <a:ext cx="7943850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¿Por qué usamos el disco duro entonces?</a:t>
            </a:r>
            <a:endParaRPr lang="es-CL" i="1" dirty="0" smtClean="0">
              <a:solidFill>
                <a:prstClr val="black"/>
              </a:solidFill>
              <a:latin typeface="Calibri Light" panose="020F030202020403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05000" y="4796135"/>
            <a:ext cx="3276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 smtClean="0">
                <a:latin typeface="Calibri Light" panose="020F0302020204030204" pitchFamily="34" charset="0"/>
              </a:rPr>
              <a:t>Más rápida ✔</a:t>
            </a:r>
          </a:p>
          <a:p>
            <a:pPr algn="r"/>
            <a:r>
              <a:rPr lang="es-CL" dirty="0" smtClean="0">
                <a:latin typeface="Calibri Light" panose="020F0302020204030204" pitchFamily="34" charset="0"/>
              </a:rPr>
              <a:t>✔ Más barato</a:t>
            </a:r>
          </a:p>
          <a:p>
            <a:pPr algn="r"/>
            <a:r>
              <a:rPr lang="es-CL" dirty="0" smtClean="0">
                <a:latin typeface="Calibri Light" panose="020F0302020204030204" pitchFamily="34" charset="0"/>
              </a:rPr>
              <a:t>✔ Persistente</a:t>
            </a:r>
          </a:p>
        </p:txBody>
      </p:sp>
      <p:pic>
        <p:nvPicPr>
          <p:cNvPr id="3074" name="Picture 2" descr="https://images-na.ssl-images-amazon.com/images/I/71tvEOjm8jL._SX425_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8281" y="2743200"/>
            <a:ext cx="1752600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036" y="2667000"/>
            <a:ext cx="914400" cy="17528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787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sz="3200" dirty="0" smtClean="0"/>
              <a:t>Alta latencia de los discos duros</a:t>
            </a:r>
            <a:endParaRPr lang="es-CL" sz="3200" dirty="0"/>
          </a:p>
        </p:txBody>
      </p:sp>
      <p:pic>
        <p:nvPicPr>
          <p:cNvPr id="1026" name="Picture 2" descr="https://i.kinja-img.com/gawker-media/image/upload/t_original/ezrx3vnac8bvy43d8bac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894" y="1600200"/>
            <a:ext cx="7943850" cy="4471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673894" y="1230868"/>
            <a:ext cx="7943850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¿Por qué la latencia de discos duros es tan alta?</a:t>
            </a:r>
            <a:endParaRPr lang="es-CL" i="1" dirty="0" smtClean="0">
              <a:solidFill>
                <a:prstClr val="black"/>
              </a:solidFill>
              <a:latin typeface="Calibri Light" panose="020F0302020204030204" pitchFamily="34" charset="0"/>
            </a:endParaRPr>
          </a:p>
        </p:txBody>
      </p:sp>
      <p:sp>
        <p:nvSpPr>
          <p:cNvPr id="25" name="Content Placeholder 6 2"/>
          <p:cNvSpPr txBox="1">
            <a:spLocks/>
          </p:cNvSpPr>
          <p:nvPr/>
        </p:nvSpPr>
        <p:spPr>
          <a:xfrm>
            <a:off x="681038" y="6071688"/>
            <a:ext cx="7943850" cy="369332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100" i="1" dirty="0" smtClean="0">
                <a:latin typeface="Calibri Light" panose="020F0302020204030204" pitchFamily="34" charset="0"/>
              </a:rPr>
              <a:t>Tiene un brazo mecánico que tiene que moverse para cambiar el bloque </a:t>
            </a:r>
            <a:endParaRPr lang="es-CL" sz="2100" i="1" dirty="0" smtClean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1031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sz="3200" dirty="0" smtClean="0"/>
              <a:t>Bloques en el disco duro</a:t>
            </a:r>
            <a:endParaRPr lang="es-CL" sz="32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1447800"/>
            <a:ext cx="6991350" cy="2286000"/>
          </a:xfrm>
          <a:prstGeom prst="rect">
            <a:avLst/>
          </a:prstGeom>
        </p:spPr>
      </p:pic>
      <p:pic>
        <p:nvPicPr>
          <p:cNvPr id="2050" name="Picture 2" descr="http://bp2.blogger.com/_I0L2iMziVjw/SBTAvnWeQzI/AAAAAAAAB0Y/mPxyVjs5WrY/s400/Jaguar+with+a+parking+proble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8150" y="4580215"/>
            <a:ext cx="3810000" cy="163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ontent Placeholder 6 2"/>
          <p:cNvSpPr txBox="1">
            <a:spLocks/>
          </p:cNvSpPr>
          <p:nvPr/>
        </p:nvSpPr>
        <p:spPr>
          <a:xfrm>
            <a:off x="990600" y="4314825"/>
            <a:ext cx="4576762" cy="641866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100" i="1" dirty="0" smtClean="0">
                <a:latin typeface="Calibri Light" panose="020F0302020204030204" pitchFamily="34" charset="0"/>
              </a:rPr>
              <a:t>Más eficiente al nivel de hardware.</a:t>
            </a:r>
          </a:p>
          <a:p>
            <a:pPr marL="0" indent="0" algn="ctr">
              <a:buNone/>
            </a:pPr>
            <a:r>
              <a:rPr lang="es-CL" sz="2100" i="1" dirty="0">
                <a:latin typeface="Calibri Light" panose="020F0302020204030204" pitchFamily="34" charset="0"/>
              </a:rPr>
              <a:t>Evite espacio no </a:t>
            </a:r>
            <a:r>
              <a:rPr lang="es-CL" sz="2100" i="1" dirty="0" smtClean="0">
                <a:latin typeface="Calibri Light" panose="020F0302020204030204" pitchFamily="34" charset="0"/>
              </a:rPr>
              <a:t>usable.</a:t>
            </a:r>
            <a:endParaRPr lang="es-CL" sz="2100" i="1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473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Sistema de costos</a:t>
            </a:r>
            <a:endParaRPr lang="es-C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270516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06,168"/>
  <p:tag name="ORIGINALWIDTH" val="3266,70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rlt{Planeta}\\&#10;\hline&#10;\schk{nombre} &amp; \sch{dist} &amp; \sch{radio} &amp; \sch{grav} &amp; \sch{días} &amp; \sch{años} &amp; \sch{temp}  &amp; \sch{anillo} \\[0.5ex]&#10;\hline &#10;Mercurio &amp; 0,39 &amp; 0,38 &amp; 2,8 &amp; 58,646 &amp; 0,241 &amp; 440 &amp; false \\&#10;Venus &amp; 0,72 &amp; 0,95 &amp; 8,9 &amp; -243,019 &amp; 0,615  &amp; 730 &amp; false\\&#10;Tierra &amp; 1,00  &amp; 1,00   &amp; 9,8 &amp; 0,997  &amp; 1,000  &amp; 288 &amp; false \\&#10;Marte &amp; 1,52 &amp; 0,53  &amp; 3,7 &amp; 1,026  &amp; 1,880  &amp; 186 &amp; false \\&#10;Júpiter &amp; 5,20 &amp; 10,97  &amp; 22,9 &amp; 0,414  &amp; 11,862 &amp; 152 &amp; true \\&#10;Saturno &amp; 9,54 &amp; 9,14  &amp; 9,1 &amp; 0,444  &amp; 29,447 &amp; 134 &amp; true\\&#10;Urano &amp; 19,19 &amp; 3,98  &amp; 7,8 &amp; -0,719 &amp; 84,017 &amp; 76 &amp; true\\&#10;Neptuno &amp; 30,07 &amp; 3,86  &amp; 11,0 &amp; 0,671  &amp; 164,791 &amp; 53 &amp; true\\ \hline&#10;\end{tabular}&#10;&#10;&#10;&#10;&#10;&#10;\end{document}"/>
  <p:tag name="IGUANATEXSIZE" val="15"/>
  <p:tag name="IGUANATEXCURSOR" val="66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443,201"/>
  <p:tag name="ORIGINALWIDTH" val="2993,66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DISTINCT A.nombre, A.genero FROM &#10;  ( SELECT DISTINCT P2.a_nombre FROM &#10;      ( SELECT DISTINCT P1.p_nombre, P1.p_anho &#10;        FROM personaje P1 &#10;        WHERE P1.a_nombre='Tyler, Liv' &#10;  ) PLT, personaje P2&#10;    WHERE PLT.p_nombre = P2.p_nombre &#10;       AND PLT.p_anho = P2.p_anho&#10;  ) CLT, actor A&#10;  WHERE CLT.a_nombre = A.nombre&#10;\end{lstlisting}&#10;\end{document}"/>
  <p:tag name="IGUANATEXSIZE" val="12"/>
  <p:tag name="IGUANATEXCURSOR" val="42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36.9704"/>
  <p:tag name="ORIGINALWIDTH" val="992.126"/>
  <p:tag name="LATEXADDIN" val="\documentclass{article}&#10;\usepackage[utf8]{inputenc}&#10;\usepackage{amsmath}&#10;\usepackage[table]{xcolor}&#10;\usepackage[normalem]{ulem}&#10;\usepackage{C:/Users/ahogan/Documents/Teaching/Databases/macros/bdd}&#10;\pagestyle{empty}&#10;&#10;\begin{document}&#10;\tpre&#10;\begin{tabular}{r p{1.2cm}@{ }r}&#10;\cellcolor{red!20}186 &amp; \cellcolor{red!20} Marte  &amp; \cellcolor{red!10}$\ldots$\\&#10;\cellcolor{red!20}288 &amp; \cellcolor{red!20} Tierra  &amp; \cellcolor{red!10}$\ldots$\\&#10;\end{tabular}&#10;&#10;\end{document}"/>
  <p:tag name="IGUANATEXSIZE" val="15"/>
  <p:tag name="IGUANATEXCURSOR" val="374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36.9704"/>
  <p:tag name="ORIGINALWIDTH" val="992.126"/>
  <p:tag name="LATEXADDIN" val="\documentclass{article}&#10;\usepackage[utf8]{inputenc}&#10;\usepackage{amsmath}&#10;\usepackage[table]{xcolor}&#10;\usepackage[normalem]{ulem}&#10;\usepackage{C:/Users/ahogan/Documents/Teaching/Databases/macros/bdd}&#10;\pagestyle{empty}&#10;&#10;\begin{document}&#10;\tpre&#10;\begin{tabular}{r p{1.2cm}@{ }r}&#10;\cellcolor{red!20}440 &amp; \cellcolor{red!20} Mercurio  &amp; \cellcolor{red!10}$\ldots$\\&#10;\cellcolor{red!20}730 &amp; \cellcolor{red!20} Venus  &amp; \cellcolor{red!10}$\ldots$\\&#10;\end{tabular}&#10;&#10;\end{document}"/>
  <p:tag name="IGUANATEXSIZE" val="15"/>
  <p:tag name="IGUANATEXCURSOR" val="377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68.7289"/>
  <p:tag name="ORIGINALWIDTH" val="1131.609"/>
  <p:tag name="LATEXADDIN" val="\documentclass{article}&#10;\usepackage{amsmath}&#10;\pagestyle{empty}&#10;\begin{document}&#10;&#10;$O(\mathrm{log}_b(\lceil\frac{|R|}{B}\rceil) + \lceil\frac{k}{B}\rceil)$&#10;&#10;&#10;\end{document}"/>
  <p:tag name="IGUANATEXSIZE" val="18"/>
  <p:tag name="IGUANATEXCURSOR" val="152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8.4852"/>
  <p:tag name="ORIGINALWIDTH" val="938.8826"/>
  <p:tag name="LATEXADDIN" val="\documentclass{article}&#10;\usepackage[utf8]{inputenc}&#10;\usepackage{amsmath}&#10;\usepackage[table]{xcolor}&#10;\usepackage[normalem]{ulem}&#10;\usepackage{C:/Users/ahogan/Documents/Teaching/Databases/macros/bdd}&#10;\pagestyle{empty}&#10;&#10;\begin{document}&#10;\tpre&#10;\begin{tabular}{r p{1.2cm}@{ }r}&#10;\cellcolor{red!20}44 &amp; \cellcolor{red!20} Pluto  &amp; \cellcolor{red!10}$\ldots$\\&#10;\end{tabular}&#10;&#10;\end{document}"/>
  <p:tag name="IGUANATEXSIZE" val="15"/>
  <p:tag name="IGUANATEXCURSOR" val="292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36.9704"/>
  <p:tag name="ORIGINALWIDTH" val="938.8826"/>
  <p:tag name="LATEXADDIN" val="\documentclass{article}&#10;\usepackage[utf8]{inputenc}&#10;\usepackage{amsmath}&#10;\usepackage[table]{xcolor}&#10;\usepackage[normalem]{ulem}&#10;\usepackage{C:/Users/ahogan/Documents/Teaching/Databases/macros/bdd}&#10;\pagestyle{empty}&#10;&#10;\begin{document}&#10;\tpre&#10;\begin{tabular}{r p{1.2cm}@{ }r}&#10;\cellcolor{red!20}53 &amp; \cellcolor{red!20} Neptuno  &amp; \cellcolor{red!10}$\ldots$\\&#10;\cellcolor{red!20}76 &amp; \cellcolor{red!20} Urano  &amp; \cellcolor{red!10}$\ldots$\\&#10;\end{tabular}&#10;&#10;\end{document}"/>
  <p:tag name="IGUANATEXSIZE" val="15"/>
  <p:tag name="IGUANATEXCURSOR" val="401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36.9704"/>
  <p:tag name="ORIGINALWIDTH" val="992.126"/>
  <p:tag name="LATEXADDIN" val="\documentclass{article}&#10;\usepackage[utf8]{inputenc}&#10;\usepackage{amsmath}&#10;\usepackage[table]{xcolor}&#10;\usepackage[normalem]{ulem}&#10;\usepackage{C:/Users/ahogan/Documents/Teaching/Databases/macros/bdd}&#10;\pagestyle{empty}&#10;&#10;\begin{document}&#10;\tpre&#10;\begin{tabular}{r p{1.2cm}@{ }r}&#10;\cellcolor{red!20}134 &amp; \cellcolor{red!20} Saturno  &amp; \cellcolor{red!10}$\ldots$\\&#10;\cellcolor{red!20}152 &amp; \cellcolor{red!20} Júpiter  &amp; \cellcolor{red!10}$\ldots$\\&#10;\end{tabular}&#10;&#10;\end{document}"/>
  <p:tag name="IGUANATEXSIZE" val="15"/>
  <p:tag name="IGUANATEXCURSOR" val="405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36.9704"/>
  <p:tag name="ORIGINALWIDTH" val="992.126"/>
  <p:tag name="LATEXADDIN" val="\documentclass{article}&#10;\usepackage[utf8]{inputenc}&#10;\usepackage{amsmath}&#10;\usepackage[table]{xcolor}&#10;\usepackage[normalem]{ulem}&#10;\usepackage{C:/Users/ahogan/Documents/Teaching/Databases/macros/bdd}&#10;\pagestyle{empty}&#10;&#10;\begin{document}&#10;\tpre&#10;\begin{tabular}{r p{1.2cm}@{ }r}&#10;\cellcolor{red!20}186 &amp; \cellcolor{red!20} Marte  &amp; \cellcolor{red!10}$\ldots$\\&#10;\cellcolor{red!20}288 &amp; \cellcolor{red!20} Tierra  &amp; \cellcolor{red!10}$\ldots$\\&#10;\end{tabular}&#10;&#10;\end{document}"/>
  <p:tag name="IGUANATEXSIZE" val="15"/>
  <p:tag name="IGUANATEXCURSOR" val="374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36.9704"/>
  <p:tag name="ORIGINALWIDTH" val="992.126"/>
  <p:tag name="LATEXADDIN" val="\documentclass{article}&#10;\usepackage[utf8]{inputenc}&#10;\usepackage{amsmath}&#10;\usepackage[table]{xcolor}&#10;\usepackage[normalem]{ulem}&#10;\usepackage{C:/Users/ahogan/Documents/Teaching/Databases/macros/bdd}&#10;\pagestyle{empty}&#10;&#10;\begin{document}&#10;\tpre&#10;\begin{tabular}{r p{1.2cm}@{ }r}&#10;\cellcolor{red!20}440 &amp; \cellcolor{red!20} Mercurio  &amp; \cellcolor{red!10}$\ldots$\\&#10;\cellcolor{red!20}730 &amp; \cellcolor{red!20} Venus  &amp; \cellcolor{red!10}$\ldots$\\&#10;\end{tabular}&#10;&#10;\end{document}"/>
  <p:tag name="IGUANATEXSIZE" val="15"/>
  <p:tag name="IGUANATEXCURSOR" val="377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52.9809"/>
  <p:tag name="ORIGINALWIDTH" val="397.4503"/>
  <p:tag name="LATEXADDIN" val="\documentclass{article}&#10;\usepackage{amsmath}&#10;\pagestyle{empty}&#10;\begin{document}&#10;&#10;$O(\lceil\frac{k}{B}\rceil)$&#10;&#10;&#10;\end{document}"/>
  <p:tag name="IGUANATEXSIZE" val="18"/>
  <p:tag name="IGUANATEXCURSOR" val="84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8.4852"/>
  <p:tag name="ORIGINALWIDTH" val="549.6813"/>
  <p:tag name="LATEXADDIN" val="\documentclass{article}&#10;\usepackage[utf8]{inputenc}&#10;\usepackage{amsmath}&#10;\usepackage[table]{xcolor}&#10;\usepackage[normalem]{ulem}&#10;\usepackage{C:/Users/ahogan/Documents/Teaching/Databases/macros/bdd}&#10;\pagestyle{empty}&#10;&#10;\begin{document}&#10;\tpre&#10;\begin{tabular}{p{1.2cm}}&#10;\cellcolor{blue!25} Mercurio&#10;\end{tabular}&#10;\end{document}"/>
  <p:tag name="IGUANATEXSIZE" val="20"/>
  <p:tag name="IGUANATEXCURSOR" val="260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5174"/>
  <p:tag name="ORIGINALWIDTH" val="1511,46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sf&#10;\color{green!50!black}(3) Consulta anidada (\texttt{\ckw FROM}):&#10;\end{document}&#10;"/>
  <p:tag name="IGUANATEXSIZE" val="20"/>
  <p:tag name="IGUANATEXCURSOR" val="31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8.4852"/>
  <p:tag name="ORIGINALWIDTH" val="549.6813"/>
  <p:tag name="LATEXADDIN" val="\documentclass{article}&#10;\usepackage[utf8]{inputenc}&#10;\usepackage{amsmath}&#10;\usepackage[table]{xcolor}&#10;\usepackage[normalem]{ulem}&#10;\usepackage{C:/Users/ahogan/Documents/Teaching/Databases/macros/bdd}&#10;\pagestyle{empty}&#10;&#10;\begin{document}&#10;\tpre&#10;\begin{tabular}{p{1.2cm}}&#10;\cellcolor{blue!25} Venus&#10;\end{tabular}&#10;\end{document}"/>
  <p:tag name="IGUANATEXSIZE" val="20"/>
  <p:tag name="IGUANATEXCURSOR" val="260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8.4852"/>
  <p:tag name="ORIGINALWIDTH" val="549.6813"/>
  <p:tag name="LATEXADDIN" val="\documentclass{article}&#10;\usepackage[utf8]{inputenc}&#10;\usepackage{amsmath}&#10;\usepackage[table]{xcolor}&#10;\usepackage[normalem]{ulem}&#10;\usepackage{C:/Users/ahogan/Documents/Teaching/Databases/macros/bdd}&#10;\pagestyle{empty}&#10;&#10;\begin{document}&#10;\tpre&#10;\begin{tabular}{p{1.2cm}}&#10;\cellcolor{blue!25} Tierra&#10;\end{tabular}&#10;\end{document}"/>
  <p:tag name="IGUANATEXSIZE" val="20"/>
  <p:tag name="IGUANATEXCURSOR" val="291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8.4852"/>
  <p:tag name="ORIGINALWIDTH" val="549.6813"/>
  <p:tag name="LATEXADDIN" val="\documentclass{article}&#10;\usepackage[utf8]{inputenc}&#10;\usepackage{amsmath}&#10;\usepackage[table]{xcolor}&#10;\usepackage[normalem]{ulem}&#10;\usepackage{C:/Users/ahogan/Documents/Teaching/Databases/macros/bdd}&#10;\pagestyle{empty}&#10;&#10;\begin{document}&#10;\tpre&#10;\begin{tabular}{p{1.2cm}}&#10;\cellcolor{blue!25} Saturno&#10;\end{tabular}&#10;\end{document}"/>
  <p:tag name="IGUANATEXSIZE" val="20"/>
  <p:tag name="IGUANATEXCURSOR" val="292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8.4852"/>
  <p:tag name="ORIGINALWIDTH" val="549.6813"/>
  <p:tag name="LATEXADDIN" val="\documentclass{article}&#10;\usepackage[utf8]{inputenc}&#10;\usepackage{amsmath}&#10;\usepackage[table]{xcolor}&#10;\usepackage[normalem]{ulem}&#10;\usepackage{C:/Users/ahogan/Documents/Teaching/Databases/macros/bdd}&#10;\pagestyle{empty}&#10;&#10;\begin{document}&#10;\tpre&#10;\begin{tabular}{p{1.2cm}}&#10;\cellcolor{blue!25} Marte&#10;\end{tabular}&#10;\end{document}"/>
  <p:tag name="IGUANATEXSIZE" val="20"/>
  <p:tag name="IGUANATEXCURSOR" val="290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8.4852"/>
  <p:tag name="ORIGINALWIDTH" val="549.6813"/>
  <p:tag name="LATEXADDIN" val="\documentclass{article}&#10;\usepackage[utf8]{inputenc}&#10;\usepackage{amsmath}&#10;\usepackage[table]{xcolor}&#10;\usepackage[normalem]{ulem}&#10;\usepackage{C:/Users/ahogan/Documents/Teaching/Databases/macros/bdd}&#10;\pagestyle{empty}&#10;&#10;\begin{document}&#10;\tpre&#10;\begin{tabular}{p{1.2cm}}&#10;\cellcolor{blue!25} ...&#10;\end{tabular}&#10;\end{document}"/>
  <p:tag name="IGUANATEXSIZE" val="20"/>
  <p:tag name="IGUANATEXCURSOR" val="288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685.039"/>
  <p:tag name="ORIGINALWIDTH" val="780.6525"/>
  <p:tag name="LATEXADDIN" val="\documentclass{article}&#10;\usepackage[utf8]{inputenc}&#10;\usepackage{amsmath}&#10;\usepackage[table]{xcolor}&#10;\usepackage[normalem]{ulem}&#10;\usepackage{C:/Users/ahogan/Documents/Teaching/Databases/macros/bdd}&#10;\pagestyle{empty}&#10;&#10;\begin{document}&#10;\tpre&#10;\begin{tabular}{p{1.2cm} p{0.3cm}}&#10;\cellcolor{green!25} 000 &amp; \cellcolor{black!25} \\ &#10;  \\ [-1.7ex]&#10;\cellcolor{green!75} 001 &amp; \cellcolor{black!50} \\&#10;  \\ [-1.7ex]&#10;\cellcolor{green!25} 002 &amp; \cellcolor{black!25} \\&#10;  \\ [-1.7ex]&#10;\cellcolor{green!75} 003 &amp; \cellcolor{black!50} \\&#10;  \\ [-1.7ex]&#10;$\vdots$ &amp; $\vdots$ \\&#10;\cellcolor{green!25} 126 &amp; \cellcolor{black!25} \\&#10;  \\ [-1.7ex]&#10;\cellcolor{green!75} 127 &amp; \cellcolor{black!50} \\&#10;  \\ [-1.7ex]&#10;$\vdots$ &amp; $\vdots$ \\&#10;\cellcolor{green!75} 254 &amp; \cellcolor{black!50} \\&#10;  \\ [-1.7ex]&#10;\cellcolor{green!25} 255 &amp; \cellcolor{black!25} \\&#10;\end{tabular}&#10;\end{document}"/>
  <p:tag name="IGUANATEXSIZE" val="20"/>
  <p:tag name="IGUANATEXCURSOR" val="757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8.4852"/>
  <p:tag name="ORIGINALWIDTH" val="1529.059"/>
  <p:tag name="LATEXADDIN" val="\documentclass{article}&#10;\usepackage[utf8]{inputenc}&#10;\usepackage{amsmath}&#10;\usepackage[table]{xcolor}&#10;\usepackage[normalem]{ulem}&#10;\usepackage{C:/Users/ahogan/Documents/Teaching/Databases/macros/bdd}&#10;\pagestyle{empty}&#10;&#10;\begin{document}&#10;\tpre&#10;\begin{tabular}{p{1.2cm} r r r}&#10;\cellcolor{red!20}Venus &amp; \cellcolor{red!20} 0,72 &amp; \cellcolor{red!20} 0,95 &amp; \cellcolor{red!10} $\ldots$\\&#10;%\cellcolor{red!10} $\vdots$ &amp; \cellcolor{red!10} $\vdots$ &amp; \cellcolor{red!10} $\vdots$ &amp; \cellcolor{red!10} $\ddots$\\&#10;\end{tabular}&#10;&#10;\end{document}"/>
  <p:tag name="IGUANATEXSIZE" val="16"/>
  <p:tag name="IGUANATEXCURSOR" val="263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8.4852"/>
  <p:tag name="ORIGINALWIDTH" val="1529.059"/>
  <p:tag name="LATEXADDIN" val="\documentclass{article}&#10;\usepackage[utf8]{inputenc}&#10;\usepackage{amsmath}&#10;\usepackage[table]{xcolor}&#10;\usepackage[normalem]{ulem}&#10;\usepackage{C:/Users/ahogan/Documents/Teaching/Databases/macros/bdd}&#10;\pagestyle{empty}&#10;&#10;\begin{document}&#10;\tpre&#10;\begin{tabular}{p{1.2cm} r r r}&#10;\cellcolor{red!20}Tierra &amp; \cellcolor{red!20} 1,00 &amp; \cellcolor{red!20} 1,00 &amp; \cellcolor{red!10} $\ldots$\\&#10;%\cellcolor{red!10} $\vdots$ &amp; \cellcolor{red!10} $\vdots$ &amp; \cellcolor{red!10} $\vdots$ &amp; \cellcolor{red!10} $\ddots$\\&#10;\end{tabular}&#10;&#10;\end{document}"/>
  <p:tag name="IGUANATEXSIZE" val="16"/>
  <p:tag name="IGUANATEXCURSOR" val="269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8.4852"/>
  <p:tag name="ORIGINALWIDTH" val="1529.059"/>
  <p:tag name="LATEXADDIN" val="\documentclass{article}&#10;\usepackage[utf8]{inputenc}&#10;\usepackage{amsmath}&#10;\usepackage[table]{xcolor}&#10;\usepackage[normalem]{ulem}&#10;\usepackage{C:/Users/ahogan/Documents/Teaching/Databases/macros/bdd}&#10;\pagestyle{empty}&#10;&#10;\begin{document}&#10;\tpre&#10;\begin{tabular}{p{1.2cm} r r r}&#10;\cellcolor{red!20}Saturno &amp; \cellcolor{red!20} 9,54 &amp; \cellcolor{red!20} 9,14 &amp; \cellcolor{red!10} $\ldots$\\&#10;%\cellcolor{red!10} $\vdots$ &amp; \cellcolor{red!10} $\vdots$ &amp; \cellcolor{red!10} $\vdots$ &amp; \cellcolor{red!10} $\ddots$\\&#10;\end{tabular}&#10;&#10;\end{document}"/>
  <p:tag name="IGUANATEXSIZE" val="16"/>
  <p:tag name="IGUANATEXCURSOR" val="262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8.4852"/>
  <p:tag name="ORIGINALWIDTH" val="1529.059"/>
  <p:tag name="LATEXADDIN" val="\documentclass{article}&#10;\usepackage[utf8]{inputenc}&#10;\usepackage{amsmath}&#10;\usepackage[table]{xcolor}&#10;\usepackage[normalem]{ulem}&#10;\usepackage{C:/Users/ahogan/Documents/Teaching/Databases/macros/bdd}&#10;\pagestyle{empty}&#10;&#10;\begin{document}&#10;\tpre&#10;\begin{tabular}{p{1.2cm} r r r}&#10;\cellcolor{red!20}Mercurio &amp; \cellcolor{red!20} 0,39 &amp; \cellcolor{red!20} 0,38 &amp; \cellcolor{red!10} $\ldots$\\&#10;%\cellcolor{red!10} $\vdots$ &amp; \cellcolor{red!10} $\vdots$ &amp; \cellcolor{red!10} $\vdots$ &amp; \cellcolor{red!10} $\ddots$\\&#10;\end{tabular}&#10;&#10;\end{document}"/>
  <p:tag name="IGUANATEXSIZE" val="16"/>
  <p:tag name="IGUANATEXCURSOR" val="349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83,429"/>
  <p:tag name="ORIGINALWIDTH" val="2997,41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DISTINCT A.nombre, A.genero &#10;FROM actor A NATURAL JOIN&#10;  ( SELECT DISTINCT P2.a_nombre AS nombre &#10;    FROM personaje P2 NATURAL JOIN&#10;      ( SELECT DISTINCT P1.p_nombre, P1.p_anho &#10;        FROM personaje P1 &#10;        WHERE P1.a_nombre='Tyler, Liv' &#10;      ) PLT&#10;  ) CLT&#10;\end{lstlisting}&#10;\end{document}"/>
  <p:tag name="IGUANATEXSIZE" val="12"/>
  <p:tag name="IGUANATEXCURSOR" val="39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8.4852"/>
  <p:tag name="ORIGINALWIDTH" val="1529.059"/>
  <p:tag name="LATEXADDIN" val="\documentclass{article}&#10;\usepackage[utf8]{inputenc}&#10;\usepackage{amsmath}&#10;\usepackage[table]{xcolor}&#10;\usepackage[normalem]{ulem}&#10;\usepackage{C:/Users/ahogan/Documents/Teaching/Databases/macros/bdd}&#10;\pagestyle{empty}&#10;&#10;\begin{document}&#10;\tpre&#10;\begin{tabular}{p{1.2cm} r r r}&#10;\cellcolor{red!20}Marte &amp; \cellcolor{red!20} 1,52 &amp; \cellcolor{red!20} 0,53 &amp; \cellcolor{red!10} $\ldots$\\&#10;%\cellcolor{red!10} $\vdots$ &amp; \cellcolor{red!10} $\vdots$ &amp; \cellcolor{red!10} $\vdots$ &amp; \cellcolor{red!10} $\ddots$\\&#10;\end{tabular}&#10;&#10;\end{document}"/>
  <p:tag name="IGUANATEXSIZE" val="16"/>
  <p:tag name="IGUANATEXCURSOR" val="346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4.0424"/>
  <p:tag name="ORIGINALWIDTH" val="720.0347"/>
  <p:tag name="LATEXADDIN" val="\documentclass{standalon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CREATE INDEX nombre ON tabla (atr1,atr2) -- btree por defecto &#10;&#10;CREATE INDEX nombre ON tabla USING hash (atr1,atr2) &#10;&#10;DROP INDEX nombre&#10;\end{lstlisting}&#10;&#10;\begin{lstlisting}&#10;\end{lstlisting}&#10;&#10;\end{document}&#10;"/>
  <p:tag name="IGUANATEXSIZE" val="24"/>
  <p:tag name="IGUANATEXCURSOR" val="416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03,5563"/>
  <p:tag name="ORIGINALWIDTH" val="1953,27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nave, nombre, dist, año &#10;FROM Planeta, Aterrizaje&#10;WHERE nombre = planeta&#10;\end{lstlisting}&#10;\end{document}"/>
  <p:tag name="IGUANATEXSIZE" val="20"/>
  <p:tag name="IGUANATEXCURSOR" val="29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06,168"/>
  <p:tag name="ORIGINALWIDTH" val="3266,70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rlt{Planeta}\\&#10;\hline&#10;\schk{nombre} &amp; \sch{dist} &amp; \sch{radio} &amp; \sch{grav} &amp; \sch{días} &amp; \sch{años} &amp; \sch{temp}  &amp; \sch{anillo} \\[0.5ex]&#10;\hline &#10;Mercurio &amp; 0,39 &amp; 0,38 &amp; 2,8 &amp; 58,646 &amp; 0,241 &amp; 440 &amp; false \\&#10;Venus &amp; 0,72 &amp; 0,95 &amp; 8,9 &amp; -243,019 &amp; 0,615  &amp; 730 &amp; false\\&#10;Tierra &amp; 1,00  &amp; 1,00   &amp; 9,8 &amp; 0,997  &amp; 1,000  &amp; 288 &amp; false \\&#10;Marte &amp; 1,52 &amp; 0,53  &amp; 3,7 &amp; 1,026  &amp; 1,880  &amp; 186 &amp; false \\&#10;Júpiter &amp; 5,20 &amp; 10,97  &amp; 22,9 &amp; 0,414  &amp; 11,862 &amp; 152 &amp; true \\&#10;Saturno &amp; 9,54 &amp; 9,14  &amp; 9,1 &amp; 0,444  &amp; 29,447 &amp; 134 &amp; true\\&#10;Urano &amp; 19,19 &amp; 3,98  &amp; 7,8 &amp; -0,719 &amp; 84,017 &amp; 76 &amp; true\\&#10;Neptuno &amp; 30,07 &amp; 3,86  &amp; 11,0 &amp; 0,671  &amp; 164,791 &amp; 53 &amp; true\\ \hline&#10;\end{tabular}&#10;&#10;&#10;&#10;&#10;&#10;\end{document}"/>
  <p:tag name="IGUANATEXSIZE" val="15"/>
  <p:tag name="IGUANATEXCURSOR" val="66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61,6342"/>
  <p:tag name="ORIGINALWIDTH" val="1899,265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r r}&#10;\hline&#10;\sch{nave} &amp; \sch{nombre} &amp; \sch{dist} &amp; \sch{año}\\&#10;\hline&#10;Messenger &amp; Mercurio &amp; 0,39 &amp; 2015\\&#10;Venera 3 &amp; Venus  &amp; 0,72  &amp; 1966 \\&#10;%Venera 4 &amp; Venus  &amp; 0,72  &amp; 1967 \\&#10;Pioneer &amp; Venus  &amp; 0,72  &amp; 1978 \\&#10;%Pioneer &amp; Venus  &amp; EEUU  &amp; 1978 \\&#10;Mars 2 lander &amp; Marte &amp; 1,52 &amp; 1971\\&#10;Viking 1 &amp; Marte &amp; 1,52 &amp; 1976 \\&#10;Beagle 2 &amp; Marte &amp; 1,52 &amp; 2003\\&#10;Galileo &amp; Júpiter &amp; 5,20 &amp; 2003 \\&#10;\hline&#10;\end{tabular}&#10;&#10;&#10;&#10;&#10;&#10;\end{document}"/>
  <p:tag name="IGUANATEXSIZE" val="15"/>
  <p:tag name="IGUANATEXCURSOR" val="63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88,402"/>
  <p:tag name="ORIGINALWIDTH" val="1983,27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Aterrizaje}\\&#10;\hline&#10;\schk{nave} &amp; \sch{planeta} &amp; \sch{país} &amp; \sch{año}\\[0.5ex]&#10;\hline &#10;Messenger &amp; Mercurio &amp; EEUU &amp; 2015\\&#10;Venera 3 &amp; Venus  &amp; URRS  &amp; 1966 \\&#10;%Venera 4 &amp; Venus  &amp; URRS  &amp; 1967 \\&#10;Pioneer &amp; Venus  &amp; EEUU  &amp; 1978 \\&#10;%Pioneer &amp; Venus  &amp; EEUU  &amp; 1978 \\&#10;Mars 2 lander &amp; Marte &amp; URRS &amp; 1971\\&#10;Viking 1 &amp; Marte &amp; EEUU &amp; 1976 \\&#10;Beagle 2 &amp; Marte &amp; ESA &amp; 2003\\&#10;Galileo &amp; Júpiter &amp; EEUU &amp; 2003 \\\hline&#10;\end{tabular}&#10;&#10;&#10;&#10;&#10;&#10;\end{document}"/>
  <p:tag name="IGUANATEXSIZE" val="15"/>
  <p:tag name="IGUANATEXCURSOR" val="32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65.1294"/>
  <p:tag name="ORIGINALWIDTH" val="1949.756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&#10;$R \bowtie S$ &#10;\begin{itemize}&#10;\item[-] Para cada tupla $r \in R$&#10;\begin{itemize}&#10;\item[-] Para cada tupla $s \in S$&#10;\begin{itemize}&#10;\item[-] Si $r$ y $s$ satisfacen el join:\\escribir $\{r\} \times \{ s \}$ &#10;\end{itemize}&#10;\end{itemize}&#10;\end{itemize}&#10;\end{document}"/>
  <p:tag name="IGUANATEXSIZE" val="18"/>
  <p:tag name="IGUANATEXCURSOR" val="407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68.7289"/>
  <p:tag name="ORIGINALWIDTH" val="905.1368"/>
  <p:tag name="LATEXADDIN" val="\documentclass{article}&#10;\usepackage{amsmath}&#10;\pagestyle{empty}&#10;\begin{document}&#10;$\lceil\frac{|R|}{B}\rceil + |R| \cdot \lceil\frac{|S|}{B}\rceil$&#10;&#10;\end{document}"/>
  <p:tag name="IGUANATEXSIZE" val="20"/>
  <p:tag name="IGUANATEXCURSOR" val="144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0.2362"/>
  <p:tag name="ORIGINALWIDTH" val="527.1841"/>
  <p:tag name="LATEXADDIN" val="\documentclass{article}&#10;\usepackage{amsmath}&#10;\pagestyle{empty}&#10;\begin{document}&#10;$2B$ tuplas&#10;\end{document}"/>
  <p:tag name="IGUANATEXSIZE" val="20"/>
  <p:tag name="IGUANATEXCURSOR" val="91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.2343"/>
  <p:tag name="ORIGINALWIDTH" val="1699.288"/>
  <p:tag name="LATEXADDIN" val="\documentclass{article}&#10;\usepackage{amsmath}&#10;\usepackage{xcolor}&#10;\pagestyle{empty}&#10;\begin{document}&#10;$|R| &lt; |S|$ (para ahorrar tiempo)&#10;\end{document}"/>
  <p:tag name="IGUANATEXSIZE" val="20"/>
  <p:tag name="IGUANATEXCURSOR" val="133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5174"/>
  <p:tag name="ORIGINALWIDTH" val="900,125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sf&#10;\color{orange}(2) Join explicito:&#10;\end{document}&#10;"/>
  <p:tag name="IGUANATEXSIZE" val="20"/>
  <p:tag name="IGUANATEXCURSOR" val="27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68.7289"/>
  <p:tag name="ORIGINALWIDTH" val="1462.317"/>
  <p:tag name="LATEXADDIN" val="\documentclass{article}&#10;\usepackage{amsmath}&#10;\usepackage{xcolor}&#10;\pagestyle{empty}&#10;\begin{document}&#10;$\lceil\frac{|R|}{B}\rceil + |R| \cdot {\color{blue}\lceil\frac{|S|}{B}\rceil}$ \textsf{\textit{peor caso}}&#10;&#10;\end{document}"/>
  <p:tag name="IGUANATEXSIZE" val="20"/>
  <p:tag name="IGUANATEXCURSOR" val="45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0.2362"/>
  <p:tag name="ORIGINALWIDTH" val="527.1841"/>
  <p:tag name="LATEXADDIN" val="\documentclass{article}&#10;\usepackage{amsmath}&#10;\pagestyle{empty}&#10;\begin{document}&#10;$2B$ tuplas&#10;\end{document}"/>
  <p:tag name="IGUANATEXSIZE" val="20"/>
  <p:tag name="IGUANATEXCURSOR" val="91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68.7289"/>
  <p:tag name="ORIGINALWIDTH" val="2825.647"/>
  <p:tag name="LATEXADDIN" val="\documentclass{article}&#10;\usepackage{amsmath}&#10;\usepackage{xcolor}&#10;\pagestyle{empty}&#10;\begin{document}&#10;$\lceil\frac{|R|}{B}\rceil + |R| \cdot {\color{blue}\mathrm{log}_b(\lceil\frac{|S|}{B}\rceil)}$ \textsf{\textit{mejor caso: Árbol B+ (disco)}}&#10;&#10;\end{document}"/>
  <p:tag name="IGUANATEXSIZE" val="20"/>
  <p:tag name="IGUANATEXCURSOR" val="194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68.7289"/>
  <p:tag name="ORIGINALWIDTH" val="2749.156"/>
  <p:tag name="LATEXADDIN" val="\documentclass{article}&#10;\usepackage{amsmath}&#10;\pagestyle{empty}&#10;\begin{document}&#10;$\lceil\frac{|R|}{B}\rceil + |R|$ \textsf{\textit{mejor caso: Hash / Árbol B+ (mem. p.)}}&#10;&#10;\end{document}"/>
  <p:tag name="IGUANATEXSIZE" val="20"/>
  <p:tag name="IGUANATEXCURSOR" val="109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68.7289"/>
  <p:tag name="ORIGINALWIDTH" val="914.1357"/>
  <p:tag name="LATEXADDIN" val="\documentclass{article}&#10;\usepackage{amsmath}&#10;\usepackage{xcolor}&#10;\pagestyle{empty}&#10;\begin{document}&#10;$\lceil\frac{|R|}{B}\rceil + |R| \cdot {\color{blue}\mathcal{B}(S)}$ &#10;&#10;\end{document}"/>
  <p:tag name="IGUANATEXSIZE" val="20"/>
  <p:tag name="IGUANATEXCURSOR" val="45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.2343"/>
  <p:tag name="ORIGINALWIDTH" val="1478.815"/>
  <p:tag name="LATEXADDIN" val="\documentclass{article}&#10;\usepackage{amsmath}&#10;\usepackage{xcolor}&#10;\pagestyle{empty}&#10;\begin{document}&#10;${\color{blue}\mathcal{B}(S)}$: costo de buscar en $S$ &#10;&#10;\end{document}"/>
  <p:tag name="IGUANATEXSIZE" val="20"/>
  <p:tag name="IGUANATEXCURSOR" val="154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64.9534"/>
  <p:tag name="ORIGINALWIDTH" val="720.0347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&#10;$R \bowtie S$ &#10;\begin{itemize}&#10;\item[-] Para cada tupla $r \in R$&#10;\begin{itemize}&#10;\item[-] Buscar $s \in S$ en el índice tal que $r$ y $s$ satisfagan el join:\\escribir $\{r\} \times \{ s \}$&#10;\end{itemize}&#10;\end{itemize}&#10;\end{document}"/>
  <p:tag name="IGUANATEXSIZE" val="20"/>
  <p:tag name="IGUANATEXCURSOR" val="379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.2343"/>
  <p:tag name="ORIGINALWIDTH" val="1699.288"/>
  <p:tag name="LATEXADDIN" val="\documentclass{article}&#10;\usepackage{amsmath}&#10;\usepackage{xcolor}&#10;\pagestyle{empty}&#10;\begin{document}&#10;$|R| &lt; |S|$ (para ahorrar tiempo)&#10;\end{document}"/>
  <p:tag name="IGUANATEXSIZE" val="20"/>
  <p:tag name="IGUANATEXCURSOR" val="133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02.5916"/>
  <p:tag name="ORIGINALWIDTH" val="720.0347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&#10;$R \bowtie S$ &#10;\begin{itemize}&#10;\item[-] Guardar $R$ en memoria principal&#10;\item[-] Para cada tupla $s \in S$&#10;\begin{itemize}&#10;\item[-] Buscar $r$ en memoria principal tal que $r$ y $s$ satisfagan el join:\\escribir $\{r\} \times \{s\}$ &#10;\end{itemize}&#10;\end{itemize}&#10;\end{document}"/>
  <p:tag name="IGUANATEXSIZE" val="18"/>
  <p:tag name="IGUANATEXCURSOR" val="396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.2343"/>
  <p:tag name="ORIGINALWIDTH" val="773.1534"/>
  <p:tag name="LATEXADDIN" val="\documentclass{article}&#10;\usepackage{amsmath}&#10;\pagestyle{empty}&#10;\begin{document}&#10;$|R| + B$ tuplas&#10;&#10;\end{document}"/>
  <p:tag name="IGUANATEXSIZE" val="20"/>
  <p:tag name="IGUANATEXCURSOR" val="88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94,6388"/>
  <p:tag name="ORIGINALWIDTH" val="2215,05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DISTINCT A.nombre, A.genero &#10;FROM actor A, &#10;   personaje P1, personaje P2 &#10;WHERE P1.a_nombre='Tyler, Liv' &#10;   AND P1.p_nombre = P2.p_nombre &#10;   AND P1.p_anho = p2.p_anho &#10;   AND A.nombre = P2.a_nombre&#10;\end{lstlisting}&#10;\end{document}"/>
  <p:tag name="IGUANATEXSIZE" val="12"/>
  <p:tag name="IGUANATEXCURSOR" val="35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.2343"/>
  <p:tag name="ORIGINALWIDTH" val="1793.026"/>
  <p:tag name="LATEXADDIN" val="\documentclass{article}&#10;\usepackage{amsmath}&#10;\usepackage{xcolor}&#10;\pagestyle{empty}&#10;\begin{document}&#10;$|R| &lt; |S|$ (para ahorrar memoria)&#10;\end{document}"/>
  <p:tag name="IGUANATEXSIZE" val="20"/>
  <p:tag name="IGUANATEXCURSOR" val="125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68.7289"/>
  <p:tag name="ORIGINALWIDTH" val="650.1688"/>
  <p:tag name="LATEXADDIN" val="\documentclass{article}&#10;\usepackage{amsmath}&#10;\usepackage{xcolor}&#10;\pagestyle{empty}&#10;\begin{document}&#10;$\lceil\frac{|R|}{B}\rceil + \lceil\frac{|S|}{B}\rceil$ &#10;&#10;\end{document}"/>
  <p:tag name="IGUANATEXSIZE" val="20"/>
  <p:tag name="IGUANATEXCURSOR" val="143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50.88"/>
  <p:tag name="ORIGINALWIDTH" val="720.0347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&#10;$R \bowtie S$ &#10;\begin{itemize}&#10;\item[-] Ordenar $R$ y $S$ por los atributos del join&#10;\item[-] Aplicar un merge-sort y para cada tupla $r$ y $s$ que satisfagan el join:\\&#10;escribir $\{ r \} \times \{ s \}$&#10;\end{itemize}&#10;\end{document}"/>
  <p:tag name="IGUANATEXSIZE" val="20"/>
  <p:tag name="IGUANATEXCURSOR" val="434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.2343"/>
  <p:tag name="ORIGINALWIDTH" val="2210.724"/>
  <p:tag name="LATEXADDIN" val="\documentclass{article}&#10;\usepackage{amsmath}&#10;\pagestyle{empty}&#10;\begin{document}&#10;$2B$ tuplas (una vez que estén ordenadas)&#10;&#10;\end{document}"/>
  <p:tag name="IGUANATEXSIZE" val="20"/>
  <p:tag name="IGUANATEXCURSOR" val="119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8.7364"/>
  <p:tag name="ORIGINALWIDTH" val="625.4218"/>
  <p:tag name="LATEXADDIN" val="\documentclass{article}&#10;\usepackage{amsmath}&#10;\usepackage{xcolor}&#10;\pagestyle{empty}&#10;\begin{document}&#10;No importa&#10;\end{document}"/>
  <p:tag name="IGUANATEXSIZE" val="20"/>
  <p:tag name="IGUANATEXCURSOR" val="110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68.7289"/>
  <p:tag name="ORIGINALWIDTH" val="919.385"/>
  <p:tag name="LATEXADDIN" val="\documentclass{article}&#10;\usepackage{amsmath}&#10;\usepackage{xcolor}&#10;\pagestyle{empty}&#10;\begin{document}&#10;${\color{orange}\mathcal{O}} + \lceil\frac{|R|}{B}\rceil + \lceil\frac{|S|}{B}\rceil$ &#10;&#10;\end{document}"/>
  <p:tag name="IGUANATEXSIZE" val="20"/>
  <p:tag name="IGUANATEXCURSOR" val="64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0.73866"/>
  <p:tag name="ORIGINALWIDTH" val="1404.574"/>
  <p:tag name="LATEXADDIN" val="\documentclass{article}&#10;\usepackage{amsmath}&#10;\usepackage{xcolor}&#10;\pagestyle{empty}&#10;\begin{document}&#10;${\color{orange}\mathcal{O}}$: costo de ordenamiento &#10;&#10;\end{document}"/>
  <p:tag name="IGUANATEXSIZE" val="20"/>
  <p:tag name="IGUANATEXCURSOR" val="152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5.0596"/>
  <p:tag name="ORIGINALWIDTH" val="719.7074"/>
  <p:tag name="LATEXADDIN" val="\documentclass{standalon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EXPLAIN SELECT ... -- mostrar la planificación sin ejecutar la consulta&#10;&#10;ANALYZE SELECT ... -- ejecutar la consulta y mostrar analisis&#10;&#10;EXPLAIN ANALYZE SELECT ... -- combinar ambos&#10;\end{lstlisting}&#10;&#10;\begin{lstlisting}&#10;\end{lstlisting}&#10;&#10;\end{document}&#10;"/>
  <p:tag name="IGUANATEXSIZE" val="24"/>
  <p:tag name="IGUANATEXCURSOR" val="361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5.05528"/>
  <p:tag name="ORIGINALWIDTH" val="720.0347"/>
  <p:tag name="LATEXADDIN" val="\documentclass{standalon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EXPLAIN ANALYZE SELECT * FROM lab6.personaje100 WHERE p_nombre='Pulp Fiction';\end{lstlisting}&#10;&#10;\begin{lstlisting}&#10;\end{lstlisting}&#10;&#10;\end{document}&#10;"/>
  <p:tag name="IGUANATEXSIZE" val="24"/>
  <p:tag name="IGUANATEXCURSOR" val="315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5.0596"/>
  <p:tag name="ORIGINALWIDTH" val="719.7074"/>
  <p:tag name="LATEXADDIN" val="\documentclass{standalon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EXPLAIN SELECT ... -- mostrar la planificación sin ejecutar la consulta&#10;&#10;ANALYZE SELECT ... -- ejecutar la consulta y mostrar analisis&#10;&#10;EXPLAIN ANALYZE SELECT ... -- combinar ambos&#10;\end{lstlisting}&#10;&#10;\begin{lstlisting}&#10;\end{lstlisting}&#10;&#10;\end{document}&#10;"/>
  <p:tag name="IGUANATEXSIZE" val="24"/>
  <p:tag name="IGUANATEXCURSOR" val="361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5174"/>
  <p:tag name="ORIGINALWIDTH" val="1213,66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sf&#10;\color{blue}(1) Selección/producto:&#10;\end{document}&#10;"/>
  <p:tag name="IGUANATEXSIZE" val="20"/>
  <p:tag name="IGUANATEXCURSOR" val="26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.72795"/>
  <p:tag name="ORIGINALWIDTH" val="719.3802"/>
  <p:tag name="LATEXADDIN" val="\documentclass{standalon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EXPLAIN ANALYZE SELECT * FROM lab6_i.personaje100 WHERE p_nombre='Pulp Fiction';\end{lstlisting}&#10;&#10;\begin{lstlisting}&#10;\end{lstlisting}&#10;&#10;\end{document}&#10;"/>
  <p:tag name="IGUANATEXSIZE" val="24"/>
  <p:tag name="IGUANATEXCURSOR" val="317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3,2658"/>
  <p:tag name="ORIGINALWIDTH" val="565,578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 Caja Negra&#10;\end{document}&#10;"/>
  <p:tag name="IGUANATEXSIZE" val="20"/>
  <p:tag name="IGUANATEXCURSOR" val="23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581,971"/>
  <p:tag name="ORIGINALWIDTH" val="2998,91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DISTINCT A.nombre, A.genero &#10;FROM actor A&#10;WHERE A.nombre IN &#10;  ( SELECT DISTINCT P2.a_nombre &#10;    FROM personaje P2&#10;    WHERE (P2.p_nombre,P2.p_anho) IN &#10;      ( SELECT DISTINCT P1.p_nombre, P1.p_anho &#10;        FROM personaje P1 &#10;        WHERE P1.a_nombre='Tyler, Liv' &#10;      )&#10;  )&#10;\end{lstlisting}&#10;\end{document}"/>
  <p:tag name="IGUANATEXSIZE" val="12"/>
  <p:tag name="IGUANATEXCURSOR" val="31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5174"/>
  <p:tag name="ORIGINALWIDTH" val="1769,49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sf&#10;\color{brown}(4) Consulta anidada (\texttt{\ckw WHERE}/\texttt{\ckw IN}):&#10;\end{document}&#10;"/>
  <p:tag name="IGUANATEXSIZE" val="20"/>
  <p:tag name="IGUANATEXCURSOR" val="33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443,201"/>
  <p:tag name="ORIGINALWIDTH" val="2993,66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DISTINCT A.nombre, A.genero FROM &#10;  ( SELECT DISTINCT P2.a_nombre FROM &#10;      ( SELECT DISTINCT P1.p_nombre, P1.p_anho &#10;        FROM personaje P1 &#10;        WHERE P1.a_nombre='Tyler, Liv' &#10;  ) PLT, personaje P2&#10;    WHERE PLT.p_nombre = P2.p_nombre &#10;       AND PLT.p_anho = P2.p_anho&#10;  ) CLT, actor A&#10;  WHERE CLT.a_nombre = A.nombre&#10;\end{lstlisting}&#10;\end{document}"/>
  <p:tag name="IGUANATEXSIZE" val="12"/>
  <p:tag name="IGUANATEXCURSOR" val="42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5174"/>
  <p:tag name="ORIGINALWIDTH" val="1511,46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sf&#10;\color{green!50!black}(3) Consulta anidada (\texttt{\ckw FROM}):&#10;\end{document}&#10;"/>
  <p:tag name="IGUANATEXSIZE" val="20"/>
  <p:tag name="IGUANATEXCURSOR" val="31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83,429"/>
  <p:tag name="ORIGINALWIDTH" val="2997,41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DISTINCT A.nombre, A.genero &#10;FROM actor A NATURAL JOIN&#10;  ( SELECT DISTINCT P2.a_nombre AS nombre &#10;    FROM personaje P2 NATURAL JOIN&#10;      ( SELECT DISTINCT P1.p_nombre, P1.p_anho &#10;        FROM personaje P1 &#10;        WHERE P1.a_nombre='Tyler, Liv' &#10;      ) PLT&#10;  ) CLT&#10;\end{lstlisting}&#10;\end{document}"/>
  <p:tag name="IGUANATEXSIZE" val="12"/>
  <p:tag name="IGUANATEXCURSOR" val="39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5174"/>
  <p:tag name="ORIGINALWIDTH" val="900,125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sf&#10;\color{orange}(2) Join explicito:&#10;\end{document}&#10;"/>
  <p:tag name="IGUANATEXSIZE" val="20"/>
  <p:tag name="IGUANATEXCURSOR" val="27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94,6388"/>
  <p:tag name="ORIGINALWIDTH" val="2215,05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DISTINCT A.nombre, A.genero &#10;FROM actor A, &#10;   personaje P1, personaje P2 &#10;WHERE P1.a_nombre='Tyler, Liv' &#10;   AND P1.p_nombre = P2.p_nombre &#10;   AND P1.p_anho = p2.p_anho &#10;   AND A.nombre = P2.a_nombre&#10;\end{lstlisting}&#10;\end{document}"/>
  <p:tag name="IGUANATEXSIZE" val="12"/>
  <p:tag name="IGUANATEXCURSOR" val="35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5174"/>
  <p:tag name="ORIGINALWIDTH" val="1213,66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sf&#10;\color{blue}(1) Selección/producto:&#10;\end{document}&#10;"/>
  <p:tag name="IGUANATEXSIZE" val="20"/>
  <p:tag name="IGUANATEXCURSOR" val="26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3,2658"/>
  <p:tag name="ORIGINALWIDTH" val="565,578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 Caja Negra&#10;\end{document}&#10;"/>
  <p:tag name="IGUANATEXSIZE" val="20"/>
  <p:tag name="IGUANATEXCURSOR" val="23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581,971"/>
  <p:tag name="ORIGINALWIDTH" val="2998,91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DISTINCT A.nombre, A.genero &#10;FROM actor A&#10;WHERE A.nombre IN &#10;  ( SELECT DISTINCT P2.a_nombre &#10;    FROM personaje P2&#10;    WHERE (P2.p_nombre,P2.p_anho) IN &#10;      ( SELECT DISTINCT P1.p_nombre, P1.p_anho &#10;        FROM personaje P1 &#10;        WHERE P1.a_nombre='Tyler, Liv' &#10;      )&#10;  )&#10;\end{lstlisting}&#10;\end{document}"/>
  <p:tag name="IGUANATEXSIZE" val="12"/>
  <p:tag name="IGUANATEXCURSOR" val="31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5174"/>
  <p:tag name="ORIGINALWIDTH" val="1769,49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sf&#10;\color{brown}(4) Consulta anidada (\texttt{\ckw WHERE}/\texttt{\ckw IN}):&#10;\end{document}&#10;"/>
  <p:tag name="IGUANATEXSIZE" val="20"/>
  <p:tag name="IGUANATEXCURSOR" val="33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443,201"/>
  <p:tag name="ORIGINALWIDTH" val="2993,66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DISTINCT A.nombre, A.genero FROM &#10;  ( SELECT DISTINCT P2.a_nombre FROM &#10;      ( SELECT DISTINCT P1.p_nombre, P1.p_anho &#10;        FROM personaje P1 &#10;        WHERE P1.a_nombre='Tyler, Liv' &#10;  ) PLT, personaje P2&#10;    WHERE PLT.p_nombre = P2.p_nombre &#10;       AND PLT.p_anho = P2.p_anho&#10;  ) CLT, actor A&#10;  WHERE CLT.a_nombre = A.nombre&#10;\end{lstlisting}&#10;\end{document}"/>
  <p:tag name="IGUANATEXSIZE" val="12"/>
  <p:tag name="IGUANATEXCURSOR" val="42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88,402"/>
  <p:tag name="ORIGINALWIDTH" val="1983,27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Aterrizaje}\\&#10;\hline&#10;\schk{nave} &amp; \sch{planeta} &amp; \sch{país} &amp; \sch{año}\\[0.5ex]&#10;\hline &#10;Messenger &amp; Mercurio &amp; EEUU &amp; 2015\\&#10;Venera 3 &amp; Venus  &amp; URRS  &amp; 1966 \\&#10;%Venera 4 &amp; Venus  &amp; URRS  &amp; 1967 \\&#10;Pioneer &amp; Venus  &amp; EEUU  &amp; 1978 \\&#10;%Pioneer &amp; Venus  &amp; EEUU  &amp; 1978 \\&#10;Mars 2 lander &amp; Marte &amp; URRS &amp; 1971\\&#10;Viking 1 &amp; Marte &amp; EEUU &amp; 1976 \\&#10;Beagle 2 &amp; Marte &amp; ESA &amp; 2003\\&#10;Galileo &amp; Júpiter &amp; EEUU &amp; 2003 \\\hline&#10;\end{tabular}&#10;&#10;&#10;&#10;&#10;&#10;\end{document}"/>
  <p:tag name="IGUANATEXSIZE" val="15"/>
  <p:tag name="IGUANATEXCURSOR" val="32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5174"/>
  <p:tag name="ORIGINALWIDTH" val="1511,46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sf&#10;\color{green!50!black}(3) Consulta anidada (\texttt{\ckw FROM}):&#10;\end{document}&#10;"/>
  <p:tag name="IGUANATEXSIZE" val="20"/>
  <p:tag name="IGUANATEXCURSOR" val="31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83,429"/>
  <p:tag name="ORIGINALWIDTH" val="2997,41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DISTINCT A.nombre, A.genero &#10;FROM actor A NATURAL JOIN&#10;  ( SELECT DISTINCT P2.a_nombre AS nombre &#10;    FROM personaje P2 NATURAL JOIN&#10;      ( SELECT DISTINCT P1.p_nombre, P1.p_anho &#10;        FROM personaje P1 &#10;        WHERE P1.a_nombre='Tyler, Liv' &#10;      ) PLT&#10;  ) CLT&#10;\end{lstlisting}&#10;\end{document}"/>
  <p:tag name="IGUANATEXSIZE" val="12"/>
  <p:tag name="IGUANATEXCURSOR" val="39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5174"/>
  <p:tag name="ORIGINALWIDTH" val="900,125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sf&#10;\color{orange}(2) Join explicito:&#10;\end{document}&#10;"/>
  <p:tag name="IGUANATEXSIZE" val="20"/>
  <p:tag name="IGUANATEXCURSOR" val="27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94,6388"/>
  <p:tag name="ORIGINALWIDTH" val="2215,05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DISTINCT A.nombre, A.genero &#10;FROM actor A, &#10;   personaje P1, personaje P2 &#10;WHERE P1.a_nombre='Tyler, Liv' &#10;   AND P1.p_nombre = P2.p_nombre &#10;   AND P1.p_anho = p2.p_anho &#10;   AND A.nombre = P2.a_nombre&#10;\end{lstlisting}&#10;\end{document}"/>
  <p:tag name="IGUANATEXSIZE" val="12"/>
  <p:tag name="IGUANATEXCURSOR" val="35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5174"/>
  <p:tag name="ORIGINALWIDTH" val="1213,66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sf&#10;\color{blue}(1) Selección/producto:&#10;\end{document}&#10;"/>
  <p:tag name="IGUANATEXSIZE" val="20"/>
  <p:tag name="IGUANATEXCURSOR" val="26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3,2658"/>
  <p:tag name="ORIGINALWIDTH" val="565,578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 Caja Negra&#10;\end{document}&#10;"/>
  <p:tag name="IGUANATEXSIZE" val="20"/>
  <p:tag name="IGUANATEXCURSOR" val="23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581,971"/>
  <p:tag name="ORIGINALWIDTH" val="2998,91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DISTINCT A.nombre, A.genero &#10;FROM actor A&#10;WHERE A.nombre IN &#10;  ( SELECT DISTINCT P2.a_nombre &#10;    FROM personaje P2&#10;    WHERE (P2.p_nombre,P2.p_anho) IN &#10;      ( SELECT DISTINCT P1.p_nombre, P1.p_anho &#10;        FROM personaje P1 &#10;        WHERE P1.a_nombre='Tyler, Liv' &#10;      )&#10;  )&#10;\end{lstlisting}&#10;\end{document}"/>
  <p:tag name="IGUANATEXSIZE" val="12"/>
  <p:tag name="IGUANATEXCURSOR" val="31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5174"/>
  <p:tag name="ORIGINALWIDTH" val="1769,49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sf&#10;\color{brown}(4) Consulta anidada (\texttt{\ckw WHERE}/\texttt{\ckw IN}):&#10;\end{document}&#10;"/>
  <p:tag name="IGUANATEXSIZE" val="20"/>
  <p:tag name="IGUANATEXCURSOR" val="33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443,201"/>
  <p:tag name="ORIGINALWIDTH" val="2993,66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DISTINCT A.nombre, A.genero FROM &#10;  ( SELECT DISTINCT P2.a_nombre FROM &#10;      ( SELECT DISTINCT P1.p_nombre, P1.p_anho &#10;        FROM personaje P1 &#10;        WHERE P1.a_nombre='Tyler, Liv' &#10;  ) PLT, personaje P2&#10;    WHERE PLT.p_nombre = P2.p_nombre &#10;       AND PLT.p_anho = P2.p_anho&#10;  ) CLT, actor A&#10;  WHERE CLT.a_nombre = A.nombre&#10;\end{lstlisting}&#10;\end{document}"/>
  <p:tag name="IGUANATEXSIZE" val="12"/>
  <p:tag name="IGUANATEXCURSOR" val="42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5174"/>
  <p:tag name="ORIGINALWIDTH" val="1511,46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sf&#10;\color{green!50!black}(3) Consulta anidada (\texttt{\ckw FROM}):&#10;\end{document}&#10;"/>
  <p:tag name="IGUANATEXSIZE" val="20"/>
  <p:tag name="IGUANATEXCURSOR" val="31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01,904"/>
  <p:tag name="ORIGINALWIDTH" val="2414,58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Satélite}\\&#10;\hline&#10;\schk{nombre} &amp; \sch{planeta} &amp; \sch{descubridor} &amp; \sch{año}\\[0.5ex]&#10;\hline &#10;Luna &amp; Tierra &amp; $\bot$ &amp; $\bot$\\&#10;Ganímedes &amp; Júpiter &amp; Galileo Galilei &amp; 1610\\&#10;Calisto &amp; Júpiter &amp; Galileo Galilei &amp; 1610\\&#10;Europa &amp; Júpiter &amp; Galileo Galilei &amp; 1610\\&#10;Ío &amp; Júpiter &amp; Galileo Galilei &amp; 1610\\&#10;Titán &amp; Saturno &amp; Christiaan Huygens &amp; 1655\\&#10;Tritón &amp; Neptuno &amp; William Lassell &amp; 1846\\\hline&#10;\end{tabular}&#10;&#10;&#10;&#10;&#10;&#10;\end{document}"/>
  <p:tag name="IGUANATEXSIZE" val="15"/>
  <p:tag name="IGUANATEXCURSOR" val="32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83,429"/>
  <p:tag name="ORIGINALWIDTH" val="2997,41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DISTINCT A.nombre, A.genero &#10;FROM actor A NATURAL JOIN&#10;  ( SELECT DISTINCT P2.a_nombre AS nombre &#10;    FROM personaje P2 NATURAL JOIN&#10;      ( SELECT DISTINCT P1.p_nombre, P1.p_anho &#10;        FROM personaje P1 &#10;        WHERE P1.a_nombre='Tyler, Liv' &#10;      ) PLT&#10;  ) CLT&#10;\end{lstlisting}&#10;\end{document}"/>
  <p:tag name="IGUANATEXSIZE" val="12"/>
  <p:tag name="IGUANATEXCURSOR" val="39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5174"/>
  <p:tag name="ORIGINALWIDTH" val="900,125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sf&#10;\color{orange}(2) Join explicito:&#10;\end{document}&#10;"/>
  <p:tag name="IGUANATEXSIZE" val="20"/>
  <p:tag name="IGUANATEXCURSOR" val="27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94,6388"/>
  <p:tag name="ORIGINALWIDTH" val="2215,05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DISTINCT A.nombre, A.genero &#10;FROM actor A, &#10;   personaje P1, personaje P2 &#10;WHERE P1.a_nombre='Tyler, Liv' &#10;   AND P1.p_nombre = P2.p_nombre &#10;   AND P1.p_anho = p2.p_anho &#10;   AND A.nombre = P2.a_nombre&#10;\end{lstlisting}&#10;\end{document}"/>
  <p:tag name="IGUANATEXSIZE" val="12"/>
  <p:tag name="IGUANATEXCURSOR" val="35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5174"/>
  <p:tag name="ORIGINALWIDTH" val="1213,66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sf&#10;\color{blue}(1) Selección/producto:&#10;\end{document}&#10;"/>
  <p:tag name="IGUANATEXSIZE" val="20"/>
  <p:tag name="IGUANATEXCURSOR" val="26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06,168"/>
  <p:tag name="ORIGINALWIDTH" val="3266,70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rlt{Planeta}\\&#10;\hline&#10;\schk{nombre} &amp; \sch{dist} &amp; \sch{radio} &amp; \sch{grav} &amp; \sch{días} &amp; \sch{años} &amp; \sch{temp}  &amp; \sch{anillo} \\[0.5ex]&#10;\hline &#10;Mercurio &amp; 0,39 &amp; 0,38 &amp; 2,8 &amp; 58,646 &amp; 0,241 &amp; 440 &amp; false \\&#10;Venus &amp; 0,72 &amp; 0,95 &amp; 8,9 &amp; -243,019 &amp; 0,615  &amp; 730 &amp; false\\&#10;Tierra &amp; 1,00  &amp; 1,00   &amp; 9,8 &amp; 0,997  &amp; 1,000  &amp; 288 &amp; false \\&#10;Marte &amp; 1,52 &amp; 0,53  &amp; 3,7 &amp; 1,026  &amp; 1,880  &amp; 186 &amp; false \\&#10;Júpiter &amp; 5,20 &amp; 10,97  &amp; 22,9 &amp; 0,414  &amp; 11,862 &amp; 152 &amp; true \\&#10;Saturno &amp; 9,54 &amp; 9,14  &amp; 9,1 &amp; 0,444  &amp; 29,447 &amp; 134 &amp; true\\&#10;Urano &amp; 19,19 &amp; 3,98  &amp; 7,8 &amp; -0,719 &amp; 84,017 &amp; 76 &amp; true\\&#10;Neptuno &amp; 30,07 &amp; 3,86  &amp; 11,0 &amp; 0,671  &amp; 164,791 &amp; 53 &amp; true\\ \hline&#10;\end{tabular}&#10;&#10;&#10;&#10;&#10;&#10;\end{document}"/>
  <p:tag name="IGUANATEXSIZE" val="15"/>
  <p:tag name="IGUANATEXCURSOR" val="66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77.2028"/>
  <p:tag name="ORIGINALWIDTH" val="1409.824"/>
  <p:tag name="LATEXADDIN" val="\documentclass{standalon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*&#10;FROM Planeta&#10;WHERE nombre = 'Venus'&#10;\end{lstlisting}&#10;\end{document}&#10;"/>
  <p:tag name="IGUANATEXSIZE" val="20"/>
  <p:tag name="IGUANATEXCURSOR" val="358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74.4657"/>
  <p:tag name="ORIGINALWIDTH" val="3037.12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hline&#10;\schk{nombre} &amp; \sch{dist} &amp; \sch{radio} &amp; \sch{grav} &amp; \sch{días} &amp; \sch{años} &amp; \sch{temp}  &amp; \sch{anillo} \\[0.5ex]&#10;\hline &#10;Venus &amp; 0,72 &amp; 0,95 &amp; 8,9 &amp; -243,019 &amp; 0,615  &amp; 730 &amp; false\\&#10; \hline&#10;\end{tabular}&#10;&#10;\end{document}"/>
  <p:tag name="IGUANATEXSIZE" val="16"/>
  <p:tag name="IGUANATEXCURSOR" val="264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06,168"/>
  <p:tag name="ORIGINALWIDTH" val="3266,70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rlt{Planeta}\\&#10;\hline&#10;\schk{nombre} &amp; \sch{dist} &amp; \sch{radio} &amp; \sch{grav} &amp; \sch{días} &amp; \sch{años} &amp; \sch{temp}  &amp; \sch{anillo} \\[0.5ex]&#10;\hline &#10;Mercurio &amp; 0,39 &amp; 0,38 &amp; 2,8 &amp; 58,646 &amp; 0,241 &amp; 440 &amp; false \\&#10;Venus &amp; 0,72 &amp; 0,95 &amp; 8,9 &amp; -243,019 &amp; 0,615  &amp; 730 &amp; false\\&#10;Tierra &amp; 1,00  &amp; 1,00   &amp; 9,8 &amp; 0,997  &amp; 1,000  &amp; 288 &amp; false \\&#10;Marte &amp; 1,52 &amp; 0,53  &amp; 3,7 &amp; 1,026  &amp; 1,880  &amp; 186 &amp; false \\&#10;Júpiter &amp; 5,20 &amp; 10,97  &amp; 22,9 &amp; 0,414  &amp; 11,862 &amp; 152 &amp; true \\&#10;Saturno &amp; 9,54 &amp; 9,14  &amp; 9,1 &amp; 0,444  &amp; 29,447 &amp; 134 &amp; true\\&#10;Urano &amp; 19,19 &amp; 3,98  &amp; 7,8 &amp; -0,719 &amp; 84,017 &amp; 76 &amp; true\\&#10;Neptuno &amp; 30,07 &amp; 3,86  &amp; 11,0 &amp; 0,671  &amp; 164,791 &amp; 53 &amp; true\\ \hline&#10;\end{tabular}&#10;&#10;&#10;&#10;&#10;&#10;\end{document}"/>
  <p:tag name="IGUANATEXSIZE" val="15"/>
  <p:tag name="IGUANATEXCURSOR" val="66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68.7289"/>
  <p:tag name="ORIGINALWIDTH" val="232.4709"/>
  <p:tag name="LATEXADDIN" val="\documentclass{article}&#10;\usepackage{amsmath}&#10;\pagestyle{empty}&#10;\begin{document}&#10;&#10;$\lceil \frac{|R|}{B} \rceil$&#10;&#10;&#10;\end{document}"/>
  <p:tag name="IGUANATEXSIZE" val="22"/>
  <p:tag name="IGUANATEXCURSOR" val="98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.2343"/>
  <p:tag name="ORIGINALWIDTH" val="136.4829"/>
  <p:tag name="LATEXADDIN" val="\documentclass{article}&#10;\usepackage{amsmath}&#10;\pagestyle{empty}&#10;\begin{document}&#10;&#10;$|R|$&#10;&#10;&#10;\end{document}"/>
  <p:tag name="IGUANATEXSIZE" val="22"/>
  <p:tag name="IGUANATEXCURSOR" val="85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6.4829"/>
  <p:tag name="ORIGINALWIDTH" val="177.7278"/>
  <p:tag name="LATEXADDIN" val="\documentclass{article}&#10;\usepackage{amsmath}&#10;\pagestyle{empty}&#10;\begin{document}&#10;&#10;$\lceil \frac{n}{B} \rceil$&#10;&#10;&#10;\end{document}"/>
  <p:tag name="IGUANATEXSIZE" val="22"/>
  <p:tag name="IGUANATEXCURSOR" val="108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8.4852"/>
  <p:tag name="ORIGINALWIDTH" val="549.6813"/>
  <p:tag name="LATEXADDIN" val="\documentclass{article}&#10;\usepackage[utf8]{inputenc}&#10;\usepackage{amsmath}&#10;\usepackage[table]{xcolor}&#10;\usepackage[normalem]{ulem}&#10;\usepackage{C:/Users/ahogan/Documents/Teaching/Databases/macros/bdd}&#10;\pagestyle{empty}&#10;&#10;\begin{document}&#10;\tpre&#10;\begin{tabular}{p{1.2cm}}&#10;\cellcolor{blue!25} Mercurio&#10;\end{tabular}&#10;\end{document}"/>
  <p:tag name="IGUANATEXSIZE" val="20"/>
  <p:tag name="IGUANATEXCURSOR" val="260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8.4852"/>
  <p:tag name="ORIGINALWIDTH" val="549.6813"/>
  <p:tag name="LATEXADDIN" val="\documentclass{article}&#10;\usepackage[utf8]{inputenc}&#10;\usepackage{amsmath}&#10;\usepackage[table]{xcolor}&#10;\usepackage[normalem]{ulem}&#10;\usepackage{C:/Users/ahogan/Documents/Teaching/Databases/macros/bdd}&#10;\pagestyle{empty}&#10;&#10;\begin{document}&#10;\tpre&#10;\begin{tabular}{p{1.2cm}}&#10;\cellcolor{blue!25} Venus&#10;\end{tabular}&#10;\end{document}"/>
  <p:tag name="IGUANATEXSIZE" val="20"/>
  <p:tag name="IGUANATEXCURSOR" val="260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8.4852"/>
  <p:tag name="ORIGINALWIDTH" val="549.6813"/>
  <p:tag name="LATEXADDIN" val="\documentclass{article}&#10;\usepackage[utf8]{inputenc}&#10;\usepackage{amsmath}&#10;\usepackage[table]{xcolor}&#10;\usepackage[normalem]{ulem}&#10;\usepackage{C:/Users/ahogan/Documents/Teaching/Databases/macros/bdd}&#10;\pagestyle{empty}&#10;&#10;\begin{document}&#10;\tpre&#10;\begin{tabular}{p{1.2cm}}&#10;\cellcolor{blue!25} Tierra&#10;\end{tabular}&#10;\end{document}"/>
  <p:tag name="IGUANATEXSIZE" val="20"/>
  <p:tag name="IGUANATEXCURSOR" val="291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8.4852"/>
  <p:tag name="ORIGINALWIDTH" val="549.6813"/>
  <p:tag name="LATEXADDIN" val="\documentclass{article}&#10;\usepackage[utf8]{inputenc}&#10;\usepackage{amsmath}&#10;\usepackage[table]{xcolor}&#10;\usepackage[normalem]{ulem}&#10;\usepackage{C:/Users/ahogan/Documents/Teaching/Databases/macros/bdd}&#10;\pagestyle{empty}&#10;&#10;\begin{document}&#10;\tpre&#10;\begin{tabular}{p{1.2cm}}&#10;\cellcolor{blue!25} Saturno&#10;\end{tabular}&#10;\end{document}"/>
  <p:tag name="IGUANATEXSIZE" val="20"/>
  <p:tag name="IGUANATEXCURSOR" val="292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8.4852"/>
  <p:tag name="ORIGINALWIDTH" val="549.6813"/>
  <p:tag name="LATEXADDIN" val="\documentclass{article}&#10;\usepackage[utf8]{inputenc}&#10;\usepackage{amsmath}&#10;\usepackage[table]{xcolor}&#10;\usepackage[normalem]{ulem}&#10;\usepackage{C:/Users/ahogan/Documents/Teaching/Databases/macros/bdd}&#10;\pagestyle{empty}&#10;&#10;\begin{document}&#10;\tpre&#10;\begin{tabular}{p{1.2cm}}&#10;\cellcolor{blue!25} Marte&#10;\end{tabular}&#10;\end{document}"/>
  <p:tag name="IGUANATEXSIZE" val="20"/>
  <p:tag name="IGUANATEXCURSOR" val="290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8.4852"/>
  <p:tag name="ORIGINALWIDTH" val="549.6813"/>
  <p:tag name="LATEXADDIN" val="\documentclass{article}&#10;\usepackage[utf8]{inputenc}&#10;\usepackage{amsmath}&#10;\usepackage[table]{xcolor}&#10;\usepackage[normalem]{ulem}&#10;\usepackage{C:/Users/ahogan/Documents/Teaching/Databases/macros/bdd}&#10;\pagestyle{empty}&#10;&#10;\begin{document}&#10;\tpre&#10;\begin{tabular}{p{1.2cm}}&#10;\cellcolor{blue!25} ...&#10;\end{tabular}&#10;\end{document}"/>
  <p:tag name="IGUANATEXSIZE" val="20"/>
  <p:tag name="IGUANATEXCURSOR" val="288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685.039"/>
  <p:tag name="ORIGINALWIDTH" val="780.6525"/>
  <p:tag name="LATEXADDIN" val="\documentclass{article}&#10;\usepackage[utf8]{inputenc}&#10;\usepackage{amsmath}&#10;\usepackage[table]{xcolor}&#10;\usepackage[normalem]{ulem}&#10;\usepackage{C:/Users/ahogan/Documents/Teaching/Databases/macros/bdd}&#10;\pagestyle{empty}&#10;&#10;\begin{document}&#10;\tpre&#10;\begin{tabular}{p{1.2cm} p{0.3cm}}&#10;\cellcolor{green!25} 000 &amp; \cellcolor{black!25} \\ &#10;  \\ [-1.7ex]&#10;\cellcolor{green!75} 001 &amp; \cellcolor{black!50} \\&#10;  \\ [-1.7ex]&#10;\cellcolor{green!25} 002 &amp; \cellcolor{black!25} \\&#10;  \\ [-1.7ex]&#10;\cellcolor{green!75} 003 &amp; \cellcolor{black!50} \\&#10;  \\ [-1.7ex]&#10;$\vdots$ &amp; $\vdots$ \\&#10;\cellcolor{green!25} 126 &amp; \cellcolor{black!25} \\&#10;  \\ [-1.7ex]&#10;\cellcolor{green!75} 127 &amp; \cellcolor{black!50} \\&#10;  \\ [-1.7ex]&#10;$\vdots$ &amp; $\vdots$ \\&#10;\cellcolor{green!75} 254 &amp; \cellcolor{black!50} \\&#10;  \\ [-1.7ex]&#10;\cellcolor{green!25} 255 &amp; \cellcolor{black!25} \\&#10;\end{tabular}&#10;\end{document}"/>
  <p:tag name="IGUANATEXSIZE" val="20"/>
  <p:tag name="IGUANATEXCURSOR" val="757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8.4852"/>
  <p:tag name="ORIGINALWIDTH" val="1529.059"/>
  <p:tag name="LATEXADDIN" val="\documentclass{article}&#10;\usepackage[utf8]{inputenc}&#10;\usepackage{amsmath}&#10;\usepackage[table]{xcolor}&#10;\usepackage[normalem]{ulem}&#10;\usepackage{C:/Users/ahogan/Documents/Teaching/Databases/macros/bdd}&#10;\pagestyle{empty}&#10;&#10;\begin{document}&#10;\tpre&#10;\begin{tabular}{p{1.2cm} r r r}&#10;\cellcolor{red!20}Venus &amp; \cellcolor{red!20} 0,72 &amp; \cellcolor{red!20} 0,95 &amp; \cellcolor{red!10} $\ldots$\\&#10;%\cellcolor{red!10} $\vdots$ &amp; \cellcolor{red!10} $\vdots$ &amp; \cellcolor{red!10} $\vdots$ &amp; \cellcolor{red!10} $\ddots$\\&#10;\end{tabular}&#10;&#10;\end{document}"/>
  <p:tag name="IGUANATEXSIZE" val="16"/>
  <p:tag name="IGUANATEXCURSOR" val="263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8.4852"/>
  <p:tag name="ORIGINALWIDTH" val="1529.059"/>
  <p:tag name="LATEXADDIN" val="\documentclass{article}&#10;\usepackage[utf8]{inputenc}&#10;\usepackage{amsmath}&#10;\usepackage[table]{xcolor}&#10;\usepackage[normalem]{ulem}&#10;\usepackage{C:/Users/ahogan/Documents/Teaching/Databases/macros/bdd}&#10;\pagestyle{empty}&#10;&#10;\begin{document}&#10;\tpre&#10;\begin{tabular}{p{1.2cm} r r r}&#10;\cellcolor{red!20}Tierra &amp; \cellcolor{red!20} 1,00 &amp; \cellcolor{red!20} 1,00 &amp; \cellcolor{red!10} $\ldots$\\&#10;%\cellcolor{red!10} $\vdots$ &amp; \cellcolor{red!10} $\vdots$ &amp; \cellcolor{red!10} $\vdots$ &amp; \cellcolor{red!10} $\ddots$\\&#10;\end{tabular}&#10;&#10;\end{document}"/>
  <p:tag name="IGUANATEXSIZE" val="16"/>
  <p:tag name="IGUANATEXCURSOR" val="269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8.4852"/>
  <p:tag name="ORIGINALWIDTH" val="1529.059"/>
  <p:tag name="LATEXADDIN" val="\documentclass{article}&#10;\usepackage[utf8]{inputenc}&#10;\usepackage{amsmath}&#10;\usepackage[table]{xcolor}&#10;\usepackage[normalem]{ulem}&#10;\usepackage{C:/Users/ahogan/Documents/Teaching/Databases/macros/bdd}&#10;\pagestyle{empty}&#10;&#10;\begin{document}&#10;\tpre&#10;\begin{tabular}{p{1.2cm} r r r}&#10;\cellcolor{red!20}Saturno &amp; \cellcolor{red!20} 9,54 &amp; \cellcolor{red!20} 9,14 &amp; \cellcolor{red!10} $\ldots$\\&#10;%\cellcolor{red!10} $\vdots$ &amp; \cellcolor{red!10} $\vdots$ &amp; \cellcolor{red!10} $\vdots$ &amp; \cellcolor{red!10} $\ddots$\\&#10;\end{tabular}&#10;&#10;\end{document}"/>
  <p:tag name="IGUANATEXSIZE" val="16"/>
  <p:tag name="IGUANATEXCURSOR" val="262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51.4811"/>
  <p:tag name="ORIGINALWIDTH" val="202.4747"/>
  <p:tag name="LATEXADDIN" val="\documentclass{article}&#10;\usepackage{amsmath}&#10;\pagestyle{empty}&#10;\begin{document}&#10;&#10;$\lfloor \frac{M}{B} \rfloor$&#10;&#10;&#10;\end{document}"/>
  <p:tag name="IGUANATEXSIZE" val="22"/>
  <p:tag name="IGUANATEXCURSOR" val="109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8.4852"/>
  <p:tag name="ORIGINALWIDTH" val="1529.059"/>
  <p:tag name="LATEXADDIN" val="\documentclass{article}&#10;\usepackage[utf8]{inputenc}&#10;\usepackage{amsmath}&#10;\usepackage[table]{xcolor}&#10;\usepackage[normalem]{ulem}&#10;\usepackage{C:/Users/ahogan/Documents/Teaching/Databases/macros/bdd}&#10;\pagestyle{empty}&#10;&#10;\begin{document}&#10;\tpre&#10;\begin{tabular}{p{1.2cm} r r r}&#10;\cellcolor{red!20}Mercurio &amp; \cellcolor{red!20} 0,39 &amp; \cellcolor{red!20} 0,38 &amp; \cellcolor{red!10} $\ldots$\\&#10;%\cellcolor{red!10} $\vdots$ &amp; \cellcolor{red!10} $\vdots$ &amp; \cellcolor{red!10} $\vdots$ &amp; \cellcolor{red!10} $\ddots$\\&#10;\end{tabular}&#10;&#10;\end{document}"/>
  <p:tag name="IGUANATEXSIZE" val="16"/>
  <p:tag name="IGUANATEXCURSOR" val="349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8.4852"/>
  <p:tag name="ORIGINALWIDTH" val="1529.059"/>
  <p:tag name="LATEXADDIN" val="\documentclass{article}&#10;\usepackage[utf8]{inputenc}&#10;\usepackage{amsmath}&#10;\usepackage[table]{xcolor}&#10;\usepackage[normalem]{ulem}&#10;\usepackage{C:/Users/ahogan/Documents/Teaching/Databases/macros/bdd}&#10;\pagestyle{empty}&#10;&#10;\begin{document}&#10;\tpre&#10;\begin{tabular}{p{1.2cm} r r r}&#10;\cellcolor{red!20}Marte &amp; \cellcolor{red!20} 1,52 &amp; \cellcolor{red!20} 0,53 &amp; \cellcolor{red!10} $\ldots$\\&#10;%\cellcolor{red!10} $\vdots$ &amp; \cellcolor{red!10} $\vdots$ &amp; \cellcolor{red!10} $\vdots$ &amp; \cellcolor{red!10} $\ddots$\\&#10;\end{tabular}&#10;&#10;\end{document}"/>
  <p:tag name="IGUANATEXSIZE" val="16"/>
  <p:tag name="IGUANATEXCURSOR" val="346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8.4852"/>
  <p:tag name="ORIGINALWIDTH" val="549.6813"/>
  <p:tag name="LATEXADDIN" val="\documentclass{article}&#10;\usepackage[utf8]{inputenc}&#10;\usepackage{amsmath}&#10;\usepackage[table]{xcolor}&#10;\usepackage[normalem]{ulem}&#10;\usepackage{C:/Users/ahogan/Documents/Teaching/Databases/macros/bdd}&#10;\pagestyle{empty}&#10;&#10;\begin{document}&#10;\tpre&#10;\begin{tabular}{p{1.2cm}}&#10;\cellcolor{blue!25} Mercurio&#10;\end{tabular}&#10;\end{document}"/>
  <p:tag name="IGUANATEXSIZE" val="20"/>
  <p:tag name="IGUANATEXCURSOR" val="260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8.4852"/>
  <p:tag name="ORIGINALWIDTH" val="549.6813"/>
  <p:tag name="LATEXADDIN" val="\documentclass{article}&#10;\usepackage[utf8]{inputenc}&#10;\usepackage{amsmath}&#10;\usepackage[table]{xcolor}&#10;\usepackage[normalem]{ulem}&#10;\usepackage{C:/Users/ahogan/Documents/Teaching/Databases/macros/bdd}&#10;\pagestyle{empty}&#10;&#10;\begin{document}&#10;\tpre&#10;\begin{tabular}{p{1.2cm}}&#10;\cellcolor{blue!25} Venus&#10;\end{tabular}&#10;\end{document}"/>
  <p:tag name="IGUANATEXSIZE" val="20"/>
  <p:tag name="IGUANATEXCURSOR" val="260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8.4852"/>
  <p:tag name="ORIGINALWIDTH" val="549.6813"/>
  <p:tag name="LATEXADDIN" val="\documentclass{article}&#10;\usepackage[utf8]{inputenc}&#10;\usepackage{amsmath}&#10;\usepackage[table]{xcolor}&#10;\usepackage[normalem]{ulem}&#10;\usepackage{C:/Users/ahogan/Documents/Teaching/Databases/macros/bdd}&#10;\pagestyle{empty}&#10;&#10;\begin{document}&#10;\tpre&#10;\begin{tabular}{p{1.2cm}}&#10;\cellcolor{blue!25} Tierra&#10;\end{tabular}&#10;\end{document}"/>
  <p:tag name="IGUANATEXSIZE" val="20"/>
  <p:tag name="IGUANATEXCURSOR" val="291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8.4852"/>
  <p:tag name="ORIGINALWIDTH" val="549.6813"/>
  <p:tag name="LATEXADDIN" val="\documentclass{article}&#10;\usepackage[utf8]{inputenc}&#10;\usepackage{amsmath}&#10;\usepackage[table]{xcolor}&#10;\usepackage[normalem]{ulem}&#10;\usepackage{C:/Users/ahogan/Documents/Teaching/Databases/macros/bdd}&#10;\pagestyle{empty}&#10;&#10;\begin{document}&#10;\tpre&#10;\begin{tabular}{p{1.2cm}}&#10;\cellcolor{blue!25} Saturno&#10;\end{tabular}&#10;\end{document}"/>
  <p:tag name="IGUANATEXSIZE" val="20"/>
  <p:tag name="IGUANATEXCURSOR" val="292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8.4852"/>
  <p:tag name="ORIGINALWIDTH" val="549.6813"/>
  <p:tag name="LATEXADDIN" val="\documentclass{article}&#10;\usepackage[utf8]{inputenc}&#10;\usepackage{amsmath}&#10;\usepackage[table]{xcolor}&#10;\usepackage[normalem]{ulem}&#10;\usepackage{C:/Users/ahogan/Documents/Teaching/Databases/macros/bdd}&#10;\pagestyle{empty}&#10;&#10;\begin{document}&#10;\tpre&#10;\begin{tabular}{p{1.2cm}}&#10;\cellcolor{blue!25} Marte&#10;\end{tabular}&#10;\end{document}"/>
  <p:tag name="IGUANATEXSIZE" val="20"/>
  <p:tag name="IGUANATEXCURSOR" val="290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8.4852"/>
  <p:tag name="ORIGINALWIDTH" val="549.6813"/>
  <p:tag name="LATEXADDIN" val="\documentclass{article}&#10;\usepackage[utf8]{inputenc}&#10;\usepackage{amsmath}&#10;\usepackage[table]{xcolor}&#10;\usepackage[normalem]{ulem}&#10;\usepackage{C:/Users/ahogan/Documents/Teaching/Databases/macros/bdd}&#10;\pagestyle{empty}&#10;&#10;\begin{document}&#10;\tpre&#10;\begin{tabular}{p{1.2cm}}&#10;\cellcolor{blue!25} ...&#10;\end{tabular}&#10;\end{document}"/>
  <p:tag name="IGUANATEXSIZE" val="20"/>
  <p:tag name="IGUANATEXCURSOR" val="288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77.2028"/>
  <p:tag name="ORIGINALWIDTH" val="1409.824"/>
  <p:tag name="LATEXADDIN" val="\documentclass{standalon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*&#10;FROM Planeta&#10;WHERE nombre = 'Venus'&#10;\end{lstlisting}&#10;\end{document}&#10;"/>
  <p:tag name="IGUANATEXSIZE" val="20"/>
  <p:tag name="IGUANATEXCURSOR" val="358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52.9809"/>
  <p:tag name="ORIGINALWIDTH" val="843.6446"/>
  <p:tag name="LATEXADDIN" val="\documentclass{article}&#10;\usepackage{amsmath}&#10;\pagestyle{empty}&#10;\begin{document}&#10;&#10;$O(\mathrm{max}(1,\lceil \frac{k}{B} \rceil))$&#10;&#10;&#10;\end{document}"/>
  <p:tag name="IGUANATEXSIZE" val="18"/>
  <p:tag name="IGUANATEXCURSOR" val="116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68.7289"/>
  <p:tag name="ORIGINALWIDTH" val="232.4709"/>
  <p:tag name="LATEXADDIN" val="\documentclass{article}&#10;\usepackage{amsmath}&#10;\pagestyle{empty}&#10;\begin{document}&#10;&#10;$\lceil \frac{|R|}{B} \rceil$&#10;&#10;&#10;\end{document}"/>
  <p:tag name="IGUANATEXSIZE" val="22"/>
  <p:tag name="IGUANATEXCURSOR" val="98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68.7289"/>
  <p:tag name="ORIGINALWIDTH" val="452.1935"/>
  <p:tag name="LATEXADDIN" val="\documentclass{article}&#10;\usepackage{amsmath}&#10;\pagestyle{empty}&#10;\begin{document}&#10;&#10;$O(\lceil \frac{|R|}{B} \rceil)$&#10;&#10;&#10;\end{document}"/>
  <p:tag name="IGUANATEXSIZE" val="18"/>
  <p:tag name="IGUANATEXCURSOR" val="104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685.039"/>
  <p:tag name="ORIGINALWIDTH" val="780.6525"/>
  <p:tag name="LATEXADDIN" val="\documentclass{article}&#10;\usepackage[utf8]{inputenc}&#10;\usepackage{amsmath}&#10;\usepackage[table]{xcolor}&#10;\usepackage[normalem]{ulem}&#10;\usepackage{C:/Users/ahogan/Documents/Teaching/Databases/macros/bdd}&#10;\pagestyle{empty}&#10;&#10;\begin{document}&#10;\tpre&#10;\begin{tabular}{p{1.2cm} p{0.3cm}}&#10;\cellcolor{green!25} 000 &amp; \cellcolor{black!25} \\ &#10;  \\ [-1.7ex]&#10;\cellcolor{green!75} 001 &amp; \cellcolor{black!50} \\&#10;  \\ [-1.7ex]&#10;\cellcolor{green!25} 002 &amp; \cellcolor{black!25} \\&#10;  \\ [-1.7ex]&#10;\cellcolor{green!75} 003 &amp; \cellcolor{black!50} \\&#10;  \\ [-1.7ex]&#10;$\vdots$ &amp; $\vdots$ \\&#10;\cellcolor{green!25} 126 &amp; \cellcolor{black!25} \\&#10;  \\ [-1.7ex]&#10;\cellcolor{green!75} 127 &amp; \cellcolor{black!50} \\&#10;  \\ [-1.7ex]&#10;$\vdots$ &amp; $\vdots$ \\&#10;\cellcolor{green!75} 254 &amp; \cellcolor{black!50} \\&#10;  \\ [-1.7ex]&#10;\cellcolor{green!25} 255 &amp; \cellcolor{black!25} \\&#10;\end{tabular}&#10;\end{document}"/>
  <p:tag name="IGUANATEXSIZE" val="20"/>
  <p:tag name="IGUANATEXCURSOR" val="757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8.4852"/>
  <p:tag name="ORIGINALWIDTH" val="1529.059"/>
  <p:tag name="LATEXADDIN" val="\documentclass{article}&#10;\usepackage[utf8]{inputenc}&#10;\usepackage{amsmath}&#10;\usepackage[table]{xcolor}&#10;\usepackage[normalem]{ulem}&#10;\usepackage{C:/Users/ahogan/Documents/Teaching/Databases/macros/bdd}&#10;\pagestyle{empty}&#10;&#10;\begin{document}&#10;\tpre&#10;\begin{tabular}{p{1.2cm} r r r}&#10;\cellcolor{red!20}Venus &amp; \cellcolor{red!20} 0,72 &amp; \cellcolor{red!20} 0,95 &amp; \cellcolor{red!10} $\ldots$\\&#10;%\cellcolor{red!10} $\vdots$ &amp; \cellcolor{red!10} $\vdots$ &amp; \cellcolor{red!10} $\vdots$ &amp; \cellcolor{red!10} $\ddots$\\&#10;\end{tabular}&#10;&#10;\end{document}"/>
  <p:tag name="IGUANATEXSIZE" val="16"/>
  <p:tag name="IGUANATEXCURSOR" val="263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8.4852"/>
  <p:tag name="ORIGINALWIDTH" val="1529.059"/>
  <p:tag name="LATEXADDIN" val="\documentclass{article}&#10;\usepackage[utf8]{inputenc}&#10;\usepackage{amsmath}&#10;\usepackage[table]{xcolor}&#10;\usepackage[normalem]{ulem}&#10;\usepackage{C:/Users/ahogan/Documents/Teaching/Databases/macros/bdd}&#10;\pagestyle{empty}&#10;&#10;\begin{document}&#10;\tpre&#10;\begin{tabular}{p{1.2cm} r r r}&#10;\cellcolor{red!20}Tierra &amp; \cellcolor{red!20} 1,00 &amp; \cellcolor{red!20} 1,00 &amp; \cellcolor{red!10} $\ldots$\\&#10;%\cellcolor{red!10} $\vdots$ &amp; \cellcolor{red!10} $\vdots$ &amp; \cellcolor{red!10} $\vdots$ &amp; \cellcolor{red!10} $\ddots$\\&#10;\end{tabular}&#10;&#10;\end{document}"/>
  <p:tag name="IGUANATEXSIZE" val="16"/>
  <p:tag name="IGUANATEXCURSOR" val="269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8.4852"/>
  <p:tag name="ORIGINALWIDTH" val="1529.059"/>
  <p:tag name="LATEXADDIN" val="\documentclass{article}&#10;\usepackage[utf8]{inputenc}&#10;\usepackage{amsmath}&#10;\usepackage[table]{xcolor}&#10;\usepackage[normalem]{ulem}&#10;\usepackage{C:/Users/ahogan/Documents/Teaching/Databases/macros/bdd}&#10;\pagestyle{empty}&#10;&#10;\begin{document}&#10;\tpre&#10;\begin{tabular}{p{1.2cm} r r r}&#10;\cellcolor{red!20}Saturno &amp; \cellcolor{red!20} 9,54 &amp; \cellcolor{red!20} 9,14 &amp; \cellcolor{red!10} $\ldots$\\&#10;%\cellcolor{red!10} $\vdots$ &amp; \cellcolor{red!10} $\vdots$ &amp; \cellcolor{red!10} $\vdots$ &amp; \cellcolor{red!10} $\ddots$\\&#10;\end{tabular}&#10;&#10;\end{document}"/>
  <p:tag name="IGUANATEXSIZE" val="16"/>
  <p:tag name="IGUANATEXCURSOR" val="262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8.4852"/>
  <p:tag name="ORIGINALWIDTH" val="1529.059"/>
  <p:tag name="LATEXADDIN" val="\documentclass{article}&#10;\usepackage[utf8]{inputenc}&#10;\usepackage{amsmath}&#10;\usepackage[table]{xcolor}&#10;\usepackage[normalem]{ulem}&#10;\usepackage{C:/Users/ahogan/Documents/Teaching/Databases/macros/bdd}&#10;\pagestyle{empty}&#10;&#10;\begin{document}&#10;\tpre&#10;\begin{tabular}{p{1.2cm} r r r}&#10;\cellcolor{red!20}Mercurio &amp; \cellcolor{red!20} 0,39 &amp; \cellcolor{red!20} 0,38 &amp; \cellcolor{red!10} $\ldots$\\&#10;%\cellcolor{red!10} $\vdots$ &amp; \cellcolor{red!10} $\vdots$ &amp; \cellcolor{red!10} $\vdots$ &amp; \cellcolor{red!10} $\ddots$\\&#10;\end{tabular}&#10;&#10;\end{document}"/>
  <p:tag name="IGUANATEXSIZE" val="16"/>
  <p:tag name="IGUANATEXCURSOR" val="349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8.4852"/>
  <p:tag name="ORIGINALWIDTH" val="1529.059"/>
  <p:tag name="LATEXADDIN" val="\documentclass{article}&#10;\usepackage[utf8]{inputenc}&#10;\usepackage{amsmath}&#10;\usepackage[table]{xcolor}&#10;\usepackage[normalem]{ulem}&#10;\usepackage{C:/Users/ahogan/Documents/Teaching/Databases/macros/bdd}&#10;\pagestyle{empty}&#10;&#10;\begin{document}&#10;\tpre&#10;\begin{tabular}{p{1.2cm} r r r}&#10;\cellcolor{red!20}Marte &amp; \cellcolor{red!20} 1,52 &amp; \cellcolor{red!20} 0,53 &amp; \cellcolor{red!10} $\ldots$\\&#10;%\cellcolor{red!10} $\vdots$ &amp; \cellcolor{red!10} $\vdots$ &amp; \cellcolor{red!10} $\vdots$ &amp; \cellcolor{red!10} $\ddots$\\&#10;\end{tabular}&#10;&#10;\end{document}"/>
  <p:tag name="IGUANATEXSIZE" val="16"/>
  <p:tag name="IGUANATEXCURSOR" val="346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8.4852"/>
  <p:tag name="ORIGINALWIDTH" val="549.6813"/>
  <p:tag name="LATEXADDIN" val="\documentclass{article}&#10;\usepackage[utf8]{inputenc}&#10;\usepackage{amsmath}&#10;\usepackage[table]{xcolor}&#10;\usepackage[normalem]{ulem}&#10;\usepackage{C:/Users/ahogan/Documents/Teaching/Databases/macros/bdd}&#10;\pagestyle{empty}&#10;&#10;\begin{document}&#10;\tpre&#10;\begin{tabular}{p{1.2cm}}&#10;\cellcolor{blue!25} Mercurio&#10;\end{tabular}&#10;\end{document}"/>
  <p:tag name="IGUANATEXSIZE" val="20"/>
  <p:tag name="IGUANATEXCURSOR" val="260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8.4852"/>
  <p:tag name="ORIGINALWIDTH" val="549.6813"/>
  <p:tag name="LATEXADDIN" val="\documentclass{article}&#10;\usepackage[utf8]{inputenc}&#10;\usepackage{amsmath}&#10;\usepackage[table]{xcolor}&#10;\usepackage[normalem]{ulem}&#10;\usepackage{C:/Users/ahogan/Documents/Teaching/Databases/macros/bdd}&#10;\pagestyle{empty}&#10;&#10;\begin{document}&#10;\tpre&#10;\begin{tabular}{p{1.2cm}}&#10;\cellcolor{blue!25} Venus&#10;\end{tabular}&#10;\end{document}"/>
  <p:tag name="IGUANATEXSIZE" val="20"/>
  <p:tag name="IGUANATEXCURSOR" val="260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8.4852"/>
  <p:tag name="ORIGINALWIDTH" val="549.6813"/>
  <p:tag name="LATEXADDIN" val="\documentclass{article}&#10;\usepackage[utf8]{inputenc}&#10;\usepackage{amsmath}&#10;\usepackage[table]{xcolor}&#10;\usepackage[normalem]{ulem}&#10;\usepackage{C:/Users/ahogan/Documents/Teaching/Databases/macros/bdd}&#10;\pagestyle{empty}&#10;&#10;\begin{document}&#10;\tpre&#10;\begin{tabular}{p{1.2cm}}&#10;\cellcolor{blue!25} Tierra&#10;\end{tabular}&#10;\end{document}"/>
  <p:tag name="IGUANATEXSIZE" val="20"/>
  <p:tag name="IGUANATEXCURSOR" val="291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3,2658"/>
  <p:tag name="ORIGINALWIDTH" val="565,578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 Caja Negra&#10;\end{document}&#10;"/>
  <p:tag name="IGUANATEXSIZE" val="20"/>
  <p:tag name="IGUANATEXCURSOR" val="23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8.4852"/>
  <p:tag name="ORIGINALWIDTH" val="549.6813"/>
  <p:tag name="LATEXADDIN" val="\documentclass{article}&#10;\usepackage[utf8]{inputenc}&#10;\usepackage{amsmath}&#10;\usepackage[table]{xcolor}&#10;\usepackage[normalem]{ulem}&#10;\usepackage{C:/Users/ahogan/Documents/Teaching/Databases/macros/bdd}&#10;\pagestyle{empty}&#10;&#10;\begin{document}&#10;\tpre&#10;\begin{tabular}{p{1.2cm}}&#10;\cellcolor{blue!25} Saturno&#10;\end{tabular}&#10;\end{document}"/>
  <p:tag name="IGUANATEXSIZE" val="20"/>
  <p:tag name="IGUANATEXCURSOR" val="292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8.4852"/>
  <p:tag name="ORIGINALWIDTH" val="549.6813"/>
  <p:tag name="LATEXADDIN" val="\documentclass{article}&#10;\usepackage[utf8]{inputenc}&#10;\usepackage{amsmath}&#10;\usepackage[table]{xcolor}&#10;\usepackage[normalem]{ulem}&#10;\usepackage{C:/Users/ahogan/Documents/Teaching/Databases/macros/bdd}&#10;\pagestyle{empty}&#10;&#10;\begin{document}&#10;\tpre&#10;\begin{tabular}{p{1.2cm}}&#10;\cellcolor{blue!25} Marte&#10;\end{tabular}&#10;\end{document}"/>
  <p:tag name="IGUANATEXSIZE" val="20"/>
  <p:tag name="IGUANATEXCURSOR" val="290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8.4852"/>
  <p:tag name="ORIGINALWIDTH" val="549.6813"/>
  <p:tag name="LATEXADDIN" val="\documentclass{article}&#10;\usepackage[utf8]{inputenc}&#10;\usepackage{amsmath}&#10;\usepackage[table]{xcolor}&#10;\usepackage[normalem]{ulem}&#10;\usepackage{C:/Users/ahogan/Documents/Teaching/Databases/macros/bdd}&#10;\pagestyle{empty}&#10;&#10;\begin{document}&#10;\tpre&#10;\begin{tabular}{p{1.2cm}}&#10;\cellcolor{blue!25} ...&#10;\end{tabular}&#10;\end{document}"/>
  <p:tag name="IGUANATEXSIZE" val="20"/>
  <p:tag name="IGUANATEXCURSOR" val="288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552.681"/>
  <p:tag name="ORIGINALWIDTH" val="1038.62"/>
  <p:tag name="LATEXADDIN" val="\documentclass{standalon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*&#10;FROM Planeta&#10;WHERE temp &gt; 100&#10;  AND temp &lt; 200&#10;\end{lstlisting}&#10;\end{document}&#10;"/>
  <p:tag name="IGUANATEXSIZE" val="20"/>
  <p:tag name="IGUANATEXCURSOR" val="334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52.9809"/>
  <p:tag name="ORIGINALWIDTH" val="843.6446"/>
  <p:tag name="LATEXADDIN" val="\documentclass{article}&#10;\usepackage{amsmath}&#10;\pagestyle{empty}&#10;\begin{document}&#10;&#10;$O(\mathrm{max}(1,\lceil \frac{k}{B} \rceil))$&#10;&#10;&#10;\end{document}"/>
  <p:tag name="IGUANATEXSIZE" val="18"/>
  <p:tag name="IGUANATEXCURSOR" val="116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68.7289"/>
  <p:tag name="ORIGINALWIDTH" val="452.1935"/>
  <p:tag name="LATEXADDIN" val="\documentclass{article}&#10;\usepackage{amsmath}&#10;\pagestyle{empty}&#10;\begin{document}&#10;&#10;$O(\lceil \frac{|R|}{B} \rceil)$&#10;&#10;&#10;\end{document}"/>
  <p:tag name="IGUANATEXSIZE" val="18"/>
  <p:tag name="IGUANATEXCURSOR" val="104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68.7289"/>
  <p:tag name="ORIGINALWIDTH" val="452.1935"/>
  <p:tag name="LATEXADDIN" val="\documentclass{article}&#10;\usepackage{amsmath}&#10;\pagestyle{empty}&#10;\begin{document}&#10;&#10;$O(\lceil \frac{|R|}{B} \rceil)$&#10;&#10;&#10;\end{document}"/>
  <p:tag name="IGUANATEXSIZE" val="18"/>
  <p:tag name="IGUANATEXCURSOR" val="104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685.039"/>
  <p:tag name="ORIGINALWIDTH" val="780.6525"/>
  <p:tag name="LATEXADDIN" val="\documentclass{article}&#10;\usepackage[utf8]{inputenc}&#10;\usepackage{amsmath}&#10;\usepackage[table]{xcolor}&#10;\usepackage[normalem]{ulem}&#10;\usepackage{C:/Users/ahogan/Documents/Teaching/Databases/macros/bdd}&#10;\pagestyle{empty}&#10;&#10;\begin{document}&#10;\tpre&#10;\begin{tabular}{p{1.2cm} p{0.3cm}}&#10;\cellcolor{green!25} 000 &amp; \cellcolor{black!25} \\ &#10;  \\ [-1.7ex]&#10;\cellcolor{green!75} 001 &amp; \cellcolor{black!50} \\&#10;  \\ [-1.7ex]&#10;\cellcolor{green!25} 002 &amp; \cellcolor{black!25} \\&#10;  \\ [-1.7ex]&#10;\cellcolor{green!75} 003 &amp; \cellcolor{black!50} \\&#10;  \\ [-1.7ex]&#10;$\vdots$ &amp; $\vdots$ \\&#10;\cellcolor{green!25} 126 &amp; \cellcolor{black!25} \\&#10;  \\ [-1.7ex]&#10;\cellcolor{green!75} 127 &amp; \cellcolor{black!50} \\&#10;  \\ [-1.7ex]&#10;$\vdots$ &amp; $\vdots$ \\&#10;\cellcolor{green!75} 254 &amp; \cellcolor{black!50} \\&#10;  \\ [-1.7ex]&#10;\cellcolor{green!25} 255 &amp; \cellcolor{black!25} \\&#10;\end{tabular}&#10;\end{document}"/>
  <p:tag name="IGUANATEXSIZE" val="20"/>
  <p:tag name="IGUANATEXCURSOR" val="757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8.4852"/>
  <p:tag name="ORIGINALWIDTH" val="1529.059"/>
  <p:tag name="LATEXADDIN" val="\documentclass{article}&#10;\usepackage[utf8]{inputenc}&#10;\usepackage{amsmath}&#10;\usepackage[table]{xcolor}&#10;\usepackage[normalem]{ulem}&#10;\usepackage{C:/Users/ahogan/Documents/Teaching/Databases/macros/bdd}&#10;\pagestyle{empty}&#10;&#10;\begin{document}&#10;\tpre&#10;\begin{tabular}{p{1.2cm} r r r}&#10;\cellcolor{red!20}Venus &amp; \cellcolor{red!20} 0,72 &amp; \cellcolor{red!20} 0,95 &amp; \cellcolor{red!10} $\ldots$\\&#10;%\cellcolor{red!10} $\vdots$ &amp; \cellcolor{red!10} $\vdots$ &amp; \cellcolor{red!10} $\vdots$ &amp; \cellcolor{red!10} $\ddots$\\&#10;\end{tabular}&#10;&#10;\end{document}"/>
  <p:tag name="IGUANATEXSIZE" val="16"/>
  <p:tag name="IGUANATEXCURSOR" val="263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8.4852"/>
  <p:tag name="ORIGINALWIDTH" val="1529.059"/>
  <p:tag name="LATEXADDIN" val="\documentclass{article}&#10;\usepackage[utf8]{inputenc}&#10;\usepackage{amsmath}&#10;\usepackage[table]{xcolor}&#10;\usepackage[normalem]{ulem}&#10;\usepackage{C:/Users/ahogan/Documents/Teaching/Databases/macros/bdd}&#10;\pagestyle{empty}&#10;&#10;\begin{document}&#10;\tpre&#10;\begin{tabular}{p{1.2cm} r r r}&#10;\cellcolor{red!20}Tierra &amp; \cellcolor{red!20} 1,00 &amp; \cellcolor{red!20} 1,00 &amp; \cellcolor{red!10} $\ldots$\\&#10;%\cellcolor{red!10} $\vdots$ &amp; \cellcolor{red!10} $\vdots$ &amp; \cellcolor{red!10} $\vdots$ &amp; \cellcolor{red!10} $\ddots$\\&#10;\end{tabular}&#10;&#10;\end{document}"/>
  <p:tag name="IGUANATEXSIZE" val="16"/>
  <p:tag name="IGUANATEXCURSOR" val="269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581,971"/>
  <p:tag name="ORIGINALWIDTH" val="2998,91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DISTINCT A.nombre, A.genero &#10;FROM actor A&#10;WHERE A.nombre IN &#10;  ( SELECT DISTINCT P2.a_nombre &#10;    FROM personaje P2&#10;    WHERE (P2.p_nombre,P2.p_anho) IN &#10;      ( SELECT DISTINCT P1.p_nombre, P1.p_anho &#10;        FROM personaje P1 &#10;        WHERE P1.a_nombre='Tyler, Liv' &#10;      )&#10;  )&#10;\end{lstlisting}&#10;\end{document}"/>
  <p:tag name="IGUANATEXSIZE" val="12"/>
  <p:tag name="IGUANATEXCURSOR" val="31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8.4852"/>
  <p:tag name="ORIGINALWIDTH" val="1529.059"/>
  <p:tag name="LATEXADDIN" val="\documentclass{article}&#10;\usepackage[utf8]{inputenc}&#10;\usepackage{amsmath}&#10;\usepackage[table]{xcolor}&#10;\usepackage[normalem]{ulem}&#10;\usepackage{C:/Users/ahogan/Documents/Teaching/Databases/macros/bdd}&#10;\pagestyle{empty}&#10;&#10;\begin{document}&#10;\tpre&#10;\begin{tabular}{p{1.2cm} r r r}&#10;\cellcolor{red!20}Saturno &amp; \cellcolor{red!20} 9,54 &amp; \cellcolor{red!20} 9,14 &amp; \cellcolor{red!10} $\ldots$\\&#10;%\cellcolor{red!10} $\vdots$ &amp; \cellcolor{red!10} $\vdots$ &amp; \cellcolor{red!10} $\vdots$ &amp; \cellcolor{red!10} $\ddots$\\&#10;\end{tabular}&#10;&#10;\end{document}"/>
  <p:tag name="IGUANATEXSIZE" val="16"/>
  <p:tag name="IGUANATEXCURSOR" val="262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8.4852"/>
  <p:tag name="ORIGINALWIDTH" val="1529.059"/>
  <p:tag name="LATEXADDIN" val="\documentclass{article}&#10;\usepackage[utf8]{inputenc}&#10;\usepackage{amsmath}&#10;\usepackage[table]{xcolor}&#10;\usepackage[normalem]{ulem}&#10;\usepackage{C:/Users/ahogan/Documents/Teaching/Databases/macros/bdd}&#10;\pagestyle{empty}&#10;&#10;\begin{document}&#10;\tpre&#10;\begin{tabular}{p{1.2cm} r r r}&#10;\cellcolor{red!20}Mercurio &amp; \cellcolor{red!20} 0,39 &amp; \cellcolor{red!20} 0,38 &amp; \cellcolor{red!10} $\ldots$\\&#10;%\cellcolor{red!10} $\vdots$ &amp; \cellcolor{red!10} $\vdots$ &amp; \cellcolor{red!10} $\vdots$ &amp; \cellcolor{red!10} $\ddots$\\&#10;\end{tabular}&#10;&#10;\end{document}"/>
  <p:tag name="IGUANATEXSIZE" val="16"/>
  <p:tag name="IGUANATEXCURSOR" val="349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8.4852"/>
  <p:tag name="ORIGINALWIDTH" val="1529.059"/>
  <p:tag name="LATEXADDIN" val="\documentclass{article}&#10;\usepackage[utf8]{inputenc}&#10;\usepackage{amsmath}&#10;\usepackage[table]{xcolor}&#10;\usepackage[normalem]{ulem}&#10;\usepackage{C:/Users/ahogan/Documents/Teaching/Databases/macros/bdd}&#10;\pagestyle{empty}&#10;&#10;\begin{document}&#10;\tpre&#10;\begin{tabular}{p{1.2cm} r r r}&#10;\cellcolor{red!20}Marte &amp; \cellcolor{red!20} 1,52 &amp; \cellcolor{red!20} 0,53 &amp; \cellcolor{red!10} $\ldots$\\&#10;%\cellcolor{red!10} $\vdots$ &amp; \cellcolor{red!10} $\vdots$ &amp; \cellcolor{red!10} $\vdots$ &amp; \cellcolor{red!10} $\ddots$\\&#10;\end{tabular}&#10;&#10;\end{document}"/>
  <p:tag name="IGUANATEXSIZE" val="16"/>
  <p:tag name="IGUANATEXCURSOR" val="346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24.334"/>
  <p:tag name="ORIGINALWIDTH" val="3265.092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rlt{Planeta}\\&#10;\hline&#10;\schk{nombre} &amp; \sch{dist} &amp; \sch{radio} &amp; \sch{grav} &amp; \sch{días} &amp; \sch{años} &amp; \sch{temp}  &amp; \sch{anillo} \\[0.5ex]&#10;\hline &#10;Mercurio &amp; 0,39 &amp; 0,38 &amp; 2,8 &amp; 58,646 &amp; 0,241 &amp; 440 &amp; false \\&#10;Venus &amp; 0,72 &amp; 0,95 &amp; 8,9 &amp; -243,019 &amp; 0,615  &amp; 730 &amp; false\\&#10;Tierra &amp; 1,00  &amp; 1,00   &amp; 9,8 &amp; 0,997  &amp; 1,000  &amp; 288 &amp; false \\&#10;Marte &amp; 1,52 &amp; 0,53  &amp; 3,7 &amp; 1,026  &amp; 1,880  &amp; 186 &amp; false \\&#10;Júpiter &amp; 5,20 &amp; 10,97  &amp; 22,9 &amp; 0,414  &amp; 11,862 &amp; 152 &amp; true \\&#10;Saturno &amp; 9,54 &amp; 9,14  &amp; 9,1 &amp; 0,444  &amp; 29,447 &amp; 134 &amp; true\\&#10;Urano &amp; 19,19 &amp; 3,98  &amp; 7,8 &amp; -0,719 &amp; 84,017 &amp; 76 &amp; true\\&#10;Neptuno &amp; 30,07 &amp; 3,86  &amp; 11,0 &amp; 0,671  &amp; 164,791 &amp; 53 &amp; true\\ &#10;Pluto &amp; 39,48 &amp; 0,19  &amp; 0,1 &amp; 6,387  &amp; 248,000 &amp; 44 &amp; false\\\hline&#10;\end{tabular}&#10;&#10;&#10;&#10;&#10;&#10;\end{document}"/>
  <p:tag name="IGUANATEXSIZE" val="20"/>
  <p:tag name="IGUANATEXCURSOR" val="1020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52.9809"/>
  <p:tag name="ORIGINALWIDTH" val="147.7315"/>
  <p:tag name="LATEXADDIN" val="\documentclass{article}&#10;\usepackage{amsmath}&#10;\pagestyle{empty}&#10;\begin{document}&#10;$\lceil\frac{b}{2}\rceil$&#10;&#10;\end{document}"/>
  <p:tag name="IGUANATEXSIZE" val="20"/>
  <p:tag name="IGUANATEXCURSOR" val="94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24.334"/>
  <p:tag name="ORIGINALWIDTH" val="3265.092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rlt{Planeta}\\&#10;\hline&#10;\schk{nombre} &amp; \sch{dist} &amp; \sch{radio} &amp; \sch{grav} &amp; \sch{días} &amp; \sch{años} &amp; \sch{temp}  &amp; \sch{anillo} \\[0.5ex]&#10;\hline &#10;Mercurio &amp; 0,39 &amp; 0,38 &amp; 2,8 &amp; 58,646 &amp; 0,241 &amp; 440 &amp; false \\&#10;Venus &amp; 0,72 &amp; 0,95 &amp; 8,9 &amp; -243,019 &amp; 0,615  &amp; 730 &amp; false\\&#10;Tierra &amp; 1,00  &amp; 1,00   &amp; 9,8 &amp; 0,997  &amp; 1,000  &amp; 288 &amp; false \\&#10;Marte &amp; 1,52 &amp; 0,53  &amp; 3,7 &amp; 1,026  &amp; 1,880  &amp; 186 &amp; false \\&#10;Júpiter &amp; 5,20 &amp; 10,97  &amp; 22,9 &amp; 0,414  &amp; 11,862 &amp; 152 &amp; true \\&#10;Saturno &amp; 9,54 &amp; 9,14  &amp; 9,1 &amp; 0,444  &amp; 29,447 &amp; 134 &amp; true\\&#10;Urano &amp; 19,19 &amp; 3,98  &amp; 7,8 &amp; -0,719 &amp; 84,017 &amp; 76 &amp; true\\&#10;Neptuno &amp; 30,07 &amp; 3,86  &amp; 11,0 &amp; 0,671  &amp; 164,791 &amp; 53 &amp; true\\ &#10;Pluto &amp; 39,48 &amp; 0,19  &amp; 0,1 &amp; 6,387  &amp; 248,000 &amp; 44 &amp; false\\\hline&#10;\end{tabular}&#10;&#10;&#10;&#10;&#10;&#10;\end{document}"/>
  <p:tag name="IGUANATEXSIZE" val="20"/>
  <p:tag name="IGUANATEXCURSOR" val="1020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8.4852"/>
  <p:tag name="ORIGINALWIDTH" val="938.8826"/>
  <p:tag name="LATEXADDIN" val="\documentclass{article}&#10;\usepackage[utf8]{inputenc}&#10;\usepackage{amsmath}&#10;\usepackage[table]{xcolor}&#10;\usepackage[normalem]{ulem}&#10;\usepackage{C:/Users/ahogan/Documents/Teaching/Databases/macros/bdd}&#10;\pagestyle{empty}&#10;&#10;\begin{document}&#10;\tpre&#10;\begin{tabular}{r p{1.2cm}@{ }r}&#10;\cellcolor{red!20}44 &amp; \cellcolor{red!20} Pluto  &amp; \cellcolor{red!10}$\ldots$\\&#10;\end{tabular}&#10;&#10;\end{document}"/>
  <p:tag name="IGUANATEXSIZE" val="15"/>
  <p:tag name="IGUANATEXCURSOR" val="292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36.9704"/>
  <p:tag name="ORIGINALWIDTH" val="938.8826"/>
  <p:tag name="LATEXADDIN" val="\documentclass{article}&#10;\usepackage[utf8]{inputenc}&#10;\usepackage{amsmath}&#10;\usepackage[table]{xcolor}&#10;\usepackage[normalem]{ulem}&#10;\usepackage{C:/Users/ahogan/Documents/Teaching/Databases/macros/bdd}&#10;\pagestyle{empty}&#10;&#10;\begin{document}&#10;\tpre&#10;\begin{tabular}{r p{1.2cm}@{ }r}&#10;\cellcolor{red!20}53 &amp; \cellcolor{red!20} Neptuno  &amp; \cellcolor{red!10}$\ldots$\\&#10;\cellcolor{red!20}76 &amp; \cellcolor{red!20} Urano  &amp; \cellcolor{red!10}$\ldots$\\&#10;\end{tabular}&#10;&#10;\end{document}"/>
  <p:tag name="IGUANATEXSIZE" val="15"/>
  <p:tag name="IGUANATEXCURSOR" val="401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36.9704"/>
  <p:tag name="ORIGINALWIDTH" val="992.126"/>
  <p:tag name="LATEXADDIN" val="\documentclass{article}&#10;\usepackage[utf8]{inputenc}&#10;\usepackage{amsmath}&#10;\usepackage[table]{xcolor}&#10;\usepackage[normalem]{ulem}&#10;\usepackage{C:/Users/ahogan/Documents/Teaching/Databases/macros/bdd}&#10;\pagestyle{empty}&#10;&#10;\begin{document}&#10;\tpre&#10;\begin{tabular}{r p{1.2cm}@{ }r}&#10;\cellcolor{red!20}134 &amp; \cellcolor{red!20} Saturno  &amp; \cellcolor{red!10}$\ldots$\\&#10;\cellcolor{red!20}152 &amp; \cellcolor{red!20} Júpiter  &amp; \cellcolor{red!10}$\ldots$\\&#10;\end{tabular}&#10;&#10;\end{document}"/>
  <p:tag name="IGUANATEXSIZE" val="15"/>
  <p:tag name="IGUANATEXCURSOR" val="405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36.9704"/>
  <p:tag name="ORIGINALWIDTH" val="992.126"/>
  <p:tag name="LATEXADDIN" val="\documentclass{article}&#10;\usepackage[utf8]{inputenc}&#10;\usepackage{amsmath}&#10;\usepackage[table]{xcolor}&#10;\usepackage[normalem]{ulem}&#10;\usepackage{C:/Users/ahogan/Documents/Teaching/Databases/macros/bdd}&#10;\pagestyle{empty}&#10;&#10;\begin{document}&#10;\tpre&#10;\begin{tabular}{r p{1.2cm}@{ }r}&#10;\cellcolor{red!20}186 &amp; \cellcolor{red!20} Marte  &amp; \cellcolor{red!10}$\ldots$\\&#10;\cellcolor{red!20}288 &amp; \cellcolor{red!20} Tierra  &amp; \cellcolor{red!10}$\ldots$\\&#10;\end{tabular}&#10;&#10;\end{document}"/>
  <p:tag name="IGUANATEXSIZE" val="15"/>
  <p:tag name="IGUANATEXCURSOR" val="374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5174"/>
  <p:tag name="ORIGINALWIDTH" val="1769,49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sf&#10;\color{brown}(4) Consulta anidada (\texttt{\ckw WHERE}/\texttt{\ckw IN}):&#10;\end{document}&#10;"/>
  <p:tag name="IGUANATEXSIZE" val="20"/>
  <p:tag name="IGUANATEXCURSOR" val="33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36.9704"/>
  <p:tag name="ORIGINALWIDTH" val="992.126"/>
  <p:tag name="LATEXADDIN" val="\documentclass{article}&#10;\usepackage[utf8]{inputenc}&#10;\usepackage{amsmath}&#10;\usepackage[table]{xcolor}&#10;\usepackage[normalem]{ulem}&#10;\usepackage{C:/Users/ahogan/Documents/Teaching/Databases/macros/bdd}&#10;\pagestyle{empty}&#10;&#10;\begin{document}&#10;\tpre&#10;\begin{tabular}{r p{1.2cm}@{ }r}&#10;\cellcolor{red!20}440 &amp; \cellcolor{red!20} Mercurio  &amp; \cellcolor{red!10}$\ldots$\\&#10;\cellcolor{red!20}730 &amp; \cellcolor{red!20} Venus  &amp; \cellcolor{red!10}$\ldots$\\&#10;\end{tabular}&#10;&#10;\end{document}"/>
  <p:tag name="IGUANATEXSIZE" val="15"/>
  <p:tag name="IGUANATEXCURSOR" val="377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24.334"/>
  <p:tag name="ORIGINALWIDTH" val="3265.092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rlt{Planeta}\\&#10;\hline&#10;\schk{nombre} &amp; \sch{dist} &amp; \sch{radio} &amp; \sch{grav} &amp; \sch{días} &amp; \sch{años} &amp; \sch{temp}  &amp; \sch{anillo} \\[0.5ex]&#10;\hline &#10;Mercurio &amp; 0,39 &amp; 0,38 &amp; 2,8 &amp; 58,646 &amp; 0,241 &amp; 440 &amp; false \\&#10;Venus &amp; 0,72 &amp; 0,95 &amp; 8,9 &amp; -243,019 &amp; 0,615  &amp; 730 &amp; false\\&#10;Tierra &amp; 1,00  &amp; 1,00   &amp; 9,8 &amp; 0,997  &amp; 1,000  &amp; 288 &amp; false \\&#10;Marte &amp; 1,52 &amp; 0,53  &amp; 3,7 &amp; 1,026  &amp; 1,880  &amp; 186 &amp; false \\&#10;Júpiter &amp; 5,20 &amp; 10,97  &amp; 22,9 &amp; 0,414  &amp; 11,862 &amp; 152 &amp; true \\&#10;Saturno &amp; 9,54 &amp; 9,14  &amp; 9,1 &amp; 0,444  &amp; 29,447 &amp; 134 &amp; true\\&#10;Urano &amp; 19,19 &amp; 3,98  &amp; 7,8 &amp; -0,719 &amp; 84,017 &amp; 76 &amp; true\\&#10;Neptuno &amp; 30,07 &amp; 3,86  &amp; 11,0 &amp; 0,671  &amp; 164,791 &amp; 53 &amp; true\\ &#10;Pluto &amp; 39,48 &amp; 0,19  &amp; 0,1 &amp; 6,387  &amp; 248,000 &amp; 44 &amp; false\\\hline&#10;\end{tabular}&#10;&#10;&#10;&#10;&#10;&#10;\end{document}"/>
  <p:tag name="IGUANATEXSIZE" val="20"/>
  <p:tag name="IGUANATEXCURSOR" val="1020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8.4852"/>
  <p:tag name="ORIGINALWIDTH" val="938.8826"/>
  <p:tag name="LATEXADDIN" val="\documentclass{article}&#10;\usepackage[utf8]{inputenc}&#10;\usepackage{amsmath}&#10;\usepackage[table]{xcolor}&#10;\usepackage[normalem]{ulem}&#10;\usepackage{C:/Users/ahogan/Documents/Teaching/Databases/macros/bdd}&#10;\pagestyle{empty}&#10;&#10;\begin{document}&#10;\tpre&#10;\begin{tabular}{r p{1.2cm}@{ }r}&#10;\cellcolor{red!20}44 &amp; \cellcolor{red!20} Pluto  &amp; \cellcolor{red!10}$\ldots$\\&#10;\end{tabular}&#10;&#10;\end{document}"/>
  <p:tag name="IGUANATEXSIZE" val="15"/>
  <p:tag name="IGUANATEXCURSOR" val="292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36.9704"/>
  <p:tag name="ORIGINALWIDTH" val="938.8826"/>
  <p:tag name="LATEXADDIN" val="\documentclass{article}&#10;\usepackage[utf8]{inputenc}&#10;\usepackage{amsmath}&#10;\usepackage[table]{xcolor}&#10;\usepackage[normalem]{ulem}&#10;\usepackage{C:/Users/ahogan/Documents/Teaching/Databases/macros/bdd}&#10;\pagestyle{empty}&#10;&#10;\begin{document}&#10;\tpre&#10;\begin{tabular}{r p{1.2cm}@{ }r}&#10;\cellcolor{red!20}53 &amp; \cellcolor{red!20} Neptuno  &amp; \cellcolor{red!10}$\ldots$\\&#10;\cellcolor{red!20}76 &amp; \cellcolor{red!20} Urano  &amp; \cellcolor{red!10}$\ldots$\\&#10;\end{tabular}&#10;&#10;\end{document}"/>
  <p:tag name="IGUANATEXSIZE" val="15"/>
  <p:tag name="IGUANATEXCURSOR" val="401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36.9704"/>
  <p:tag name="ORIGINALWIDTH" val="992.126"/>
  <p:tag name="LATEXADDIN" val="\documentclass{article}&#10;\usepackage[utf8]{inputenc}&#10;\usepackage{amsmath}&#10;\usepackage[table]{xcolor}&#10;\usepackage[normalem]{ulem}&#10;\usepackage{C:/Users/ahogan/Documents/Teaching/Databases/macros/bdd}&#10;\pagestyle{empty}&#10;&#10;\begin{document}&#10;\tpre&#10;\begin{tabular}{r p{1.2cm}@{ }r}&#10;\cellcolor{red!20}134 &amp; \cellcolor{red!20} Saturno  &amp; \cellcolor{red!10}$\ldots$\\&#10;\cellcolor{red!20}152 &amp; \cellcolor{red!20} Júpiter  &amp; \cellcolor{red!10}$\ldots$\\&#10;\end{tabular}&#10;&#10;\end{document}"/>
  <p:tag name="IGUANATEXSIZE" val="15"/>
  <p:tag name="IGUANATEXCURSOR" val="405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36.9704"/>
  <p:tag name="ORIGINALWIDTH" val="992.126"/>
  <p:tag name="LATEXADDIN" val="\documentclass{article}&#10;\usepackage[utf8]{inputenc}&#10;\usepackage{amsmath}&#10;\usepackage[table]{xcolor}&#10;\usepackage[normalem]{ulem}&#10;\usepackage{C:/Users/ahogan/Documents/Teaching/Databases/macros/bdd}&#10;\pagestyle{empty}&#10;&#10;\begin{document}&#10;\tpre&#10;\begin{tabular}{r p{1.2cm}@{ }r}&#10;\cellcolor{red!20}186 &amp; \cellcolor{red!20} Marte  &amp; \cellcolor{red!10}$\ldots$\\&#10;\cellcolor{red!20}288 &amp; \cellcolor{red!20} Tierra  &amp; \cellcolor{red!10}$\ldots$\\&#10;\end{tabular}&#10;&#10;\end{document}"/>
  <p:tag name="IGUANATEXSIZE" val="15"/>
  <p:tag name="IGUANATEXCURSOR" val="374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36.9704"/>
  <p:tag name="ORIGINALWIDTH" val="992.126"/>
  <p:tag name="LATEXADDIN" val="\documentclass{article}&#10;\usepackage[utf8]{inputenc}&#10;\usepackage{amsmath}&#10;\usepackage[table]{xcolor}&#10;\usepackage[normalem]{ulem}&#10;\usepackage{C:/Users/ahogan/Documents/Teaching/Databases/macros/bdd}&#10;\pagestyle{empty}&#10;&#10;\begin{document}&#10;\tpre&#10;\begin{tabular}{r p{1.2cm}@{ }r}&#10;\cellcolor{red!20}440 &amp; \cellcolor{red!20} Mercurio  &amp; \cellcolor{red!10}$\ldots$\\&#10;\cellcolor{red!20}730 &amp; \cellcolor{red!20} Venus  &amp; \cellcolor{red!10}$\ldots$\\&#10;\end{tabular}&#10;&#10;\end{document}"/>
  <p:tag name="IGUANATEXSIZE" val="15"/>
  <p:tag name="IGUANATEXCURSOR" val="377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8.4852"/>
  <p:tag name="ORIGINALWIDTH" val="938.8826"/>
  <p:tag name="LATEXADDIN" val="\documentclass{article}&#10;\usepackage[utf8]{inputenc}&#10;\usepackage{amsmath}&#10;\usepackage[table]{xcolor}&#10;\usepackage[normalem]{ulem}&#10;\usepackage{C:/Users/ahogan/Documents/Teaching/Databases/macros/bdd}&#10;\pagestyle{empty}&#10;&#10;\begin{document}&#10;\tpre&#10;\begin{tabular}{r p{1.2cm}@{ }r}&#10;\cellcolor{red!20}44 &amp; \cellcolor{red!20} Pluto  &amp; \cellcolor{red!10}$\ldots$\\&#10;\end{tabular}&#10;&#10;\end{document}"/>
  <p:tag name="IGUANATEXSIZE" val="15"/>
  <p:tag name="IGUANATEXCURSOR" val="292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36.9704"/>
  <p:tag name="ORIGINALWIDTH" val="938.8826"/>
  <p:tag name="LATEXADDIN" val="\documentclass{article}&#10;\usepackage[utf8]{inputenc}&#10;\usepackage{amsmath}&#10;\usepackage[table]{xcolor}&#10;\usepackage[normalem]{ulem}&#10;\usepackage{C:/Users/ahogan/Documents/Teaching/Databases/macros/bdd}&#10;\pagestyle{empty}&#10;&#10;\begin{document}&#10;\tpre&#10;\begin{tabular}{r p{1.2cm}@{ }r}&#10;\cellcolor{red!20}53 &amp; \cellcolor{red!20} Neptuno  &amp; \cellcolor{red!10}$\ldots$\\&#10;\cellcolor{red!20}76 &amp; \cellcolor{red!20} Urano  &amp; \cellcolor{red!10}$\ldots$\\&#10;\end{tabular}&#10;&#10;\end{document}"/>
  <p:tag name="IGUANATEXSIZE" val="15"/>
  <p:tag name="IGUANATEXCURSOR" val="401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36.9704"/>
  <p:tag name="ORIGINALWIDTH" val="992.126"/>
  <p:tag name="LATEXADDIN" val="\documentclass{article}&#10;\usepackage[utf8]{inputenc}&#10;\usepackage{amsmath}&#10;\usepackage[table]{xcolor}&#10;\usepackage[normalem]{ulem}&#10;\usepackage{C:/Users/ahogan/Documents/Teaching/Databases/macros/bdd}&#10;\pagestyle{empty}&#10;&#10;\begin{document}&#10;\tpre&#10;\begin{tabular}{r p{1.2cm}@{ }r}&#10;\cellcolor{red!20}134 &amp; \cellcolor{red!20} Saturno  &amp; \cellcolor{red!10}$\ldots$\\&#10;\cellcolor{red!20}152 &amp; \cellcolor{red!20} Júpiter  &amp; \cellcolor{red!10}$\ldots$\\&#10;\end{tabular}&#10;&#10;\end{document}"/>
  <p:tag name="IGUANATEXSIZE" val="15"/>
  <p:tag name="IGUANATEXCURSOR" val="405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32914</TotalTime>
  <Words>1385</Words>
  <Application>Microsoft Office PowerPoint</Application>
  <PresentationFormat>On-screen Show (4:3)</PresentationFormat>
  <Paragraphs>317</Paragraphs>
  <Slides>44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44</vt:i4>
      </vt:variant>
    </vt:vector>
  </HeadingPairs>
  <TitlesOfParts>
    <vt:vector size="46" baseType="lpstr">
      <vt:lpstr>Office Theme</vt:lpstr>
      <vt:lpstr>1_Office Theme</vt:lpstr>
      <vt:lpstr>CC3201-1 Bases de Datos Otoño 2019  Clase 8: Indexación y    Optimización de Consultas</vt:lpstr>
      <vt:lpstr>Las preguntas de hoy</vt:lpstr>
      <vt:lpstr>Memoria</vt:lpstr>
      <vt:lpstr>Acceso secuencial</vt:lpstr>
      <vt:lpstr>Costos de acceder a los datos (estimaciones)</vt:lpstr>
      <vt:lpstr>Costos de acceder a los datos (estimaciones)</vt:lpstr>
      <vt:lpstr>Alta latencia de los discos duros</vt:lpstr>
      <vt:lpstr>Bloques en el disco duro</vt:lpstr>
      <vt:lpstr>Sistema de costos</vt:lpstr>
      <vt:lpstr>Memoria Principal vs. Memoria Secundaria</vt:lpstr>
      <vt:lpstr>Sistema de Costos</vt:lpstr>
      <vt:lpstr>Sistema de Costos</vt:lpstr>
      <vt:lpstr>Procesamiento de consultas</vt:lpstr>
      <vt:lpstr>SQL es un lenguaje declarativo</vt:lpstr>
      <vt:lpstr>SQL es un lenguaje declarativo</vt:lpstr>
      <vt:lpstr>Procesamiento de consultas</vt:lpstr>
      <vt:lpstr>Búsqueda</vt:lpstr>
      <vt:lpstr>Búsqueda</vt:lpstr>
      <vt:lpstr>Búsqueda Secuencial </vt:lpstr>
      <vt:lpstr>Índices</vt:lpstr>
      <vt:lpstr>Índice</vt:lpstr>
      <vt:lpstr>Índice Hash</vt:lpstr>
      <vt:lpstr>Índice Hash</vt:lpstr>
      <vt:lpstr>Índice Hash</vt:lpstr>
      <vt:lpstr>Índice Árbol B</vt:lpstr>
      <vt:lpstr>Índice Árbol B+</vt:lpstr>
      <vt:lpstr>Índice Árbol B+</vt:lpstr>
      <vt:lpstr>Índice Árbol B+</vt:lpstr>
      <vt:lpstr>Índice Árbol: B+</vt:lpstr>
      <vt:lpstr>Índices: Hash vs. Árbol B+</vt:lpstr>
      <vt:lpstr>Crear Índices: SQL</vt:lpstr>
      <vt:lpstr>Joins</vt:lpstr>
      <vt:lpstr>Reunir tablas: (EQUI) JOIN</vt:lpstr>
      <vt:lpstr>Loop anidado (sin índices) </vt:lpstr>
      <vt:lpstr>Loop anidado (con índices) </vt:lpstr>
      <vt:lpstr>Hash-join</vt:lpstr>
      <vt:lpstr>Sort-merge-join</vt:lpstr>
      <vt:lpstr>Joins: Comparación</vt:lpstr>
      <vt:lpstr>Ver la planificación: EXPLAIN/ANALYZE</vt:lpstr>
      <vt:lpstr>Ver la planificación: EXPLAIN/ANALYZE</vt:lpstr>
      <vt:lpstr>Indexación y optimización</vt:lpstr>
      <vt:lpstr>PowerPoint Presentation</vt:lpstr>
      <vt:lpstr>SQL es un lenguaje declarativo</vt:lpstr>
      <vt:lpstr>¿Preguntas?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CC3201 Bases de Datos</dc:title>
  <dc:creator>Aidan Hogan</dc:creator>
  <cp:lastModifiedBy>aidhog</cp:lastModifiedBy>
  <cp:revision>1472</cp:revision>
  <cp:lastPrinted>2016-09-12T03:42:43Z</cp:lastPrinted>
  <dcterms:created xsi:type="dcterms:W3CDTF">2006-08-16T00:00:00Z</dcterms:created>
  <dcterms:modified xsi:type="dcterms:W3CDTF">2019-04-22T11:29:50Z</dcterms:modified>
</cp:coreProperties>
</file>