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13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14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15.xml" ContentType="application/vnd.openxmlformats-officedocument.presentationml.notesSlide+xml"/>
  <Override PartName="/ppt/tags/tag122.xml" ContentType="application/vnd.openxmlformats-officedocument.presentationml.tags+xml"/>
  <Override PartName="/ppt/notesSlides/notesSlide16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528" r:id="rId2"/>
    <p:sldId id="801" r:id="rId3"/>
    <p:sldId id="684" r:id="rId4"/>
    <p:sldId id="685" r:id="rId5"/>
    <p:sldId id="686" r:id="rId6"/>
    <p:sldId id="687" r:id="rId7"/>
    <p:sldId id="688" r:id="rId8"/>
    <p:sldId id="689" r:id="rId9"/>
    <p:sldId id="690" r:id="rId10"/>
    <p:sldId id="691" r:id="rId11"/>
    <p:sldId id="692" r:id="rId12"/>
    <p:sldId id="693" r:id="rId13"/>
    <p:sldId id="694" r:id="rId14"/>
    <p:sldId id="695" r:id="rId15"/>
    <p:sldId id="696" r:id="rId16"/>
    <p:sldId id="697" r:id="rId17"/>
    <p:sldId id="698" r:id="rId18"/>
    <p:sldId id="699" r:id="rId19"/>
    <p:sldId id="700" r:id="rId20"/>
    <p:sldId id="701" r:id="rId21"/>
    <p:sldId id="702" r:id="rId22"/>
    <p:sldId id="703" r:id="rId23"/>
    <p:sldId id="704" r:id="rId24"/>
    <p:sldId id="705" r:id="rId25"/>
    <p:sldId id="706" r:id="rId26"/>
    <p:sldId id="812" r:id="rId27"/>
    <p:sldId id="707" r:id="rId28"/>
    <p:sldId id="708" r:id="rId29"/>
    <p:sldId id="709" r:id="rId30"/>
    <p:sldId id="710" r:id="rId31"/>
    <p:sldId id="711" r:id="rId32"/>
    <p:sldId id="712" r:id="rId33"/>
    <p:sldId id="713" r:id="rId34"/>
    <p:sldId id="714" r:id="rId35"/>
    <p:sldId id="802" r:id="rId36"/>
    <p:sldId id="715" r:id="rId37"/>
    <p:sldId id="716" r:id="rId38"/>
    <p:sldId id="717" r:id="rId39"/>
    <p:sldId id="718" r:id="rId40"/>
    <p:sldId id="719" r:id="rId41"/>
    <p:sldId id="720" r:id="rId42"/>
    <p:sldId id="721" r:id="rId43"/>
    <p:sldId id="722" r:id="rId44"/>
    <p:sldId id="723" r:id="rId45"/>
    <p:sldId id="724" r:id="rId46"/>
    <p:sldId id="725" r:id="rId47"/>
    <p:sldId id="726" r:id="rId48"/>
    <p:sldId id="727" r:id="rId49"/>
    <p:sldId id="728" r:id="rId50"/>
    <p:sldId id="729" r:id="rId51"/>
    <p:sldId id="730" r:id="rId52"/>
    <p:sldId id="731" r:id="rId53"/>
    <p:sldId id="732" r:id="rId54"/>
    <p:sldId id="733" r:id="rId55"/>
    <p:sldId id="734" r:id="rId56"/>
    <p:sldId id="735" r:id="rId57"/>
    <p:sldId id="736" r:id="rId58"/>
    <p:sldId id="737" r:id="rId59"/>
    <p:sldId id="738" r:id="rId60"/>
    <p:sldId id="739" r:id="rId61"/>
    <p:sldId id="740" r:id="rId62"/>
    <p:sldId id="741" r:id="rId63"/>
    <p:sldId id="742" r:id="rId64"/>
    <p:sldId id="813" r:id="rId65"/>
    <p:sldId id="743" r:id="rId66"/>
    <p:sldId id="744" r:id="rId67"/>
    <p:sldId id="745" r:id="rId68"/>
    <p:sldId id="746" r:id="rId69"/>
    <p:sldId id="747" r:id="rId70"/>
    <p:sldId id="748" r:id="rId71"/>
    <p:sldId id="749" r:id="rId72"/>
    <p:sldId id="750" r:id="rId73"/>
    <p:sldId id="751" r:id="rId74"/>
    <p:sldId id="752" r:id="rId75"/>
    <p:sldId id="753" r:id="rId76"/>
    <p:sldId id="754" r:id="rId77"/>
    <p:sldId id="755" r:id="rId78"/>
    <p:sldId id="756" r:id="rId79"/>
    <p:sldId id="757" r:id="rId80"/>
    <p:sldId id="758" r:id="rId81"/>
    <p:sldId id="785" r:id="rId82"/>
    <p:sldId id="800" r:id="rId83"/>
    <p:sldId id="680" r:id="rId8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8797"/>
    <a:srgbClr val="447F8F"/>
    <a:srgbClr val="0A1930"/>
    <a:srgbClr val="0C1C33"/>
    <a:srgbClr val="437C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5501" autoAdjust="0"/>
  </p:normalViewPr>
  <p:slideViewPr>
    <p:cSldViewPr>
      <p:cViewPr varScale="1">
        <p:scale>
          <a:sx n="88" d="100"/>
          <a:sy n="88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18-03-2019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18-03-2019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56241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31238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10195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9090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8545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26737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64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82850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60528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>
                <a:solidFill>
                  <a:prstClr val="black"/>
                </a:solidFill>
              </a:rPr>
              <a:pPr/>
              <a:t>82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30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41654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968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4997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35691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4569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28405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75846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0454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18-03-2019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18-03-2019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18-03-2019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18-03-2019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18-03-2019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18-03-2019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18-03-2019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18-03-2019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18-03-2019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18-03-2019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18-03-2019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18-03-2019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tags" Target="../tags/tag1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11" Type="http://schemas.openxmlformats.org/officeDocument/2006/relationships/image" Target="../media/image18.png"/><Relationship Id="rId5" Type="http://schemas.openxmlformats.org/officeDocument/2006/relationships/image" Target="../media/image29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11" Type="http://schemas.openxmlformats.org/officeDocument/2006/relationships/image" Target="../media/image32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38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26.xml"/><Relationship Id="rId7" Type="http://schemas.openxmlformats.org/officeDocument/2006/relationships/image" Target="../media/image44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.xml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tags" Target="../tags/tag30.xml"/><Relationship Id="rId7" Type="http://schemas.openxmlformats.org/officeDocument/2006/relationships/image" Target="../media/image47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33.xml"/><Relationship Id="rId7" Type="http://schemas.openxmlformats.org/officeDocument/2006/relationships/image" Target="../media/image50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4.xml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37.xml"/><Relationship Id="rId7" Type="http://schemas.openxmlformats.org/officeDocument/2006/relationships/image" Target="../media/image55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8.xml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54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56.png"/><Relationship Id="rId5" Type="http://schemas.openxmlformats.org/officeDocument/2006/relationships/image" Target="../media/image61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58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66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73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62.xml"/><Relationship Id="rId7" Type="http://schemas.openxmlformats.org/officeDocument/2006/relationships/image" Target="../media/image74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7.png"/><Relationship Id="rId5" Type="http://schemas.openxmlformats.org/officeDocument/2006/relationships/tags" Target="../tags/tag64.xml"/><Relationship Id="rId10" Type="http://schemas.openxmlformats.org/officeDocument/2006/relationships/image" Target="../media/image71.png"/><Relationship Id="rId4" Type="http://schemas.openxmlformats.org/officeDocument/2006/relationships/tags" Target="../tags/tag63.xml"/><Relationship Id="rId9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57.png"/><Relationship Id="rId3" Type="http://schemas.openxmlformats.org/officeDocument/2006/relationships/tags" Target="../tags/tag6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2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../media/image81.png"/><Relationship Id="rId5" Type="http://schemas.openxmlformats.org/officeDocument/2006/relationships/tags" Target="../tags/tag69.xml"/><Relationship Id="rId10" Type="http://schemas.openxmlformats.org/officeDocument/2006/relationships/image" Target="../media/image80.png"/><Relationship Id="rId4" Type="http://schemas.openxmlformats.org/officeDocument/2006/relationships/tags" Target="../tags/tag68.xml"/><Relationship Id="rId9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83.png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tags" Target="../tags/tag75.xml"/><Relationship Id="rId7" Type="http://schemas.openxmlformats.org/officeDocument/2006/relationships/image" Target="../media/image84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7.png"/><Relationship Id="rId4" Type="http://schemas.openxmlformats.org/officeDocument/2006/relationships/tags" Target="../tags/tag76.xml"/><Relationship Id="rId9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87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81.xml"/><Relationship Id="rId7" Type="http://schemas.openxmlformats.org/officeDocument/2006/relationships/image" Target="../media/image89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0.png"/><Relationship Id="rId5" Type="http://schemas.openxmlformats.org/officeDocument/2006/relationships/tags" Target="../tags/tag83.xml"/><Relationship Id="rId10" Type="http://schemas.openxmlformats.org/officeDocument/2006/relationships/image" Target="../media/image52.png"/><Relationship Id="rId4" Type="http://schemas.openxmlformats.org/officeDocument/2006/relationships/tags" Target="../tags/tag82.xml"/><Relationship Id="rId9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86.xml"/><Relationship Id="rId7" Type="http://schemas.openxmlformats.org/officeDocument/2006/relationships/notesSlide" Target="../notesSlides/notesSlide14.xml"/><Relationship Id="rId12" Type="http://schemas.openxmlformats.org/officeDocument/2006/relationships/image" Target="../media/image90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2.png"/><Relationship Id="rId5" Type="http://schemas.openxmlformats.org/officeDocument/2006/relationships/tags" Target="../tags/tag88.xml"/><Relationship Id="rId10" Type="http://schemas.openxmlformats.org/officeDocument/2006/relationships/image" Target="../media/image51.png"/><Relationship Id="rId4" Type="http://schemas.openxmlformats.org/officeDocument/2006/relationships/tags" Target="../tags/tag87.xml"/><Relationship Id="rId9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tags" Target="../tags/tag91.xml"/><Relationship Id="rId7" Type="http://schemas.openxmlformats.org/officeDocument/2006/relationships/image" Target="../media/image92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9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2.xml"/><Relationship Id="rId9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tags" Target="../tags/tag95.xml"/><Relationship Id="rId7" Type="http://schemas.openxmlformats.org/officeDocument/2006/relationships/image" Target="../media/image96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9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6.xml"/><Relationship Id="rId9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tags" Target="../tags/tag99.xml"/><Relationship Id="rId7" Type="http://schemas.openxmlformats.org/officeDocument/2006/relationships/image" Target="../media/image99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3.png"/><Relationship Id="rId5" Type="http://schemas.openxmlformats.org/officeDocument/2006/relationships/tags" Target="../tags/tag101.xml"/><Relationship Id="rId10" Type="http://schemas.openxmlformats.org/officeDocument/2006/relationships/image" Target="../media/image102.png"/><Relationship Id="rId4" Type="http://schemas.openxmlformats.org/officeDocument/2006/relationships/tags" Target="../tags/tag100.xml"/><Relationship Id="rId9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image" Target="../media/image106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image" Target="../media/image52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image" Target="../media/image110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tags" Target="../tags/tag118.xml"/><Relationship Id="rId7" Type="http://schemas.openxmlformats.org/officeDocument/2006/relationships/image" Target="../media/image116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11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9" Type="http://schemas.openxmlformats.org/officeDocument/2006/relationships/image" Target="../media/image11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Relationship Id="rId4" Type="http://schemas.openxmlformats.org/officeDocument/2006/relationships/image" Target="../media/image12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4.xml"/><Relationship Id="rId4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5.xml"/><Relationship Id="rId4" Type="http://schemas.openxmlformats.org/officeDocument/2006/relationships/image" Target="../media/image12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6.xml"/><Relationship Id="rId4" Type="http://schemas.openxmlformats.org/officeDocument/2006/relationships/image" Target="../media/image12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Relationship Id="rId4" Type="http://schemas.openxmlformats.org/officeDocument/2006/relationships/image" Target="../media/image12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Relationship Id="rId4" Type="http://schemas.openxmlformats.org/officeDocument/2006/relationships/image" Target="../media/image12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9.xml"/><Relationship Id="rId4" Type="http://schemas.openxmlformats.org/officeDocument/2006/relationships/image" Target="../media/image13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0.xml"/><Relationship Id="rId4" Type="http://schemas.openxmlformats.org/officeDocument/2006/relationships/image" Target="../media/image12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1.xml"/><Relationship Id="rId4" Type="http://schemas.openxmlformats.org/officeDocument/2006/relationships/image" Target="../media/image12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2.xml"/><Relationship Id="rId4" Type="http://schemas.openxmlformats.org/officeDocument/2006/relationships/image" Target="../media/image12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129.jpeg"/><Relationship Id="rId5" Type="http://schemas.openxmlformats.org/officeDocument/2006/relationships/image" Target="../media/image128.png"/><Relationship Id="rId4" Type="http://schemas.openxmlformats.org/officeDocument/2006/relationships/image" Target="../media/image13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129.jpe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7.xml"/><Relationship Id="rId4" Type="http://schemas.openxmlformats.org/officeDocument/2006/relationships/image" Target="../media/image129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2019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2: Modelo Relacional / Entidad-Relación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</a:t>
            </a:r>
            <a:r>
              <a:rPr lang="es-CL" dirty="0"/>
              <a:t>tabla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499" cy="25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4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188" cy="2516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(tabla)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64835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60" y="2262177"/>
            <a:ext cx="7486609" cy="126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Diferentes modelos de datos tienen</a:t>
            </a:r>
            <a:br>
              <a:rPr lang="es-CL" dirty="0" smtClean="0"/>
            </a:br>
            <a:r>
              <a:rPr lang="es-CL" dirty="0" smtClean="0"/>
              <a:t>	diferentes fortalezas y debilidades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4" y="1691632"/>
            <a:ext cx="4267291" cy="16103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019" y="2766450"/>
            <a:ext cx="4915344" cy="1435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28" y="1279949"/>
            <a:ext cx="3204108" cy="125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6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Pero el modelo (formal) más establecido es</a:t>
            </a:r>
            <a:br>
              <a:rPr lang="es-CL" dirty="0" smtClean="0"/>
            </a:br>
            <a:r>
              <a:rPr lang="es-CL" dirty="0" smtClean="0"/>
              <a:t>	el del modelo relacional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499" cy="25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8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</a:t>
            </a:r>
            <a:r>
              <a:rPr lang="es-CL" dirty="0"/>
              <a:t>M</a:t>
            </a:r>
            <a:r>
              <a:rPr lang="es-CL" dirty="0" smtClean="0"/>
              <a:t>odelo </a:t>
            </a:r>
            <a:r>
              <a:rPr lang="es-CL" dirty="0"/>
              <a:t>R</a:t>
            </a:r>
            <a:r>
              <a:rPr lang="es-CL" dirty="0" smtClean="0"/>
              <a:t>elacional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4309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4572000" cy="4906963"/>
          </a:xfrm>
        </p:spPr>
        <p:txBody>
          <a:bodyPr/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endParaRPr lang="es-CL" sz="2400" dirty="0"/>
          </a:p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Formalizado por</a:t>
            </a:r>
            <a:r>
              <a:rPr lang="es-CL" sz="2400" dirty="0"/>
              <a:t> </a:t>
            </a:r>
            <a:r>
              <a:rPr lang="es-CL" sz="2400" dirty="0" smtClean="0"/>
              <a:t>               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   </a:t>
            </a:r>
            <a:r>
              <a:rPr lang="es-CL" dirty="0" smtClean="0"/>
              <a:t>Edgar </a:t>
            </a:r>
            <a:r>
              <a:rPr lang="es-CL" dirty="0"/>
              <a:t>F. </a:t>
            </a:r>
            <a:r>
              <a:rPr lang="es-CL" dirty="0" err="1" smtClean="0"/>
              <a:t>Codd</a:t>
            </a:r>
            <a:r>
              <a:rPr lang="es-CL" sz="2400" dirty="0" smtClean="0"/>
              <a:t> (IBM)</a:t>
            </a:r>
            <a:r>
              <a:rPr lang="es-CL" dirty="0" smtClean="0"/>
              <a:t> </a:t>
            </a:r>
          </a:p>
          <a:p>
            <a:pPr marL="0" indent="0">
              <a:buNone/>
            </a:pPr>
            <a:r>
              <a:rPr lang="es-CL" dirty="0"/>
              <a:t> </a:t>
            </a:r>
            <a:r>
              <a:rPr lang="es-CL" dirty="0" smtClean="0"/>
              <a:t>            </a:t>
            </a:r>
            <a:r>
              <a:rPr lang="es-CL" sz="2400" dirty="0" smtClean="0"/>
              <a:t>en </a:t>
            </a:r>
            <a:r>
              <a:rPr lang="es-CL" dirty="0" smtClean="0"/>
              <a:t>1969</a:t>
            </a:r>
            <a:endParaRPr lang="es-CL" dirty="0"/>
          </a:p>
        </p:txBody>
      </p:sp>
      <p:pic>
        <p:nvPicPr>
          <p:cNvPr id="2050" name="Picture 2" descr="Edgar F Cod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59921"/>
            <a:ext cx="2834871" cy="402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58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Conceptos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/>
          <a:lstStyle/>
          <a:p>
            <a:endParaRPr lang="es-CL" dirty="0" smtClean="0"/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 smtClean="0"/>
          </a:p>
          <a:p>
            <a:r>
              <a:rPr lang="es-CL" sz="2800" dirty="0" smtClean="0">
                <a:solidFill>
                  <a:srgbClr val="00B050"/>
                </a:solidFill>
              </a:rPr>
              <a:t>Relación</a:t>
            </a:r>
            <a:r>
              <a:rPr lang="es-CL" dirty="0" smtClean="0"/>
              <a:t>: </a:t>
            </a:r>
            <a:r>
              <a:rPr lang="es-CL" sz="2400" dirty="0" smtClean="0"/>
              <a:t>A cada tabla, la llamamos una relación</a:t>
            </a:r>
          </a:p>
          <a:p>
            <a:pPr lvl="1"/>
            <a:r>
              <a:rPr lang="es-CL" sz="2000" dirty="0" smtClean="0"/>
              <a:t>En este caso: </a:t>
            </a:r>
            <a:r>
              <a:rPr lang="es-CL" sz="2000" b="1" dirty="0" smtClean="0">
                <a:solidFill>
                  <a:srgbClr val="00B050"/>
                </a:solidFill>
              </a:rPr>
              <a:t>Cervezas</a:t>
            </a:r>
          </a:p>
          <a:p>
            <a:r>
              <a:rPr lang="es-CL" sz="2800" dirty="0" smtClean="0">
                <a:solidFill>
                  <a:srgbClr val="0033CC"/>
                </a:solidFill>
              </a:rPr>
              <a:t>Atributo</a:t>
            </a:r>
            <a:r>
              <a:rPr lang="es-CL" sz="2800" dirty="0" smtClean="0"/>
              <a:t>: </a:t>
            </a:r>
            <a:r>
              <a:rPr lang="es-CL" sz="2400" dirty="0" smtClean="0"/>
              <a:t>A cada columna, la llamamos un atributo</a:t>
            </a:r>
          </a:p>
          <a:p>
            <a:pPr lvl="1"/>
            <a:r>
              <a:rPr lang="es-CL" sz="2000" dirty="0" smtClean="0"/>
              <a:t>En este caso: </a:t>
            </a:r>
            <a:r>
              <a:rPr lang="es-CL" sz="2000" b="1" dirty="0" smtClean="0">
                <a:solidFill>
                  <a:srgbClr val="0033CC"/>
                </a:solidFill>
              </a:rPr>
              <a:t>nombre</a:t>
            </a:r>
            <a:r>
              <a:rPr lang="es-CL" sz="2000" dirty="0" smtClean="0"/>
              <a:t>, </a:t>
            </a:r>
            <a:r>
              <a:rPr lang="es-CL" sz="2000" b="1" dirty="0" smtClean="0">
                <a:solidFill>
                  <a:srgbClr val="0033CC"/>
                </a:solidFill>
              </a:rPr>
              <a:t>tipo</a:t>
            </a:r>
            <a:r>
              <a:rPr lang="es-CL" sz="2000" dirty="0" smtClean="0"/>
              <a:t>, </a:t>
            </a:r>
            <a:r>
              <a:rPr lang="es-CL" sz="2000" b="1" dirty="0" smtClean="0">
                <a:solidFill>
                  <a:srgbClr val="0033CC"/>
                </a:solidFill>
              </a:rPr>
              <a:t>grados</a:t>
            </a:r>
            <a:r>
              <a:rPr lang="es-CL" sz="2000" dirty="0" smtClean="0"/>
              <a:t>, </a:t>
            </a:r>
            <a:r>
              <a:rPr lang="es-CL" sz="2000" b="1" dirty="0" smtClean="0">
                <a:solidFill>
                  <a:srgbClr val="0033CC"/>
                </a:solidFill>
              </a:rPr>
              <a:t>ciudad-origen</a:t>
            </a:r>
          </a:p>
          <a:p>
            <a:r>
              <a:rPr lang="es-CL" sz="2800" dirty="0" smtClean="0"/>
              <a:t>Tupla: </a:t>
            </a:r>
            <a:r>
              <a:rPr lang="es-CL" sz="2400" dirty="0" smtClean="0"/>
              <a:t>A cada fila, la llamamos una tupla</a:t>
            </a:r>
          </a:p>
          <a:p>
            <a:pPr lvl="1"/>
            <a:r>
              <a:rPr lang="es-CL" sz="2000" dirty="0" smtClean="0"/>
              <a:t>En este caso, p.ej., </a:t>
            </a:r>
          </a:p>
          <a:p>
            <a:pPr lvl="1"/>
            <a:endParaRPr lang="es-CL" dirty="0"/>
          </a:p>
          <a:p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417835"/>
            <a:ext cx="5434180" cy="212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066800"/>
            <a:ext cx="6423743" cy="25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6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52600" y="5486400"/>
            <a:ext cx="51816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Esquema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endParaRPr lang="es-CL" dirty="0" smtClean="0"/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 smtClean="0"/>
          </a:p>
          <a:p>
            <a:endParaRPr lang="es-CL" sz="2800" dirty="0" smtClean="0">
              <a:solidFill>
                <a:srgbClr val="00B050"/>
              </a:solidFill>
            </a:endParaRPr>
          </a:p>
          <a:p>
            <a:r>
              <a:rPr lang="es-CL" sz="2800" dirty="0" smtClean="0"/>
              <a:t>Para denominar una </a:t>
            </a:r>
            <a:r>
              <a:rPr lang="es-CL" sz="2800" dirty="0" smtClean="0">
                <a:solidFill>
                  <a:srgbClr val="0033CC"/>
                </a:solidFill>
              </a:rPr>
              <a:t>relación</a:t>
            </a:r>
            <a:r>
              <a:rPr lang="es-CL" sz="2800" dirty="0" smtClean="0"/>
              <a:t> con sus </a:t>
            </a:r>
            <a:r>
              <a:rPr lang="es-CL" sz="2800" dirty="0" smtClean="0">
                <a:solidFill>
                  <a:srgbClr val="00B050"/>
                </a:solidFill>
              </a:rPr>
              <a:t>atributos</a:t>
            </a:r>
            <a:r>
              <a:rPr lang="es-CL" sz="2800" dirty="0"/>
              <a:t> </a:t>
            </a:r>
            <a:r>
              <a:rPr lang="es-CL" sz="2800" dirty="0" smtClean="0"/>
              <a:t>…</a:t>
            </a:r>
            <a:endParaRPr lang="es-CL" sz="2000" dirty="0" smtClean="0"/>
          </a:p>
          <a:p>
            <a:pPr lvl="1"/>
            <a:endParaRPr lang="es-CL" dirty="0"/>
          </a:p>
          <a:p>
            <a:r>
              <a:rPr lang="es-CL" sz="2800" dirty="0" smtClean="0"/>
              <a:t>Un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esquema</a:t>
            </a:r>
            <a:r>
              <a:rPr lang="es-CL" sz="2800" dirty="0" smtClean="0"/>
              <a:t> es un conjunto de relaciones:</a:t>
            </a:r>
            <a:endParaRPr lang="es-CL" sz="2800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572000"/>
            <a:ext cx="4636596" cy="235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5677462"/>
            <a:ext cx="4747441" cy="801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066800"/>
            <a:ext cx="6423743" cy="25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9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Esquema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marL="457200" lvl="1" indent="0">
              <a:buNone/>
            </a:pPr>
            <a:endParaRPr lang="es-CL" dirty="0"/>
          </a:p>
          <a:p>
            <a:endParaRPr lang="es-CL" sz="2800" dirty="0" smtClean="0"/>
          </a:p>
          <a:p>
            <a:endParaRPr lang="es-CL" sz="2800" dirty="0"/>
          </a:p>
          <a:p>
            <a:endParaRPr lang="es-CL" sz="2800" dirty="0" smtClean="0"/>
          </a:p>
          <a:p>
            <a:endParaRPr lang="es-CL" sz="2800" dirty="0"/>
          </a:p>
          <a:p>
            <a:endParaRPr lang="es-CL" sz="2800" dirty="0" smtClean="0"/>
          </a:p>
          <a:p>
            <a:pPr marL="914400" lvl="2" indent="0">
              <a:buNone/>
            </a:pPr>
            <a:endParaRPr lang="es-CL" sz="20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1719421" y="1601440"/>
            <a:ext cx="51816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22" y="1792502"/>
            <a:ext cx="4747441" cy="8010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4400" y="3339525"/>
            <a:ext cx="73152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dirty="0" smtClean="0">
                <a:latin typeface="Calibri Light" panose="020F0302020204030204" pitchFamily="34" charset="0"/>
              </a:rPr>
              <a:t>¿La repetición de los </a:t>
            </a:r>
            <a:r>
              <a:rPr lang="es-CL" sz="2400" dirty="0">
                <a:latin typeface="Calibri Light" panose="020F0302020204030204" pitchFamily="34" charset="0"/>
              </a:rPr>
              <a:t>nombres de </a:t>
            </a:r>
            <a:r>
              <a:rPr lang="es-CL" sz="2400" dirty="0" smtClean="0">
                <a:latin typeface="Calibri Light" panose="020F0302020204030204" pitchFamily="34" charset="0"/>
              </a:rPr>
              <a:t>atributos</a:t>
            </a:r>
          </a:p>
          <a:p>
            <a:pPr algn="ctr"/>
            <a:r>
              <a:rPr lang="es-CL" sz="2400" dirty="0" smtClean="0">
                <a:latin typeface="Calibri Light" panose="020F0302020204030204" pitchFamily="34" charset="0"/>
              </a:rPr>
              <a:t>… es un problema?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4412030"/>
            <a:ext cx="7315200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latin typeface="Calibri Light" panose="020F0302020204030204" pitchFamily="34" charset="0"/>
              </a:rPr>
              <a:t>No, pero si </a:t>
            </a:r>
            <a:r>
              <a:rPr lang="es-CL" sz="2000" dirty="0" smtClean="0">
                <a:latin typeface="Calibri Light" panose="020F0302020204030204" pitchFamily="34" charset="0"/>
              </a:rPr>
              <a:t>fuera, </a:t>
            </a:r>
            <a:r>
              <a:rPr lang="es-CL" sz="2000" dirty="0">
                <a:latin typeface="Calibri Light" panose="020F0302020204030204" pitchFamily="34" charset="0"/>
              </a:rPr>
              <a:t>podríamos desambiguar (implícitamente) cada atributo usando el nombre de la relación</a:t>
            </a:r>
            <a:r>
              <a:rPr lang="es-CL" sz="2000" dirty="0" smtClean="0">
                <a:latin typeface="Calibri Light" panose="020F0302020204030204" pitchFamily="34" charset="0"/>
              </a:rPr>
              <a:t>:</a:t>
            </a:r>
          </a:p>
          <a:p>
            <a:pPr algn="ctr"/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379" y="5133513"/>
            <a:ext cx="3427242" cy="20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2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4800600"/>
            <a:ext cx="7961683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Dominio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endParaRPr lang="es-CL" dirty="0" smtClean="0"/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 smtClean="0"/>
          </a:p>
          <a:p>
            <a:endParaRPr lang="es-CL" sz="2800" dirty="0" smtClean="0">
              <a:solidFill>
                <a:srgbClr val="00B050"/>
              </a:solidFill>
            </a:endParaRPr>
          </a:p>
          <a:p>
            <a:r>
              <a:rPr lang="es-CL" sz="2800" dirty="0" smtClean="0"/>
              <a:t>Asumimos que cada </a:t>
            </a:r>
            <a:r>
              <a:rPr lang="es-CL" sz="2800" dirty="0" smtClean="0">
                <a:solidFill>
                  <a:srgbClr val="0033CC"/>
                </a:solidFill>
              </a:rPr>
              <a:t>atributo </a:t>
            </a:r>
            <a:r>
              <a:rPr lang="es-CL" sz="2800" dirty="0" smtClean="0"/>
              <a:t>tiene un </a:t>
            </a:r>
            <a:r>
              <a:rPr lang="es-CL" sz="2800" dirty="0" smtClean="0">
                <a:solidFill>
                  <a:srgbClr val="C00000"/>
                </a:solidFill>
              </a:rPr>
              <a:t>dominio</a:t>
            </a:r>
            <a:r>
              <a:rPr lang="es-CL" sz="2800" dirty="0" smtClean="0"/>
              <a:t>:</a:t>
            </a:r>
            <a:endParaRPr lang="es-CL" sz="2800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85" y="4971599"/>
            <a:ext cx="7657929" cy="80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066800"/>
            <a:ext cx="6423743" cy="25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4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123" y="1443985"/>
            <a:ext cx="2016000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Todo el mundo tiene </a:t>
            </a:r>
            <a:br>
              <a:rPr lang="es-CL" dirty="0" smtClean="0"/>
            </a:br>
            <a:r>
              <a:rPr lang="es-CL" dirty="0" smtClean="0"/>
              <a:t>	la necesidad de manejar datos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75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75" y="324259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74" y="504120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619" y="3243707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399" y="5035181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9124" y="323958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9124" y="503518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9850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9850" y="323958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9849" y="503518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4169" y="5410198"/>
            <a:ext cx="885825" cy="10199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7007" y="3428999"/>
            <a:ext cx="885825" cy="10199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7007" y="1676398"/>
            <a:ext cx="885825" cy="1019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5033" y="3428999"/>
            <a:ext cx="885825" cy="10199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5033" y="5410199"/>
            <a:ext cx="885825" cy="10199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2053" y="1676398"/>
            <a:ext cx="885825" cy="10199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2404" y="3428999"/>
            <a:ext cx="885825" cy="10199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6175" y="5410198"/>
            <a:ext cx="885825" cy="10199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1659" y="1676398"/>
            <a:ext cx="885825" cy="10199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4169" y="3428999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8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1" y="4362559"/>
            <a:ext cx="8686798" cy="2023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Instancia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Una </a:t>
            </a:r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instancia </a:t>
            </a:r>
            <a:r>
              <a:rPr lang="es-CL" dirty="0" smtClean="0"/>
              <a:t>de un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esquema</a:t>
            </a:r>
            <a:r>
              <a:rPr lang="es-CL" dirty="0" smtClean="0"/>
              <a:t> es </a:t>
            </a:r>
            <a:r>
              <a:rPr lang="es-CL" u="sng" dirty="0" smtClean="0"/>
              <a:t>un conjunto </a:t>
            </a:r>
            <a:r>
              <a:rPr lang="es-CL" dirty="0" smtClean="0"/>
              <a:t>de tuplas para cada relación de ese esquema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1" y="2590800"/>
            <a:ext cx="8686798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3" y="2780396"/>
            <a:ext cx="7657929" cy="8011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36" y="4557393"/>
            <a:ext cx="4168381" cy="9066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08" y="5762182"/>
            <a:ext cx="2900196" cy="395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4556319"/>
            <a:ext cx="4180940" cy="162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6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1" y="4362559"/>
            <a:ext cx="8686798" cy="2023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Instancia</a:t>
            </a:r>
            <a:endParaRPr lang="es-CL" dirty="0"/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36" y="4557393"/>
            <a:ext cx="4168381" cy="9066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08" y="5762182"/>
            <a:ext cx="2900196" cy="39553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037006" y="5679990"/>
            <a:ext cx="3200400" cy="559916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3800" y="6305490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000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el conjunto puede ser vacío</a:t>
            </a:r>
            <a:endParaRPr lang="es-CL" sz="2000" dirty="0">
              <a:solidFill>
                <a:srgbClr val="FFC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4556319"/>
            <a:ext cx="4180940" cy="1627932"/>
          </a:xfrm>
          <a:prstGeom prst="rect">
            <a:avLst/>
          </a:prstGeom>
        </p:spPr>
      </p:pic>
      <p:pic>
        <p:nvPicPr>
          <p:cNvPr id="13" name="Picture 2" descr="http://whiskeyreviewer.com/wp-content/uploads/2014/11/empty_liquor_shelv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068" y="1258938"/>
            <a:ext cx="5115864" cy="30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15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Instancia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Una </a:t>
            </a:r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instancia </a:t>
            </a:r>
            <a:r>
              <a:rPr lang="es-CL" dirty="0" smtClean="0"/>
              <a:t>de un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esquema</a:t>
            </a:r>
            <a:r>
              <a:rPr lang="es-CL" dirty="0" smtClean="0"/>
              <a:t> es </a:t>
            </a:r>
            <a:r>
              <a:rPr lang="es-CL" u="sng" dirty="0" smtClean="0"/>
              <a:t>un conjunto </a:t>
            </a:r>
            <a:r>
              <a:rPr lang="es-CL" dirty="0" smtClean="0"/>
              <a:t>de tuplas para cada relación de ese esquema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3097332"/>
            <a:ext cx="73152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¿Cuáles son las consecuencias de esta definición?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" y="4227493"/>
            <a:ext cx="7315200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s-CL" sz="2800" i="1" dirty="0" smtClean="0">
                <a:latin typeface="Calibri Light" panose="020F0302020204030204" pitchFamily="34" charset="0"/>
              </a:rPr>
              <a:t>No hay orden en las filas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s-CL" sz="2800" i="1" dirty="0" smtClean="0">
                <a:latin typeface="Calibri Light" panose="020F0302020204030204" pitchFamily="34" charset="0"/>
              </a:rPr>
              <a:t>No se puede tener filas duplicadas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4800" y="6332994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(SQL hace algo diferente)</a:t>
            </a:r>
          </a:p>
        </p:txBody>
      </p:sp>
    </p:spTree>
    <p:extLst>
      <p:ext uri="{BB962C8B-B14F-4D97-AF65-F5344CB8AC3E}">
        <p14:creationId xmlns:p14="http://schemas.microsoft.com/office/powerpoint/2010/main" val="409258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1" y="2514600"/>
            <a:ext cx="8686798" cy="3433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Instancia</a:t>
            </a:r>
            <a:endParaRPr lang="es-CL" dirty="0"/>
          </a:p>
        </p:txBody>
      </p:sp>
      <p:sp>
        <p:nvSpPr>
          <p:cNvPr id="4" name="Rectangle 3"/>
          <p:cNvSpPr/>
          <p:nvPr/>
        </p:nvSpPr>
        <p:spPr>
          <a:xfrm>
            <a:off x="228601" y="1219200"/>
            <a:ext cx="8686798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4" y="1408797"/>
            <a:ext cx="7660171" cy="8012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5" y="4659635"/>
            <a:ext cx="4998591" cy="1084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901" y="5056538"/>
            <a:ext cx="3480235" cy="4746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63" y="2594760"/>
            <a:ext cx="5016884" cy="195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4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2819400"/>
          </a:xfrm>
          <a:noFill/>
          <a:ln w="44450">
            <a:noFill/>
            <a:prstDash val="sysDash"/>
          </a:ln>
        </p:spPr>
        <p:txBody>
          <a:bodyPr/>
          <a:lstStyle/>
          <a:p>
            <a:pPr marL="0" indent="0">
              <a:buNone/>
            </a:pPr>
            <a:r>
              <a:rPr lang="es-CL" dirty="0" smtClean="0">
                <a:solidFill>
                  <a:srgbClr val="FF0000"/>
                </a:solidFill>
              </a:rPr>
              <a:t>Restricciones</a:t>
            </a:r>
            <a:r>
              <a:rPr lang="es-CL" dirty="0" smtClean="0"/>
              <a:t> (</a:t>
            </a:r>
            <a:r>
              <a:rPr lang="es-CL" i="1" dirty="0" smtClean="0"/>
              <a:t>de integridad</a:t>
            </a:r>
            <a:r>
              <a:rPr lang="es-CL" dirty="0" smtClean="0"/>
              <a:t>):</a:t>
            </a:r>
          </a:p>
          <a:p>
            <a:pPr marL="0" indent="0">
              <a:buNone/>
            </a:pPr>
            <a:r>
              <a:rPr lang="es-CL" dirty="0"/>
              <a:t>	</a:t>
            </a:r>
            <a:r>
              <a:rPr lang="es-CL" sz="2400" dirty="0" smtClean="0"/>
              <a:t>son</a:t>
            </a:r>
            <a:r>
              <a:rPr lang="es-CL" dirty="0" smtClean="0"/>
              <a:t> </a:t>
            </a:r>
            <a:r>
              <a:rPr lang="es-CL" dirty="0" smtClean="0">
                <a:solidFill>
                  <a:srgbClr val="FF0000"/>
                </a:solidFill>
              </a:rPr>
              <a:t>restricciones</a:t>
            </a:r>
            <a:r>
              <a:rPr lang="es-CL" dirty="0" smtClean="0"/>
              <a:t> </a:t>
            </a:r>
            <a:r>
              <a:rPr lang="es-CL" sz="2400" dirty="0" smtClean="0"/>
              <a:t>formales</a:t>
            </a:r>
          </a:p>
          <a:p>
            <a:pPr marL="0" indent="0">
              <a:buNone/>
            </a:pPr>
            <a:r>
              <a:rPr lang="es-CL" sz="2400" dirty="0"/>
              <a:t>	</a:t>
            </a:r>
            <a:r>
              <a:rPr lang="es-CL" sz="2400" dirty="0" smtClean="0"/>
              <a:t>	que imponemos a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un esquema</a:t>
            </a:r>
          </a:p>
          <a:p>
            <a:pPr marL="0" indent="0">
              <a:buNone/>
            </a:pPr>
            <a:r>
              <a:rPr lang="es-CL" sz="2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s-CL" sz="2400" dirty="0" smtClean="0"/>
              <a:t>que </a:t>
            </a:r>
            <a:r>
              <a:rPr lang="es-CL" sz="2800" dirty="0" smtClean="0"/>
              <a:t>todas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sus instancias</a:t>
            </a:r>
          </a:p>
          <a:p>
            <a:pPr marL="0" indent="0">
              <a:buNone/>
            </a:pPr>
            <a:r>
              <a:rPr lang="es-CL" sz="2800" dirty="0"/>
              <a:t>	</a:t>
            </a:r>
            <a:r>
              <a:rPr lang="es-CL" sz="2800" dirty="0" smtClean="0"/>
              <a:t>			deben satisfacer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6002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1026" name="Picture 2" descr="Image result for ke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94" y="1447800"/>
            <a:ext cx="4995211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7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Un</a:t>
            </a:r>
            <a:r>
              <a:rPr lang="es-CL" sz="2800" dirty="0" smtClean="0"/>
              <a:t> conjunto de </a:t>
            </a:r>
            <a:r>
              <a:rPr lang="es-CL" sz="2800" dirty="0" smtClean="0">
                <a:solidFill>
                  <a:srgbClr val="0033CC"/>
                </a:solidFill>
              </a:rPr>
              <a:t>atributos</a:t>
            </a:r>
            <a:r>
              <a:rPr lang="es-CL" sz="2800" dirty="0" smtClean="0"/>
              <a:t> </a:t>
            </a:r>
            <a:r>
              <a:rPr lang="es-CL" sz="2400" dirty="0" smtClean="0"/>
              <a:t>de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rgbClr val="00B050"/>
                </a:solidFill>
              </a:rPr>
              <a:t>una relación </a:t>
            </a:r>
          </a:p>
          <a:p>
            <a:pPr marL="0" indent="0">
              <a:buNone/>
            </a:pPr>
            <a:r>
              <a:rPr lang="es-CL" sz="2800" dirty="0" smtClean="0"/>
              <a:t>    </a:t>
            </a:r>
            <a:r>
              <a:rPr lang="es-CL" sz="2400" dirty="0" smtClean="0"/>
              <a:t>forma </a:t>
            </a:r>
            <a:r>
              <a:rPr lang="es-CL" sz="2800" dirty="0" smtClean="0">
                <a:solidFill>
                  <a:schemeClr val="bg2">
                    <a:lumMod val="50000"/>
                  </a:schemeClr>
                </a:solidFill>
              </a:rPr>
              <a:t>una</a:t>
            </a:r>
            <a:r>
              <a:rPr lang="es-CL" sz="2800" dirty="0" smtClean="0"/>
              <a:t> </a:t>
            </a:r>
            <a:r>
              <a:rPr lang="es-CL" sz="2800" b="1" u="sng" dirty="0" smtClean="0">
                <a:solidFill>
                  <a:schemeClr val="bg2">
                    <a:lumMod val="50000"/>
                  </a:schemeClr>
                </a:solidFill>
              </a:rPr>
              <a:t>súper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chemeClr val="bg2">
                    <a:lumMod val="50000"/>
                  </a:schemeClr>
                </a:solidFill>
              </a:rPr>
              <a:t>llave</a:t>
            </a:r>
          </a:p>
          <a:p>
            <a:pPr marL="0" indent="0">
              <a:buNone/>
            </a:pPr>
            <a:r>
              <a:rPr lang="es-CL" sz="2800" dirty="0" smtClean="0"/>
              <a:t>        </a:t>
            </a:r>
            <a:r>
              <a:rPr lang="es-CL" sz="2400" dirty="0" smtClean="0"/>
              <a:t>si </a:t>
            </a:r>
            <a:r>
              <a:rPr lang="es-CL" sz="2400" u="sng" dirty="0" smtClean="0"/>
              <a:t>no</a:t>
            </a:r>
            <a:r>
              <a:rPr lang="es-CL" sz="2400" dirty="0" smtClean="0"/>
              <a:t> permitimos que existan </a:t>
            </a:r>
            <a:endParaRPr lang="es-CL" sz="2800" dirty="0" smtClean="0"/>
          </a:p>
          <a:p>
            <a:pPr marL="0" indent="0">
              <a:buNone/>
            </a:pPr>
            <a:r>
              <a:rPr lang="es-CL" sz="2800" dirty="0" smtClean="0"/>
              <a:t>            dos </a:t>
            </a:r>
            <a:r>
              <a:rPr lang="es-CL" sz="2400" dirty="0" smtClean="0"/>
              <a:t>(o más)</a:t>
            </a:r>
            <a:r>
              <a:rPr lang="es-CL" sz="2800" dirty="0" smtClean="0"/>
              <a:t> tuplas </a:t>
            </a:r>
            <a:r>
              <a:rPr lang="es-CL" sz="2400" dirty="0" smtClean="0"/>
              <a:t>para esa </a:t>
            </a:r>
            <a:r>
              <a:rPr lang="es-CL" sz="2400" dirty="0" smtClean="0">
                <a:solidFill>
                  <a:srgbClr val="00B050"/>
                </a:solidFill>
              </a:rPr>
              <a:t>relación</a:t>
            </a:r>
          </a:p>
          <a:p>
            <a:pPr marL="0" indent="0">
              <a:buNone/>
            </a:pPr>
            <a:r>
              <a:rPr lang="es-CL" sz="2400" dirty="0"/>
              <a:t>	 </a:t>
            </a:r>
            <a:r>
              <a:rPr lang="es-CL" sz="2800" dirty="0" smtClean="0"/>
              <a:t>    </a:t>
            </a:r>
            <a:r>
              <a:rPr lang="es-CL" sz="2400" dirty="0" smtClean="0"/>
              <a:t>con</a:t>
            </a:r>
            <a:r>
              <a:rPr lang="es-CL" sz="2800" dirty="0" smtClean="0"/>
              <a:t> los mismos valores</a:t>
            </a:r>
          </a:p>
          <a:p>
            <a:pPr marL="0" indent="0">
              <a:buNone/>
            </a:pPr>
            <a:r>
              <a:rPr lang="es-CL" sz="2800" dirty="0"/>
              <a:t>	 </a:t>
            </a:r>
            <a:r>
              <a:rPr lang="es-CL" sz="2800" dirty="0" smtClean="0"/>
              <a:t>       </a:t>
            </a:r>
            <a:r>
              <a:rPr lang="es-CL" sz="2400" dirty="0" smtClean="0"/>
              <a:t>en </a:t>
            </a:r>
            <a:r>
              <a:rPr lang="es-CL" sz="2800" dirty="0" smtClean="0"/>
              <a:t>todos los atributos de </a:t>
            </a:r>
            <a:r>
              <a:rPr lang="es-CL" sz="2800" dirty="0" smtClean="0">
                <a:solidFill>
                  <a:schemeClr val="bg2">
                    <a:lumMod val="50000"/>
                  </a:schemeClr>
                </a:solidFill>
              </a:rPr>
              <a:t>la llave</a:t>
            </a:r>
          </a:p>
          <a:p>
            <a:pPr marL="0" indent="0">
              <a:buNone/>
            </a:pPr>
            <a:r>
              <a:rPr lang="es-CL" sz="2800" dirty="0"/>
              <a:t>       </a:t>
            </a:r>
            <a:r>
              <a:rPr lang="es-CL" sz="2800" dirty="0" smtClean="0"/>
              <a:t>     </a:t>
            </a:r>
          </a:p>
          <a:p>
            <a:pPr marL="0" indent="0">
              <a:buNone/>
            </a:pPr>
            <a:r>
              <a:rPr lang="es-CL" sz="2400" dirty="0" smtClean="0">
                <a:solidFill>
                  <a:srgbClr val="00B050"/>
                </a:solidFill>
              </a:rPr>
              <a:t>	</a:t>
            </a:r>
            <a:endParaRPr lang="es-CL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0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67347" y="4810780"/>
            <a:ext cx="500930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6" y="4161473"/>
            <a:ext cx="50093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¿Una </a:t>
            </a:r>
            <a:r>
              <a:rPr lang="es-CL" sz="2800" i="1" u="sng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súper llave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7346" y="5331320"/>
            <a:ext cx="500930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650" y="4953000"/>
            <a:ext cx="1584695" cy="236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05" y="5474913"/>
            <a:ext cx="1004387" cy="2360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87" y="6000696"/>
            <a:ext cx="160820" cy="2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2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67347" y="5709392"/>
            <a:ext cx="500930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Sí.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7" y="4447508"/>
            <a:ext cx="5009306" cy="126188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¿Entonces la siguiente es </a:t>
            </a:r>
          </a:p>
          <a:p>
            <a:pPr algn="ctr"/>
            <a:r>
              <a:rPr lang="es-CL" sz="2400" i="1" u="sng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una súper llave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</a:p>
          <a:p>
            <a:pPr algn="ctr"/>
            <a:endParaRPr lang="es-CL" sz="2800" i="1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334000"/>
            <a:ext cx="4018696" cy="2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5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7" y="4447508"/>
            <a:ext cx="5009306" cy="126188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¿Ok, entonces la siguiente es </a:t>
            </a:r>
          </a:p>
          <a:p>
            <a:pPr algn="ctr"/>
            <a:r>
              <a:rPr lang="es-CL" sz="2400" i="1" u="sng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una súper llave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</a:p>
          <a:p>
            <a:pPr algn="ctr"/>
            <a:endParaRPr lang="es-CL" sz="2800" i="1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06" y="5326500"/>
            <a:ext cx="3070788" cy="236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38600" y="2362200"/>
            <a:ext cx="3320962" cy="4572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8800" y="2362200"/>
            <a:ext cx="1981200" cy="4572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7347" y="5709392"/>
            <a:ext cx="500930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177179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Modelos de Datos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Sección 1.5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77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Un</a:t>
            </a:r>
            <a:r>
              <a:rPr lang="es-CL" sz="2800" dirty="0" smtClean="0"/>
              <a:t> conjunto de </a:t>
            </a:r>
            <a:r>
              <a:rPr lang="es-CL" sz="2800" dirty="0" smtClean="0">
                <a:solidFill>
                  <a:srgbClr val="0033CC"/>
                </a:solidFill>
              </a:rPr>
              <a:t>atributos</a:t>
            </a:r>
            <a:r>
              <a:rPr lang="es-CL" sz="2800" dirty="0" smtClean="0"/>
              <a:t> </a:t>
            </a:r>
            <a:r>
              <a:rPr lang="es-CL" sz="2400" dirty="0" smtClean="0"/>
              <a:t>de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rgbClr val="00B050"/>
                </a:solidFill>
              </a:rPr>
              <a:t>una relación </a:t>
            </a:r>
          </a:p>
          <a:p>
            <a:pPr marL="0" indent="0">
              <a:buNone/>
            </a:pPr>
            <a:r>
              <a:rPr lang="es-CL" sz="2800" dirty="0" smtClean="0"/>
              <a:t>    </a:t>
            </a:r>
            <a:r>
              <a:rPr lang="es-CL" sz="2400" dirty="0" smtClean="0"/>
              <a:t>forma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una llave </a:t>
            </a:r>
            <a:r>
              <a:rPr lang="es-CL" sz="2800" b="1" u="sng" dirty="0" smtClean="0">
                <a:solidFill>
                  <a:schemeClr val="accent6">
                    <a:lumMod val="75000"/>
                  </a:schemeClr>
                </a:solidFill>
              </a:rPr>
              <a:t>candidata</a:t>
            </a:r>
          </a:p>
          <a:p>
            <a:pPr marL="0" indent="0">
              <a:buNone/>
            </a:pPr>
            <a:r>
              <a:rPr lang="es-CL" sz="2800" dirty="0" smtClean="0"/>
              <a:t>        </a:t>
            </a:r>
            <a:r>
              <a:rPr lang="es-CL" sz="2400" dirty="0" smtClean="0"/>
              <a:t>si es una </a:t>
            </a:r>
            <a:r>
              <a:rPr lang="es-CL" sz="2400" dirty="0" smtClean="0">
                <a:solidFill>
                  <a:schemeClr val="bg2">
                    <a:lumMod val="50000"/>
                  </a:schemeClr>
                </a:solidFill>
              </a:rPr>
              <a:t>súper llave</a:t>
            </a:r>
            <a:endParaRPr lang="es-CL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CL" sz="2800" dirty="0"/>
              <a:t>       </a:t>
            </a:r>
            <a:r>
              <a:rPr lang="es-CL" sz="2800" dirty="0" smtClean="0"/>
              <a:t>     y</a:t>
            </a:r>
            <a:r>
              <a:rPr lang="es-CL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no hay un subconjunto propio de esos atributos</a:t>
            </a:r>
          </a:p>
          <a:p>
            <a:pPr marL="0" indent="0">
              <a:buNone/>
            </a:pPr>
            <a:r>
              <a:rPr lang="es-C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</a:t>
            </a:r>
            <a:r>
              <a:rPr lang="es-CL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que es una súper llave</a:t>
            </a:r>
            <a:r>
              <a:rPr lang="es-CL" sz="2800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s-CL" sz="2400" dirty="0" smtClean="0">
                <a:solidFill>
                  <a:srgbClr val="00B050"/>
                </a:solidFill>
              </a:rPr>
              <a:t>      	</a:t>
            </a:r>
            <a:endParaRPr lang="es-CL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8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67347" y="5115580"/>
            <a:ext cx="500930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6" y="4161473"/>
            <a:ext cx="500930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 es </a:t>
            </a:r>
            <a:r>
              <a:rPr lang="es-CL" sz="2800" i="1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llave candidata</a:t>
            </a:r>
            <a:r>
              <a:rPr lang="es-CL" sz="2800" i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más natural aquí?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59" y="6019800"/>
            <a:ext cx="6105480" cy="2485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06" y="5259173"/>
            <a:ext cx="1004387" cy="236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1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67347" y="5709392"/>
            <a:ext cx="5009306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  <a:r>
              <a:rPr lang="es-CL" sz="2000" i="1" dirty="0">
                <a:latin typeface="Calibri Light" panose="020F0302020204030204" pitchFamily="34" charset="0"/>
              </a:rPr>
              <a:t>E</a:t>
            </a:r>
            <a:r>
              <a:rPr lang="es-CL" sz="2000" i="1" dirty="0" smtClean="0">
                <a:latin typeface="Calibri Light" panose="020F0302020204030204" pitchFamily="34" charset="0"/>
              </a:rPr>
              <a:t>s </a:t>
            </a:r>
            <a:r>
              <a:rPr lang="es-CL" sz="2000" i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una súper llave</a:t>
            </a:r>
            <a:r>
              <a:rPr lang="es-CL" sz="2000" i="1" dirty="0" smtClean="0">
                <a:latin typeface="Calibri Light" panose="020F0302020204030204" pitchFamily="34" charset="0"/>
              </a:rPr>
              <a:t> pero hay un subconjunto propio que es una súper llave. </a:t>
            </a:r>
          </a:p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Entonces no es 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una llave candidata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7" y="4447508"/>
            <a:ext cx="5009306" cy="126188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¿Entonces la siguiente es </a:t>
            </a:r>
          </a:p>
          <a:p>
            <a:pPr algn="ctr"/>
            <a:r>
              <a:rPr lang="es-CL" sz="2400" i="1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una llave candidata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</a:p>
          <a:p>
            <a:pPr algn="ctr"/>
            <a:endParaRPr lang="es-CL" sz="2800" i="1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792" y="5334000"/>
            <a:ext cx="4640235" cy="248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6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67347" y="4970728"/>
            <a:ext cx="5009306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No.</a:t>
            </a:r>
            <a:endParaRPr lang="es-CL" sz="2800" i="1" dirty="0" smtClean="0">
              <a:latin typeface="Calibri Light" panose="020F0302020204030204" pitchFamily="34" charset="0"/>
            </a:endParaRPr>
          </a:p>
          <a:p>
            <a:pPr algn="ctr"/>
            <a:endParaRPr lang="es-CL" sz="2800" i="1" dirty="0">
              <a:latin typeface="Calibri Light" panose="020F0302020204030204" pitchFamily="34" charset="0"/>
            </a:endParaRP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… no es 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una llave candidata</a:t>
            </a:r>
            <a:r>
              <a:rPr lang="es-CL" sz="2800" i="1" dirty="0" smtClean="0">
                <a:latin typeface="Calibri Light" panose="020F0302020204030204" pitchFamily="34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7" y="4447508"/>
            <a:ext cx="50093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¿Hay </a:t>
            </a:r>
            <a:r>
              <a:rPr lang="es-CL" sz="2800" i="1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otra llave candidata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792" y="5550197"/>
            <a:ext cx="4642056" cy="24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45" y="1981200"/>
            <a:ext cx="5556557" cy="1206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7347" y="4177113"/>
            <a:ext cx="50093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 es </a:t>
            </a:r>
            <a:r>
              <a:rPr lang="es-CL" sz="2800" i="1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llave candidata</a:t>
            </a:r>
            <a:r>
              <a:rPr lang="es-CL" sz="2800" i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latin typeface="Calibri Light" panose="020F0302020204030204" pitchFamily="34" charset="0"/>
              </a:rPr>
              <a:t>aquí?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7347" y="4700333"/>
            <a:ext cx="500930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407" y="4866014"/>
            <a:ext cx="4652535" cy="2498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95453" y="617220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</p:spTree>
    <p:extLst>
      <p:ext uri="{BB962C8B-B14F-4D97-AF65-F5344CB8AC3E}">
        <p14:creationId xmlns:p14="http://schemas.microsoft.com/office/powerpoint/2010/main" val="51180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67347" y="5232143"/>
            <a:ext cx="5009306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llave candidata podría ser también …</a:t>
            </a:r>
          </a:p>
          <a:p>
            <a:pPr algn="ctr"/>
            <a:endParaRPr lang="es-CL" sz="2400" i="1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¡Una llave es una restricción definida, </a:t>
            </a:r>
          </a:p>
          <a:p>
            <a:pPr algn="ctr"/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no es una descripción de los datos actuales!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57" y="5638800"/>
            <a:ext cx="4651885" cy="249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48" y="1981203"/>
            <a:ext cx="5560409" cy="14498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7347" y="4177113"/>
            <a:ext cx="50093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 es </a:t>
            </a:r>
            <a:r>
              <a:rPr lang="es-CL" sz="2800" i="1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llave candidata</a:t>
            </a:r>
            <a:r>
              <a:rPr lang="es-CL" sz="2800" i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latin typeface="Calibri Light" panose="020F0302020204030204" pitchFamily="34" charset="0"/>
              </a:rPr>
              <a:t>aquí?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7347" y="4700333"/>
            <a:ext cx="500930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407" y="4866014"/>
            <a:ext cx="4652535" cy="2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00200" y="2514600"/>
            <a:ext cx="5867400" cy="152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00200" y="1828800"/>
            <a:ext cx="5867400" cy="533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56" y="2036816"/>
            <a:ext cx="4652535" cy="2498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03" y="2713544"/>
            <a:ext cx="5553990" cy="12053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7347" y="5115580"/>
            <a:ext cx="50093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No.</a:t>
            </a:r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7347" y="4447508"/>
            <a:ext cx="50093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¿Es </a:t>
            </a:r>
            <a:r>
              <a:rPr lang="es-CL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una instancia 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del esquema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05000" y="3200400"/>
            <a:ext cx="889435" cy="4320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22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2605313"/>
            <a:ext cx="7010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¿Intuitivamente, hay otra 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llave candidata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3" y="1964096"/>
            <a:ext cx="6582248" cy="2510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6800" y="3518661"/>
            <a:ext cx="701040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Probablemente</a:t>
            </a:r>
            <a:r>
              <a:rPr lang="es-CL" sz="2800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…</a:t>
            </a:r>
          </a:p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4" y="4038600"/>
            <a:ext cx="6585003" cy="2530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66800" y="4739786"/>
            <a:ext cx="7010400" cy="12618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… o puede ser …</a:t>
            </a:r>
          </a:p>
          <a:p>
            <a:pPr algn="ctr"/>
            <a:endParaRPr lang="es-CL" sz="28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(si no tenemos un tipo como </a:t>
            </a:r>
            <a:r>
              <a:rPr lang="es-CL" sz="2000" i="1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Gengis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Kan)</a:t>
            </a:r>
            <a:endParaRPr lang="es-CL" sz="2800" i="1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4" y="5300666"/>
            <a:ext cx="6585922" cy="25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2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66800" y="2114490"/>
            <a:ext cx="7010400" cy="6550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s-CL" sz="2300" dirty="0" smtClean="0"/>
              <a:t>Una</a:t>
            </a:r>
            <a:r>
              <a:rPr lang="es-CL" sz="2300" i="1" dirty="0" smtClean="0"/>
              <a:t> súper-llave</a:t>
            </a:r>
            <a:r>
              <a:rPr lang="es-CL" sz="2300" dirty="0" smtClean="0"/>
              <a:t> identifica cada fila; p.ej.:</a:t>
            </a:r>
            <a:endParaRPr lang="es-CL" sz="2300" dirty="0"/>
          </a:p>
          <a:p>
            <a:pPr marL="0" indent="0">
              <a:buNone/>
            </a:pPr>
            <a:endParaRPr lang="es-CL" sz="2300" dirty="0"/>
          </a:p>
          <a:p>
            <a:pPr marL="0" indent="0">
              <a:buNone/>
            </a:pPr>
            <a:endParaRPr lang="es-CL" sz="2300" dirty="0"/>
          </a:p>
          <a:p>
            <a:pPr marL="0" indent="0">
              <a:buNone/>
            </a:pPr>
            <a:endParaRPr lang="es-CL" sz="2300" dirty="0" smtClean="0"/>
          </a:p>
          <a:p>
            <a:r>
              <a:rPr lang="es-CL" sz="2300" dirty="0" smtClean="0"/>
              <a:t>Una </a:t>
            </a:r>
            <a:r>
              <a:rPr lang="es-CL" sz="2300" i="1" dirty="0" smtClean="0"/>
              <a:t>llave candidata</a:t>
            </a:r>
            <a:r>
              <a:rPr lang="es-CL" sz="2300" dirty="0" smtClean="0"/>
              <a:t> es una súper llave mínima; p.ej.:</a:t>
            </a:r>
          </a:p>
          <a:p>
            <a:endParaRPr lang="es-CL" sz="2300" dirty="0" smtClean="0"/>
          </a:p>
          <a:p>
            <a:endParaRPr lang="es-CL" sz="2300" dirty="0" smtClean="0"/>
          </a:p>
          <a:p>
            <a:endParaRPr lang="es-CL" sz="2300" dirty="0"/>
          </a:p>
          <a:p>
            <a:r>
              <a:rPr lang="es-CL" sz="2300" dirty="0"/>
              <a:t>S</a:t>
            </a:r>
            <a:r>
              <a:rPr lang="es-CL" sz="2300" dirty="0" smtClean="0"/>
              <a:t>e escoger</a:t>
            </a:r>
            <a:r>
              <a:rPr lang="es-CL" sz="2300" dirty="0"/>
              <a:t>á</a:t>
            </a:r>
            <a:r>
              <a:rPr lang="es-CL" sz="2300" dirty="0" smtClean="0"/>
              <a:t> </a:t>
            </a:r>
            <a:r>
              <a:rPr lang="es-CL" sz="2300" u="sng" dirty="0"/>
              <a:t>una</a:t>
            </a:r>
            <a:r>
              <a:rPr lang="es-CL" sz="2300" dirty="0"/>
              <a:t> de </a:t>
            </a:r>
            <a:r>
              <a:rPr lang="es-CL" sz="2300" dirty="0" smtClean="0"/>
              <a:t>las llaves candidatas como </a:t>
            </a:r>
            <a:r>
              <a:rPr lang="es-CL" sz="2300" i="1" dirty="0"/>
              <a:t>l</a:t>
            </a:r>
            <a:r>
              <a:rPr lang="es-CL" sz="2300" i="1" dirty="0" smtClean="0"/>
              <a:t>lave primaria</a:t>
            </a:r>
            <a:r>
              <a:rPr lang="es-CL" sz="2300" dirty="0" smtClean="0"/>
              <a:t>:</a:t>
            </a:r>
            <a:endParaRPr lang="es-CL" sz="2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3" y="2186672"/>
            <a:ext cx="6583166" cy="2517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6800" y="3790890"/>
            <a:ext cx="7010400" cy="6550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4" y="3862432"/>
            <a:ext cx="6585003" cy="2530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6800" y="5467290"/>
            <a:ext cx="70104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4" y="5538832"/>
            <a:ext cx="6585922" cy="2536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3" y="4168511"/>
            <a:ext cx="6582248" cy="251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4" y="2491472"/>
            <a:ext cx="6585003" cy="25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6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Modelo Relacional: </a:t>
            </a:r>
            <a:br>
              <a:rPr lang="es-CL" dirty="0" smtClean="0"/>
            </a:br>
            <a:r>
              <a:rPr lang="es-CL" dirty="0" smtClean="0"/>
              <a:t>Restricciones (</a:t>
            </a:r>
            <a:r>
              <a:rPr lang="es-CL" dirty="0" smtClean="0">
                <a:solidFill>
                  <a:srgbClr val="7030A0"/>
                </a:solidFill>
              </a:rPr>
              <a:t>Dependencias funcionales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Dada </a:t>
            </a:r>
            <a:r>
              <a:rPr lang="es-CL" sz="2800" dirty="0" smtClean="0">
                <a:solidFill>
                  <a:srgbClr val="00B050"/>
                </a:solidFill>
              </a:rPr>
              <a:t>una relación </a:t>
            </a:r>
          </a:p>
          <a:p>
            <a:pPr marL="0" indent="0">
              <a:buNone/>
            </a:pPr>
            <a:r>
              <a:rPr lang="es-CL" sz="2800" dirty="0" smtClean="0"/>
              <a:t>    </a:t>
            </a:r>
            <a:r>
              <a:rPr lang="es-CL" sz="2600" dirty="0" smtClean="0"/>
              <a:t>y</a:t>
            </a:r>
            <a:r>
              <a:rPr lang="es-CL" sz="2800" dirty="0" smtClean="0"/>
              <a:t> dos conjuntos de </a:t>
            </a:r>
            <a:r>
              <a:rPr lang="es-CL" sz="2800" dirty="0" smtClean="0">
                <a:solidFill>
                  <a:srgbClr val="0033CC"/>
                </a:solidFill>
              </a:rPr>
              <a:t>atributos</a:t>
            </a:r>
            <a:r>
              <a:rPr lang="es-CL" sz="2800" dirty="0" smtClean="0">
                <a:solidFill>
                  <a:srgbClr val="00B050"/>
                </a:solidFill>
              </a:rPr>
              <a:t>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X</a:t>
            </a:r>
            <a:r>
              <a:rPr lang="es-CL" sz="2800" dirty="0" smtClean="0"/>
              <a:t>,</a:t>
            </a:r>
            <a:r>
              <a:rPr lang="es-CL" sz="2800" dirty="0" smtClean="0">
                <a:solidFill>
                  <a:srgbClr val="00B050"/>
                </a:solidFill>
              </a:rPr>
              <a:t>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</a:pPr>
            <a:r>
              <a:rPr lang="es-CL" sz="2800" dirty="0" smtClean="0"/>
              <a:t>       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X</a:t>
            </a:r>
            <a:r>
              <a:rPr lang="es-CL" sz="2800" dirty="0" smtClean="0"/>
              <a:t> </a:t>
            </a:r>
            <a:r>
              <a:rPr lang="es-CL" sz="2800" u="sng" dirty="0" smtClean="0">
                <a:solidFill>
                  <a:srgbClr val="7030A0"/>
                </a:solidFill>
              </a:rPr>
              <a:t>determina funcionalmente</a:t>
            </a:r>
            <a:r>
              <a:rPr lang="es-CL" sz="2800" dirty="0" smtClean="0"/>
              <a:t>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</a:pPr>
            <a:r>
              <a:rPr lang="es-CL" sz="2800" dirty="0" smtClean="0"/>
              <a:t>            </a:t>
            </a:r>
            <a:r>
              <a:rPr lang="es-CL" sz="2400" dirty="0" smtClean="0"/>
              <a:t>si y solo si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              </a:t>
            </a:r>
            <a:r>
              <a:rPr lang="es-CL" sz="2800" dirty="0" smtClean="0"/>
              <a:t>cada valor de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X</a:t>
            </a:r>
            <a:r>
              <a:rPr lang="es-CL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CL" sz="2800" dirty="0" smtClean="0"/>
              <a:t>en </a:t>
            </a:r>
            <a:r>
              <a:rPr lang="es-CL" sz="2800" dirty="0" smtClean="0">
                <a:solidFill>
                  <a:srgbClr val="00B050"/>
                </a:solidFill>
              </a:rPr>
              <a:t>la relación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                      tiene asociado </a:t>
            </a:r>
            <a:r>
              <a:rPr lang="es-CL" sz="2800" dirty="0" smtClean="0"/>
              <a:t>un </a:t>
            </a:r>
            <a:r>
              <a:rPr lang="es-CL" sz="2800" dirty="0"/>
              <a:t>solo </a:t>
            </a:r>
            <a:r>
              <a:rPr lang="es-CL" sz="2800" dirty="0" smtClean="0"/>
              <a:t>valor de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                           </a:t>
            </a:r>
          </a:p>
          <a:p>
            <a:pPr marL="0" indent="0">
              <a:buNone/>
            </a:pPr>
            <a:r>
              <a:rPr lang="es-CL" sz="2800" dirty="0">
                <a:solidFill>
                  <a:schemeClr val="bg2">
                    <a:lumMod val="50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es-CL" sz="2400" dirty="0" smtClean="0">
                <a:solidFill>
                  <a:srgbClr val="00B050"/>
                </a:solidFill>
              </a:rPr>
              <a:t>                   	</a:t>
            </a:r>
            <a:endParaRPr lang="es-CL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9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Modelos de cervezas</a:t>
            </a:r>
            <a:endParaRPr lang="es-CL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3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84976" y="4427094"/>
            <a:ext cx="55745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Restricciones (</a:t>
            </a:r>
            <a:r>
              <a:rPr lang="es-CL" dirty="0">
                <a:solidFill>
                  <a:srgbClr val="7030A0"/>
                </a:solidFill>
              </a:rPr>
              <a:t>Dependencias funcionales</a:t>
            </a:r>
            <a:r>
              <a:rPr lang="es-CL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4975" y="3896380"/>
            <a:ext cx="557458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¿Hay una </a:t>
            </a:r>
            <a:r>
              <a:rPr lang="es-CL" sz="24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dependencia funcional</a:t>
            </a:r>
            <a:r>
              <a:rPr lang="es-CL" sz="2400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aquí?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768" y="4570654"/>
            <a:ext cx="4432558" cy="24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447800"/>
            <a:ext cx="5574586" cy="21705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84976" y="4950314"/>
            <a:ext cx="55745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64" y="5086610"/>
            <a:ext cx="2996068" cy="2506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84976" y="5473534"/>
            <a:ext cx="55745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994" y="5610148"/>
            <a:ext cx="2275589" cy="2380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84976" y="6001147"/>
            <a:ext cx="55745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57" y="6133050"/>
            <a:ext cx="3541085" cy="238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88" y="6645447"/>
            <a:ext cx="160820" cy="2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4" grpId="0" animBg="1"/>
      <p:bldP spid="19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447800"/>
            <a:ext cx="5574586" cy="21705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Restricciones (</a:t>
            </a:r>
            <a:r>
              <a:rPr lang="es-CL" dirty="0">
                <a:solidFill>
                  <a:srgbClr val="7030A0"/>
                </a:solidFill>
              </a:rPr>
              <a:t>Dependencias funcionales</a:t>
            </a:r>
            <a:r>
              <a:rPr lang="es-CL" dirty="0"/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12981" y="1905000"/>
            <a:ext cx="787619" cy="4572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37980" y="1905000"/>
            <a:ext cx="1421042" cy="4572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7347" y="3896380"/>
            <a:ext cx="500930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¿Es una </a:t>
            </a:r>
            <a:r>
              <a:rPr lang="es-CL" sz="28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dependencia funcional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073" y="4075577"/>
            <a:ext cx="2725907" cy="2380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67347" y="4842867"/>
            <a:ext cx="50093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</a:t>
            </a:r>
          </a:p>
        </p:txBody>
      </p:sp>
    </p:spTree>
    <p:extLst>
      <p:ext uri="{BB962C8B-B14F-4D97-AF65-F5344CB8AC3E}">
        <p14:creationId xmlns:p14="http://schemas.microsoft.com/office/powerpoint/2010/main" val="8702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9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14400" y="5115580"/>
            <a:ext cx="708659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Restricciones (</a:t>
            </a:r>
            <a:r>
              <a:rPr lang="es-CL" dirty="0">
                <a:solidFill>
                  <a:srgbClr val="7030A0"/>
                </a:solidFill>
              </a:rPr>
              <a:t>Dependencias funcionales</a:t>
            </a:r>
            <a:r>
              <a:rPr lang="es-CL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4038600"/>
            <a:ext cx="7086599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¿Hay una </a:t>
            </a:r>
            <a:r>
              <a:rPr lang="es-CL" sz="28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dependencia funcional</a:t>
            </a:r>
            <a:r>
              <a:rPr lang="es-CL" sz="2800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latin typeface="Calibri Light" panose="020F0302020204030204" pitchFamily="34" charset="0"/>
              </a:rPr>
              <a:t>aquí 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usando la </a:t>
            </a:r>
            <a:r>
              <a:rPr lang="es-CL" sz="2800" i="1" u="sng" dirty="0" smtClean="0">
                <a:solidFill>
                  <a:srgbClr val="0033CC"/>
                </a:solidFill>
                <a:latin typeface="Calibri Light" panose="020F0302020204030204" pitchFamily="34" charset="0"/>
              </a:rPr>
              <a:t>llave primaria</a:t>
            </a:r>
            <a:r>
              <a:rPr lang="es-CL" sz="2800" i="1" dirty="0" smtClean="0">
                <a:latin typeface="Calibri Light" panose="020F0302020204030204" pitchFamily="34" charset="0"/>
              </a:rPr>
              <a:t> (a la izquierda)?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45" y="1423820"/>
            <a:ext cx="5807215" cy="2210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71" y="5252511"/>
            <a:ext cx="5144058" cy="2493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4400" y="5612130"/>
            <a:ext cx="708659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04" y="5775731"/>
            <a:ext cx="6801389" cy="2499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88" y="6324600"/>
            <a:ext cx="160820" cy="2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1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Modelo Relacional: </a:t>
            </a:r>
            <a:br>
              <a:rPr lang="es-CL" dirty="0" smtClean="0"/>
            </a:br>
            <a:r>
              <a:rPr lang="es-CL" dirty="0" smtClean="0"/>
              <a:t>Restricciones (</a:t>
            </a:r>
            <a:r>
              <a:rPr lang="es-CL" dirty="0" smtClean="0">
                <a:solidFill>
                  <a:srgbClr val="7030A0"/>
                </a:solidFill>
              </a:rPr>
              <a:t>Dependencias funcionales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800" dirty="0" smtClean="0"/>
              <a:t>Una </a:t>
            </a:r>
            <a:r>
              <a:rPr lang="es-CL" sz="2800" dirty="0"/>
              <a:t>llave </a:t>
            </a:r>
            <a:r>
              <a:rPr lang="es-CL" sz="2400" dirty="0" smtClean="0"/>
              <a:t>(</a:t>
            </a:r>
            <a:r>
              <a:rPr lang="es-CL" sz="2400" dirty="0" smtClean="0">
                <a:solidFill>
                  <a:schemeClr val="bg2">
                    <a:lumMod val="50000"/>
                  </a:schemeClr>
                </a:solidFill>
              </a:rPr>
              <a:t>súper </a:t>
            </a:r>
            <a:r>
              <a:rPr lang="es-CL" sz="2400" dirty="0" smtClean="0"/>
              <a:t>o</a:t>
            </a:r>
            <a:r>
              <a:rPr lang="es-CL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candidata</a:t>
            </a:r>
            <a:r>
              <a:rPr lang="es-CL" sz="2400" dirty="0" smtClean="0"/>
              <a:t>)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de </a:t>
            </a:r>
            <a:r>
              <a:rPr lang="es-CL" sz="2400" dirty="0">
                <a:solidFill>
                  <a:srgbClr val="00B050"/>
                </a:solidFill>
              </a:rPr>
              <a:t>una relación </a:t>
            </a:r>
            <a:endParaRPr lang="es-CL" sz="240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s-CL" sz="2800" dirty="0" smtClean="0">
                <a:solidFill>
                  <a:srgbClr val="00B050"/>
                </a:solidFill>
              </a:rPr>
              <a:t>        </a:t>
            </a:r>
            <a:r>
              <a:rPr lang="es-CL" sz="2800" u="sng" dirty="0">
                <a:solidFill>
                  <a:srgbClr val="7030A0"/>
                </a:solidFill>
              </a:rPr>
              <a:t>determina funcionalmente</a:t>
            </a:r>
            <a:r>
              <a:rPr lang="es-CL" sz="2800" dirty="0" smtClean="0">
                <a:solidFill>
                  <a:srgbClr val="7030A0"/>
                </a:solidFill>
              </a:rPr>
              <a:t> </a:t>
            </a:r>
            <a:r>
              <a:rPr lang="es-CL" sz="2400" dirty="0" smtClean="0">
                <a:solidFill>
                  <a:srgbClr val="7030A0"/>
                </a:solidFill>
              </a:rPr>
              <a:t>         </a:t>
            </a:r>
          </a:p>
          <a:p>
            <a:pPr marL="0" indent="0">
              <a:buNone/>
            </a:pPr>
            <a:r>
              <a:rPr lang="es-CL" sz="2800" dirty="0">
                <a:solidFill>
                  <a:srgbClr val="00B050"/>
                </a:solidFill>
              </a:rPr>
              <a:t> </a:t>
            </a:r>
            <a:r>
              <a:rPr lang="es-CL" sz="2800" dirty="0" smtClean="0">
                <a:solidFill>
                  <a:srgbClr val="00B050"/>
                </a:solidFill>
              </a:rPr>
              <a:t>            </a:t>
            </a:r>
            <a:r>
              <a:rPr lang="es-CL" sz="2800" dirty="0" smtClean="0"/>
              <a:t>todos</a:t>
            </a:r>
            <a:r>
              <a:rPr lang="es-CL" sz="2800" dirty="0" smtClean="0">
                <a:solidFill>
                  <a:srgbClr val="00B050"/>
                </a:solidFill>
              </a:rPr>
              <a:t> </a:t>
            </a:r>
            <a:r>
              <a:rPr lang="es-CL" sz="2800" dirty="0" smtClean="0">
                <a:solidFill>
                  <a:srgbClr val="0033CC"/>
                </a:solidFill>
              </a:rPr>
              <a:t>los atributos</a:t>
            </a:r>
          </a:p>
          <a:p>
            <a:pPr marL="0" indent="0">
              <a:buNone/>
            </a:pPr>
            <a:r>
              <a:rPr lang="es-CL" sz="2400" dirty="0">
                <a:solidFill>
                  <a:srgbClr val="0033CC"/>
                </a:solidFill>
              </a:rPr>
              <a:t> </a:t>
            </a:r>
            <a:r>
              <a:rPr lang="es-CL" sz="2400" dirty="0" smtClean="0">
                <a:solidFill>
                  <a:srgbClr val="0033CC"/>
                </a:solidFill>
              </a:rPr>
              <a:t>                   </a:t>
            </a:r>
            <a:r>
              <a:rPr lang="es-CL" sz="2400" dirty="0" smtClean="0"/>
              <a:t>de</a:t>
            </a:r>
            <a:r>
              <a:rPr lang="es-CL" sz="2400" dirty="0" smtClean="0">
                <a:solidFill>
                  <a:srgbClr val="0033CC"/>
                </a:solidFill>
              </a:rPr>
              <a:t> </a:t>
            </a:r>
            <a:r>
              <a:rPr lang="es-CL" sz="2400" dirty="0" smtClean="0">
                <a:solidFill>
                  <a:srgbClr val="00B050"/>
                </a:solidFill>
              </a:rPr>
              <a:t>la relación</a:t>
            </a:r>
          </a:p>
          <a:p>
            <a:pPr marL="0" indent="0">
              <a:buNone/>
            </a:pPr>
            <a:r>
              <a:rPr lang="es-CL" sz="2400" dirty="0" smtClean="0">
                <a:solidFill>
                  <a:srgbClr val="00B050"/>
                </a:solidFill>
              </a:rPr>
              <a:t>	</a:t>
            </a:r>
            <a:endParaRPr lang="es-CL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Restricciones (</a:t>
            </a:r>
            <a:r>
              <a:rPr lang="es-CL" dirty="0">
                <a:solidFill>
                  <a:srgbClr val="7030A0"/>
                </a:solidFill>
              </a:rPr>
              <a:t>Dependencias funcionales</a:t>
            </a:r>
            <a:r>
              <a:rPr lang="es-CL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3733800"/>
            <a:ext cx="82296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¿Cómo podemos encontrar </a:t>
            </a:r>
            <a:r>
              <a:rPr lang="es-CL" sz="24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las llaves candidatas </a:t>
            </a:r>
          </a:p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usando </a:t>
            </a:r>
            <a:r>
              <a:rPr lang="es-CL" sz="24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las dependencias funcionales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45" y="1295400"/>
            <a:ext cx="5807215" cy="221013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7200" y="4564796"/>
            <a:ext cx="8229600" cy="2140804"/>
            <a:chOff x="457200" y="4564796"/>
            <a:chExt cx="8229600" cy="2140804"/>
          </a:xfrm>
        </p:grpSpPr>
        <p:sp>
          <p:nvSpPr>
            <p:cNvPr id="13" name="TextBox 12"/>
            <p:cNvSpPr txBox="1"/>
            <p:nvPr/>
          </p:nvSpPr>
          <p:spPr>
            <a:xfrm>
              <a:off x="457200" y="4564796"/>
              <a:ext cx="8229600" cy="2140804"/>
            </a:xfrm>
            <a:prstGeom prst="rect">
              <a:avLst/>
            </a:prstGeom>
            <a:solidFill>
              <a:srgbClr val="0A1930"/>
            </a:solidFill>
            <a:ln w="38100">
              <a:noFill/>
              <a:prstDash val="dash"/>
            </a:ln>
          </p:spPr>
          <p:txBody>
            <a:bodyPr wrap="square" rtlCol="0">
              <a:noAutofit/>
            </a:bodyPr>
            <a:lstStyle/>
            <a:p>
              <a:pPr algn="ctr"/>
              <a:endParaRPr lang="es-CL" sz="2800" i="1" dirty="0" smtClean="0">
                <a:latin typeface="Calibri Light" panose="020F03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7953" y="4591465"/>
              <a:ext cx="2818847" cy="2114135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57200" y="4564796"/>
            <a:ext cx="8229600" cy="21408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4564794"/>
            <a:ext cx="7619999" cy="2064605"/>
          </a:xfrm>
          <a:prstGeom prst="rect">
            <a:avLst/>
          </a:prstGeom>
          <a:pattFill prst="ltVert">
            <a:fgClr>
              <a:schemeClr val="bg2">
                <a:lumMod val="90000"/>
              </a:schemeClr>
            </a:fgClr>
            <a:bgClr>
              <a:schemeClr val="accent6">
                <a:lumMod val="20000"/>
                <a:lumOff val="80000"/>
              </a:schemeClr>
            </a:bgClr>
          </a:pattFill>
          <a:ln w="38100">
            <a:noFill/>
            <a:prstDash val="dash"/>
          </a:ln>
        </p:spPr>
        <p:txBody>
          <a:bodyPr wrap="square" rtlCol="0" anchor="b" anchorCtr="0">
            <a:noAutofit/>
          </a:bodyPr>
          <a:lstStyle/>
          <a:p>
            <a:pPr algn="ctr"/>
            <a:endParaRPr lang="es-CL" i="1" dirty="0" smtClean="0">
              <a:latin typeface="Calibri Light" panose="020F0302020204030204" pitchFamily="34" charset="0"/>
            </a:endParaRPr>
          </a:p>
          <a:p>
            <a:pPr algn="ctr"/>
            <a:r>
              <a:rPr lang="es-CL" i="1" dirty="0" smtClean="0">
                <a:latin typeface="Calibri Light" panose="020F0302020204030204" pitchFamily="34" charset="0"/>
              </a:rPr>
              <a:t>Además, si la parte izquierda es mínima en este respecto, es …</a:t>
            </a:r>
          </a:p>
          <a:p>
            <a:pPr algn="ctr"/>
            <a:r>
              <a:rPr lang="es-CL" sz="2000" i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na llave candidata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6600" y="4564794"/>
            <a:ext cx="5410199" cy="1378806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noFill/>
            <a:prstDash val="dash"/>
          </a:ln>
        </p:spPr>
        <p:txBody>
          <a:bodyPr wrap="square" rtlCol="0" anchor="b" anchorCtr="0">
            <a:noAutofit/>
          </a:bodyPr>
          <a:lstStyle/>
          <a:p>
            <a:pPr algn="ctr"/>
            <a:endParaRPr lang="es-CL" sz="2000" i="1" dirty="0" smtClean="0">
              <a:latin typeface="Calibri Light" panose="020F0302020204030204" pitchFamily="34" charset="0"/>
            </a:endParaRPr>
          </a:p>
          <a:p>
            <a:pPr algn="ctr"/>
            <a:r>
              <a:rPr lang="es-CL" i="1" dirty="0" smtClean="0">
                <a:latin typeface="Calibri Light" panose="020F0302020204030204" pitchFamily="34" charset="0"/>
              </a:rPr>
              <a:t>Si la parte derecha contiene todos los atributos,</a:t>
            </a:r>
            <a:r>
              <a:rPr lang="es-CL" i="1" dirty="0">
                <a:latin typeface="Calibri Light" panose="020F0302020204030204" pitchFamily="34" charset="0"/>
              </a:rPr>
              <a:t> </a:t>
            </a:r>
            <a:endParaRPr lang="es-CL" i="1" dirty="0" smtClean="0">
              <a:latin typeface="Calibri Light" panose="020F0302020204030204" pitchFamily="34" charset="0"/>
            </a:endParaRPr>
          </a:p>
          <a:p>
            <a:pPr algn="ctr"/>
            <a:r>
              <a:rPr lang="es-CL" i="1" dirty="0" smtClean="0">
                <a:latin typeface="Calibri Light" panose="020F0302020204030204" pitchFamily="34" charset="0"/>
              </a:rPr>
              <a:t>la parte izquierda es …</a:t>
            </a:r>
          </a:p>
          <a:p>
            <a:pPr algn="ctr"/>
            <a:r>
              <a:rPr lang="es-CL" sz="2000" i="1" dirty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u</a:t>
            </a:r>
            <a:r>
              <a:rPr lang="es-CL" sz="2000" i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na súper llave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05" y="4701411"/>
            <a:ext cx="6801389" cy="24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7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Un problema con el vino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6593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1849736"/>
            <a:ext cx="89916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 es </a:t>
            </a:r>
            <a:r>
              <a:rPr lang="es-CL" sz="2800" i="1" u="sng" dirty="0" smtClean="0">
                <a:solidFill>
                  <a:srgbClr val="0033CC"/>
                </a:solidFill>
                <a:latin typeface="Calibri Light" panose="020F0302020204030204" pitchFamily="34" charset="0"/>
              </a:rPr>
              <a:t>la llave primaria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latin typeface="Calibri Light" panose="020F0302020204030204" pitchFamily="34" charset="0"/>
              </a:rPr>
              <a:t>más natural?</a:t>
            </a:r>
          </a:p>
          <a:p>
            <a:pPr algn="ctr"/>
            <a:r>
              <a:rPr lang="es-CL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(Hay que pensar en el futuro también</a:t>
            </a:r>
            <a:r>
              <a:rPr lang="es-CL" i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33" y="1143000"/>
            <a:ext cx="3866928" cy="527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7344" y="5417950"/>
            <a:ext cx="500930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¿Cómo podemos solucionar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este problema?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00" y="3200400"/>
            <a:ext cx="8991600" cy="34335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4" y="5345435"/>
            <a:ext cx="4998591" cy="10847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50" y="5742338"/>
            <a:ext cx="3480235" cy="4746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12" y="3280560"/>
            <a:ext cx="5016884" cy="19527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01814" y="5943600"/>
            <a:ext cx="813235" cy="25205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0571" y="5763658"/>
            <a:ext cx="889435" cy="4320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" y="2680733"/>
            <a:ext cx="89916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                                                         ?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700" y="2848906"/>
            <a:ext cx="4496594" cy="2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  <p:bldP spid="19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1849736"/>
            <a:ext cx="89916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 es </a:t>
            </a:r>
            <a:r>
              <a:rPr lang="es-CL" sz="2800" i="1" u="sng" dirty="0" smtClean="0">
                <a:solidFill>
                  <a:srgbClr val="0033CC"/>
                </a:solidFill>
                <a:latin typeface="Calibri Light" panose="020F0302020204030204" pitchFamily="34" charset="0"/>
              </a:rPr>
              <a:t>la llave primaria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latin typeface="Calibri Light" panose="020F0302020204030204" pitchFamily="34" charset="0"/>
              </a:rPr>
              <a:t>más natural?</a:t>
            </a:r>
          </a:p>
          <a:p>
            <a:pPr algn="ctr"/>
            <a:r>
              <a:rPr lang="es-CL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(Hay que pensar en el futuro también</a:t>
            </a:r>
            <a:r>
              <a:rPr lang="es-CL" i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33" y="1143000"/>
            <a:ext cx="3866928" cy="527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7344" y="5417950"/>
            <a:ext cx="500930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¿Cómo podemos solucionar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este problema?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00" y="3200400"/>
            <a:ext cx="8991600" cy="34335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4" y="5345435"/>
            <a:ext cx="4998591" cy="10847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50" y="5742338"/>
            <a:ext cx="3480235" cy="4746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12" y="3280560"/>
            <a:ext cx="5016884" cy="19527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01814" y="5943600"/>
            <a:ext cx="813235" cy="25205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0571" y="5763658"/>
            <a:ext cx="889435" cy="4320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" y="2680733"/>
            <a:ext cx="89916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                                                         ?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700" y="2848906"/>
            <a:ext cx="4496594" cy="2504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1822778"/>
            <a:ext cx="9144000" cy="5035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010" y="4145339"/>
            <a:ext cx="898779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¿Cómo podemos solucionar este problema?</a:t>
            </a:r>
          </a:p>
        </p:txBody>
      </p:sp>
    </p:spTree>
    <p:extLst>
      <p:ext uri="{BB962C8B-B14F-4D97-AF65-F5344CB8AC3E}">
        <p14:creationId xmlns:p14="http://schemas.microsoft.com/office/powerpoint/2010/main" val="349634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71600" y="1601440"/>
            <a:ext cx="6400799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1: </a:t>
            </a:r>
            <a:br>
              <a:rPr lang="es-CL" dirty="0" smtClean="0"/>
            </a:br>
            <a:r>
              <a:rPr lang="es-CL" dirty="0" smtClean="0"/>
              <a:t>	¿Un nombre de vino más especifico?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92500"/>
            <a:ext cx="4748842" cy="8150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4294122"/>
            <a:ext cx="7080051" cy="12064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37" y="5744672"/>
            <a:ext cx="5360672" cy="7323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741" y="2983372"/>
            <a:ext cx="4813697" cy="12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2: </a:t>
            </a:r>
            <a:br>
              <a:rPr lang="es-CL" dirty="0" smtClean="0"/>
            </a:br>
            <a:r>
              <a:rPr lang="es-CL" dirty="0" smtClean="0"/>
              <a:t>	¿Un atributo nuevo: </a:t>
            </a:r>
            <a:r>
              <a:rPr lang="es-CL" b="1" dirty="0" smtClean="0">
                <a:solidFill>
                  <a:srgbClr val="0033CC"/>
                </a:solidFill>
              </a:rPr>
              <a:t>id</a:t>
            </a:r>
            <a:r>
              <a:rPr lang="es-CL" dirty="0" smtClean="0"/>
              <a:t>?</a:t>
            </a:r>
            <a:r>
              <a:rPr lang="es-CL" b="1" dirty="0" smtClean="0">
                <a:solidFill>
                  <a:srgbClr val="0033CC"/>
                </a:solidFill>
              </a:rPr>
              <a:t> </a:t>
            </a:r>
            <a:r>
              <a:rPr lang="es-CL" sz="2400" dirty="0" smtClean="0">
                <a:solidFill>
                  <a:schemeClr val="bg1">
                    <a:lumMod val="65000"/>
                  </a:schemeClr>
                </a:solidFill>
              </a:rPr>
              <a:t>(¿p.ej., el código de barras?)</a:t>
            </a:r>
            <a:endParaRPr lang="es-CL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1601440"/>
            <a:ext cx="6400799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792500"/>
            <a:ext cx="5012226" cy="8157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22" y="4333063"/>
            <a:ext cx="6699777" cy="12088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963" y="5702427"/>
            <a:ext cx="3868103" cy="975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97" y="3048000"/>
            <a:ext cx="5930999" cy="12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7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(árbol/jerarquía)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" y="1461916"/>
            <a:ext cx="8879690" cy="23413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638800" y="1033902"/>
            <a:ext cx="34290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</p:spTree>
    <p:extLst>
      <p:ext uri="{BB962C8B-B14F-4D97-AF65-F5344CB8AC3E}">
        <p14:creationId xmlns:p14="http://schemas.microsoft.com/office/powerpoint/2010/main" val="84054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3: </a:t>
            </a:r>
            <a:br>
              <a:rPr lang="es-CL" dirty="0" smtClean="0"/>
            </a:br>
            <a:r>
              <a:rPr lang="es-CL" dirty="0" smtClean="0"/>
              <a:t>	¿Una tabla “</a:t>
            </a:r>
            <a:r>
              <a:rPr lang="es-CL" dirty="0" smtClean="0">
                <a:solidFill>
                  <a:srgbClr val="00B050"/>
                </a:solidFill>
              </a:rPr>
              <a:t>En-Stock</a:t>
            </a:r>
            <a:r>
              <a:rPr lang="es-CL" dirty="0" smtClean="0"/>
              <a:t>” para vino y cerveza?</a:t>
            </a:r>
            <a:endParaRPr lang="es-CL" dirty="0"/>
          </a:p>
        </p:txBody>
      </p:sp>
      <p:sp>
        <p:nvSpPr>
          <p:cNvPr id="7" name="Rectangle 6"/>
          <p:cNvSpPr/>
          <p:nvPr/>
        </p:nvSpPr>
        <p:spPr>
          <a:xfrm>
            <a:off x="1296960" y="1544288"/>
            <a:ext cx="6550072" cy="12589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47" y="1647188"/>
            <a:ext cx="6030525" cy="10974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15" y="3292881"/>
            <a:ext cx="4442166" cy="9633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2" y="4672251"/>
            <a:ext cx="3386863" cy="5864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290442"/>
            <a:ext cx="3850771" cy="9657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38" y="4672251"/>
            <a:ext cx="4659458" cy="58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7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4: </a:t>
            </a:r>
            <a:br>
              <a:rPr lang="es-CL" dirty="0" smtClean="0"/>
            </a:br>
            <a:r>
              <a:rPr lang="es-CL" dirty="0" smtClean="0"/>
              <a:t>	¿Combinemos las tablas?</a:t>
            </a:r>
            <a:endParaRPr lang="es-CL" dirty="0"/>
          </a:p>
        </p:txBody>
      </p:sp>
      <p:sp>
        <p:nvSpPr>
          <p:cNvPr id="7" name="Rectangle 6"/>
          <p:cNvSpPr/>
          <p:nvPr/>
        </p:nvSpPr>
        <p:spPr>
          <a:xfrm>
            <a:off x="762000" y="1524000"/>
            <a:ext cx="7620000" cy="8351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3" y="1706580"/>
            <a:ext cx="7323886" cy="5326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0" y="4291213"/>
            <a:ext cx="8267330" cy="12041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53" y="2806177"/>
            <a:ext cx="7529645" cy="120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3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5: </a:t>
            </a:r>
            <a:br>
              <a:rPr lang="es-CL" dirty="0" smtClean="0"/>
            </a:br>
            <a:r>
              <a:rPr lang="es-CL" dirty="0" smtClean="0"/>
              <a:t>	¿Tomar todo el vino en stock?</a:t>
            </a:r>
            <a:endParaRPr lang="es-CL" dirty="0"/>
          </a:p>
        </p:txBody>
      </p:sp>
      <p:pic>
        <p:nvPicPr>
          <p:cNvPr id="14338" name="Picture 2" descr="http://media.vanityfair.com/photos/56c6044ba83b73a85ba3a6a7/master/w_900,c_limit/wine-olivi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905000"/>
            <a:ext cx="5715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0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¿Podemos </a:t>
            </a:r>
            <a:r>
              <a:rPr lang="es-CL" i="1" dirty="0" smtClean="0"/>
              <a:t>evitar</a:t>
            </a:r>
            <a:r>
              <a:rPr lang="es-CL" dirty="0" smtClean="0"/>
              <a:t> este tipo de </a:t>
            </a:r>
            <a:r>
              <a:rPr lang="es-CL" dirty="0" smtClean="0">
                <a:solidFill>
                  <a:srgbClr val="FF0000"/>
                </a:solidFill>
              </a:rPr>
              <a:t>problema</a:t>
            </a:r>
            <a:r>
              <a:rPr lang="es-CL" dirty="0" smtClean="0"/>
              <a:t>?</a:t>
            </a:r>
            <a:endParaRPr lang="es-CL" dirty="0"/>
          </a:p>
        </p:txBody>
      </p:sp>
      <p:sp>
        <p:nvSpPr>
          <p:cNvPr id="12" name="TextBox 11"/>
          <p:cNvSpPr txBox="1"/>
          <p:nvPr/>
        </p:nvSpPr>
        <p:spPr>
          <a:xfrm>
            <a:off x="2067344" y="3893950"/>
            <a:ext cx="500930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¿Cómo podemos solucionar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este problema?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200" y="1676400"/>
            <a:ext cx="8991600" cy="34335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4" y="3821435"/>
            <a:ext cx="4998591" cy="10847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50" y="4218338"/>
            <a:ext cx="3480235" cy="4746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12" y="1756560"/>
            <a:ext cx="5016884" cy="19527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01814" y="4419600"/>
            <a:ext cx="813235" cy="25205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0571" y="4239658"/>
            <a:ext cx="889435" cy="4320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8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Diseño conceptual:</a:t>
            </a:r>
            <a:br>
              <a:rPr lang="es-CL" dirty="0" smtClean="0"/>
            </a:br>
            <a:r>
              <a:rPr lang="es-CL" dirty="0" smtClean="0"/>
              <a:t>	el diagrama Entidad</a:t>
            </a:r>
            <a:r>
              <a:rPr lang="es-CL" b="0" dirty="0" smtClean="0"/>
              <a:t>–</a:t>
            </a:r>
            <a:r>
              <a:rPr lang="es-CL" dirty="0" smtClean="0"/>
              <a:t>Relación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13" name="TextBox 12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Capítulo 2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68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Una pregunta más general:</a:t>
            </a:r>
            <a:br>
              <a:rPr lang="es-CL" dirty="0" smtClean="0"/>
            </a:br>
            <a:r>
              <a:rPr lang="es-CL" dirty="0" smtClean="0"/>
              <a:t>Conceptualmente: ¿qué estamos describiendo?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s-CL" dirty="0" smtClean="0"/>
          </a:p>
          <a:p>
            <a:r>
              <a:rPr lang="es-CL" dirty="0" smtClean="0"/>
              <a:t>Entidades:</a:t>
            </a:r>
          </a:p>
          <a:p>
            <a:endParaRPr lang="es-CL" dirty="0" smtClean="0"/>
          </a:p>
          <a:p>
            <a:r>
              <a:rPr lang="es-CL" dirty="0" smtClean="0"/>
              <a:t>Atributos de entidades:</a:t>
            </a:r>
            <a:endParaRPr lang="es-CL" dirty="0"/>
          </a:p>
          <a:p>
            <a:endParaRPr lang="es-CL" dirty="0"/>
          </a:p>
          <a:p>
            <a:r>
              <a:rPr lang="es-CL" dirty="0" smtClean="0"/>
              <a:t>Relaciones entre entidades:</a:t>
            </a:r>
          </a:p>
          <a:p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70" y="1981200"/>
            <a:ext cx="1588230" cy="8291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16" y="3419972"/>
            <a:ext cx="1473538" cy="576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16" y="4267200"/>
            <a:ext cx="1377055" cy="137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2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Diagramas: Entidad–Relación (ER)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491" y="2438400"/>
            <a:ext cx="4715017" cy="213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ER: </a:t>
            </a:r>
            <a:r>
              <a:rPr lang="es-CL" u="sng" dirty="0" smtClean="0"/>
              <a:t>Llaves</a:t>
            </a:r>
            <a:r>
              <a:rPr lang="es-CL" dirty="0" smtClean="0"/>
              <a:t> </a:t>
            </a:r>
            <a:br>
              <a:rPr lang="es-CL" dirty="0" smtClean="0"/>
            </a:br>
            <a:r>
              <a:rPr lang="es-CL" dirty="0" smtClean="0"/>
              <a:t>(son obligatorias para cada entidad)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491" y="2438400"/>
            <a:ext cx="4715017" cy="213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8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ER: Relaciones</a:t>
            </a:r>
            <a:r>
              <a:rPr lang="es-CL" dirty="0"/>
              <a:t> </a:t>
            </a:r>
            <a:r>
              <a:rPr lang="es-CL" dirty="0" smtClean="0"/>
              <a:t>Binarias</a:t>
            </a:r>
            <a:br>
              <a:rPr lang="es-CL" dirty="0" smtClean="0"/>
            </a:br>
            <a:r>
              <a:rPr lang="es-CL" dirty="0" smtClean="0"/>
              <a:t>(Dos entidades relacionadas)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00" y="2178000"/>
            <a:ext cx="4302000" cy="86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7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</a:t>
            </a:r>
            <a:r>
              <a:rPr lang="es-CL" dirty="0"/>
              <a:t>: Relaciones </a:t>
            </a:r>
            <a:r>
              <a:rPr lang="es-CL" dirty="0" smtClean="0"/>
              <a:t>Binarias</a:t>
            </a:r>
            <a:br>
              <a:rPr lang="es-CL" dirty="0" smtClean="0"/>
            </a:br>
            <a:r>
              <a:rPr lang="es-CL" dirty="0"/>
              <a:t>(Dos entidades relacionadas)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99" y="1485902"/>
            <a:ext cx="6597216" cy="202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2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(árbol/jerarquía)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3" y="1461914"/>
            <a:ext cx="8016056" cy="234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7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</a:t>
            </a:r>
            <a:r>
              <a:rPr lang="es-CL" dirty="0"/>
              <a:t>: Relaciones </a:t>
            </a:r>
            <a:r>
              <a:rPr lang="es-CL" dirty="0" smtClean="0"/>
              <a:t>Binarias</a:t>
            </a:r>
            <a:br>
              <a:rPr lang="es-CL" dirty="0" smtClean="0"/>
            </a:br>
            <a:r>
              <a:rPr lang="es-CL" dirty="0" smtClean="0"/>
              <a:t>Atributos de Relaciones 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99" y="1485904"/>
            <a:ext cx="6611180" cy="2241513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4191000" y="4419600"/>
            <a:ext cx="2514600" cy="1219200"/>
          </a:xfrm>
          <a:prstGeom prst="wedgeRectCallout">
            <a:avLst>
              <a:gd name="adj1" fmla="val -43589"/>
              <a:gd name="adj2" fmla="val -999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 Relaciones tienen</a:t>
            </a:r>
          </a:p>
          <a:p>
            <a:pPr algn="ctr"/>
            <a:r>
              <a:rPr lang="es-CL" b="1" dirty="0">
                <a:latin typeface="Calibri Light" panose="020F0302020204030204" pitchFamily="34" charset="0"/>
              </a:rPr>
              <a:t>a</a:t>
            </a:r>
            <a:r>
              <a:rPr lang="es-CL" b="1" dirty="0" smtClean="0">
                <a:latin typeface="Calibri Light" panose="020F0302020204030204" pitchFamily="34" charset="0"/>
              </a:rPr>
              <a:t>tributos descriptivos</a:t>
            </a:r>
          </a:p>
          <a:p>
            <a:pPr algn="ctr"/>
            <a:r>
              <a:rPr lang="es-CL" dirty="0" smtClean="0">
                <a:latin typeface="Calibri Light" panose="020F0302020204030204" pitchFamily="34" charset="0"/>
              </a:rPr>
              <a:t>(no se pueden usarlos como parte de una llave)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2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ER: Relaciones</a:t>
            </a:r>
            <a:r>
              <a:rPr lang="es-CL" dirty="0"/>
              <a:t> </a:t>
            </a:r>
            <a:r>
              <a:rPr lang="es-CL" dirty="0" smtClean="0"/>
              <a:t>Binarias:</a:t>
            </a:r>
            <a:br>
              <a:rPr lang="es-CL" dirty="0" smtClean="0"/>
            </a:br>
            <a:r>
              <a:rPr lang="es-CL" dirty="0" smtClean="0"/>
              <a:t>Multiplicidad de relaciones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659" y="2865438"/>
            <a:ext cx="5370649" cy="1098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084638"/>
            <a:ext cx="5370908" cy="1105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264703"/>
            <a:ext cx="5371166" cy="1113529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525963"/>
          </a:xfrm>
        </p:spPr>
        <p:txBody>
          <a:bodyPr>
            <a:normAutofit/>
          </a:bodyPr>
          <a:lstStyle/>
          <a:p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s-CL" i="1" dirty="0" smtClean="0"/>
              <a:t> </a:t>
            </a:r>
            <a:r>
              <a:rPr lang="es-CL" dirty="0" smtClean="0"/>
              <a:t>a </a:t>
            </a:r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s-CL" dirty="0" smtClean="0"/>
              <a:t>:</a:t>
            </a:r>
          </a:p>
          <a:p>
            <a:endParaRPr lang="es-CL" dirty="0"/>
          </a:p>
          <a:p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s-CL" dirty="0" smtClean="0"/>
              <a:t> a </a:t>
            </a:r>
            <a:r>
              <a:rPr lang="es-CL" dirty="0" smtClean="0">
                <a:solidFill>
                  <a:srgbClr val="7030A0"/>
                </a:solidFill>
              </a:rPr>
              <a:t>0 o 1</a:t>
            </a:r>
            <a:r>
              <a:rPr lang="es-CL" dirty="0" smtClean="0"/>
              <a:t>:</a:t>
            </a:r>
          </a:p>
          <a:p>
            <a:endParaRPr lang="es-CL" dirty="0" smtClean="0"/>
          </a:p>
          <a:p>
            <a:r>
              <a:rPr lang="es-CL" dirty="0">
                <a:solidFill>
                  <a:srgbClr val="7030A0"/>
                </a:solidFill>
              </a:rPr>
              <a:t>0 o 1 </a:t>
            </a:r>
            <a:r>
              <a:rPr lang="es-CL" dirty="0" smtClean="0"/>
              <a:t>a </a:t>
            </a:r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s-CL" dirty="0" smtClean="0"/>
              <a:t>:</a:t>
            </a:r>
          </a:p>
          <a:p>
            <a:endParaRPr lang="es-CL" dirty="0"/>
          </a:p>
          <a:p>
            <a:r>
              <a:rPr lang="es-CL" dirty="0">
                <a:solidFill>
                  <a:srgbClr val="7030A0"/>
                </a:solidFill>
              </a:rPr>
              <a:t>0 o 1 </a:t>
            </a:r>
            <a:r>
              <a:rPr lang="es-CL" dirty="0"/>
              <a:t>a </a:t>
            </a:r>
            <a:r>
              <a:rPr lang="es-CL" dirty="0">
                <a:solidFill>
                  <a:srgbClr val="7030A0"/>
                </a:solidFill>
              </a:rPr>
              <a:t>0 o </a:t>
            </a:r>
            <a:r>
              <a:rPr lang="es-CL" dirty="0" smtClean="0">
                <a:solidFill>
                  <a:srgbClr val="7030A0"/>
                </a:solidFill>
              </a:rPr>
              <a:t>1</a:t>
            </a:r>
            <a:r>
              <a:rPr lang="es-CL" dirty="0" smtClean="0"/>
              <a:t>:</a:t>
            </a:r>
          </a:p>
          <a:p>
            <a:endParaRPr lang="es-CL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74" y="1614644"/>
            <a:ext cx="5370649" cy="109839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66800" y="2512982"/>
            <a:ext cx="227040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1275">
            <a:solidFill>
              <a:srgbClr val="0066CC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n </a:t>
            </a:r>
            <a:r>
              <a:rPr lang="es-CL" sz="2000" dirty="0">
                <a:latin typeface="Calibri Light" panose="020F0302020204030204" pitchFamily="34" charset="0"/>
              </a:rPr>
              <a:t>significa </a:t>
            </a:r>
            <a:r>
              <a:rPr lang="es-CL" sz="20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0 o más</a:t>
            </a:r>
          </a:p>
        </p:txBody>
      </p:sp>
    </p:spTree>
    <p:extLst>
      <p:ext uri="{BB962C8B-B14F-4D97-AF65-F5344CB8AC3E}">
        <p14:creationId xmlns:p14="http://schemas.microsoft.com/office/powerpoint/2010/main" val="182497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De hecho, </a:t>
            </a:r>
            <a:br>
              <a:rPr lang="es-CL" dirty="0" smtClean="0"/>
            </a:br>
            <a:r>
              <a:rPr lang="es-CL" dirty="0" smtClean="0"/>
              <a:t>hay muchas convenciones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endParaRPr lang="es-CL" dirty="0"/>
          </a:p>
          <a:p>
            <a:r>
              <a:rPr lang="es-CL" dirty="0" smtClean="0"/>
              <a:t>Según Wikipedia: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562768"/>
            <a:ext cx="398145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5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Pero </a:t>
            </a:r>
            <a:r>
              <a:rPr lang="es-CL" u="sng" dirty="0" smtClean="0"/>
              <a:t>sólo</a:t>
            </a:r>
            <a:r>
              <a:rPr lang="es-CL" dirty="0" smtClean="0"/>
              <a:t> </a:t>
            </a:r>
            <a:r>
              <a:rPr lang="es-CL" dirty="0"/>
              <a:t>u</a:t>
            </a:r>
            <a:r>
              <a:rPr lang="es-CL" dirty="0" smtClean="0"/>
              <a:t>tilizaremos esta convención: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64" y="1981200"/>
            <a:ext cx="6589590" cy="133249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L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endParaRPr lang="es-CL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CL" dirty="0">
              <a:solidFill>
                <a:schemeClr val="bg1">
                  <a:lumMod val="50000"/>
                </a:schemeClr>
              </a:solidFill>
            </a:endParaRPr>
          </a:p>
          <a:p>
            <a:endParaRPr lang="es-CL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CL" sz="2800" dirty="0" smtClean="0"/>
              <a:t>Un </a:t>
            </a:r>
            <a:r>
              <a:rPr lang="es-CL" sz="2800" dirty="0" smtClean="0">
                <a:solidFill>
                  <a:srgbClr val="0066CC"/>
                </a:solidFill>
              </a:rPr>
              <a:t>Producto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se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chemeClr val="accent2">
                    <a:lumMod val="75000"/>
                  </a:schemeClr>
                </a:solidFill>
              </a:rPr>
              <a:t>fabrica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por </a:t>
            </a:r>
            <a:r>
              <a:rPr lang="es-CL" sz="1800" dirty="0" smtClean="0"/>
              <a:t>como máximo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2800" dirty="0" smtClean="0"/>
              <a:t>una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2800" dirty="0" smtClean="0">
                <a:solidFill>
                  <a:srgbClr val="0066CC"/>
                </a:solidFill>
              </a:rPr>
              <a:t>Compañía</a:t>
            </a:r>
          </a:p>
          <a:p>
            <a:r>
              <a:rPr lang="es-CL" sz="2800" dirty="0" smtClean="0"/>
              <a:t>Una </a:t>
            </a:r>
            <a:r>
              <a:rPr lang="es-CL" sz="2800" dirty="0" smtClean="0">
                <a:solidFill>
                  <a:srgbClr val="0066CC"/>
                </a:solidFill>
              </a:rPr>
              <a:t>Compañía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puede </a:t>
            </a:r>
            <a:r>
              <a:rPr lang="es-CL" sz="2800" dirty="0" smtClean="0">
                <a:solidFill>
                  <a:schemeClr val="accent2">
                    <a:lumMod val="75000"/>
                  </a:schemeClr>
                </a:solidFill>
              </a:rPr>
              <a:t>fabricar</a:t>
            </a:r>
            <a:r>
              <a:rPr lang="es-CL" sz="2800" dirty="0" smtClean="0"/>
              <a:t> varios </a:t>
            </a:r>
            <a:r>
              <a:rPr lang="es-CL" sz="2800" dirty="0" smtClean="0">
                <a:solidFill>
                  <a:srgbClr val="0066CC"/>
                </a:solidFill>
              </a:rPr>
              <a:t>Productos</a:t>
            </a:r>
          </a:p>
          <a:p>
            <a:pPr marL="0" indent="0">
              <a:buNone/>
            </a:pPr>
            <a:endParaRPr lang="es-CL" sz="2800" dirty="0">
              <a:solidFill>
                <a:srgbClr val="0066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9214" y="5418277"/>
            <a:ext cx="756557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1275">
            <a:solidFill>
              <a:srgbClr val="0066CC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No significa que hay solo </a:t>
            </a:r>
            <a:r>
              <a:rPr lang="es-CL" sz="2000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0 </a:t>
            </a:r>
            <a:r>
              <a:rPr lang="es-CL" sz="2000" dirty="0">
                <a:solidFill>
                  <a:srgbClr val="7030A0"/>
                </a:solidFill>
                <a:latin typeface="Calibri Light" panose="020F0302020204030204" pitchFamily="34" charset="0"/>
              </a:rPr>
              <a:t>o 1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Compañía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.</a:t>
            </a:r>
          </a:p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Significa que un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Producto</a:t>
            </a:r>
            <a:r>
              <a:rPr lang="es-CL" sz="2000" i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latin typeface="Calibri Light" panose="020F0302020204030204" pitchFamily="34" charset="0"/>
              </a:rPr>
              <a:t>se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f</a:t>
            </a:r>
            <a:r>
              <a:rPr lang="es-CL" sz="2000" i="1" dirty="0" smtClean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abrica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latin typeface="Calibri Light" panose="020F0302020204030204" pitchFamily="34" charset="0"/>
              </a:rPr>
              <a:t>por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>
                <a:solidFill>
                  <a:srgbClr val="7030A0"/>
                </a:solidFill>
                <a:latin typeface="Calibri Light" panose="020F0302020204030204" pitchFamily="34" charset="0"/>
              </a:rPr>
              <a:t>0 o 1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Compañía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.   </a:t>
            </a:r>
            <a:endParaRPr lang="es-CL" sz="20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19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171" y="3962400"/>
            <a:ext cx="2748915" cy="27489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14" y="3962400"/>
            <a:ext cx="2748915" cy="27489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15" y="982027"/>
            <a:ext cx="2748915" cy="27489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Las flechas son difíciles de recordar, pero ...</a:t>
            </a:r>
            <a:endParaRPr lang="es-CL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572" y="1393943"/>
            <a:ext cx="1871072" cy="18770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171" y="982026"/>
            <a:ext cx="2748915" cy="2748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1501400"/>
            <a:ext cx="1630920" cy="18431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554" y="4600644"/>
            <a:ext cx="1525108" cy="1457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492" y="3460251"/>
            <a:ext cx="5370908" cy="9511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7144" y="6057969"/>
            <a:ext cx="6848053" cy="707886"/>
          </a:xfrm>
          <a:prstGeom prst="rect">
            <a:avLst/>
          </a:prstGeom>
          <a:solidFill>
            <a:schemeClr val="accent6">
              <a:lumMod val="40000"/>
              <a:lumOff val="60000"/>
              <a:alpha val="82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Dice que un ciudadano puede tener al máximo un presidente</a:t>
            </a:r>
          </a:p>
          <a:p>
            <a:pPr algn="ctr"/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(Si consideráramos personas con dos ciudadanías, no aplicaría)</a:t>
            </a:r>
          </a:p>
        </p:txBody>
      </p:sp>
    </p:spTree>
    <p:extLst>
      <p:ext uri="{BB962C8B-B14F-4D97-AF65-F5344CB8AC3E}">
        <p14:creationId xmlns:p14="http://schemas.microsoft.com/office/powerpoint/2010/main" val="57484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ER: Relaciones</a:t>
            </a:r>
            <a:r>
              <a:rPr lang="es-CL" dirty="0"/>
              <a:t> </a:t>
            </a:r>
            <a:r>
              <a:rPr lang="es-CL" dirty="0" smtClean="0"/>
              <a:t>Binarias</a:t>
            </a:r>
            <a:br>
              <a:rPr lang="es-CL" dirty="0" smtClean="0"/>
            </a:br>
            <a:r>
              <a:rPr lang="es-CL" dirty="0" smtClean="0"/>
              <a:t>(Dos entidades relacionadas)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99" y="1485902"/>
            <a:ext cx="6604194" cy="43843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6049961"/>
            <a:ext cx="50292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¿Multiplicidad de atributos?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5229938"/>
            <a:ext cx="3085048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Siempre a </a:t>
            </a:r>
            <a:r>
              <a:rPr lang="es-CL" sz="2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1</a:t>
            </a:r>
          </a:p>
          <a:p>
            <a:pPr algn="ctr"/>
            <a:r>
              <a:rPr lang="es-CL" sz="2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1</a:t>
            </a:r>
            <a:r>
              <a:rPr lang="es-CL" sz="2800" i="1" dirty="0" smtClean="0">
                <a:latin typeface="Calibri Light" panose="020F0302020204030204" pitchFamily="34" charset="0"/>
              </a:rPr>
              <a:t> </a:t>
            </a:r>
            <a:r>
              <a:rPr lang="es-CL" sz="2800" dirty="0" smtClean="0">
                <a:latin typeface="Calibri Light" panose="020F0302020204030204" pitchFamily="34" charset="0"/>
              </a:rPr>
              <a:t>a</a:t>
            </a:r>
            <a:r>
              <a:rPr lang="es-CL" sz="2800" i="1" dirty="0" smtClean="0">
                <a:latin typeface="Calibri Light" panose="020F0302020204030204" pitchFamily="34" charset="0"/>
              </a:rPr>
              <a:t> </a:t>
            </a:r>
            <a:r>
              <a:rPr lang="es-CL" sz="2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1 </a:t>
            </a:r>
            <a:r>
              <a:rPr lang="es-CL" sz="2000" dirty="0" smtClean="0">
                <a:latin typeface="Calibri Light" panose="020F0302020204030204" pitchFamily="34" charset="0"/>
              </a:rPr>
              <a:t>(</a:t>
            </a:r>
            <a:r>
              <a:rPr lang="es-CL" sz="2000" dirty="0" err="1" smtClean="0">
                <a:latin typeface="Calibri Light" panose="020F0302020204030204" pitchFamily="34" charset="0"/>
              </a:rPr>
              <a:t>e.g</a:t>
            </a:r>
            <a:r>
              <a:rPr lang="es-CL" sz="2000" dirty="0" smtClean="0">
                <a:latin typeface="Calibri Light" panose="020F0302020204030204" pitchFamily="34" charset="0"/>
              </a:rPr>
              <a:t>., </a:t>
            </a:r>
            <a:r>
              <a:rPr lang="es-CL" sz="2000" dirty="0" err="1" smtClean="0">
                <a:latin typeface="Calibri Light" panose="020F0302020204030204" pitchFamily="34" charset="0"/>
              </a:rPr>
              <a:t>rut</a:t>
            </a:r>
            <a:r>
              <a:rPr lang="es-CL" sz="2000" dirty="0" smtClean="0">
                <a:latin typeface="Calibri Light" panose="020F0302020204030204" pitchFamily="34" charset="0"/>
              </a:rPr>
              <a:t>)</a:t>
            </a:r>
          </a:p>
          <a:p>
            <a:pPr algn="ctr"/>
            <a:r>
              <a:rPr lang="es-CL" sz="2800" i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n</a:t>
            </a:r>
            <a:r>
              <a:rPr lang="es-CL" sz="2800" dirty="0">
                <a:latin typeface="Calibri Light" panose="020F0302020204030204" pitchFamily="34" charset="0"/>
              </a:rPr>
              <a:t> </a:t>
            </a:r>
            <a:r>
              <a:rPr lang="es-CL" sz="2800" dirty="0" smtClean="0">
                <a:latin typeface="Calibri Light" panose="020F0302020204030204" pitchFamily="34" charset="0"/>
              </a:rPr>
              <a:t>a </a:t>
            </a:r>
            <a:r>
              <a:rPr lang="es-CL" sz="2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1 </a:t>
            </a:r>
            <a:r>
              <a:rPr lang="es-CL" sz="2000" dirty="0" smtClean="0">
                <a:latin typeface="Calibri Light" panose="020F0302020204030204" pitchFamily="34" charset="0"/>
              </a:rPr>
              <a:t>(</a:t>
            </a:r>
            <a:r>
              <a:rPr lang="es-CL" sz="2000" dirty="0" err="1" smtClean="0">
                <a:latin typeface="Calibri Light" panose="020F0302020204030204" pitchFamily="34" charset="0"/>
              </a:rPr>
              <a:t>e.g</a:t>
            </a:r>
            <a:r>
              <a:rPr lang="es-CL" sz="2000" dirty="0" smtClean="0">
                <a:latin typeface="Calibri Light" panose="020F0302020204030204" pitchFamily="34" charset="0"/>
              </a:rPr>
              <a:t>., categoría)</a:t>
            </a:r>
            <a:endParaRPr lang="es-CL" sz="2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4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Diagrama Entidad</a:t>
            </a:r>
            <a:r>
              <a:rPr lang="es-CL" b="0" dirty="0" smtClean="0"/>
              <a:t>–</a:t>
            </a:r>
            <a:r>
              <a:rPr lang="es-CL" dirty="0" smtClean="0"/>
              <a:t>Relación:</a:t>
            </a:r>
            <a:br>
              <a:rPr lang="es-CL" dirty="0" smtClean="0"/>
            </a:br>
            <a:r>
              <a:rPr lang="es-CL" dirty="0"/>
              <a:t>	relaciones múltiples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13" name="TextBox 12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Capítulo 2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89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1524000"/>
            <a:ext cx="73152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¿Cómo se puede modelar </a:t>
            </a:r>
            <a:r>
              <a:rPr lang="es-CL" sz="2400" i="1" smtClean="0">
                <a:latin typeface="Calibri Light" panose="020F0302020204030204" pitchFamily="34" charset="0"/>
              </a:rPr>
              <a:t>un </a:t>
            </a:r>
            <a:r>
              <a:rPr lang="es-CL" sz="2400" i="1" smtClean="0">
                <a:latin typeface="Calibri Light" panose="020F0302020204030204" pitchFamily="34" charset="0"/>
              </a:rPr>
              <a:t>alquiler que </a:t>
            </a:r>
            <a:r>
              <a:rPr lang="es-CL" sz="2400" i="1" dirty="0" smtClean="0">
                <a:latin typeface="Calibri Light" panose="020F0302020204030204" pitchFamily="34" charset="0"/>
              </a:rPr>
              <a:t>involucra </a:t>
            </a:r>
            <a:r>
              <a:rPr lang="es-CL" sz="2400" dirty="0">
                <a:solidFill>
                  <a:srgbClr val="0066CC"/>
                </a:solidFill>
                <a:latin typeface="Calibri Light" panose="020F0302020204030204" pitchFamily="34" charset="0"/>
              </a:rPr>
              <a:t>P</a:t>
            </a:r>
            <a:r>
              <a:rPr lang="es-CL" sz="24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ersonas</a:t>
            </a:r>
            <a:r>
              <a:rPr lang="es-CL" sz="2400" i="1" dirty="0" smtClean="0">
                <a:latin typeface="Calibri Light" panose="020F0302020204030204" pitchFamily="34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alibri Light" panose="020F0302020204030204" pitchFamily="34" charset="0"/>
              </a:rPr>
              <a:t>P</a:t>
            </a:r>
            <a:r>
              <a:rPr lang="es-CL" sz="24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elículas</a:t>
            </a:r>
            <a:r>
              <a:rPr lang="es-CL" sz="2400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Locales de Videos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028" name="Picture 4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704" y="2743200"/>
            <a:ext cx="540459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80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1524000"/>
            <a:ext cx="73152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¿Cómo se puede modelar un </a:t>
            </a:r>
            <a:r>
              <a:rPr lang="es-CL" sz="2400" i="1" dirty="0" smtClean="0">
                <a:latin typeface="Calibri Light" panose="020F0302020204030204" pitchFamily="34" charset="0"/>
              </a:rPr>
              <a:t>alquiler </a:t>
            </a:r>
            <a:r>
              <a:rPr lang="es-CL" sz="2400" i="1" dirty="0" smtClean="0">
                <a:latin typeface="Calibri Light" panose="020F0302020204030204" pitchFamily="34" charset="0"/>
              </a:rPr>
              <a:t>que </a:t>
            </a:r>
            <a:r>
              <a:rPr lang="es-CL" sz="2400" i="1" dirty="0" smtClean="0">
                <a:latin typeface="Calibri Light" panose="020F0302020204030204" pitchFamily="34" charset="0"/>
              </a:rPr>
              <a:t>involucra </a:t>
            </a:r>
            <a:r>
              <a:rPr lang="es-CL" sz="2400" dirty="0">
                <a:solidFill>
                  <a:srgbClr val="0066CC"/>
                </a:solidFill>
                <a:latin typeface="Calibri Light" panose="020F0302020204030204" pitchFamily="34" charset="0"/>
              </a:rPr>
              <a:t>P</a:t>
            </a:r>
            <a:r>
              <a:rPr lang="es-CL" sz="24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ersonas</a:t>
            </a:r>
            <a:r>
              <a:rPr lang="es-CL" sz="2400" i="1" dirty="0" smtClean="0">
                <a:latin typeface="Calibri Light" panose="020F0302020204030204" pitchFamily="34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alibri Light" panose="020F0302020204030204" pitchFamily="34" charset="0"/>
              </a:rPr>
              <a:t>P</a:t>
            </a:r>
            <a:r>
              <a:rPr lang="es-CL" sz="24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elículas</a:t>
            </a:r>
            <a:r>
              <a:rPr lang="es-CL" sz="2400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Locales de Videos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52" y="2895601"/>
            <a:ext cx="3336941" cy="2625362"/>
          </a:xfrm>
          <a:prstGeom prst="rect">
            <a:avLst/>
          </a:prstGeom>
        </p:spPr>
      </p:pic>
      <p:pic>
        <p:nvPicPr>
          <p:cNvPr id="10" name="Picture 4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99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1524000"/>
            <a:ext cx="73152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¿Por qué no un atributo?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672" y="5881978"/>
            <a:ext cx="7336971" cy="7694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200" i="1" dirty="0" smtClean="0">
                <a:latin typeface="Calibri Light" panose="020F0302020204030204" pitchFamily="34" charset="0"/>
              </a:rPr>
              <a:t>Si </a:t>
            </a:r>
            <a:r>
              <a:rPr lang="es-CL" sz="22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Película</a:t>
            </a:r>
            <a:r>
              <a:rPr lang="es-CL" sz="22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2200" i="1" dirty="0" smtClean="0">
                <a:latin typeface="Calibri Light" panose="020F0302020204030204" pitchFamily="34" charset="0"/>
              </a:rPr>
              <a:t>no es un “valor simple” (tiene varios atributos)</a:t>
            </a:r>
          </a:p>
          <a:p>
            <a:pPr algn="ctr"/>
            <a:r>
              <a:rPr lang="es-CL" sz="2200" i="1" dirty="0" smtClean="0">
                <a:latin typeface="Calibri Light" panose="020F0302020204030204" pitchFamily="34" charset="0"/>
              </a:rPr>
              <a:t>y/o si se necesita </a:t>
            </a:r>
            <a:r>
              <a:rPr lang="es-CL" sz="22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Película</a:t>
            </a:r>
            <a:r>
              <a:rPr lang="es-CL" sz="22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2200" i="1" dirty="0" smtClean="0">
                <a:latin typeface="Calibri Light" panose="020F0302020204030204" pitchFamily="34" charset="0"/>
              </a:rPr>
              <a:t>en la llave de la relación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685800" y="4114800"/>
            <a:ext cx="2514600" cy="1219200"/>
          </a:xfrm>
          <a:prstGeom prst="wedgeRectCallout">
            <a:avLst>
              <a:gd name="adj1" fmla="val 51822"/>
              <a:gd name="adj2" fmla="val -11511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 Relaciones tienen</a:t>
            </a:r>
          </a:p>
          <a:p>
            <a:pPr algn="ctr"/>
            <a:r>
              <a:rPr lang="es-CL" b="1" dirty="0">
                <a:latin typeface="Calibri Light" panose="020F0302020204030204" pitchFamily="34" charset="0"/>
              </a:rPr>
              <a:t>a</a:t>
            </a:r>
            <a:r>
              <a:rPr lang="es-CL" b="1" dirty="0" smtClean="0">
                <a:latin typeface="Calibri Light" panose="020F0302020204030204" pitchFamily="34" charset="0"/>
              </a:rPr>
              <a:t>tributos descriptivos</a:t>
            </a:r>
          </a:p>
          <a:p>
            <a:pPr algn="ctr"/>
            <a:r>
              <a:rPr lang="es-CL" dirty="0" smtClean="0">
                <a:latin typeface="Calibri Light" panose="020F0302020204030204" pitchFamily="34" charset="0"/>
              </a:rPr>
              <a:t>(no se puede usarlos como parte de una llave)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4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212" y="2895601"/>
            <a:ext cx="3188316" cy="262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8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(árbol/jerarquía)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3" y="1461914"/>
            <a:ext cx="8016056" cy="23416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990600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03" y="1946142"/>
            <a:ext cx="6436546" cy="152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4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1123950" y="5943600"/>
            <a:ext cx="68961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¿Las multiplicidades?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52" y="2895601"/>
            <a:ext cx="3336941" cy="2625362"/>
          </a:xfrm>
          <a:prstGeom prst="rect">
            <a:avLst/>
          </a:prstGeom>
        </p:spPr>
      </p:pic>
      <p:pic>
        <p:nvPicPr>
          <p:cNvPr id="9" name="Picture 4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703820" y="6256496"/>
            <a:ext cx="632460" cy="3847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900" i="1" dirty="0" smtClean="0">
                <a:latin typeface="Calibri Light" panose="020F0302020204030204" pitchFamily="34" charset="0"/>
              </a:rPr>
              <a:t>…</a:t>
            </a:r>
            <a:endParaRPr lang="es-CL" sz="1900" i="1" dirty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1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53" y="2895601"/>
            <a:ext cx="3337369" cy="2628766"/>
          </a:xfrm>
          <a:prstGeom prst="rect">
            <a:avLst/>
          </a:prstGeom>
        </p:spPr>
      </p:pic>
      <p:pic>
        <p:nvPicPr>
          <p:cNvPr id="12" name="Picture 4 2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86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571500" y="5876091"/>
            <a:ext cx="8000999" cy="6771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900" i="1" dirty="0" smtClean="0">
                <a:latin typeface="Calibri Light" panose="020F0302020204030204" pitchFamily="34" charset="0"/>
              </a:rPr>
              <a:t>Una </a:t>
            </a:r>
            <a:r>
              <a:rPr lang="es-CL" sz="19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Persona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i="1" dirty="0" smtClean="0">
                <a:latin typeface="Calibri Light" panose="020F0302020204030204" pitchFamily="34" charset="0"/>
              </a:rPr>
              <a:t>puede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i="1" dirty="0" smtClean="0">
                <a:latin typeface="Calibri Light" panose="020F0302020204030204" pitchFamily="34" charset="0"/>
              </a:rPr>
              <a:t>alquilar una </a:t>
            </a:r>
            <a:r>
              <a:rPr lang="es-CL" sz="1900" i="1" dirty="0">
                <a:latin typeface="Calibri Light" panose="020F0302020204030204" pitchFamily="34" charset="0"/>
              </a:rPr>
              <a:t>sola</a:t>
            </a:r>
            <a:r>
              <a:rPr lang="es-CL" sz="1900" i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Película</a:t>
            </a:r>
            <a:r>
              <a:rPr lang="es-CL" sz="1900" i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sz="1900" i="1" dirty="0" smtClean="0">
                <a:latin typeface="Calibri Light" panose="020F0302020204030204" pitchFamily="34" charset="0"/>
              </a:rPr>
              <a:t>en </a:t>
            </a:r>
            <a:r>
              <a:rPr lang="es-CL" sz="1900" i="1" dirty="0">
                <a:latin typeface="Calibri Light" panose="020F0302020204030204" pitchFamily="34" charset="0"/>
              </a:rPr>
              <a:t>un solo </a:t>
            </a:r>
            <a:r>
              <a:rPr lang="es-CL" sz="19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Local de videos</a:t>
            </a:r>
            <a:r>
              <a:rPr lang="es-CL" sz="1900" dirty="0" smtClean="0">
                <a:latin typeface="Calibri Light" panose="020F0302020204030204" pitchFamily="34" charset="0"/>
              </a:rPr>
              <a:t>.</a:t>
            </a:r>
          </a:p>
          <a:p>
            <a:pPr algn="ctr"/>
            <a:r>
              <a:rPr lang="es-CL" sz="1900" i="1" dirty="0" smtClean="0">
                <a:latin typeface="Calibri Light" panose="020F0302020204030204" pitchFamily="34" charset="0"/>
              </a:rPr>
              <a:t>Puede ser que haya varias</a:t>
            </a:r>
            <a:r>
              <a:rPr lang="es-CL" sz="1900" i="1" dirty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Locales </a:t>
            </a:r>
            <a:r>
              <a:rPr lang="es-CL" sz="1900" dirty="0">
                <a:solidFill>
                  <a:srgbClr val="0066CC"/>
                </a:solidFill>
                <a:latin typeface="Calibri Light" panose="020F0302020204030204" pitchFamily="34" charset="0"/>
              </a:rPr>
              <a:t>de videos</a:t>
            </a:r>
            <a:r>
              <a:rPr lang="es-CL" sz="1900" i="1" dirty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sz="1900" i="1" dirty="0" smtClean="0">
                <a:latin typeface="Calibri Light" panose="020F0302020204030204" pitchFamily="34" charset="0"/>
              </a:rPr>
              <a:t>con varias </a:t>
            </a:r>
            <a:r>
              <a:rPr lang="es-CL" sz="19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Películas</a:t>
            </a:r>
            <a:r>
              <a:rPr lang="es-CL" sz="1900" i="1" dirty="0" smtClean="0">
                <a:latin typeface="Calibri Light" panose="020F0302020204030204" pitchFamily="34" charset="0"/>
              </a:rPr>
              <a:t>, etc.</a:t>
            </a:r>
            <a:endParaRPr lang="es-CL" sz="1900" i="1" dirty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53" y="2895601"/>
            <a:ext cx="3337369" cy="26287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86057" y="2061716"/>
            <a:ext cx="68961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¿Qué significa ésta (exactamente)?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2" name="Picture 4 2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ular Callout 12"/>
          <p:cNvSpPr/>
          <p:nvPr/>
        </p:nvSpPr>
        <p:spPr>
          <a:xfrm>
            <a:off x="609600" y="4114800"/>
            <a:ext cx="2590800" cy="1219200"/>
          </a:xfrm>
          <a:prstGeom prst="wedgeRectCallout">
            <a:avLst>
              <a:gd name="adj1" fmla="val 87032"/>
              <a:gd name="adj2" fmla="val 36372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 smtClean="0">
                <a:latin typeface="Calibri Light" panose="020F0302020204030204" pitchFamily="34" charset="0"/>
              </a:rPr>
              <a:t> Persona es “una llave” de la relación</a:t>
            </a:r>
            <a:endParaRPr lang="es-CL" sz="2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69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53" y="2895601"/>
            <a:ext cx="3337369" cy="2628766"/>
          </a:xfrm>
          <a:prstGeom prst="rect">
            <a:avLst/>
          </a:prstGeom>
        </p:spPr>
      </p:pic>
      <p:pic>
        <p:nvPicPr>
          <p:cNvPr id="12" name="Picture 4 2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23950" y="5921514"/>
            <a:ext cx="68961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>
                <a:latin typeface="Calibri Light" panose="020F0302020204030204" pitchFamily="34" charset="0"/>
              </a:rPr>
              <a:t>¿Si quisiéramos decir que una </a:t>
            </a:r>
            <a:r>
              <a:rPr lang="es-CL" sz="2000" dirty="0">
                <a:solidFill>
                  <a:srgbClr val="0066CC"/>
                </a:solidFill>
                <a:latin typeface="Calibri Light" panose="020F0302020204030204" pitchFamily="34" charset="0"/>
              </a:rPr>
              <a:t>Persona</a:t>
            </a:r>
            <a:r>
              <a:rPr lang="es-CL" sz="2000" i="1" dirty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puede </a:t>
            </a:r>
            <a:r>
              <a:rPr lang="es-CL" sz="2000" i="1" dirty="0" smtClean="0">
                <a:latin typeface="Calibri Light" panose="020F0302020204030204" pitchFamily="34" charset="0"/>
              </a:rPr>
              <a:t>alquilar </a:t>
            </a:r>
            <a:endParaRPr lang="es-CL" sz="2000" i="1" dirty="0">
              <a:latin typeface="Calibri Light" panose="020F0302020204030204" pitchFamily="34" charset="0"/>
            </a:endParaRPr>
          </a:p>
          <a:p>
            <a:pPr algn="ctr"/>
            <a:r>
              <a:rPr lang="es-CL" sz="2000" i="1" dirty="0">
                <a:latin typeface="Calibri Light" panose="020F0302020204030204" pitchFamily="34" charset="0"/>
              </a:rPr>
              <a:t>varias </a:t>
            </a:r>
            <a:r>
              <a:rPr lang="es-CL" sz="2000" dirty="0">
                <a:solidFill>
                  <a:srgbClr val="0066CC"/>
                </a:solidFill>
                <a:latin typeface="Calibri Light" panose="020F0302020204030204" pitchFamily="34" charset="0"/>
              </a:rPr>
              <a:t>Películas</a:t>
            </a:r>
            <a:r>
              <a:rPr lang="es-CL" sz="2000" i="1" dirty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de </a:t>
            </a:r>
            <a:r>
              <a:rPr lang="es-CL" sz="2000" i="1" dirty="0" smtClean="0">
                <a:latin typeface="Calibri Light" panose="020F0302020204030204" pitchFamily="34" charset="0"/>
              </a:rPr>
              <a:t>varios</a:t>
            </a:r>
            <a:r>
              <a:rPr lang="es-CL" sz="2000" i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>
                <a:solidFill>
                  <a:srgbClr val="0066CC"/>
                </a:solidFill>
                <a:latin typeface="Calibri Light" panose="020F0302020204030204" pitchFamily="34" charset="0"/>
              </a:rPr>
              <a:t>Locales de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videos</a:t>
            </a:r>
            <a:r>
              <a:rPr lang="es-CL" sz="2000" i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?</a:t>
            </a:r>
            <a:endParaRPr lang="es-CL" sz="2000" i="1" dirty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03820" y="6256496"/>
            <a:ext cx="632460" cy="3847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900" i="1" dirty="0" smtClean="0">
                <a:latin typeface="Calibri Light" panose="020F0302020204030204" pitchFamily="34" charset="0"/>
              </a:rPr>
              <a:t>…</a:t>
            </a:r>
            <a:endParaRPr lang="es-CL" sz="1900" i="1" dirty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43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pic>
        <p:nvPicPr>
          <p:cNvPr id="12" name="Picture 4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23950" y="5943600"/>
            <a:ext cx="68961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¿Si quisiéramos decir que una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Persona</a:t>
            </a:r>
            <a:r>
              <a:rPr lang="es-CL" sz="2000" i="1" dirty="0" smtClean="0">
                <a:latin typeface="Calibri Light" panose="020F0302020204030204" pitchFamily="34" charset="0"/>
              </a:rPr>
              <a:t> puede </a:t>
            </a:r>
            <a:r>
              <a:rPr lang="es-CL" sz="2000" i="1" dirty="0" smtClean="0">
                <a:latin typeface="Calibri Light" panose="020F0302020204030204" pitchFamily="34" charset="0"/>
              </a:rPr>
              <a:t>alquilar </a:t>
            </a:r>
            <a:r>
              <a:rPr lang="es-CL" sz="2000" i="1" dirty="0" smtClean="0">
                <a:latin typeface="Calibri Light" panose="020F0302020204030204" pitchFamily="34" charset="0"/>
              </a:rPr>
              <a:t>varias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Películas</a:t>
            </a:r>
            <a:r>
              <a:rPr lang="es-CL" sz="2000" i="1" dirty="0" smtClean="0">
                <a:latin typeface="Calibri Light" panose="020F0302020204030204" pitchFamily="34" charset="0"/>
              </a:rPr>
              <a:t> pero de un solo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Local de videos</a:t>
            </a:r>
            <a:r>
              <a:rPr lang="es-CL" sz="2000" i="1" dirty="0" smtClean="0">
                <a:latin typeface="Calibri Light" panose="020F0302020204030204" pitchFamily="34" charset="0"/>
              </a:rPr>
              <a:t>?</a:t>
            </a:r>
            <a:endParaRPr lang="es-CL" sz="20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67550" y="6316653"/>
            <a:ext cx="190500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r"/>
            <a:r>
              <a:rPr lang="es-CL" sz="2000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Regresaremos.</a:t>
            </a:r>
            <a:endParaRPr lang="es-CL" sz="2000" dirty="0">
              <a:solidFill>
                <a:srgbClr val="FFC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50" y="2895601"/>
            <a:ext cx="3314716" cy="262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6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sp>
        <p:nvSpPr>
          <p:cNvPr id="8" name="TextBox 7"/>
          <p:cNvSpPr txBox="1"/>
          <p:nvPr/>
        </p:nvSpPr>
        <p:spPr>
          <a:xfrm>
            <a:off x="1086057" y="1534180"/>
            <a:ext cx="68961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¿Es un diagrama ER?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7109" y="5791200"/>
            <a:ext cx="6895048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Formalmente no</a:t>
            </a:r>
            <a:r>
              <a:rPr lang="es-CL" sz="2400" i="1" dirty="0" smtClean="0">
                <a:latin typeface="Calibri Light" panose="020F0302020204030204" pitchFamily="34" charset="0"/>
              </a:rPr>
              <a:t>. No tenemos llaves de entidades.</a:t>
            </a:r>
          </a:p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(Pero a menudo aquí, se omiten los atributos para ser conciso)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52" y="2895601"/>
            <a:ext cx="3336941" cy="2625362"/>
          </a:xfrm>
          <a:prstGeom prst="rect">
            <a:avLst/>
          </a:prstGeom>
        </p:spPr>
      </p:pic>
      <p:pic>
        <p:nvPicPr>
          <p:cNvPr id="7" name="Picture 4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93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1123950" y="5943600"/>
            <a:ext cx="68961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¿Se puede hacerlo usando relaciones binarias?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52" y="2895601"/>
            <a:ext cx="3336941" cy="2625362"/>
          </a:xfrm>
          <a:prstGeom prst="rect">
            <a:avLst/>
          </a:prstGeom>
        </p:spPr>
      </p:pic>
      <p:pic>
        <p:nvPicPr>
          <p:cNvPr id="7" name="Picture 4 2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054340" y="6256496"/>
            <a:ext cx="632460" cy="3847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900" i="1" dirty="0" smtClean="0">
                <a:latin typeface="Calibri Light" panose="020F0302020204030204" pitchFamily="34" charset="0"/>
              </a:rPr>
              <a:t>…</a:t>
            </a:r>
            <a:endParaRPr lang="es-CL" sz="1900" i="1" dirty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61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585" y="1752600"/>
            <a:ext cx="4080736" cy="3656132"/>
          </a:xfrm>
          <a:prstGeom prst="rect">
            <a:avLst/>
          </a:prstGeom>
        </p:spPr>
      </p:pic>
      <p:pic>
        <p:nvPicPr>
          <p:cNvPr id="14" name="Picture 4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5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1123950" y="1447800"/>
            <a:ext cx="68961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 es preferible?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133600"/>
            <a:ext cx="3583097" cy="32102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2427677"/>
            <a:ext cx="3336941" cy="2625362"/>
          </a:xfrm>
          <a:prstGeom prst="rect">
            <a:avLst/>
          </a:prstGeom>
        </p:spPr>
      </p:pic>
      <p:sp>
        <p:nvSpPr>
          <p:cNvPr id="12" name="Rectangular Callout 11"/>
          <p:cNvSpPr/>
          <p:nvPr/>
        </p:nvSpPr>
        <p:spPr>
          <a:xfrm>
            <a:off x="1028700" y="5724718"/>
            <a:ext cx="2514600" cy="762502"/>
          </a:xfrm>
          <a:prstGeom prst="wedgeRectCallout">
            <a:avLst>
              <a:gd name="adj1" fmla="val 11419"/>
              <a:gd name="adj2" fmla="val -24594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 smtClean="0">
                <a:latin typeface="Calibri Light" panose="020F0302020204030204" pitchFamily="34" charset="0"/>
              </a:rPr>
              <a:t> Más flexible</a:t>
            </a:r>
          </a:p>
          <a:p>
            <a:pPr algn="ctr"/>
            <a:r>
              <a:rPr lang="es-CL" sz="2000" dirty="0" smtClean="0">
                <a:latin typeface="Calibri Light" panose="020F0302020204030204" pitchFamily="34" charset="0"/>
              </a:rPr>
              <a:t>(p.ej., restricciones)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5575889" y="5724717"/>
            <a:ext cx="2514600" cy="762502"/>
          </a:xfrm>
          <a:prstGeom prst="wedgeRectCallout">
            <a:avLst>
              <a:gd name="adj1" fmla="val 11419"/>
              <a:gd name="adj2" fmla="val -24594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 smtClean="0">
                <a:latin typeface="Calibri Light" panose="020F0302020204030204" pitchFamily="34" charset="0"/>
              </a:rPr>
              <a:t> Mucho más conciso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14" name="Picture 4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89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98" y="2667000"/>
            <a:ext cx="4078803" cy="36559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344" y="2667000"/>
            <a:ext cx="4084605" cy="3656484"/>
          </a:xfrm>
          <a:prstGeom prst="rect">
            <a:avLst/>
          </a:prstGeom>
        </p:spPr>
      </p:pic>
      <p:pic>
        <p:nvPicPr>
          <p:cNvPr id="9" name="Picture 4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3440" y="1442218"/>
            <a:ext cx="68961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¿Si quisiéramos decir que una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Persona</a:t>
            </a:r>
            <a:r>
              <a:rPr lang="es-CL" sz="2000" i="1" dirty="0" smtClean="0">
                <a:latin typeface="Calibri Light" panose="020F0302020204030204" pitchFamily="34" charset="0"/>
              </a:rPr>
              <a:t> puede </a:t>
            </a:r>
            <a:r>
              <a:rPr lang="es-CL" sz="2000" i="1" dirty="0" smtClean="0">
                <a:latin typeface="Calibri Light" panose="020F0302020204030204" pitchFamily="34" charset="0"/>
              </a:rPr>
              <a:t>alquilar varias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Películas</a:t>
            </a:r>
            <a:r>
              <a:rPr lang="es-CL" sz="2000" i="1" dirty="0" smtClean="0">
                <a:latin typeface="Calibri Light" panose="020F0302020204030204" pitchFamily="34" charset="0"/>
              </a:rPr>
              <a:t> pero de un solo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Local de videos</a:t>
            </a:r>
            <a:r>
              <a:rPr lang="es-CL" sz="2000" i="1" dirty="0" smtClean="0">
                <a:latin typeface="Calibri Light" panose="020F0302020204030204" pitchFamily="34" charset="0"/>
              </a:rPr>
              <a:t>?</a:t>
            </a:r>
            <a:endParaRPr lang="es-CL" sz="20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1420" y="1811401"/>
            <a:ext cx="39624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r"/>
            <a:r>
              <a:rPr lang="es-CL" sz="2000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…</a:t>
            </a:r>
            <a:endParaRPr lang="es-CL" sz="2000" dirty="0">
              <a:solidFill>
                <a:srgbClr val="FFC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6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5" y="1296108"/>
            <a:ext cx="7273530" cy="27447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(grafo)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9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DER: Relaciones Múltiples:</a:t>
            </a:r>
            <a:br>
              <a:rPr lang="es-CL" dirty="0" smtClean="0"/>
            </a:br>
            <a:r>
              <a:rPr lang="es-CL" dirty="0" smtClean="0"/>
              <a:t>Arcos Etiquetados (Papeles)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2133602"/>
            <a:ext cx="3821429" cy="3009055"/>
          </a:xfrm>
          <a:prstGeom prst="rect">
            <a:avLst/>
          </a:prstGeom>
        </p:spPr>
      </p:pic>
      <p:pic>
        <p:nvPicPr>
          <p:cNvPr id="8" name="Picture 4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1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ipple sunset photo calmin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31983"/>
            <a:ext cx="6191250" cy="521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24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3962400"/>
            <a:ext cx="7772400" cy="1806575"/>
          </a:xfrm>
        </p:spPr>
        <p:txBody>
          <a:bodyPr>
            <a:normAutofit/>
          </a:bodyPr>
          <a:lstStyle/>
          <a:p>
            <a:r>
              <a:rPr lang="es-CL" sz="2700" i="1" dirty="0" smtClean="0"/>
              <a:t>La próxima vez, continuaremos con: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	Modelo E</a:t>
            </a:r>
            <a:r>
              <a:rPr lang="es-CL" dirty="0"/>
              <a:t>–</a:t>
            </a:r>
            <a:r>
              <a:rPr lang="es-CL" dirty="0" smtClean="0"/>
              <a:t>R (II)</a:t>
            </a:r>
            <a:endParaRPr lang="es-CL" dirty="0"/>
          </a:p>
        </p:txBody>
      </p:sp>
      <p:sp>
        <p:nvSpPr>
          <p:cNvPr id="13" name="TextBox 12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3,5 y 4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56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87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95000"/>
                  </a:schemeClr>
                </a:solidFill>
              </a:rPr>
              <a:t>¿Preguntas?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7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5" y="1296108"/>
            <a:ext cx="7273530" cy="27447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(grafo)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64835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03" y="1940221"/>
            <a:ext cx="5748259" cy="156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5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5,654"/>
  <p:tag name="ORIGINALWIDTH" val="4195,335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tipo}: Lager} &#10;             [.{\sch{origen}: Punta Arenas}       [.{Austral Lager} [ .{{\sch{grados}:} 4,6} ] ]  ] &#10;                  ]&#10;[.{\sch{tipo}: Ale}&#10;             [.{\sch{origen}: Punta Arenas}        [.{Austral Yagan} [ .{{\sch{grados}:} 5,0} ] ] [.{Austral Pale Ale} [ .{{\sch{grados}:} 5,0} ] ]  ] &#10;             [.{\sch{origen}: Valdivia}    [.{Kunstmann Tobobayo} [ .{{\sch{grados}:} 5,1} ] ] ] &#10;             [.{\sch{origen}: Curacaví}        [.{Kross 5} [ .{{\sch{grados}:} 7,2} ] ]  [.{Kross Golden} [ .{{\sch{grados}:} 5,3} ] ]   ] &#10;                  ]&#10;[.{\sch{tipo}: Pilsner}&#10;             [.{\sch{origen}: Curacaví}        [.{Kross Pilsner} [ .{{\sch{grados}:} 4,9} ] ]  ] &#10;                  ]&#10;]&#10;\end{tikzpicture}&#10;}&#10;\end{document}"/>
  <p:tag name="IGUANATEXSIZE" val="20"/>
  <p:tag name="IGUANATEXCURSOR" val="7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,8192"/>
  <p:tag name="ORIGINALWIDTH" val="2947,161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simple de entender}}\\&#10;\end{tabular}&#10;\vspace{0.2cm}&#10;&#10;\color{red!80!black}&#10;\noindent&#10;\begin{tabular}{p{0.2cm}l}&#10;\ding{55} &amp; \textsf{\textbf{¿Si queremos agregar un nuevo atributo?}}\\&#10;\ding{55} &amp; \textsf{\textbf{¿Si no sabemos los grados de algunas cervezas?}}\\&#10;\end{tabular}&#10;\end{document}"/>
  <p:tag name="IGUANATEXSIZE" val="25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4,0829"/>
  <p:tag name="ORIGINALWIDTH" val="2368,8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\ldots &amp; \ldots  &amp; \ldots  &amp; \ldots  \\&#10;\hline &#10;\end{tabular}&#10;&#10;\end{document}"/>
  <p:tag name="IGUANATEXSIZE" val="16"/>
  <p:tag name="IGUANATEXCURSOR" val="6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58,55"/>
  <p:tag name="ORIGINALWIDTH" val="2866,15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l r r}&#10;\multicolumn{4}{l}{\textbf{\color{green!60!black} Vino-En-Stock}}\\&#10;\hline&#10;\sch{nombre} &amp; \sch{tipo} &amp; \sch{año} &amp; \sch{cantidad} &amp; \sch{precio-unitario}\\&#10;\hline &#10;Tarapacá &amp; Carménère &amp; 2014 &amp; 200 &amp; 6000\\&#10;\hline &#10;\end{tabular}&#10;&#10;\end{document}"/>
  <p:tag name="IGUANATEXSIZE" val="16"/>
  <p:tag name="IGUANATEXCURSOR" val="2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3121,186"/>
  <p:tag name="OUTPUTDPI" val="1200"/>
  <p:tag name="LATEXADDIN" val="\documentclass{article}&#10;\usepackage[utf8]{inputenc}&#10;\usepackage[normalem]{ulem}&#10;\usepackage{amsmath}&#10;\usepackage{xcolor}&#10;\pagestyle{empty}&#10;&#10;\begin{document}&#10;&#10;\newcommand{\rlt}[1]{\textbf{\color{green!50!black}#1}}&#10;\newcommand{\sch}[1]{\textbf{\color{blue}#1}}&#10;\newcommand{\schk}[1]{\uline{\sch{#1}}}&#10;&#10;\begin{center}&#10;\sf&#10;\footnotesize&#10;\rlt{Cervezas}(\schk{nombre},\sch{tipo},\sch{grados},\sch{ciudad-origen},\sch{cantidad},\sch{precio-unitario})\\&#10;\rlt{Vinos}(\schk{nombre},\schk{tipo},\schk{año},\sch{grados},\sch{ciudad-origen},\sch{cantidad},\sch{precio-unitario})\\&#10;\end{center}&#10;\end{document}"/>
  <p:tag name="IGUANATEXSIZE" val="20"/>
  <p:tag name="IGUANATEXCURSOR" val="4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4068,56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 r r}&#10;\textbf{\color{green!60!black} Vino}\\&#10;\hline&#10;\sch{nombre} &amp; \sch{tipo} &amp; \sch{año} &amp; \sch{grados} &amp; \sch{ciudad-origen} &amp; \sch{cantidad} &amp; \sch{precio-unitario} \\&#10;\hline &#10;Tarapacá &amp; Carménère &amp; 2014 &amp; 13,5 &amp; Maipo &amp; 200 &amp; 6000 \\&#10;Tarapacá &amp; Merlot &amp; 2014 &amp; 13,5 &amp; Maipo &amp; 0 &amp; \color{red}? \\&#10;Gato &amp; Merlot &amp; 2016 &amp; 14,0 &amp; Maule &amp; 0 &amp; 3000 \\\hline &#10;\end{tabular}&#10;&#10;\end{document}"/>
  <p:tag name="IGUANATEXSIZE" val="20"/>
  <p:tag name="IGUANATEXCURSOR" val="7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4,0829"/>
  <p:tag name="ORIGINALWIDTH" val="3704,76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 r r}&#10;\textbf{\rlt{Cervezas}}\\&#10;\hline&#10;\sch{nombre} &amp; \sch{tipo} &amp; \sch{grados} &amp; \sch{ciudad-origen} &amp; \sch{cantidad} &amp; \sch{precio-unitario} \\&#10;\hline &#10;Austral Lager &amp; Lager &amp; 4,6 &amp; Punta Arenas &amp; 600 &amp; 2000 \\ &#10;Austral Yagan &amp; Ale &amp; 5,0 &amp; Punta Arenas &amp; 0 &amp; \color{red}? \\ &#10;\ldots &amp; \ldots  &amp; \ldots  &amp; \ldots  &amp; \ldots  &amp; \ldots \\&#10;\hline &#10;\end{tabular}&#10;&#10;\end{document}"/>
  <p:tag name="IGUANATEXSIZE" val="20"/>
  <p:tag name="IGUANATEXCURSOR" val="7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8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8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8"/>
  <p:tag name="IGUANATEXCURSOR" val="8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8,0569"/>
  <p:tag name="ORIGINALWIDTH" val="781,6091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begin{tikzpicture}&#10;  \node[entity] (prod) {Producto};&#10;\end{tikzpicture}&#10;\end{document}"/>
  <p:tag name="IGUANATEXSIZE" val="20"/>
  <p:tag name="IGUANATEXCURSOR" val="26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3,5396"/>
  <p:tag name="ORIGINALWIDTH" val="724,6011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begin{tikzpicture}&#10;  \node[attribute] (nom) {nombre};&#10;\end{tikzpicture}&#10;\end{document}"/>
  <p:tag name="IGUANATEXSIZE" val="20"/>
  <p:tag name="IGUANATEXCURSOR" val="26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26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676,594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begin{tikzpicture}&#10;  \node[relationship] (comp) {compra};&#10;\end{tikzpicture}&#10;\end{document}"/>
  <p:tag name="IGUANATEXSIZE" val="20"/>
  <p:tag name="IGUANATEXCURSOR" val="26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2,397"/>
  <p:tag name="ORIGINALWIDTH" val="2318,573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begin{tikzpicture}&#10;\begin{tikzpicture}[node distance=1.5cm, every edge/.style={link}]&#10; 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\end{tikzpicture}&#10;\end{tikzpicture}&#10;\end{document}"/>
  <p:tag name="IGUANATEXSIZE" val="20"/>
  <p:tag name="IGUANATEXCURSOR" val="29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2,397"/>
  <p:tag name="ORIGINALWIDTH" val="2318,573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begin{tikzpicture}&#10;\begin{tikzpicture}[node distance=1.5cm, every edge/.style={link}]&#10; 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\end{tikzpicture}&#10;\end{tikzpicture}&#10;\end{document}"/>
  <p:tag name="IGUANATEXSIZE" val="20"/>
  <p:tag name="IGUANATEXCURSOR" val="29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9888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edge (prod);&#10;  &#10;  \node[entity] (comp) [right=of fab] {Compañía} edge(fab);&#10;&#10;\end{tikzpicture}}&#10;\end{document}"/>
  <p:tag name="IGUANATEXSIZE" val="20"/>
  <p:tag name="IGUANATEXCURSOR" val="27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1,247"/>
  <p:tag name="ORIGINALWIDTH" val="719,3802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&#10;  \node[relationship] (fab) [right=of prod] {fabrica} edge (prod);&#10;  &#10;  \node[entity] (comp) [right=of fab] {Compañía} edge (fab);&#10;  \node[attribute] (cnom) [above right=of comp] {\key{nombre}} edge (comp);&#10;    \node[attribute] (cacc) [below right =of comp] {{valor-acción}} edge (comp);&#10;         &#10;  \end{tikzpicture}&#10;}&#10;\end{document}"/>
  <p:tag name="IGUANATEXSIZE" val="20"/>
  <p:tag name="IGUANATEXCURSOR" val="29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1,8662"/>
  <p:tag name="ORIGINALWIDTH" val="719,3802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&#10;  \node[relationship] (fab) [right=of prod] {fabrica} edge (prod);&#10;  \node[attribute] (fdesde) [below=0.65cm of fab] {desde} edge (fab);&#10;&#10;  &#10;  \node[entity] (comp) [right=of fab] {Compañía} edge (fab);&#10;  \node[attribute] (cnom) [above right=of comp] {\key{nombre}} edge (comp);&#10;    \node[attribute] (cacc) [below right =of comp] {{valor-acción}} edge (comp);&#10;         &#10;  \end{tikzpicture}&#10;}&#10;\end{document}"/>
  <p:tag name="IGUANATEXSIZE" val="20"/>
  <p:tag name="IGUANATEXCURSOR" val="29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9888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[&lt;-] edge (prod);&#10;  &#10;  \node[entity] (comp) [right=of fab] {Compañía} edge(fab);&#10;&#10;\end{tikzpicture}}&#10;\end{document}"/>
  <p:tag name="IGUANATEXSIZE" val="20"/>
  <p:tag name="IGUANATEXCURSOR" val="27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9888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edge (prod);&#10;  &#10;  \node[entity] (comp) [right=of fab] {Compañía} edge[-&gt;] (fab);&#10;&#10;\end{tikzpicture}}\end{document}"/>
  <p:tag name="IGUANATEXSIZE" val="20"/>
  <p:tag name="IGUANATEXCURSOR" val="27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9888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edge[&lt;-] (prod);&#10;  &#10;  \node[entity] (comp) [right=of fab] {Compañía} edge [-&gt;] (fab);&#10;&#10;\end{tikzpicture}}\end{document}"/>
  <p:tag name="IGUANATEXSIZE" val="20"/>
  <p:tag name="IGUANATEXCURSOR" val="27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9888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edge (prod);&#10;  &#10;  \node[entity] (comp) [right=of fab] {Compañía} edge [-] (fab);&#10;&#10;\end{tikzpicture}}&#10;\end{document}"/>
  <p:tag name="IGUANATEXSIZE" val="20"/>
  <p:tag name="IGUANATEXCURSOR" val="2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5,3161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edge [&lt;-] (prod);&#10;  &#10;  \node[entity] (comp) [right=of fab] {Compañía} edge (fab);&#10;\end{tikzpicture}&#10;}&#10;\end{document}"/>
  <p:tag name="IGUANATEXSIZE" val="20"/>
  <p:tag name="IGUANATEXCURSOR" val="27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6969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Ciudadano};&#10;&#10;  \node[relationship] (fab) [right=of prod] {tiene} [&lt;-] edge (prod);&#10;  &#10;  \node[entity] (comp) [right=of fab] {Presidente} edge(fab);&#10;&#10;\end{tikzpicture}}&#10;\end{document}"/>
  <p:tag name="IGUANATEXSIZE" val="20"/>
  <p:tag name="IGUANATEXCURSOR" val="27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8,1685"/>
  <p:tag name="ORIGINALWIDTH" val="719,3802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&#10;  \node[relationship] (fab) [right=of prod] {fabrica} edge[&lt;-] (prod);&#10;    \node[attribute] (fdesde) [below=0.65cm of fab] {desde} edge (fab);&#10;&#10;  \node[entity] (comp) [right=of fab] {Compañía} edge (fab);&#10;  \node[attribute] (cnom) [above right=of comp] {\key{nombre}} edge (comp);&#10;    \node[attribute] (cacc) [below right =of comp] {{valor-acción}} edge (comp);&#10;    &#10; \node[relationship] (emplea) [below left= 1.5cm and 0.1cm of comp] {emplea} edge (comp);&#10;      &#10;  \node[entity] (pers) [below left=of emplea] {Persona} edge[-&gt;] (emplea);&#10;    \node[attribute] (persrun) [below right=of pers] {\key{rut}} edge (pers);&#10;    \node[attribute] (persnom) [below =of pers] {{nombre}} edge (pers);&#10;      \node[attribute] (persdir) [below left =of pers] {{dirección}} edge (pers);&#10; &#10;  &#10;   \node[relationship] (compra) [above left=of pers] {compra} edge (pers);&#10;   \draw[link] (compra) edge (prod);&#10;  &#10;  \end{tikzpicture}&#10;}&#10;\end{document}"/>
  <p:tag name="IGUANATEXSIZE" val="20"/>
  <p:tag name="IGUANATEXCURSOR" val="29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87,960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elícula};&#10;&#10;   \node[relationship] (compra) [below right=of prod] {alquila} edge (prod);&#10;  &#10;  \node[entity] (comp) [above right=of compra] {Local de videos} edge (compra);&#10;  &#10;      &#10;  \node[entity] (pers) [below=of compra] {Persona} edge (compra);&#10;&#10;\end{tikzpicture}}&#10;\end{document}"/>
  <p:tag name="IGUANATEXSIZE" val="20"/>
  <p:tag name="IGUANATEXCURSOR" val="27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0261"/>
  <p:tag name="ORIGINALWIDTH" val="655,5589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attribute] (prod) {Película};&#10;&#10;   \node[relationship] (compra) [below right=of prod] {alquila} edge (prod);&#10;  &#10;  \node[entity] (comp) [above right=of compra] {Local de videos} edge (compra);&#10;  &#10;      &#10;  \node[entity] (pers) [below=of compra] {Persona} edge (compra);&#10;&#10;\end{tikzpicture}}&#10;\end{document}"/>
  <p:tag name="IGUANATEXSIZE" val="20"/>
  <p:tag name="IGUANATEXCURSOR" val="27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87,960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elícula};&#10;&#10;   \node[relationship] (compra) [below right=of prod] {alquila} edge (prod);&#10;  &#10;  \node[entity] (comp) [above right=of compra] {Local de videos} edge (compra);&#10;  &#10;      &#10;  \node[entity] (pers) [below=of compra] {Persona} edge (compra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87,960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elícula};&#10;&#10;   \node[relationship] (compra) [below right=of prod] {alquila} edge (prod);&#10;  &#10;  \node[entity] (comp) [above right=of compra] {Local de videos} edge (compra);&#10;  &#10;      &#10;  \node[entity] (pers) [below=of compra] {Persona} edge [-&gt;] (compra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87,960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elícula};&#10;&#10;   \node[relationship] (compra) [below right=of prod] {alquila} edge (prod);&#10;  &#10;  \node[entity] (comp) [above right=of compra] {Local de videos} edge (compra);&#10;  &#10;      &#10;  \node[entity] (pers) [below=of compra] {Persona} edge [-&gt;] (compra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87,960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elícula};&#10;&#10;   \node[relationship] (compra) [below right=of prod] {alquila} edge (prod);&#10;  &#10;  \node[entity] (comp) [above right=of compra] {Local de videos} edge (compra);&#10;  &#10;      &#10;  \node[entity] (pers) [below=of compra] {Persona} edge [-&gt;] (compra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3533"/>
  <p:tag name="ORIGINALWIDTH" val="683,378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elícula};&#10;&#10;   \node[relationship] (compra) [below right=of prod] {alquilar} edge (prod);&#10;  &#10;  \node[entity] (comp) [above right=of compra] {Local de videos} edge (compra);&#10;  &#10;      &#10;  \node[entity] (pers) [below=of compra] {Persona} edge (compra);&#10;&#10;\end{tikzpicture}}&#10;\end{document}"/>
  <p:tag name="IGUANATEXSIZE" val="20"/>
  <p:tag name="IGUANATEXCURSOR" val="27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87,960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elícula};&#10;&#10;   \node[relationship] (compra) [below right=of prod] {alquila} edge (prod);&#10;  &#10;  \node[entity] (comp) [above right=of compra] {Local de videos} edge (compra);&#10;  &#10;      &#10;  \node[entity] (pers) [below=of compra] {Persona} edge (compra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87,960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elícula};&#10;&#10;   \node[relationship] (compra) [below right=of prod] {alquila} edge (prod);&#10;  &#10;  \node[entity] (comp) [above right=of compra] {Local de videos} edge (compra);&#10;  &#10;      &#10;  \node[entity] (pers) [below=of compra] {Persona} edge (compra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0261"/>
  <p:tag name="ORIGINALWIDTH" val="598,283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7cm, every edge/.style={link}]&#10;&#10;&#10;  \node[entity] (compra) {Alquiler};&#10;&#10;  \node[entity,below of=compra] (prod) {Película} edge node[relationship] {película} (compra);&#10;  &#10;  \node[entity,right of=prod] (comp) {Local de videos};&#10;  &#10;  \node[entity,above of=comp] (pers) {Persona};&#10;  &#10;  \node[relationship,right=1.5cm of compra] (cliente) {~cliente~} edge[&lt;-] (compra) edge (pers);&#10;&#10;  \node[relationship,below=1.5cm of cliente] {vendedor} edge[&lt;-] (compra) edge (comp);&#10;\end{tikzpicture}}&#10;\end{document}"/>
  <p:tag name="IGUANATEXSIZE" val="20"/>
  <p:tag name="IGUANATEXCURSOR" val="26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0261"/>
  <p:tag name="ORIGINALWIDTH" val="598,283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7cm, every edge/.style={link}]&#10;&#10;&#10;  \node[entity] (compra) {Alquiler};&#10;&#10;  \node[entity,below of=compra] (prod) {Película} edge node[relationship] {película} (compra);&#10;  &#10;  \node[entity,right of=prod] (comp) {Local de videos};&#10;  &#10;  \node[entity,above of=comp] (pers) {Persona};&#10;  &#10;  \node[relationship,right=1.5cm of compra] (cliente) {~cliente~} edge[&lt;-] (compra) edge (pers);&#10;&#10;  \node[relationship,below=1.5cm of cliente] {vendedor} edge[&lt;-] (compra) edge (comp);&#10;\end{tikzpicture}}&#10;\end{document}"/>
  <p:tag name="IGUANATEXSIZE" val="20"/>
  <p:tag name="IGUANATEXCURSOR" val="26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87,960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elícula};&#10;&#10;   \node[relationship] (compra) [below right=of prod] {alquila} edge (prod);&#10;  &#10;  \node[entity] (comp) [above right=of compra] {Local de videos} edge (compra);&#10;  &#10;      &#10;  \node[entity] (pers) [below=of compra] {Persona} edge (compra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0261"/>
  <p:tag name="ORIGINALWIDTH" val="598,283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7cm, every edge/.style={link}]&#10;&#10;&#10;  \node[entity] (compra) {Arriendo};&#10;&#10;  \node[entity,below of=compra] (prod) {Película} edge node[relationship] {película} (compra);&#10;  &#10;  \node[entity,right of=prod] (comp) {Local de videos};&#10;  &#10;  \node[entity,above of=comp] (pers) {Persona};&#10;  &#10;  \node[relationship,right=1.5cm of compra] (cliente) {~cliente~} edge[&lt;-] (compra) edge (pers);&#10;&#10;  \node[relationship,below=1.5cm of cliente] {vendedor} edge[&lt;-] (compra) edge (comp);&#10;\end{tikzpicture}}&#10;\end{document}"/>
  <p:tag name="IGUANATEXSIZE" val="20"/>
  <p:tag name="IGUANATEXCURSOR" val="30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0261"/>
  <p:tag name="ORIGINALWIDTH" val="598,283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7cm, every edge/.style={link}]&#10;&#10;&#10;  \node[entity] (compra) {Alquiler};&#10;&#10;  \node[entity,below of=compra] (prod) {Película} edge node[relationship] {película} (compra);&#10;  &#10;  \node[entity,right of=prod] (comp) {Local de videos};&#10;  &#10;  \node[entity,above of=comp] (pers) {Persona};&#10;  &#10;  \node[relationship,right=1.5cm of compra] (cliente) {~cliente~} edge[&lt;-] (compra) edge[&lt;-,orange] (pers);&#10;&#10;  \node[relationship,below=1.5cm of cliente] {vendedor} edge[&lt;-] (compra) edge (comp);&#10;\end{tikzpicture}}&#10;\end{document}"/>
  <p:tag name="IGUANATEXSIZE" val="20"/>
  <p:tag name="IGUANATEXCURSOR" val="26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87,960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elícula};&#10;&#10;   \node[relationship] (compra) [below right=of prod] {alquila} edge (prod);&#10;  &#10;  \node[entity] (tienda) [above right=of compra] {Local de videos} edge (compra);&#10;  &#10;      &#10;  \node[entity] (pers) [below=of compra] {Persona};&#10;  &#10;  \draw (pers.865) edge node[left,swap] {cliente} (compra.235) &#10;        (pers.35) edge node[auto,swap] {cajero} (compra.305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,26244"/>
  <p:tag name="ORIGINALWIDTH" val="2320,074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l l}&#10;Kuntsmann Torobayo &amp; Ale~~~~~ &amp; 5,1 ~~~~&amp; Valdivia \\&#10;\end{tabular}&#10;&#10;\end{document}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978,776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sf&#10;\footnotesize&#10;\rlt{Cervezas}(\sch{nombre},\sch{tipo},\sch{grados},\sch{ciudad-origen})\\&#10;\end{document}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2025,282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&#10;\begin{center}&#10;\sf&#10;\footnotesize&#10;\rlt{Cervezas}(\sch{nombre},\sch{tipo},\sch{grados},\sch{ciudad-origen})\\&#10;\rlt{Vinos}(\sch{nombre},\sch{tipo},\sch{año},\sch{grados},\sch{ciudad-origen})\\&#10;\rlt{En-Stock}(\sch{nombre},\sch{cantidad},\sch{precio-unitario})\\&#10;\end{center}&#10;\end{document}"/>
  <p:tag name="IGUANATEXSIZE" val="20"/>
  <p:tag name="IGUANATEXCURSOR" val="3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tipo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2025,282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&#10;\begin{center}&#10;\sf&#10;\footnotesize&#10;\rlt{Cervezas}(\sch{nombre},\sch{tipo},\sch{grados},\sch{ciudad-origen})\\&#10;\rlt{Vinos}(\sch{nombre},\sch{tipo},\sch{año},\sch{grados},\sch{ciudad-origen})\\&#10;\rlt{En-Stock}(\sch{nombre},\sch{cantidad},\sch{precio-unitario})\\&#10;\end{center}&#10;\end{document}"/>
  <p:tag name="IGUANATEXSIZE" val="20"/>
  <p:tag name="IGUANATEXCURSOR" val="3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,26165"/>
  <p:tag name="ORIGINALWIDTH" val="1459,704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sf&#10;\footnotesize&#10;\rlt{Cervezas}\_\sch{nombre}, \rlt{Vinos}\_\sch{nombre}&#10;\end{document}"/>
  <p:tag name="IGUANATEXSIZE" val="20"/>
  <p:tag name="IGUANATEXCURSOR" val="2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3265,956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newcommand{\dom}[1]{:\textbf{\color{red!50!black}#1}}&#10;\newcommand{\dstr}{\dom{string}}&#10;\newcommand{\dint}{\dom{int}}&#10;\newcommand{\dfl}{\dom{float}}&#10;&#10;\begin{center}&#10;\sf&#10;\footnotesize&#10;\rlt{Cervezas}(\sch{nombre}\dstr,\sch{tipo}\dstr,\sch{grados}\dfl,\sch{ciudad-origen}\dstr)\\&#10;\rlt{Vinos}(\sch{nombre}\dstr,\sch{tipo}\dstr,\sch{año}\dint,\sch{grados}\dfl,\sch{ciudad-origen}\dstr)\\&#10;\rlt{En-Stock}(\sch{nombre}\dstr,\sch{cantidad}\dint,\sch{precio-unitario}\dint)\\&#10;\end{center}&#10;\end{document}"/>
  <p:tag name="IGUANATEXSIZE" val="20"/>
  <p:tag name="IGUANATEXCURSOR" val="5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3265,956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newcommand{\dom}[1]{:\textbf{\color{red!50!black}#1}}&#10;\newcommand{\dstr}{\dom{string}}&#10;\newcommand{\dint}{\dom{int}}&#10;\newcommand{\dfl}{\dom{float}}&#10;&#10;\begin{center}&#10;\sf&#10;\footnotesize&#10;\rlt{Cervezas}(\sch{nombre}\dstr,\sch{tipo}\dstr,\sch{grados}\dfl,\sch{ciudad-origen}\dstr)\\&#10;\rlt{Vinos}(\sch{nombre}\dstr,\sch{tipo}\dstr,\sch{año}\dint,\sch{grados}\dfl,\sch{ciudad-origen}\dstr)\\&#10;\rlt{En-Stock}(\sch{nombre}\dstr,\sch{cantidad}\dint,\sch{precio-unitario}\dint)\\&#10;\end{center}&#10;\end{document}"/>
  <p:tag name="IGUANATEXSIZE" val="20"/>
  <p:tag name="IGUANATEXCURSOR" val="5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5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5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5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5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5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tipo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5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3265,956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newcommand{\dom}[1]{:\textbf{\color{red!50!black}#1}}&#10;\newcommand{\dstr}{\dom{string}}&#10;\newcommand{\dint}{\dom{int}}&#10;\newcommand{\dfl}{\dom{float}}&#10;&#10;\begin{center}&#10;\sf&#10;\footnotesize&#10;\rlt{Cervezas}(\sch{nombre}\dstr,\sch{tipo}\dstr,\sch{grados}\dfl,\sch{ciudad-origen}\dstr)\\&#10;\rlt{Vinos}(\sch{nombre}\dstr,\sch{tipo}\dstr,\sch{año}\dint,\sch{grados}\dfl,\sch{ciudad-origen}\dstr)\\&#10;\rlt{En-Stock}(\sch{nombre}\dstr,\sch{cantidad}\dint,\sch{precio-unitario}\dint)\\&#10;\end{center}&#10;\end{document}"/>
  <p:tag name="IGUANATEXSIZE" val="20"/>
  <p:tag name="IGUANATEXCURSOR" val="5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8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8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8"/>
  <p:tag name="IGUANATEXCURSOR" val="8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675,09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{\sch{nombre, tipo}\}&#10;\end{document}"/>
  <p:tag name="IGUANATEXSIZE" val="20"/>
  <p:tag name="IGUANATEXCURSOR" val="2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428,309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{\sch{nombre}\}&#10;\end{document}"/>
  <p:tag name="IGUANATEXSIZE" val="20"/>
  <p:tag name="IGUANATEXCURSOR" val="2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0126"/>
  <p:tag name="ORIGINALWIDTH" val="68,2595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...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,0691"/>
  <p:tag name="ORIGINALWIDTH" val="2105,544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simple de entender}}\\&#10;\end{tabular}&#10;\vspace{0.2cm}&#10;&#10;\color{red!80!black}&#10;\noindent&#10;\begin{tabular}{p{0.2cm}l}&#10;\ding{55} &amp; \textsf{\textbf{Repeticiones}}\\&#10;\ding{55} &amp; \textsf{\textbf{¿Si no hay una jerarquía natural?}}\\&#10;\end{tabular}&#10;\end{document}"/>
  <p:tag name="IGUANATEXSIZE" val="3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712,48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{\sch{nombre, tipo, grados, ciudad-origen}\}&#10;\end{document}"/>
  <p:tag name="IGUANATEXSIZE" val="20"/>
  <p:tag name="IGUANATEXCURSOR" val="3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308,18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{\sch{tipo, grados, ciudad-origen}\}&#10;\end{document}"/>
  <p:tag name="IGUANATEXSIZE" val="20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603,61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Escribiremos: \rlt{Cervezas}(\uline{\sch{nombre}},\sch{tipo},\sch{grados},\sch{ciudad-origen})\\&#10;\end{document}"/>
  <p:tag name="IGUANATEXSIZE" val="20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428,309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{\sch{nombre}\}&#10;\end{document}"/>
  <p:tag name="IGUANATEXSIZE" val="20"/>
  <p:tag name="IGUANATEXCURSOR" val="2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78,776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Cervezas}(\uline{\sch{nombre}},\uline{\sch{tipo}},\sch{grados},\sch{ciudad-origen})\\&#10;\end{document}"/>
  <p:tag name="IGUANATEXSIZE" val="20"/>
  <p:tag name="IGUANATEXCURSOR" val="3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78,776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textbf{\color{blue}#1}}}&#10;\sf&#10;\footnotesize&#10;\rlt{Cervezas}(\sch{nombre},\schk{tipo},\schk{grados},\schk{ciudad-origen})\\&#10;\end{document}"/>
  <p:tag name="IGUANATEXSIZE" val="20"/>
  <p:tag name="IGUANATEXCURSOR" val="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26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%Tarapacá &amp; Merlot &amp; 2015 &amp; 13,5 &amp; Maipo \\&#10;Gato &amp; Merlot &amp; 2016 &amp; 14,0 &amp; Maule \\\hline &#10;\end{tabular}&#10;&#10;\end{document}"/>
  <p:tag name="IGUANATEXSIZE" val="20"/>
  <p:tag name="IGUANATEXCURSOR" val="7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83,27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Vino}(\uline{\sch{nombre}},\uline{\sch{tipo}},\sch{año},\sch{grados},\sch{ciudad-origen})\\&#10;\end{document}"/>
  <p:tag name="IGUANATEXSIZE" val="20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83,27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Vino}(\uline{\sch{nombre}},\uline{\sch{tipo}},\uline{\sch{año}},\sch{grados},\sch{ciudad-origen})\\&#10;\end{document}"/>
  <p:tag name="IGUANATEXSIZE" val="20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11,0992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\color{orange}Tarapacá &amp; \color{orange}Merlot &amp; \color{orange}2015 &amp; \color{orange}13,5 &amp; \color{orange}Maipo \\&#10;Gato &amp; Merlot &amp; 2016 &amp; 14,0 &amp; Maule \\\hline &#10;\end{tabular}&#10;&#10;\end{document}"/>
  <p:tag name="IGUANATEXSIZE" val="20"/>
  <p:tag name="IGUANATEXCURSOR" val="8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83,27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Vino}(\uline{\sch{nombre}},\uline{\sch{tipo}},\sch{año},\sch{grados},\sch{ciudad-origen})\\&#10;\end{document}"/>
  <p:tag name="IGUANATEXSIZE" val="20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83,27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Vino}(\uline{\sch{nombre}},\sch{tipo},\sch{año},\sch{grados},\sch{ciudad-origen})\\&#10;\end{document}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20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5,39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},\sch{fecha-de-nacimiento},\sch{madre-rut},\sch{padre-rut})\\&#10;\end{document}"/>
  <p:tag name="IGUANATEXSIZE" val="20"/>
  <p:tag name="IGUANATEXCURSOR" val="3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5,392"/>
  <p:tag name="OUTPUTDPI" val="1200"/>
  <p:tag name="LATEXADDIN" val="\documentclass{article}&#10;\usepackage[utf8]{inputenc}&#10;\usepackage{amsmath}&#10;\usepackage{xcolor}&#10;\usepackage[normalem]{ulem}&#10;\pagestyle{empty}&#10;&#10;\begin{document}&#10;\newcommand{\schk}[1]{\ensuremath{\textbf{\uline{\color{blue}#1}}}}&#10;\newcommand{\rlt}[1]{\textbf{\color{green!50!black}#1}}&#10;\newcommand{\sch}[1]{\textbf{\color{blue}#1}}&#10;\sf&#10;\footnotesize&#10;\rlt{Persona}(\sch{rut},\schk{nombre},\sch{fecha-de-nacimiento},\schk{madre-rut},\sch{padre-rut})\\&#10;\end{document}"/>
  <p:tag name="IGUANATEXSIZE" val="20"/>
  <p:tag name="IGUANATEXCURSOR" val="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5,392"/>
  <p:tag name="OUTPUTDPI" val="1200"/>
  <p:tag name="LATEXADDIN" val="\documentclass{article}&#10;\usepackage[utf8]{inputenc}&#10;\usepackage{amsmath}&#10;\usepackage{xcolor}&#10;\usepackage[normalem]{ulem}&#10;\pagestyle{empty}&#10;&#10;\begin{document}&#10;\newcommand{\schk}[1]{\ensuremath{\textbf{\uline{\color{blue}#1}}}}&#10;\newcommand{\rlt}[1]{\textbf{\color{green!50!black}#1}}&#10;\newcommand{\sch}[1]{\textbf{\color{blue}#1}}&#10;\sf&#10;\footnotesize&#10;\rlt{Persona}(\sch{rut},\schk{nombre},\sch{fecha-de-nacimiento},\sch{madre-rut},\schk{padre-rut})\\&#10;\end{document}"/>
  <p:tag name="IGUANATEXSIZE" val="20"/>
  <p:tag name="IGUANATEXCURSOR" val="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26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5,39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ensuremath{\textbf{\uline{\color{blue}#1}}}}&#10;\sf&#10;\footnotesize&#10;\rlt{Persona}(\schk{rut},\schk{nombre},\schk{fecha-de-nacimiento},\schk{madre-rut},\sch{padre-rut})\\&#10;\end{document}"/>
  <p:tag name="IGUANATEXSIZE" val="20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5,392"/>
  <p:tag name="OUTPUTDPI" val="1200"/>
  <p:tag name="LATEXADDIN" val="\documentclass{article}&#10;\usepackage[utf8]{inputenc}&#10;\usepackage{amsmath}&#10;\usepackage{xcolor}&#10;\usepackage[normalem]{ulem}&#10;\pagestyle{empty}&#10;&#10;\begin{document}&#10;\newcommand{\schk}[1]{\ensuremath{\textbf{\uline{\color{blue}#1}}}}&#10;\newcommand{\rlt}[1]{\textbf{\color{green!50!black}#1}}&#10;\newcommand{\sch}[1]{\textbf{\color{blue}#1}}&#10;\sf&#10;\footnotesize&#10;\rlt{Persona}(\sch{rut},\schk{nombre},\sch{fecha-de-nacimiento},\schk{madre-rut},\sch{padre-rut})\\&#10;\end{document}"/>
  <p:tag name="IGUANATEXSIZE" val="20"/>
  <p:tag name="IGUANATEXCURSOR" val="3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5,392"/>
  <p:tag name="OUTPUTDPI" val="1200"/>
  <p:tag name="LATEXADDIN" val="\documentclass{article}&#10;\usepackage[utf8]{inputenc}&#10;\usepackage{amsmath}&#10;\usepackage{xcolor}&#10;\usepackage[normalem]{ulem}&#10;\pagestyle{empty}&#10;&#10;\begin{document}&#10;\newcommand{\schk}[1]{\ensuremath{\textbf{\uline{\color{blue}#1}}}}&#10;\newcommand{\rlt}[1]{\textbf{\color{green!50!black}#1}}&#10;\newcommand{\sch}[1]{\textbf{\color{blue}#1}}&#10;\sf&#10;\footnotesize&#10;\rlt{Persona}(\schk{rut},\sch{nombre},\sch{fecha-de-nacimiento},\sch{madre-rut},\sch{padre-rut})\\&#10;\end{document}"/>
  <p:tag name="IGUANATEXSIZE" val="20"/>
  <p:tag name="IGUANATEXCURSOR" val="3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5,39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},\sch{fecha-de-nacimiento},\sch{madre-rut},\sch{padre-rut})\\&#10;\end{document}"/>
  <p:tag name="IGUANATEXSIZE" val="20"/>
  <p:tag name="IGUANATEXCURSOR" val="3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5,39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ensuremath{\textbf{\uline{\color{blue}#1}}}}&#10;\sf&#10;\footnotesize&#10;\rlt{Persona}(\sch{rut},\schk{nombre},\schk{fecha-de-nacimiento},\schk{madre-rut},\schk{padre-rut})\\&#10;\end{document}"/>
  <p:tag name="IGUANATEXSIZE" val="20"/>
  <p:tag name="IGUANATEXCURSOR" val="3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888,014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nombre}\} $\rightarrow$ $\{\sch{tipo},\sch{grados},\sch{ciudad-origen}\}$&#10;\end{document}"/>
  <p:tag name="IGUANATEXSIZE" val="20"/>
  <p:tag name="IGUANATEXCURSOR" val="3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75,17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nombre}\} $\rightarrow$ $\{\sch{tipo},\schk{nombre}\}$&#10;\end{document}"/>
  <p:tag name="IGUANATEXSIZE" val="20"/>
  <p:tag name="IGUANATEXCURSOR" val="4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966,884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{grados}\} $\rightarrow$ $\{\sch{grados}\}$&#10;\end{document}"/>
  <p:tag name="IGUANATEXSIZE" val="20"/>
  <p:tag name="IGUANATEXCURSOR" val="3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503,2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{grados}\} $\rightarrow$ $\{\sch{tipo},\sch{ciudad-origen}\}$&#10;\end{document}"/>
  <p:tag name="IGUANATEXSIZE" val="20"/>
  <p:tag name="IGUANATEXCURSOR" val="4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6,3206"/>
  <p:tag name="ORIGINALWIDTH" val="1878,262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flexible / simple}}\\&#10;\end{tabular}&#10;\vspace{0.2cm}&#10;&#10;\color{red!80!black}&#10;\noindent&#10;\begin{tabular}{p{0.2cm}l}&#10;\ding{55} &amp; \textsf{\textbf{Difícil resumir los datos}}\\&#10; &amp; ~~~~~~\textsf{(no hay un esquema obvio)}\\&#10;\end{tabular}&#10;\end{document}"/>
  <p:tag name="IGUANATEXSIZE" val="30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0126"/>
  <p:tag name="ORIGINALWIDTH" val="68,2595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...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158,912"/>
  <p:tag name="OUTPUTDPI" val="1200"/>
  <p:tag name="LATEXADDIN" val="\documentclass{article}&#10;\usepackage[utf8]{inputenc}&#10;\usepackage{amsmath}&#10;\usepackage{xcolor}&#10;\usepackage[normalem]{ulem}&#10;\usepackage{pifont}&#10;\pagestyle{empty}&#10;&#10;&#10;\begin{document}&#10;&#10;\newcommand{\rlt}[1]{\textbf{\color{green!50!black}#1}}&#10;\newcommand{\sch}[1]{\ensuremath{\textbf{\color{blue}#1}}}&#10;\newcommand{\schk}[1]{\ensuremath{\textbf{\uline{\color{blue}#1}}}}&#10;\sf&#10;\footnotesize&#10;\{\sch{ciudad-origen}\} $\rightarrow$ $\{\sch{tipo}\}$ &#10;\end{document}"/>
  <p:tag name="IGUANATEXSIZE" val="20"/>
  <p:tag name="IGUANATEXCURSOR" val="4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5,401"/>
  <p:tag name="ORIGINALWIDTH" val="2857,14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l r l}&#10;\textbf{\rlt{Cervezas}}\\&#10;\hline&#10;\uline{\sch{marca}} &amp; \uline{\sch{nombre}} &amp; \sch{tipo} &amp; \sch{grados} &amp; \sch{ciudad-origen} \\[0.4ex]&#10;\hline &#10;Austral &amp; Lager &amp; Lager &amp; 4,6 &amp; Punta Arenas \\ &#10;Austral &amp; Yagan &amp; Ale &amp; 5,0 &amp; Punta Arenas \\&#10;Austral &amp; Pale Ale &amp; Ale &amp; 5,0 &amp; Punta Arenas \\&#10;Kuntsmann &amp; Torobayo &amp; Ale &amp; 5,1 &amp; Valdivia \\&#10;Kross &amp; 5 &amp; Ale &amp; 7,2 &amp; Curacaví \\&#10;Kross &amp; Golden &amp; Ale &amp; 5,3 &amp; Curacaví \\&#10;Kross &amp; Pilsner &amp; Pilsner &amp; 4,9 &amp; Curacaví \\&#10;\hline &#10;\end{tabular}&#10;&#10;\end{document}"/>
  <p:tag name="IGUANATEXSIZE" val="20"/>
  <p:tag name="IGUANATEXCURSOR" val="6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191,056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marca},\schk{nombre}\} $\rightarrow$ $\{\sch{tipo},\sch{grados},\sch{ciudad-origen}\}$&#10;\end{document}"/>
  <p:tag name="IGUANATEXSIZE" val="20"/>
  <p:tag name="IGUANATEXCURSOR" val="3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96,904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marca},\schk{nombre}\} $\rightarrow$ $\{\schk{marca},\schk{nombre}, \sch{tipo},\sch{grados},\sch{ciudad-origen}\}$&#10;\end{document}"/>
  <p:tag name="IGUANATEXSIZE" val="20"/>
  <p:tag name="IGUANATEXCURSOR" val="4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0126"/>
  <p:tag name="ORIGINALWIDTH" val="68,2595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...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5,401"/>
  <p:tag name="ORIGINALWIDTH" val="2857,14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l r l}&#10;\textbf{\rlt{Cervezas}}\\&#10;\hline&#10;\uline{\sch{marca}} &amp; \uline{\sch{nombre}} &amp; \sch{tipo} &amp; \sch{grados} &amp; \sch{ciudad-origen} \\[0.4ex]&#10;\hline &#10;Austral &amp; Lager &amp; Lager &amp; 4,6 &amp; Punta Arenas \\ &#10;Austral &amp; Yagan &amp; Ale &amp; 5,0 &amp; Punta Arenas \\&#10;Austral &amp; Pale Ale &amp; Ale &amp; 5,0 &amp; Punta Arenas \\&#10;Kuntsmann &amp; Torobayo &amp; Ale &amp; 5,1 &amp; Valdivia \\&#10;Kross &amp; 5 &amp; Ale &amp; 7,2 &amp; Curacaví \\&#10;Kross &amp; Golden &amp; Ale &amp; 5,3 &amp; Curacaví \\&#10;Kross &amp; Pilsner &amp; Pilsner &amp; 4,9 &amp; Curacaví \\&#10;\hline &#10;\end{tabular}&#10;&#10;\end{document}"/>
  <p:tag name="IGUANATEXSIZE" val="20"/>
  <p:tag name="IGUANATEXCURSOR" val="6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96,904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marca},\schk{nombre}\} $\rightarrow$ $\{\schk{marca},\schk{nombre},\sch{tipo},\sch{grados},\sch{ciudad-origen}\}$&#10;\end{document}"/>
  <p:tag name="IGUANATEXSIZE" val="20"/>
  <p:tag name="IGUANATEXCURSOR" val="4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20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8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8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8"/>
  <p:tag name="IGUANATEXCURSOR" val="8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15,76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En-Stock}(\uline{\sch{nombre}},\sch{cantidad},\sch{precio-unitario})\\&#10;\end{document}"/>
  <p:tag name="IGUANATEXSIZE" val="20"/>
  <p:tag name="IGUANATEXCURSOR" val="3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20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8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8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8"/>
  <p:tag name="IGUANATEXCURSOR" val="8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15,76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En-Stock}(\uline{\sch{nombre}},\sch{cantidad},\sch{precio-unitario})\\&#10;\end{document}"/>
  <p:tag name="IGUANATEXSIZE" val="20"/>
  <p:tag name="IGUANATEXCURSOR" val="3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1,2976"/>
  <p:tag name="ORIGINALWIDTH" val="2025,282"/>
  <p:tag name="OUTPUTDPI" val="1200"/>
  <p:tag name="LATEXADDIN" val="\documentclass{article}&#10;\usepackage[utf8]{inputenc}&#10;\usepackage[normalem]{ulem}&#10;\usepackage{amsmath}&#10;\usepackage{xcolor}&#10;\pagestyle{empty}&#10;&#10;\begin{document}&#10;&#10;\newcommand{\rlt}[1]{\textbf{\color{green!50!black}#1}}&#10;\newcommand{\sch}[1]{\textbf{\color{blue}#1}}&#10;\newcommand{\schk}[1]{\uline{\sch{#1}}}&#10;&#10;\begin{center}&#10;\sf&#10;\footnotesize&#10;\rlt{Cervezas}(\schk{nombre},\sch{tipo},\sch{grados},\sch{ciudad-origen})\\&#10;\rlt{Vinos}(\schk{nombre},\sch{tipo},\sch{año},\sch{grados},\sch{ciudad-origen})\\&#10;\rlt{En-Stock}(\schk{nombre},\sch{cantidad},\sch{precio-unitario})\\&#10;\end{center}&#10;\end{document}"/>
  <p:tag name="IGUANATEXSIZE" val="20"/>
  <p:tag name="IGUANATEXCURSOR" val="4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3482,736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Carménère 2014 &amp; Carménère &amp; 2014 &amp; 13,5 &amp; Maipo \\&#10;Tarapacá Merlot 2014 &amp; Merlot &amp; 2014 &amp; 13,5 &amp; Maipo \\&#10;Gato Merlot 2016 &amp; Merlot &amp; 2016 &amp; 14,0 &amp; Maule \\\hline &#10;\end{tabular}&#10;&#10;\end{document}"/>
  <p:tag name="IGUANATEXSIZE" val="20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58,55"/>
  <p:tag name="ORIGINALWIDTH" val="2637,368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r r}&#10;\textbf{\color{green!60!black} En-Stock}\\&#10;\hline&#10;\sch{nombre} &amp; \sch{cantidad} &amp; \sch{precio-unitario}\\&#10;\hline &#10;Tarapacá Carménère 2014 &amp; 200 &amp; 6000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4,0829"/>
  <p:tag name="ORIGINALWIDTH" val="2368,8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\ldots &amp; \ldots &amp; \ldots &amp; \ldots \\&#10;\hline &#10;\end{tabular}&#10;&#10;\end{document}"/>
  <p:tag name="IGUANATEXSIZE" val="20"/>
  <p:tag name="IGUANATEXCURSOR" val="7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1,2976"/>
  <p:tag name="ORIGINALWIDTH" val="2137,048"/>
  <p:tag name="OUTPUTDPI" val="1200"/>
  <p:tag name="LATEXADDIN" val="\documentclass{article}&#10;\usepackage[utf8]{inputenc}&#10;\usepackage[normalem]{ulem}&#10;\usepackage{amsmath}&#10;\usepackage{xcolor}&#10;\pagestyle{empty}&#10;&#10;\begin{document}&#10;&#10;\newcommand{\rlt}[1]{\textbf{\color{green!50!black}#1}}&#10;\newcommand{\sch}[1]{\textbf{\color{blue}#1}}&#10;\newcommand{\schk}[1]{\uline{\sch{#1}}}&#10;&#10;\begin{center}&#10;\sf&#10;\footnotesize&#10;\rlt{Cervezas}(\schk{id},\sch{nombre},\sch{tipo},\sch{grados},\sch{ciudad-origen})\\&#10;\rlt{Vinos}(\schk{id},\sch{nombre,\sch{tipo}},\sch{año},\sch{grados},\sch{ciudad-origen})\\&#10;\rlt{En-Stock}(\schk{id},\sch{cantidad},\sch{precio-unitario})\\&#10;\end{center}&#10;\end{document}"/>
  <p:tag name="IGUANATEXSIZE" val="20"/>
  <p:tag name="IGUANATEXCURSOR" val="4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3295,2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l r r l}&#10;\textbf{\color{green!60!black} Vino}\\&#10;\hline&#10;\sch{id} &amp; \sch{nombre} &amp; \sch{tipo} &amp; \sch{año} &amp; \sch{grados} &amp; \sch{ciudad-origen} \\&#10;\hline &#10;VTTC14 &amp; Tarapacá &amp; Carménère &amp; 2014 &amp; 13,5 &amp; Maipo \\&#10;VTTM14 &amp; Tarapacá &amp; Merlot &amp; 2014 &amp; 13,5 &amp; Maipo \\&#10;VTGM16 &amp; Gato &amp; Merlot &amp; 2016 &amp; 14,0 &amp; Maule \\\hline &#10;\end{tabular}&#10;&#10;\end{document}"/>
  <p:tag name="IGUANATEXSIZE" val="20"/>
  <p:tag name="IGUANATEXCURSOR" val="6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6,3165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r r}&#10;\textbf{\color{green!60!black} En-Stock}\\&#10;\hline&#10;\sch{id} &amp; \sch{cantidad} &amp; \sch{precio-unitario}\\&#10;\hline &#10;CAuL00 &amp; 600 &amp; 2000\\&#10;VTTC14 &amp; 200 &amp; 6000\\&#10;\hline &#10;\end{tabular}&#10;&#10;\end{document}"/>
  <p:tag name="IGUANATEXSIZE" val="20"/>
  <p:tag name="IGUANATEXCURSOR" val="2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4,0829"/>
  <p:tag name="ORIGINALWIDTH" val="2918,65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l r l}&#10;\textbf{\rlt{Cervezas}}\\&#10;\hline&#10;\sch{id} &amp; \sch{nombre} &amp; \sch{tipo} &amp; \sch{grados} &amp; \sch{ciudad-origen} \\&#10;\hline &#10;CAuL00 &amp; Austral Lager &amp; Lager &amp; 4,6 &amp; Punta Arenas \\ &#10;CAuY00 &amp; Austral Yagan &amp; Ale &amp; 5,0 &amp; Punta Arenas \\&#10;\ldots &amp; \ldots  &amp; \ldots  &amp; \ldots  \\&#10;\hline &#10;\end{tabular}&#10;&#10;\end{document}"/>
  <p:tag name="IGUANATEXSIZE" val="20"/>
  <p:tag name="IGUANATEXCURSOR" val="4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59,0641"/>
  <p:tag name="ORIGINALWIDTH" val="2570,609"/>
  <p:tag name="OUTPUTDPI" val="1200"/>
  <p:tag name="LATEXADDIN" val="\documentclass{article}&#10;\usepackage[utf8]{inputenc}&#10;\usepackage[normalem]{ulem}&#10;\usepackage{amsmath}&#10;\usepackage{xcolor}&#10;\pagestyle{empty}&#10;&#10;\begin{document}&#10;&#10;\newcommand{\rlt}[1]{\textbf{\color{green!50!black}#1}}&#10;\newcommand{\sch}[1]{\textbf{\color{blue}#1}}&#10;\newcommand{\schk}[1]{\uline{\sch{#1}}}&#10;&#10;\begin{center}&#10;\sf&#10;\footnotesize&#10;\rlt{Cervezas}(\schk{nombre},\sch{tipo},\sch{grados},\sch{ciudad-origen})\\&#10;\rlt{Vinos}(\schk{nombre},\schk{tipo},\schk{año},\sch{grados},\sch{ciudad-origen})\\&#10;\rlt{Cerveza-En-Stock}(\schk{nombre},\sch{cantidad},\sch{precio-unitario})\\&#10;\rlt{Vino-En-Stock}(\schk{nombre},\schk{tipo},\schk{año},\sch{cantidad},\sch{precio-unitario})\\&#10;\end{center}&#10;\end{document}"/>
  <p:tag name="IGUANATEXSIZE" val="20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6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58,55"/>
  <p:tag name="ORIGINALWIDTH" val="2082,291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r r}&#10;\multicolumn{3}{l}{\textbf{\color{green!60!black} Cerveza-En-Stock}}\\&#10;\hline&#10;\sch{nombre} &amp; \sch{cantidad} &amp; \sch{precio-unitario}\\&#10;\hline &#10;Austral Lager &amp; 600 &amp; 2000\\&#10;\hline &#10;\end{tabular}&#10;&#10;\end{document}"/>
  <p:tag name="IGUANATEXSIZE" val="16"/>
  <p:tag name="IGUANATEXCURSOR" val="306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29061</TotalTime>
  <Words>1475</Words>
  <Application>Microsoft Office PowerPoint</Application>
  <PresentationFormat>On-screen Show (4:3)</PresentationFormat>
  <Paragraphs>320</Paragraphs>
  <Slides>83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6" baseType="lpstr">
      <vt:lpstr>Arial</vt:lpstr>
      <vt:lpstr>Calibri Light</vt:lpstr>
      <vt:lpstr>Office Theme</vt:lpstr>
      <vt:lpstr>CC3201-1 Bases de Datos Otoño 2019  Clase 2: Modelo Relacional / Entidad-Relación</vt:lpstr>
      <vt:lpstr>Todo el mundo tiene   la necesidad de manejar datos</vt:lpstr>
      <vt:lpstr>Modelos de Datos</vt:lpstr>
      <vt:lpstr>Modelos de cervezas</vt:lpstr>
      <vt:lpstr>Modelo de datos (árbol/jerarquía)</vt:lpstr>
      <vt:lpstr>Modelo de datos (árbol/jerarquía)</vt:lpstr>
      <vt:lpstr>Modelo de datos (árbol/jerarquía)</vt:lpstr>
      <vt:lpstr>Modelo de datos (grafo)</vt:lpstr>
      <vt:lpstr>Modelo de datos (grafo)</vt:lpstr>
      <vt:lpstr>Modelo de datos (tabla)</vt:lpstr>
      <vt:lpstr>Modelo de datos (tabla)</vt:lpstr>
      <vt:lpstr>Diferentes modelos de datos tienen  diferentes fortalezas y debilidades</vt:lpstr>
      <vt:lpstr>Pero el modelo (formal) más establecido es  el del modelo relacional</vt:lpstr>
      <vt:lpstr>El Modelo Relacional</vt:lpstr>
      <vt:lpstr>Modelo Relacional</vt:lpstr>
      <vt:lpstr>Modelo Relacional: Conceptos</vt:lpstr>
      <vt:lpstr>Modelo Relacional: Esquema</vt:lpstr>
      <vt:lpstr>Modelo Relacional: Esquema</vt:lpstr>
      <vt:lpstr>Modelo Relacional: Dominio</vt:lpstr>
      <vt:lpstr>Modelo Relacional: Instancia</vt:lpstr>
      <vt:lpstr>Modelo Relacional: Instancia</vt:lpstr>
      <vt:lpstr>Modelo Relacional: Instancia</vt:lpstr>
      <vt:lpstr>Modelo Relacional: Instancia</vt:lpstr>
      <vt:lpstr>Modelo Relacional: Restricciones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 Restricciones (Dependencias funcionales)</vt:lpstr>
      <vt:lpstr>Modelo Relacional: Restricciones (Dependencias funcionales)</vt:lpstr>
      <vt:lpstr>Modelo Relacional: Restricciones (Dependencias funcionales)</vt:lpstr>
      <vt:lpstr>Modelo Relacional: Restricciones (Dependencias funcionales)</vt:lpstr>
      <vt:lpstr>Modelo Relacional:  Restricciones (Dependencias funcionales)</vt:lpstr>
      <vt:lpstr>Modelo Relacional: Restricciones (Dependencias funcionales)</vt:lpstr>
      <vt:lpstr>Un problema con el vino</vt:lpstr>
      <vt:lpstr>Modelo Relacional: Restricciones</vt:lpstr>
      <vt:lpstr>Modelo Relacional: Restricciones</vt:lpstr>
      <vt:lpstr>Solución 1:   ¿Un nombre de vino más especifico?</vt:lpstr>
      <vt:lpstr>Solución 2:   ¿Un atributo nuevo: id? (¿p.ej., el código de barras?)</vt:lpstr>
      <vt:lpstr>Solución 3:   ¿Una tabla “En-Stock” para vino y cerveza?</vt:lpstr>
      <vt:lpstr>Solución 4:   ¿Combinemos las tablas?</vt:lpstr>
      <vt:lpstr>Solución 5:   ¿Tomar todo el vino en stock?</vt:lpstr>
      <vt:lpstr>¿Podemos evitar este tipo de problema?</vt:lpstr>
      <vt:lpstr>Diseño conceptual:  el diagrama Entidad–Relación</vt:lpstr>
      <vt:lpstr>Una pregunta más general: Conceptualmente: ¿qué estamos describiendo?</vt:lpstr>
      <vt:lpstr>Diagramas: Entidad–Relación (ER)</vt:lpstr>
      <vt:lpstr>ER: Llaves  (son obligatorias para cada entidad)</vt:lpstr>
      <vt:lpstr>ER: Relaciones Binarias (Dos entidades relacionadas)</vt:lpstr>
      <vt:lpstr>ER: Relaciones Binarias (Dos entidades relacionadas)</vt:lpstr>
      <vt:lpstr>ER: Relaciones Binarias Atributos de Relaciones </vt:lpstr>
      <vt:lpstr>ER: Relaciones Binarias: Multiplicidad de relaciones</vt:lpstr>
      <vt:lpstr>De hecho,  hay muchas convenciones</vt:lpstr>
      <vt:lpstr>Pero sólo utilizaremos esta convención:</vt:lpstr>
      <vt:lpstr>Las flechas son difíciles de recordar, pero ...</vt:lpstr>
      <vt:lpstr>ER: Relaciones Binarias (Dos entidades relacionadas)</vt:lpstr>
      <vt:lpstr>Diagrama Entidad–Relación:  relaciones múltiples</vt:lpstr>
      <vt:lpstr>ER: Relaciones</vt:lpstr>
      <vt:lpstr>ER: Relaciones Múltiples</vt:lpstr>
      <vt:lpstr>ER: Relaciones Múltiples</vt:lpstr>
      <vt:lpstr>ER: Relaciones Múltiples</vt:lpstr>
      <vt:lpstr>ER: Relaciones Múltiples</vt:lpstr>
      <vt:lpstr>ER: Relaciones Múltiples</vt:lpstr>
      <vt:lpstr>ER: Relaciones Múltiples</vt:lpstr>
      <vt:lpstr>ER: Relaciones Múltiples</vt:lpstr>
      <vt:lpstr>ER: Relaciones Múltiples</vt:lpstr>
      <vt:lpstr>ER: Relaciones Múltiples</vt:lpstr>
      <vt:lpstr>ER: Relaciones Múltiples</vt:lpstr>
      <vt:lpstr>ER: Relaciones Múltiples</vt:lpstr>
      <vt:lpstr>ER: Relaciones Múltiples</vt:lpstr>
      <vt:lpstr>DER: Relaciones Múltiples: Arcos Etiquetados (Papeles)</vt:lpstr>
      <vt:lpstr>PowerPoint Presentation</vt:lpstr>
      <vt:lpstr>La próxima vez, continuaremos con:  Modelo E–R (II)</vt:lpstr>
      <vt:lpstr>¿Preguntas?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ahogan</cp:lastModifiedBy>
  <cp:revision>962</cp:revision>
  <cp:lastPrinted>2016-09-12T03:42:43Z</cp:lastPrinted>
  <dcterms:created xsi:type="dcterms:W3CDTF">2006-08-16T00:00:00Z</dcterms:created>
  <dcterms:modified xsi:type="dcterms:W3CDTF">2019-03-18T06:21:05Z</dcterms:modified>
</cp:coreProperties>
</file>