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92" r:id="rId34"/>
    <p:sldId id="561" r:id="rId35"/>
    <p:sldId id="562" r:id="rId36"/>
    <p:sldId id="563" r:id="rId37"/>
    <p:sldId id="564" r:id="rId38"/>
    <p:sldId id="565" r:id="rId39"/>
    <p:sldId id="566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74" r:id="rId48"/>
    <p:sldId id="575" r:id="rId49"/>
    <p:sldId id="576" r:id="rId50"/>
    <p:sldId id="577" r:id="rId51"/>
    <p:sldId id="578" r:id="rId52"/>
    <p:sldId id="579" r:id="rId53"/>
    <p:sldId id="580" r:id="rId54"/>
    <p:sldId id="581" r:id="rId55"/>
    <p:sldId id="582" r:id="rId56"/>
    <p:sldId id="583" r:id="rId57"/>
    <p:sldId id="584" r:id="rId58"/>
    <p:sldId id="585" r:id="rId59"/>
    <p:sldId id="586" r:id="rId60"/>
    <p:sldId id="587" r:id="rId61"/>
    <p:sldId id="588" r:id="rId62"/>
    <p:sldId id="589" r:id="rId63"/>
    <p:sldId id="593" r:id="rId64"/>
    <p:sldId id="591" r:id="rId6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090"/>
    <a:srgbClr val="FFFF00"/>
    <a:srgbClr val="000311"/>
    <a:srgbClr val="0D0B0C"/>
    <a:srgbClr val="488695"/>
    <a:srgbClr val="C60042"/>
    <a:srgbClr val="009900"/>
    <a:srgbClr val="B4F2C9"/>
    <a:srgbClr val="D5568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92" d="100"/>
          <a:sy n="92" d="100"/>
        </p:scale>
        <p:origin x="2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20-08-2018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47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19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20-08-2018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1.xml"/><Relationship Id="rId7" Type="http://schemas.openxmlformats.org/officeDocument/2006/relationships/image" Target="../media/image3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3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8.xml"/><Relationship Id="rId7" Type="http://schemas.openxmlformats.org/officeDocument/2006/relationships/image" Target="../media/image4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1.xml"/><Relationship Id="rId7" Type="http://schemas.openxmlformats.org/officeDocument/2006/relationships/image" Target="../media/image5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42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5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5" Type="http://schemas.openxmlformats.org/officeDocument/2006/relationships/tags" Target="../tags/tag47.xml"/><Relationship Id="rId10" Type="http://schemas.openxmlformats.org/officeDocument/2006/relationships/image" Target="../media/image64.png"/><Relationship Id="rId4" Type="http://schemas.openxmlformats.org/officeDocument/2006/relationships/tags" Target="../tags/tag46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50.xml"/><Relationship Id="rId7" Type="http://schemas.openxmlformats.org/officeDocument/2006/relationships/image" Target="../media/image68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51.xm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tags" Target="../tags/tag56.xml"/><Relationship Id="rId7" Type="http://schemas.openxmlformats.org/officeDocument/2006/relationships/image" Target="../media/image45.png"/><Relationship Id="rId12" Type="http://schemas.openxmlformats.org/officeDocument/2006/relationships/image" Target="../media/image79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58.xml"/><Relationship Id="rId10" Type="http://schemas.openxmlformats.org/officeDocument/2006/relationships/image" Target="../media/image77.png"/><Relationship Id="rId4" Type="http://schemas.openxmlformats.org/officeDocument/2006/relationships/tags" Target="../tags/tag57.xml"/><Relationship Id="rId9" Type="http://schemas.openxmlformats.org/officeDocument/2006/relationships/image" Target="../media/image48.pn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7.png"/><Relationship Id="rId3" Type="http://schemas.openxmlformats.org/officeDocument/2006/relationships/tags" Target="../tags/tag61.xml"/><Relationship Id="rId21" Type="http://schemas.openxmlformats.org/officeDocument/2006/relationships/image" Target="../media/image90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tags" Target="../tags/tag6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93.png"/><Relationship Id="rId5" Type="http://schemas.openxmlformats.org/officeDocument/2006/relationships/tags" Target="../tags/tag63.xml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tags" Target="../tags/tag68.xml"/><Relationship Id="rId19" Type="http://schemas.openxmlformats.org/officeDocument/2006/relationships/image" Target="../media/image88.pn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83.gif"/><Relationship Id="rId2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73.xml"/><Relationship Id="rId7" Type="http://schemas.openxmlformats.org/officeDocument/2006/relationships/image" Target="../media/image9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8.png"/><Relationship Id="rId4" Type="http://schemas.openxmlformats.org/officeDocument/2006/relationships/tags" Target="../tags/tag74.xml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103.png"/><Relationship Id="rId11" Type="http://schemas.openxmlformats.org/officeDocument/2006/relationships/image" Target="../media/image113.png"/><Relationship Id="rId5" Type="http://schemas.openxmlformats.org/officeDocument/2006/relationships/image" Target="../media/image102.png"/><Relationship Id="rId10" Type="http://schemas.openxmlformats.org/officeDocument/2006/relationships/image" Target="../media/image11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8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2.png"/><Relationship Id="rId5" Type="http://schemas.openxmlformats.org/officeDocument/2006/relationships/tags" Target="../tags/tag87.xml"/><Relationship Id="rId10" Type="http://schemas.openxmlformats.org/officeDocument/2006/relationships/image" Target="../media/image21.png"/><Relationship Id="rId4" Type="http://schemas.openxmlformats.org/officeDocument/2006/relationships/tags" Target="../tags/tag86.xml"/><Relationship Id="rId9" Type="http://schemas.openxmlformats.org/officeDocument/2006/relationships/image" Target="../media/image19.png"/><Relationship Id="rId1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2018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</a:t>
            </a:r>
            <a:r>
              <a:rPr lang="es-CL" dirty="0" smtClean="0"/>
              <a:t>14: Conclusión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233332" cy="103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4539"/>
            <a:ext cx="2240094" cy="834845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 </a:t>
            </a:r>
            <a:r>
              <a:rPr lang="es-CL" sz="2400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03937"/>
            <a:ext cx="7886700" cy="31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23651"/>
            <a:ext cx="3359727" cy="23098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38" y="1374530"/>
            <a:ext cx="4091578" cy="22040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66" y="3792294"/>
            <a:ext cx="2320600" cy="28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¿es importante el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00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Externas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6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6335" cy="4299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XPath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37269" cy="5620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¿Nombres de personajes actuados 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4"/>
            <a:ext cx="4726958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25144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RDF/SPARQL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50% tareas:</a:t>
            </a:r>
          </a:p>
          <a:p>
            <a:pPr lvl="1"/>
            <a:r>
              <a:rPr lang="es-CL" dirty="0" smtClean="0"/>
              <a:t>40% ejercicios/laboratorios</a:t>
            </a:r>
          </a:p>
          <a:p>
            <a:pPr lvl="1"/>
            <a:r>
              <a:rPr lang="es-CL" dirty="0" smtClean="0"/>
              <a:t>10% proyecto</a:t>
            </a:r>
          </a:p>
          <a:p>
            <a:endParaRPr lang="es-CL" dirty="0"/>
          </a:p>
          <a:p>
            <a:r>
              <a:rPr lang="es-CL" dirty="0" smtClean="0"/>
              <a:t>50% exámenes:</a:t>
            </a:r>
          </a:p>
          <a:p>
            <a:pPr lvl="1"/>
            <a:r>
              <a:rPr lang="es-CL" dirty="0" smtClean="0"/>
              <a:t>2 controles, 1 examen final</a:t>
            </a:r>
          </a:p>
        </p:txBody>
      </p:sp>
    </p:spTree>
    <p:extLst>
      <p:ext uri="{BB962C8B-B14F-4D97-AF65-F5344CB8AC3E}">
        <p14:creationId xmlns:p14="http://schemas.microsoft.com/office/powerpoint/2010/main" val="43694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Examen Final</a:t>
            </a:r>
            <a:endParaRPr lang="en-GB" dirty="0"/>
          </a:p>
        </p:txBody>
      </p:sp>
      <p:pic>
        <p:nvPicPr>
          <p:cNvPr id="3074" name="Picture 2" descr="http://i361.photobucket.com/albums/oo58/swag94/Final_Boss_Wallpaper_by_AlmostWorke.png~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1580453"/>
            <a:ext cx="9175595" cy="5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1595" y="1580453"/>
            <a:ext cx="9175595" cy="5734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257800"/>
          </a:xfrm>
        </p:spPr>
        <p:txBody>
          <a:bodyPr/>
          <a:lstStyle/>
          <a:p>
            <a:r>
              <a:rPr lang="es-CL" dirty="0" smtClean="0"/>
              <a:t>29 </a:t>
            </a:r>
            <a:r>
              <a:rPr lang="es-CL" dirty="0" smtClean="0"/>
              <a:t>de </a:t>
            </a:r>
            <a:r>
              <a:rPr lang="es-CL" dirty="0" smtClean="0"/>
              <a:t>agosto, 18:00</a:t>
            </a:r>
            <a:endParaRPr lang="es-CL" dirty="0" smtClean="0"/>
          </a:p>
          <a:p>
            <a:r>
              <a:rPr lang="es-CL" dirty="0"/>
              <a:t>3 </a:t>
            </a:r>
            <a:r>
              <a:rPr lang="es-CL" dirty="0" smtClean="0"/>
              <a:t>horas</a:t>
            </a:r>
          </a:p>
          <a:p>
            <a:r>
              <a:rPr lang="es-CL" dirty="0" smtClean="0"/>
              <a:t>2 páginas de notas originales escritas a mano</a:t>
            </a:r>
            <a:endParaRPr lang="es-CL" dirty="0"/>
          </a:p>
          <a:p>
            <a:r>
              <a:rPr lang="es-CL" dirty="0" smtClean="0"/>
              <a:t>4 preguntas (se considerarán los mejores 3)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E/R, Álgebra Relacional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SQL </a:t>
            </a:r>
            <a:r>
              <a:rPr lang="es-CL" sz="2400" dirty="0" smtClean="0"/>
              <a:t>(consultas, crear tablas, vistas, </a:t>
            </a:r>
            <a:r>
              <a:rPr lang="es-CL" sz="2400" dirty="0" err="1" smtClean="0"/>
              <a:t>injección</a:t>
            </a:r>
            <a:r>
              <a:rPr lang="es-CL" sz="2400" dirty="0" smtClean="0"/>
              <a:t>, etc.)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Indexación, Formas Normales, Transacciones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Datos </a:t>
            </a:r>
            <a:r>
              <a:rPr lang="es-CL" dirty="0" err="1" smtClean="0"/>
              <a:t>semi</a:t>
            </a:r>
            <a:r>
              <a:rPr lang="es-CL" dirty="0" smtClean="0"/>
              <a:t>-estructurados (árboles, grafos)</a:t>
            </a:r>
          </a:p>
        </p:txBody>
      </p:sp>
    </p:spTree>
    <p:extLst>
      <p:ext uri="{BB962C8B-B14F-4D97-AF65-F5344CB8AC3E}">
        <p14:creationId xmlns:p14="http://schemas.microsoft.com/office/powerpoint/2010/main" val="42692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muchas ámbitos de la computación, la gestión de datos es el desafío central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demanda de 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"</a:t>
            </a:r>
            <a:r>
              <a:rPr lang="es-CL" dirty="0" smtClean="0"/>
              <a:t>Data </a:t>
            </a:r>
            <a:r>
              <a:rPr lang="es-CL" dirty="0" err="1" smtClean="0"/>
              <a:t>Scientist</a:t>
            </a:r>
            <a:r>
              <a:rPr lang="es-CL" dirty="0" smtClean="0"/>
              <a:t> Job </a:t>
            </a:r>
            <a:r>
              <a:rPr lang="es-CL" dirty="0" err="1" smtClean="0"/>
              <a:t>Postings</a:t>
            </a:r>
            <a:r>
              <a:rPr lang="es-CL" dirty="0" smtClean="0"/>
              <a:t>" (2016)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639093"/>
            <a:ext cx="5800725" cy="406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GB" sz="1600" dirty="0" smtClean="0">
                <a:latin typeface="Calibri Light" panose="020F0302020204030204" pitchFamily="34" charset="0"/>
                <a:hlinkClick r:id="rId3"/>
              </a:rPr>
              <a:t>visit.crowdflower.com/rs/416-ZBE-142/images/CrowdFlower_DataScienceReport_2016.pdf</a:t>
            </a:r>
            <a:endParaRPr lang="en-GB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65341" cy="538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36576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haya más cursos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los detalles </a:t>
            </a:r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hayan </a:t>
            </a:r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cambiado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estoy promocionando nada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sé </a:t>
            </a:r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qué </a:t>
            </a:r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se dicta en los cursos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oy un experto en algunas áreas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Preparé la clase en el último minuto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76400"/>
            <a:ext cx="44196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n-IE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Datos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478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CC5206/CC71Q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Bárbara Poblete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y Otoño</a:t>
            </a:r>
          </a:p>
        </p:txBody>
      </p:sp>
    </p:spTree>
    <p:extLst>
      <p:ext uri="{BB962C8B-B14F-4D97-AF65-F5344CB8AC3E}">
        <p14:creationId xmlns:p14="http://schemas.microsoft.com/office/powerpoint/2010/main" val="36428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211557"/>
            <a:ext cx="39624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Aprendizaje 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68195"/>
            <a:ext cx="39624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Aprendizaje Automático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Bayesiano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4312585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CC5509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Reconocimiento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Patrones</a:t>
            </a: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Mauricio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Cerda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,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</a:t>
            </a:r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Saavedra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81471"/>
            <a:ext cx="3962400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MA5203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Aprendizaje de Máquinas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Probabilístico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Tobar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322639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CC5114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Redes Neuronales y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Programación Genética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Alexandre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Bergel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124833"/>
            <a:ext cx="39624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CC5509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Deep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Learning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,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M. Saavedra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67000"/>
            <a:ext cx="6134100" cy="4598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87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4469" y="1147107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Sistemas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Distribuidos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Javier Bustos Jiménez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4469" y="2637472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CC5304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CC7320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Estructuras 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10419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</a:t>
            </a:r>
            <a:r>
              <a:rPr lang="es-CL" dirty="0" smtClean="0"/>
              <a:t>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Lingüística Computacional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3999" y="1143000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[???]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Lingüística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Claudio Gutiérrez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25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7827" y="2286000"/>
            <a:ext cx="16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</a:t>
            </a:r>
            <a:r>
              <a:rPr lang="es-CL" sz="1200" dirty="0" smtClean="0">
                <a:latin typeface="Berlin Sans FB" panose="020E0602020502020306" pitchFamily="34" charset="0"/>
              </a:rPr>
              <a:t>QUIEREN  TODOS UDS. UNA </a:t>
            </a:r>
            <a:r>
              <a:rPr lang="es-CL" sz="1200" dirty="0" smtClean="0">
                <a:latin typeface="Berlin Sans FB" panose="020E0602020502020306" pitchFamily="34" charset="0"/>
              </a:rPr>
              <a:t>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0927" y="115427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144733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299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Imágenes, Videos, Audio ...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8414" y="1157190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CC5508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y Análisis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Imágenes</a:t>
            </a: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Mauricio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Cerda, José </a:t>
            </a:r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Saavedra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391" y="2937846"/>
            <a:ext cx="9148764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Manuel Barrios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2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1" y="11524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CC5208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170708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Seguridad de Datos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Hevia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Cristian Rojas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</a:t>
            </a:r>
            <a:r>
              <a:rPr lang="es-CL" dirty="0" smtClean="0"/>
              <a:t> </a:t>
            </a:r>
            <a:r>
              <a:rPr lang="es-CL" dirty="0" smtClean="0"/>
              <a:t>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6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CC5002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29145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971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42999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3081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Han aprendido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31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1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CC5615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Marcela Calderón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0880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143001"/>
            <a:ext cx="3810000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AS4501</a:t>
            </a:r>
            <a:endParaRPr lang="es-CL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Guillermo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Cabrera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Forster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Patricio Rojo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190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a} &amp; \sch{total}\\[0.5ex]&#10;\hline &#10;7873698669 &amp; 1849123812 &amp; 51920 \\&#10;8273697679 &amp; 7873698669 &amp; 529000 \\&#10;8273697679 &amp; 1849123812 &amp; 41920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}&#10;\multicolumn{2}{l}{\rlt{Destino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Kross Pilsner&lt;/nombre&gt;&#10;     &lt;tipo&gt;Pilsner&lt;/tipo&gt;&#10;     &lt;grados&gt;4.9&lt;/grados&gt;&#10;     &lt;origen&gt;Curacaví&lt;/origen&gt;&#10;  &lt;cerveza&gt;&#10;  ^\elip^&#10;  &lt;cerveza&gt;&#10;     &lt;nombre&gt;Kross 5&lt;/nombre&gt;&#10;     &lt;tipo&gt;Ale&lt;/tipo&gt;&#10;     &lt;grados&gt;7.2&lt;/grados&gt;&#10;     &lt;origen&gt;Curacaví&lt;/origen&gt;&#10;  &lt;cerveza&gt;&#10;&lt;/cervezas-ordenadas&gt;&#10;\end{lstlisting}&#10;\end{document}"/>
  <p:tag name="IGUANATEXSIZE" val="15"/>
  <p:tag name="IGUANATEXCURSOR" val="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20,71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}&#10;\end{document}&#10;"/>
  <p:tag name="IGUANATEXSIZE" val="14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36447</TotalTime>
  <Words>736</Words>
  <Application>Microsoft Office PowerPoint</Application>
  <PresentationFormat>On-screen Show (4:3)</PresentationFormat>
  <Paragraphs>247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Advent Pro ExtraLight</vt:lpstr>
      <vt:lpstr>Arial</vt:lpstr>
      <vt:lpstr>Berlin Sans FB</vt:lpstr>
      <vt:lpstr>Calibri Light</vt:lpstr>
      <vt:lpstr>Courier New</vt:lpstr>
      <vt:lpstr>Segoe UI Light</vt:lpstr>
      <vt:lpstr>Segoe UI Semilight</vt:lpstr>
      <vt:lpstr>Office Theme</vt:lpstr>
      <vt:lpstr>CC3201-1 Bases de Datos Otoño 2018  Clase 14: Conclusión</vt:lpstr>
      <vt:lpstr>¿es importante el curso?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Han aprendido …</vt:lpstr>
      <vt:lpstr>Modelo Relacional</vt:lpstr>
      <vt:lpstr>Diagramas E-R:</vt:lpstr>
      <vt:lpstr>El Álgebra Relacional</vt:lpstr>
      <vt:lpstr>El Cálculo Relacional</vt:lpstr>
      <vt:lpstr>SQL: Consultas Básicas</vt:lpstr>
      <vt:lpstr>SQL: Agregación</vt:lpstr>
      <vt:lpstr>SQL: Consultas AnidAnidadasadas</vt:lpstr>
      <vt:lpstr>Restricciones de integridad</vt:lpstr>
      <vt:lpstr>Formas Normales</vt:lpstr>
      <vt:lpstr>Implementación de Joins</vt:lpstr>
      <vt:lpstr>Indexación</vt:lpstr>
      <vt:lpstr>Vistas</vt:lpstr>
      <vt:lpstr>Disparadores</vt:lpstr>
      <vt:lpstr>Acceso Programático</vt:lpstr>
      <vt:lpstr>Inyección SQL</vt:lpstr>
      <vt:lpstr>Transacciones</vt:lpstr>
      <vt:lpstr>Garantías de ACID</vt:lpstr>
      <vt:lpstr>Planificaciones Secuenciables vs. No Secuenciables</vt:lpstr>
      <vt:lpstr>El espectro de datos</vt:lpstr>
      <vt:lpstr>XML</vt:lpstr>
      <vt:lpstr>XPath</vt:lpstr>
      <vt:lpstr>Grafos</vt:lpstr>
      <vt:lpstr>RDF/SPARQL</vt:lpstr>
      <vt:lpstr>Evaluación del curso</vt:lpstr>
      <vt:lpstr>Examen Final</vt:lpstr>
      <vt:lpstr>PowerPoint Presentation</vt:lpstr>
      <vt:lpstr>PowerPoint Presentation</vt:lpstr>
      <vt:lpstr>En muchas ámbitos de la computación, la gestión de datos es el desafío central</vt:lpstr>
      <vt:lpstr>Mucha demanda de “data scientists”</vt:lpstr>
      <vt:lpstr>"Data Scientist Job Postings" (2016)</vt:lpstr>
      <vt:lpstr>Resumen de los cursos de datos</vt:lpstr>
      <vt:lpstr>Aprendizaje</vt:lpstr>
      <vt:lpstr>Minería de Datos</vt:lpstr>
      <vt:lpstr>Aprendizaje Computacional</vt:lpstr>
      <vt:lpstr>Escalabilidad</vt:lpstr>
      <vt:lpstr>Procesamiento Masivo de Datos</vt:lpstr>
      <vt:lpstr>Sistemas Distribuidos</vt:lpstr>
      <vt:lpstr>Estructuras de Datos Comprimidas</vt:lpstr>
      <vt:lpstr>Texto/Lenguaje natural</vt:lpstr>
      <vt:lpstr>Lingüística Computacional</vt:lpstr>
      <vt:lpstr>Lógica</vt:lpstr>
      <vt:lpstr>Métodos Lógicos</vt:lpstr>
      <vt:lpstr>Teoría de Bases de Datos</vt:lpstr>
      <vt:lpstr>Multimedia</vt:lpstr>
      <vt:lpstr>Imágenes, Videos, Audio ...</vt:lpstr>
      <vt:lpstr>Visualización</vt:lpstr>
      <vt:lpstr>Visualización de Información</vt:lpstr>
      <vt:lpstr>Seguridad</vt:lpstr>
      <vt:lpstr>Seguridad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PowerPoint Presentation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ahogan</cp:lastModifiedBy>
  <cp:revision>1555</cp:revision>
  <cp:lastPrinted>2016-09-12T03:42:43Z</cp:lastPrinted>
  <dcterms:created xsi:type="dcterms:W3CDTF">2006-08-16T00:00:00Z</dcterms:created>
  <dcterms:modified xsi:type="dcterms:W3CDTF">2018-08-20T14:57:18Z</dcterms:modified>
</cp:coreProperties>
</file>