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28" r:id="rId2"/>
    <p:sldId id="529" r:id="rId3"/>
    <p:sldId id="530" r:id="rId4"/>
    <p:sldId id="531" r:id="rId5"/>
    <p:sldId id="532" r:id="rId6"/>
    <p:sldId id="533" r:id="rId7"/>
    <p:sldId id="534" r:id="rId8"/>
    <p:sldId id="535" r:id="rId9"/>
    <p:sldId id="549" r:id="rId10"/>
    <p:sldId id="536" r:id="rId11"/>
    <p:sldId id="537" r:id="rId12"/>
    <p:sldId id="538" r:id="rId13"/>
    <p:sldId id="539" r:id="rId14"/>
    <p:sldId id="540" r:id="rId15"/>
    <p:sldId id="541" r:id="rId16"/>
    <p:sldId id="542" r:id="rId17"/>
    <p:sldId id="543" r:id="rId18"/>
    <p:sldId id="544" r:id="rId19"/>
    <p:sldId id="545" r:id="rId20"/>
    <p:sldId id="546" r:id="rId21"/>
    <p:sldId id="548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88695"/>
    <a:srgbClr val="457E8F"/>
    <a:srgbClr val="009900"/>
    <a:srgbClr val="437B8A"/>
    <a:srgbClr val="D2DEC6"/>
    <a:srgbClr val="58AA58"/>
    <a:srgbClr val="0101FF"/>
    <a:srgbClr val="FFFF00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4" autoAdjust="0"/>
    <p:restoredTop sz="95501" autoAdjust="0"/>
  </p:normalViewPr>
  <p:slideViewPr>
    <p:cSldViewPr>
      <p:cViewPr varScale="1">
        <p:scale>
          <a:sx n="88" d="100"/>
          <a:sy n="88" d="100"/>
        </p:scale>
        <p:origin x="15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5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E7E9F-4CE6-43CC-9F21-B70389480E0F}" type="datetimeFigureOut">
              <a:rPr lang="es-CL" smtClean="0">
                <a:latin typeface="Calibri Light" panose="020F0302020204030204" pitchFamily="34" charset="0"/>
              </a:rPr>
              <a:t>18-05-2018</a:t>
            </a:fld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3EF1C-3BA7-4AE0-9D93-DD87BB2AD288}" type="slidenum">
              <a:rPr lang="es-CL" smtClean="0">
                <a:latin typeface="Calibri Light" panose="020F0302020204030204" pitchFamily="34" charset="0"/>
              </a:rPr>
              <a:t>‹#›</a:t>
            </a:fld>
            <a:endParaRPr lang="es-C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891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4E300012-02A5-4B9A-BBBE-ECC937BD1D5A}" type="datetimeFigureOut">
              <a:rPr lang="es-CL" smtClean="0"/>
              <a:pPr/>
              <a:t>18-05-2018</a:t>
            </a:fld>
            <a:endParaRPr lang="es-C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Calibri Light" panose="020F03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fld id="{904E58D3-AE56-4AF7-BFDD-CAD04963A4E2}" type="slidenum">
              <a:rPr lang="es-CL" smtClean="0"/>
              <a:pPr/>
              <a:t>‹#›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subtitle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18-05-2018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18-05-2018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18-05-2018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18-05-2018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small" baseline="0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18-05-2018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18-05-2018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18-05-2018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18-05-2018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18-05-2018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18-05-2018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s-CL" smtClean="0"/>
              <a:pPr/>
              <a:t>18-05-2018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title</a:t>
            </a:r>
            <a:r>
              <a:rPr lang="es-CL" dirty="0" smtClean="0"/>
              <a:t> </a:t>
            </a:r>
            <a:r>
              <a:rPr lang="es-CL" dirty="0" err="1" smtClean="0"/>
              <a:t>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CL" dirty="0" err="1" smtClean="0"/>
              <a:t>Click</a:t>
            </a:r>
            <a:r>
              <a:rPr lang="es-CL" dirty="0" smtClean="0"/>
              <a:t> to </a:t>
            </a:r>
            <a:r>
              <a:rPr lang="es-CL" dirty="0" err="1" smtClean="0"/>
              <a:t>edit</a:t>
            </a:r>
            <a:r>
              <a:rPr lang="es-CL" dirty="0" smtClean="0"/>
              <a:t> Master </a:t>
            </a:r>
            <a:r>
              <a:rPr lang="es-CL" dirty="0" err="1" smtClean="0"/>
              <a:t>text</a:t>
            </a:r>
            <a:r>
              <a:rPr lang="es-CL" dirty="0" smtClean="0"/>
              <a:t> </a:t>
            </a:r>
            <a:r>
              <a:rPr lang="es-CL" dirty="0" err="1" smtClean="0"/>
              <a:t>styles</a:t>
            </a:r>
            <a:endParaRPr lang="es-CL" dirty="0" smtClean="0"/>
          </a:p>
          <a:p>
            <a:pPr lvl="1"/>
            <a:r>
              <a:rPr lang="es-CL" dirty="0" err="1" smtClean="0"/>
              <a:t>Second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2"/>
            <a:r>
              <a:rPr lang="es-CL" dirty="0" err="1" smtClean="0"/>
              <a:t>Third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3"/>
            <a:r>
              <a:rPr lang="es-CL" dirty="0" err="1" smtClean="0"/>
              <a:t>Fourth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 smtClean="0"/>
          </a:p>
          <a:p>
            <a:pPr lvl="4"/>
            <a:r>
              <a:rPr lang="es-CL" dirty="0" err="1" smtClean="0"/>
              <a:t>Fifth</a:t>
            </a:r>
            <a:r>
              <a:rPr lang="es-CL" dirty="0" smtClean="0"/>
              <a:t> </a:t>
            </a:r>
            <a:r>
              <a:rPr lang="es-CL" dirty="0" err="1" smtClean="0"/>
              <a:t>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D8BD707-D9CF-40AE-B4C6-C98DA3205C09}" type="datetimeFigureOut">
              <a:rPr lang="es-CL" smtClean="0"/>
              <a:pPr/>
              <a:t>18-05-2018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6F15528-21DE-4FAA-801E-634DDDAF4B2B}" type="slidenum">
              <a:rPr lang="es-CL" smtClean="0"/>
              <a:pPr/>
              <a:t>‹#›</a:t>
            </a:fld>
            <a:endParaRPr lang="es-C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>
              <a:lumMod val="50000"/>
            </a:schemeClr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n.wikipedia.org/wiki/SQL_injec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hyperlink" Target="https://en.wikipedia.org/wiki/SQL_injec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3.xml"/><Relationship Id="rId7" Type="http://schemas.openxmlformats.org/officeDocument/2006/relationships/image" Target="../media/image2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17.xml"/><Relationship Id="rId7" Type="http://schemas.openxmlformats.org/officeDocument/2006/relationships/image" Target="../media/image3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21.xml"/><Relationship Id="rId7" Type="http://schemas.openxmlformats.org/officeDocument/2006/relationships/image" Target="../media/image35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tags" Target="../tags/tag23.xml"/><Relationship Id="rId10" Type="http://schemas.openxmlformats.org/officeDocument/2006/relationships/image" Target="../media/image33.png"/><Relationship Id="rId4" Type="http://schemas.openxmlformats.org/officeDocument/2006/relationships/tags" Target="../tags/tag22.xml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5.xml"/><Relationship Id="rId7" Type="http://schemas.openxmlformats.org/officeDocument/2006/relationships/image" Target="../media/image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asp.org/images/7/72/OWASP_Top_10-2017_(en).pdf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CL" sz="4400" dirty="0" smtClean="0"/>
              <a:t>CC3201-1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cap="small" dirty="0" smtClean="0"/>
              <a:t>Bases de Datos</a:t>
            </a:r>
            <a:br>
              <a:rPr lang="es-CL" cap="small" dirty="0" smtClean="0"/>
            </a:br>
            <a:r>
              <a:rPr lang="es-CL" cap="small" dirty="0" smtClean="0"/>
              <a:t>Otoño </a:t>
            </a:r>
            <a:r>
              <a:rPr lang="es-CL" dirty="0" smtClean="0"/>
              <a:t>2018</a:t>
            </a: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b="1" dirty="0" smtClean="0"/>
              <a:t/>
            </a:r>
            <a:br>
              <a:rPr lang="es-CL" b="1" dirty="0" smtClean="0"/>
            </a:br>
            <a:r>
              <a:rPr lang="es-CL" dirty="0" smtClean="0"/>
              <a:t>Clase 8: </a:t>
            </a:r>
            <a:r>
              <a:rPr lang="es-ES" dirty="0" smtClean="0"/>
              <a:t>SQL: Acceso Programático, 					Inyecciones, Seguridad</a:t>
            </a:r>
            <a:endParaRPr lang="es-C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/>
          <a:lstStyle/>
          <a:p>
            <a:r>
              <a:rPr lang="es-CL" dirty="0" err="1" smtClean="0"/>
              <a:t>Aidan</a:t>
            </a:r>
            <a:r>
              <a:rPr lang="es-CL" dirty="0" smtClean="0"/>
              <a:t> </a:t>
            </a:r>
            <a:r>
              <a:rPr lang="es-CL" dirty="0" err="1" smtClean="0"/>
              <a:t>Hogan</a:t>
            </a:r>
            <a:endParaRPr lang="es-CL" dirty="0" smtClean="0"/>
          </a:p>
          <a:p>
            <a:r>
              <a:rPr lang="es-CL" dirty="0" smtClean="0"/>
              <a:t>aidhog@gmail.com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Parece estúpido pero (por ejemplo) …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1219200"/>
            <a:ext cx="6962775" cy="570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3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Más ejemplos …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027" y="1219200"/>
            <a:ext cx="8229600" cy="44665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en.wikipedia.org/wiki/SQL_injection</a:t>
            </a:r>
            <a:endParaRPr lang="es-CL" dirty="0" smtClean="0"/>
          </a:p>
          <a:p>
            <a:pPr marL="0" indent="0" algn="ctr">
              <a:buNone/>
            </a:pP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49" y="2139863"/>
            <a:ext cx="8722501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19600"/>
            <a:ext cx="401052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30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Más ejemplos …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027" y="1219200"/>
            <a:ext cx="8229600" cy="44665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CL" dirty="0">
                <a:hlinkClick r:id="rId2"/>
              </a:rPr>
              <a:t>https://</a:t>
            </a:r>
            <a:r>
              <a:rPr lang="es-CL" dirty="0" smtClean="0">
                <a:hlinkClick r:id="rId2"/>
              </a:rPr>
              <a:t>en.wikipedia.org/wiki/SQL_injection</a:t>
            </a:r>
            <a:endParaRPr lang="es-CL" dirty="0" smtClean="0"/>
          </a:p>
          <a:p>
            <a:pPr marL="0" indent="0" algn="ctr">
              <a:buNone/>
            </a:pP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49" y="2139863"/>
            <a:ext cx="8722501" cy="472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981200"/>
            <a:ext cx="9144000" cy="4876800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latin typeface="Calibri Light" panose="020F0302020204030204" pitchFamily="34" charset="0"/>
            </a:endParaRPr>
          </a:p>
        </p:txBody>
      </p:sp>
      <p:pic>
        <p:nvPicPr>
          <p:cNvPr id="4098" name="Picture 2" descr="http://www.sony.net/template/2012/v50/en/img/h1_sonylogo_x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27" y="2312750"/>
            <a:ext cx="28575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u88jj3r4db2x4txp44yqfj1.wpengine.netdna-cdn.com/wp-content/uploads/2014/12/the_pirate_bay_logo-930x55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2307599"/>
            <a:ext cx="2675455" cy="160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-media-cache-ak0.pinimg.com/originals/81/fa/1e/81fa1e5097a7ddcf65029cb9cb7756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57" y="5280121"/>
            <a:ext cx="1227843" cy="133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.yimg.com/dh/ap/default/130909/y_200_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999" y="2307599"/>
            <a:ext cx="2264401" cy="226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photos.prnewswire.com/prnvar/20140108/NE42259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23476"/>
            <a:ext cx="3810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www.edx.org/sites/default/files/microsoft_banner1200x53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6" y="3892464"/>
            <a:ext cx="2819249" cy="125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lh5.ggpht.com/ybomDVOGzBDt2gaYXglRxICoKih95zFz_oPvRJSvZCDe5gXeKbib9rtOdV8sBSpmA6o=w30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73" y="5310391"/>
            <a:ext cx="1301627" cy="130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prashantblog.com/wp-content/uploads/2013/10/mysql-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8" y="4136480"/>
            <a:ext cx="2684851" cy="112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1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El Jefe de </a:t>
            </a:r>
            <a:r>
              <a:rPr lang="es-CL" dirty="0" err="1" smtClean="0"/>
              <a:t>HBGary</a:t>
            </a:r>
            <a:r>
              <a:rPr lang="es-CL" dirty="0" smtClean="0"/>
              <a:t> …</a:t>
            </a:r>
            <a:endParaRPr lang="es-CL" dirty="0"/>
          </a:p>
        </p:txBody>
      </p:sp>
      <p:pic>
        <p:nvPicPr>
          <p:cNvPr id="9218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89626"/>
            <a:ext cx="4152616" cy="501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blogs-images.forbes.com/andygreenberg/files/2011/02/aaronbar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20" y="1389626"/>
            <a:ext cx="277498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http://photos.prnewswire.com/prnvar/20140108/NE42259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523476"/>
            <a:ext cx="38100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61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SQL</a:t>
            </a:r>
            <a:endParaRPr lang="es-CL" i="1" dirty="0"/>
          </a:p>
        </p:txBody>
      </p:sp>
      <p:pic>
        <p:nvPicPr>
          <p:cNvPr id="12" name="Picture 2" descr="Exploits of a M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83876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8714" y="4930638"/>
            <a:ext cx="834657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i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¿Cómo podemos resolver el problema?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4035495"/>
            <a:ext cx="7755026" cy="44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0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SQL: ¿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escapar</a:t>
            </a:r>
            <a:r>
              <a:rPr lang="es-CL" dirty="0" smtClean="0"/>
              <a:t> los </a:t>
            </a:r>
            <a:r>
              <a:rPr lang="es-CL" dirty="0" err="1" smtClean="0"/>
              <a:t>strings</a:t>
            </a:r>
            <a:r>
              <a:rPr lang="es-CL" dirty="0" smtClean="0"/>
              <a:t>?</a:t>
            </a:r>
            <a:endParaRPr lang="es-CL" i="1" dirty="0"/>
          </a:p>
        </p:txBody>
      </p:sp>
      <p:pic>
        <p:nvPicPr>
          <p:cNvPr id="12" name="Picture 2" descr="Exploits of a M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83876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6 2 2 2 1"/>
          <p:cNvSpPr txBox="1">
            <a:spLocks/>
          </p:cNvSpPr>
          <p:nvPr/>
        </p:nvSpPr>
        <p:spPr>
          <a:xfrm>
            <a:off x="398714" y="5286609"/>
            <a:ext cx="8346571" cy="896267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i="1" dirty="0" smtClean="0">
                <a:solidFill>
                  <a:srgbClr val="009900"/>
                </a:solidFill>
                <a:latin typeface="Calibri Light" panose="020F0302020204030204" pitchFamily="34" charset="0"/>
              </a:rPr>
              <a:t>Mejor</a:t>
            </a:r>
            <a:r>
              <a:rPr lang="es-CL" sz="1800" dirty="0" smtClean="0">
                <a:latin typeface="Calibri Light" panose="020F0302020204030204" pitchFamily="34" charset="0"/>
              </a:rPr>
              <a:t>, pero </a:t>
            </a:r>
            <a:r>
              <a:rPr lang="es-CL" sz="1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sería complicado implementar la función </a:t>
            </a:r>
            <a:r>
              <a:rPr lang="es-CL" sz="1800" dirty="0" smtClean="0">
                <a:solidFill>
                  <a:srgbClr val="FAA306"/>
                </a:solidFill>
                <a:latin typeface="Calibri Light" panose="020F0302020204030204" pitchFamily="34" charset="0"/>
              </a:rPr>
              <a:t>escapar</a:t>
            </a:r>
            <a:r>
              <a:rPr lang="es-CL" sz="18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 </a:t>
            </a:r>
            <a:r>
              <a:rPr lang="es-CL" sz="1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en un lenguaje de programación general y garantizar que prevente cada tipo de inyección en cada versión (futura) de cada sistema de </a:t>
            </a:r>
            <a:r>
              <a:rPr lang="es-CL" sz="1800" dirty="0" err="1" smtClean="0">
                <a:solidFill>
                  <a:srgbClr val="FF0000"/>
                </a:solidFill>
                <a:latin typeface="Calibri Light" panose="020F0302020204030204" pitchFamily="34" charset="0"/>
              </a:rPr>
              <a:t>BdD</a:t>
            </a:r>
            <a:r>
              <a:rPr lang="es-CL" sz="1800" dirty="0">
                <a:solidFill>
                  <a:srgbClr val="FF0000"/>
                </a:solidFill>
                <a:latin typeface="Calibri Light" panose="020F0302020204030204" pitchFamily="34" charset="0"/>
              </a:rPr>
              <a:t> </a:t>
            </a:r>
            <a:r>
              <a:rPr lang="es-CL" sz="1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dado cualquier tipo de consulta y entrada! </a:t>
            </a:r>
            <a:endParaRPr lang="es-CL" sz="24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714" y="4930638"/>
            <a:ext cx="834657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i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¿Cómo podemos resolver el problema?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4014880"/>
            <a:ext cx="8767320" cy="46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5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SQL: </a:t>
            </a:r>
            <a:r>
              <a:rPr lang="es-CL" i="1" dirty="0"/>
              <a:t>¡sentencias </a:t>
            </a:r>
            <a:r>
              <a:rPr lang="es-CL" i="1" dirty="0" smtClean="0"/>
              <a:t>pre-compiladas</a:t>
            </a:r>
            <a:r>
              <a:rPr lang="es-CL" i="1" dirty="0"/>
              <a:t>!</a:t>
            </a:r>
          </a:p>
        </p:txBody>
      </p:sp>
      <p:pic>
        <p:nvPicPr>
          <p:cNvPr id="3074" name="Picture 2 1" descr="Exploits of a M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83876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3" y="3886199"/>
            <a:ext cx="8245096" cy="1256894"/>
          </a:xfrm>
          <a:prstGeom prst="rect">
            <a:avLst/>
          </a:prstGeom>
        </p:spPr>
      </p:pic>
      <p:sp>
        <p:nvSpPr>
          <p:cNvPr id="27" name="Content Placeholder 6 2 2 2 1"/>
          <p:cNvSpPr txBox="1">
            <a:spLocks/>
          </p:cNvSpPr>
          <p:nvPr/>
        </p:nvSpPr>
        <p:spPr>
          <a:xfrm>
            <a:off x="494303" y="5715000"/>
            <a:ext cx="8136158" cy="709565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i="1" dirty="0" smtClean="0">
                <a:latin typeface="Calibri Light" panose="020F0302020204030204" pitchFamily="34" charset="0"/>
              </a:rPr>
              <a:t>Mandamos la consulta al sistema de bases de datos y después </a:t>
            </a:r>
            <a:r>
              <a:rPr lang="es-CL" sz="1800" i="1" dirty="0" smtClean="0">
                <a:latin typeface="Calibri Light" panose="020F0302020204030204" pitchFamily="34" charset="0"/>
              </a:rPr>
              <a:t>se reemplazarán los </a:t>
            </a:r>
            <a:r>
              <a:rPr lang="es-CL" sz="1800" i="1" dirty="0" smtClean="0">
                <a:latin typeface="Calibri Light" panose="020F0302020204030204" pitchFamily="34" charset="0"/>
              </a:rPr>
              <a:t>parámetros con la entrada del usuario</a:t>
            </a:r>
            <a:endParaRPr lang="es-CL" sz="2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2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SQL: </a:t>
            </a:r>
            <a:r>
              <a:rPr lang="es-CL" i="1" dirty="0" smtClean="0"/>
              <a:t>¡sentencias pre-compiladas!</a:t>
            </a:r>
            <a:endParaRPr lang="es-CL" i="1" dirty="0"/>
          </a:p>
        </p:txBody>
      </p:sp>
      <p:pic>
        <p:nvPicPr>
          <p:cNvPr id="32" name="Picture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" y="1871576"/>
            <a:ext cx="7372703" cy="12536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702506"/>
            <a:ext cx="9144000" cy="2012494"/>
          </a:xfrm>
          <a:prstGeom prst="rect">
            <a:avLst/>
          </a:prstGeom>
          <a:solidFill>
            <a:schemeClr val="accent6">
              <a:lumMod val="75000"/>
              <a:alpha val="21000"/>
            </a:schemeClr>
          </a:solidFill>
          <a:ln w="444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s-CL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El sistema de base de datos</a:t>
            </a:r>
            <a:endParaRPr lang="es-CL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" y="3842359"/>
            <a:ext cx="6426081" cy="1969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483001"/>
            <a:ext cx="7542872" cy="925045"/>
          </a:xfrm>
          <a:prstGeom prst="rect">
            <a:avLst/>
          </a:prstGeom>
        </p:spPr>
      </p:pic>
      <p:sp>
        <p:nvSpPr>
          <p:cNvPr id="33" name="Content Placeholder 6 2 2 2 1"/>
          <p:cNvSpPr txBox="1">
            <a:spLocks/>
          </p:cNvSpPr>
          <p:nvPr/>
        </p:nvSpPr>
        <p:spPr>
          <a:xfrm>
            <a:off x="494303" y="6179729"/>
            <a:ext cx="8136158" cy="373471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i="1" dirty="0" smtClean="0">
                <a:latin typeface="Calibri Light" panose="020F0302020204030204" pitchFamily="34" charset="0"/>
              </a:rPr>
              <a:t>La consulta es compilada por el sistema </a:t>
            </a:r>
            <a:r>
              <a:rPr lang="es-CL" sz="1800" b="1" i="1" dirty="0" smtClean="0">
                <a:latin typeface="Calibri Light" panose="020F0302020204030204" pitchFamily="34" charset="0"/>
              </a:rPr>
              <a:t>sin </a:t>
            </a:r>
            <a:r>
              <a:rPr lang="es-CL" sz="1800" i="1" dirty="0" smtClean="0">
                <a:latin typeface="Calibri Light" panose="020F0302020204030204" pitchFamily="34" charset="0"/>
              </a:rPr>
              <a:t>la </a:t>
            </a:r>
            <a:r>
              <a:rPr lang="es-CL" sz="1800" i="1" dirty="0" smtClean="0">
                <a:latin typeface="Calibri Light" panose="020F0302020204030204" pitchFamily="34" charset="0"/>
              </a:rPr>
              <a:t>entrada</a:t>
            </a:r>
            <a:endParaRPr lang="es-CL" sz="2400" b="1" dirty="0">
              <a:latin typeface="Calibri Light" panose="020F030202020403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4" y="4190999"/>
            <a:ext cx="4274884" cy="14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4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SQL: </a:t>
            </a:r>
            <a:r>
              <a:rPr lang="es-CL" i="1" dirty="0" smtClean="0"/>
              <a:t>¡sentencias pre-compiladas!</a:t>
            </a:r>
            <a:endParaRPr lang="es-CL" i="1" dirty="0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" y="1871576"/>
            <a:ext cx="7372703" cy="12536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702506"/>
            <a:ext cx="9144000" cy="2012494"/>
          </a:xfrm>
          <a:prstGeom prst="rect">
            <a:avLst/>
          </a:prstGeom>
          <a:solidFill>
            <a:schemeClr val="accent6">
              <a:lumMod val="75000"/>
              <a:alpha val="21000"/>
            </a:schemeClr>
          </a:solidFill>
          <a:ln w="444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s-CL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El sistema de base de datos</a:t>
            </a:r>
            <a:endParaRPr lang="es-CL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4482996"/>
            <a:ext cx="7543439" cy="928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" y="3842358"/>
            <a:ext cx="7894019" cy="196982"/>
          </a:xfrm>
          <a:prstGeom prst="rect">
            <a:avLst/>
          </a:prstGeom>
        </p:spPr>
      </p:pic>
      <p:sp>
        <p:nvSpPr>
          <p:cNvPr id="20" name="Content Placeholder 6 2 2 2 1"/>
          <p:cNvSpPr txBox="1">
            <a:spLocks/>
          </p:cNvSpPr>
          <p:nvPr/>
        </p:nvSpPr>
        <p:spPr>
          <a:xfrm>
            <a:off x="494303" y="6019800"/>
            <a:ext cx="8136158" cy="678271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i="1" dirty="0" smtClean="0">
                <a:latin typeface="Calibri Light" panose="020F0302020204030204" pitchFamily="34" charset="0"/>
              </a:rPr>
              <a:t>Se reemplaza el parámetro en la sentencia pre-compilada </a:t>
            </a:r>
          </a:p>
          <a:p>
            <a:pPr marL="0" indent="0" algn="ctr">
              <a:buNone/>
            </a:pPr>
            <a:r>
              <a:rPr lang="es-CL" sz="1800" i="1" dirty="0" smtClean="0">
                <a:latin typeface="Calibri Light" panose="020F0302020204030204" pitchFamily="34" charset="0"/>
              </a:rPr>
              <a:t>(que es un plan en memoria, no un </a:t>
            </a:r>
            <a:r>
              <a:rPr lang="es-CL" sz="1800" i="1" dirty="0" err="1" smtClean="0">
                <a:latin typeface="Calibri Light" panose="020F0302020204030204" pitchFamily="34" charset="0"/>
              </a:rPr>
              <a:t>string</a:t>
            </a:r>
            <a:r>
              <a:rPr lang="es-CL" sz="1800" i="1" dirty="0" smtClean="0">
                <a:latin typeface="Calibri Light" panose="020F0302020204030204" pitchFamily="34" charset="0"/>
              </a:rPr>
              <a:t>)</a:t>
            </a:r>
            <a:endParaRPr lang="es-CL" sz="2400" b="1" dirty="0">
              <a:latin typeface="Calibri Light" panose="020F03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4" y="4190999"/>
            <a:ext cx="4274884" cy="14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6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SQL: </a:t>
            </a:r>
            <a:r>
              <a:rPr lang="es-CL" i="1" dirty="0" smtClean="0"/>
              <a:t>¡sentencias pre-compiladas!</a:t>
            </a:r>
            <a:endParaRPr lang="es-CL" i="1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" y="1871576"/>
            <a:ext cx="7372703" cy="125369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702506"/>
            <a:ext cx="9144000" cy="2012494"/>
          </a:xfrm>
          <a:prstGeom prst="rect">
            <a:avLst/>
          </a:prstGeom>
          <a:solidFill>
            <a:schemeClr val="accent6">
              <a:lumMod val="75000"/>
              <a:alpha val="21000"/>
            </a:schemeClr>
          </a:solidFill>
          <a:ln w="444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s-CL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El sistema de base de datos</a:t>
            </a:r>
            <a:endParaRPr lang="es-CL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" y="3842357"/>
            <a:ext cx="5861712" cy="1983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959" y="6014071"/>
            <a:ext cx="667702" cy="5579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4482996"/>
            <a:ext cx="7543439" cy="9280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4" y="4190999"/>
            <a:ext cx="4274884" cy="14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0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Acceso </a:t>
            </a:r>
            <a:r>
              <a:rPr lang="es-ES" dirty="0" smtClean="0"/>
              <a:t>programático (Java):</a:t>
            </a:r>
            <a:br>
              <a:rPr lang="es-ES" dirty="0" smtClean="0"/>
            </a:br>
            <a:r>
              <a:rPr lang="es-CL" i="1" dirty="0"/>
              <a:t>Java </a:t>
            </a:r>
            <a:r>
              <a:rPr lang="es-CL" i="1" dirty="0" err="1"/>
              <a:t>Database</a:t>
            </a:r>
            <a:r>
              <a:rPr lang="es-CL" i="1" dirty="0"/>
              <a:t> </a:t>
            </a:r>
            <a:r>
              <a:rPr lang="es-CL" i="1" dirty="0" err="1" smtClean="0"/>
              <a:t>Connectivity</a:t>
            </a:r>
            <a:r>
              <a:rPr lang="es-CL" dirty="0" smtClean="0"/>
              <a:t> (</a:t>
            </a:r>
            <a:r>
              <a:rPr lang="es-ES" dirty="0" smtClean="0"/>
              <a:t>JDBC)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TextBox 5"/>
          <p:cNvSpPr txBox="1"/>
          <p:nvPr/>
        </p:nvSpPr>
        <p:spPr>
          <a:xfrm>
            <a:off x="3429000" y="6019800"/>
            <a:ext cx="5678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Capítulo 6 | 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Ramakrishnan</a:t>
            </a:r>
            <a:r>
              <a:rPr lang="es-CL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/ </a:t>
            </a:r>
            <a:r>
              <a:rPr lang="es-CL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Gehrke</a:t>
            </a:r>
            <a:endParaRPr lang="es-CL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5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Sentencias pre-compiladas</a:t>
            </a:r>
            <a:endParaRPr lang="es-CL" dirty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43" y="1841028"/>
            <a:ext cx="7397357" cy="2121372"/>
          </a:xfrm>
          <a:prstGeom prst="rect">
            <a:avLst/>
          </a:prstGeom>
        </p:spPr>
      </p:pic>
      <p:sp>
        <p:nvSpPr>
          <p:cNvPr id="19" name="Content Placeholder 6 2 2 2 1"/>
          <p:cNvSpPr txBox="1">
            <a:spLocks/>
          </p:cNvSpPr>
          <p:nvPr/>
        </p:nvSpPr>
        <p:spPr>
          <a:xfrm>
            <a:off x="494303" y="4800600"/>
            <a:ext cx="8136158" cy="762000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dirty="0">
                <a:latin typeface="Calibri Light" panose="020F0302020204030204" pitchFamily="34" charset="0"/>
              </a:rPr>
              <a:t>Se puede reutilizar el </a:t>
            </a:r>
            <a:r>
              <a:rPr lang="es-CL" sz="1800" dirty="0" err="1">
                <a:latin typeface="Inconsolata" panose="020B0609030003000000" pitchFamily="49" charset="0"/>
              </a:rPr>
              <a:t>PreparedStatement</a:t>
            </a:r>
            <a:r>
              <a:rPr lang="es-CL" sz="1800" dirty="0">
                <a:latin typeface="Calibri Light" panose="020F0302020204030204" pitchFamily="34" charset="0"/>
              </a:rPr>
              <a:t> varias </a:t>
            </a:r>
            <a:r>
              <a:rPr lang="es-CL" sz="1800" dirty="0" smtClean="0">
                <a:latin typeface="Calibri Light" panose="020F0302020204030204" pitchFamily="34" charset="0"/>
              </a:rPr>
              <a:t>veces</a:t>
            </a:r>
          </a:p>
          <a:p>
            <a:pPr marL="0" indent="0" algn="ctr">
              <a:buNone/>
            </a:pPr>
            <a:r>
              <a:rPr lang="es-CL" sz="1800" dirty="0" smtClean="0">
                <a:latin typeface="Calibri Light" panose="020F0302020204030204" pitchFamily="34" charset="0"/>
              </a:rPr>
              <a:t>(es más eficiente también: se compila la sentencia sólo una vez)</a:t>
            </a:r>
            <a:endParaRPr lang="es-CL" sz="1800" dirty="0">
              <a:latin typeface="Calibri Light" panose="020F0302020204030204" pitchFamily="34" charset="0"/>
            </a:endParaRPr>
          </a:p>
        </p:txBody>
      </p:sp>
      <p:sp>
        <p:nvSpPr>
          <p:cNvPr id="21" name="Content Placeholder 6 2 2 2 1"/>
          <p:cNvSpPr txBox="1">
            <a:spLocks/>
          </p:cNvSpPr>
          <p:nvPr/>
        </p:nvSpPr>
        <p:spPr>
          <a:xfrm>
            <a:off x="503921" y="5791200"/>
            <a:ext cx="8136158" cy="381000"/>
          </a:xfrm>
          <a:prstGeom prst="rect">
            <a:avLst/>
          </a:prstGeom>
          <a:solidFill>
            <a:srgbClr val="FFFFCC">
              <a:alpha val="46000"/>
            </a:srgbClr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dirty="0" smtClean="0">
                <a:latin typeface="Calibri Light" panose="020F0302020204030204" pitchFamily="34" charset="0"/>
              </a:rPr>
              <a:t>Se puede tener varios parámetros con varios tipos</a:t>
            </a:r>
            <a:endParaRPr lang="es-CL" sz="1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1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chemeClr val="bg1">
                    <a:lumMod val="85000"/>
                  </a:schemeClr>
                </a:solidFill>
              </a:rPr>
              <a:t>Preguntas?</a:t>
            </a:r>
            <a:endParaRPr lang="es-CL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6" name="Picture 2" descr="https://upload.wikimedia.org/wikipedia/en/0/03/Aybab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00200"/>
            <a:ext cx="5867400" cy="391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2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Java </a:t>
            </a:r>
            <a:r>
              <a:rPr lang="es-CL" dirty="0" err="1"/>
              <a:t>Database</a:t>
            </a:r>
            <a:r>
              <a:rPr lang="es-CL" dirty="0"/>
              <a:t> </a:t>
            </a:r>
            <a:r>
              <a:rPr lang="es-CL" dirty="0" err="1"/>
              <a:t>Connectivity</a:t>
            </a:r>
            <a:r>
              <a:rPr lang="es-CL" dirty="0"/>
              <a:t> (JDBC)</a:t>
            </a:r>
          </a:p>
        </p:txBody>
      </p:sp>
      <p:pic>
        <p:nvPicPr>
          <p:cNvPr id="1026" name="Picture 2" descr="https://avaldes.com/wp-content/uploads/2011/05/Java_jdbc.png?x434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7" y="1371600"/>
            <a:ext cx="6067425" cy="473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5000" y="5029199"/>
            <a:ext cx="5334000" cy="1456464"/>
          </a:xfrm>
          <a:prstGeom prst="rect">
            <a:avLst/>
          </a:prstGeom>
          <a:solidFill>
            <a:schemeClr val="accent6">
              <a:lumMod val="75000"/>
              <a:alpha val="21000"/>
            </a:schemeClr>
          </a:solidFill>
          <a:ln w="44450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s-CL" b="1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Externas</a:t>
            </a:r>
            <a:endParaRPr lang="es-CL" b="1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Veremos el ejemplo </a:t>
            </a:r>
            <a:r>
              <a:rPr lang="es-CL" sz="3200" dirty="0" smtClean="0">
                <a:solidFill>
                  <a:schemeClr val="tx1"/>
                </a:solidFill>
                <a:cs typeface="Segoe UI Semilight" panose="020B0402040204020203" pitchFamily="34" charset="0"/>
              </a:rPr>
              <a:t>ApellidoApp.java</a:t>
            </a:r>
            <a:endParaRPr lang="es-CL" sz="3200" dirty="0">
              <a:solidFill>
                <a:schemeClr val="tx1"/>
              </a:solidFill>
              <a:cs typeface="Segoe UI Semilight" panose="020B04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1162945"/>
            <a:ext cx="6315075" cy="531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Consulta vs. Actualización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Para hacer consultas (SELECT):</a:t>
            </a:r>
          </a:p>
          <a:p>
            <a:endParaRPr lang="es-CL" sz="2800" dirty="0"/>
          </a:p>
          <a:p>
            <a:endParaRPr lang="es-CL" sz="2800" dirty="0" smtClean="0"/>
          </a:p>
          <a:p>
            <a:endParaRPr lang="es-CL" sz="2800" dirty="0"/>
          </a:p>
          <a:p>
            <a:endParaRPr lang="es-CL" sz="2800" dirty="0" smtClean="0"/>
          </a:p>
          <a:p>
            <a:r>
              <a:rPr lang="es-CL" sz="2800" dirty="0" smtClean="0"/>
              <a:t>Para hacer actualizaciones (INSERT; UPDATE, …)</a:t>
            </a:r>
            <a:endParaRPr lang="es-CL" sz="2800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81200"/>
            <a:ext cx="5378340" cy="444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1" y="4572000"/>
            <a:ext cx="6843781" cy="44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8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Un problema …</a:t>
            </a:r>
            <a:endParaRPr lang="es-CL" dirty="0"/>
          </a:p>
        </p:txBody>
      </p:sp>
      <p:sp>
        <p:nvSpPr>
          <p:cNvPr id="6" name="TextBox 5"/>
          <p:cNvSpPr txBox="1"/>
          <p:nvPr/>
        </p:nvSpPr>
        <p:spPr>
          <a:xfrm>
            <a:off x="768404" y="5560873"/>
            <a:ext cx="349879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i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¿Hay algún problema aquí?</a:t>
            </a:r>
          </a:p>
        </p:txBody>
      </p:sp>
      <p:sp>
        <p:nvSpPr>
          <p:cNvPr id="7" name="Content Placeholder 6 2 2 2"/>
          <p:cNvSpPr txBox="1">
            <a:spLocks/>
          </p:cNvSpPr>
          <p:nvPr/>
        </p:nvSpPr>
        <p:spPr>
          <a:xfrm>
            <a:off x="4267200" y="5562600"/>
            <a:ext cx="4031149" cy="3676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FF0000"/>
            </a:solidFill>
            <a:prstDash val="dash"/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900" dirty="0">
                <a:solidFill>
                  <a:srgbClr val="FF0000"/>
                </a:solidFill>
                <a:latin typeface="Calibri Light" panose="020F0302020204030204" pitchFamily="34" charset="0"/>
              </a:rPr>
              <a:t>… </a:t>
            </a:r>
            <a:r>
              <a:rPr lang="es-CL" sz="19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no hemos “verificado” el input.</a:t>
            </a:r>
            <a:endParaRPr lang="es-CL" sz="19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752600"/>
            <a:ext cx="4086225" cy="26860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53000" y="3528000"/>
            <a:ext cx="457200" cy="152400"/>
          </a:xfrm>
          <a:prstGeom prst="rect">
            <a:avLst/>
          </a:prstGeom>
          <a:solidFill>
            <a:schemeClr val="accent2">
              <a:alpha val="3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5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</a:t>
            </a:r>
            <a:r>
              <a:rPr lang="es-CL" dirty="0"/>
              <a:t>SQL</a:t>
            </a:r>
            <a:endParaRPr lang="es-CL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Un usuario </a:t>
            </a:r>
            <a:r>
              <a:rPr lang="es-CL" sz="2800" dirty="0"/>
              <a:t>malintencionado </a:t>
            </a:r>
            <a:r>
              <a:rPr lang="es-CL" sz="2800" dirty="0" smtClean="0"/>
              <a:t>puede ingresar un </a:t>
            </a:r>
            <a:r>
              <a:rPr lang="es-CL" sz="2800" dirty="0" err="1" smtClean="0"/>
              <a:t>string</a:t>
            </a:r>
            <a:r>
              <a:rPr lang="es-CL" sz="2800" dirty="0" smtClean="0"/>
              <a:t> de entrada para hacer algo inesperado</a:t>
            </a:r>
            <a:endParaRPr lang="es-CL" sz="2800" dirty="0"/>
          </a:p>
        </p:txBody>
      </p:sp>
      <p:pic>
        <p:nvPicPr>
          <p:cNvPr id="3074" name="Picture 2" descr="Exploits of a M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683876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161714"/>
            <a:ext cx="5592217" cy="181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5735844"/>
            <a:ext cx="8417567" cy="1800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15" y="6316100"/>
            <a:ext cx="2577176" cy="20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4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</a:t>
            </a:r>
            <a:r>
              <a:rPr lang="es-CL" dirty="0" smtClean="0"/>
              <a:t>nyección SQL (muchas formas)</a:t>
            </a:r>
            <a:endParaRPr lang="es-CL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dirty="0" smtClean="0"/>
              <a:t>Un usuario </a:t>
            </a:r>
            <a:r>
              <a:rPr lang="es-CL" sz="2800" dirty="0"/>
              <a:t>malintencionado </a:t>
            </a:r>
            <a:r>
              <a:rPr lang="es-CL" sz="2800" dirty="0" smtClean="0"/>
              <a:t>puede ingresar un </a:t>
            </a:r>
            <a:r>
              <a:rPr lang="es-CL" sz="2800" dirty="0" err="1" smtClean="0"/>
              <a:t>string</a:t>
            </a:r>
            <a:r>
              <a:rPr lang="es-CL" sz="2800" dirty="0" smtClean="0"/>
              <a:t> de entrada para hacer algo inesperado</a:t>
            </a:r>
            <a:endParaRPr lang="es-CL" sz="2800" dirty="0"/>
          </a:p>
        </p:txBody>
      </p:sp>
      <p:pic>
        <p:nvPicPr>
          <p:cNvPr id="3074" name="Picture 2" descr="Exploits of a M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683876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161714"/>
            <a:ext cx="5592217" cy="181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735844"/>
            <a:ext cx="6271714" cy="165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6199883"/>
            <a:ext cx="267935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s-CL" i="1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¿Qué hace el ejemplo?</a:t>
            </a:r>
          </a:p>
        </p:txBody>
      </p:sp>
      <p:sp>
        <p:nvSpPr>
          <p:cNvPr id="10" name="Content Placeholder 6 2 2 2"/>
          <p:cNvSpPr txBox="1">
            <a:spLocks/>
          </p:cNvSpPr>
          <p:nvPr/>
        </p:nvSpPr>
        <p:spPr>
          <a:xfrm>
            <a:off x="2988333" y="6199883"/>
            <a:ext cx="5698467" cy="394648"/>
          </a:xfrm>
          <a:prstGeom prst="rect">
            <a:avLst/>
          </a:prstGeom>
          <a:solidFill>
            <a:schemeClr val="accent2">
              <a:lumMod val="20000"/>
              <a:lumOff val="80000"/>
              <a:alpha val="46000"/>
            </a:schemeClr>
          </a:solidFill>
          <a:ln w="31750">
            <a:solidFill>
              <a:srgbClr val="FF0000"/>
            </a:solidFill>
            <a:prstDash val="dash"/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800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¡Devolverá toda la tabla!</a:t>
            </a:r>
            <a:endParaRPr lang="es-CL" sz="18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5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Parece estúpido </a:t>
            </a:r>
            <a:r>
              <a:rPr lang="es-CL" dirty="0" smtClean="0"/>
              <a:t>pero ...</a:t>
            </a:r>
            <a:endParaRPr lang="es-C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1684791"/>
            <a:ext cx="6800850" cy="5010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153029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dirty="0">
                <a:hlinkClick r:id="rId3"/>
              </a:rPr>
              <a:t>https://www.owasp.org/images/7/72/OWASP_Top_10-2017_%</a:t>
            </a:r>
            <a:r>
              <a:rPr lang="en-IE" dirty="0" smtClean="0">
                <a:hlinkClick r:id="rId3"/>
              </a:rPr>
              <a:t>28en%29.pdf.pdf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840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,0356"/>
  <p:tag name="ORIGINALWIDTH" val="3111,43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String consulta = &quot;{\ckw SELECT} ...&quot;;\\&#10;ResultSet rs = statement.executeQuery(consulta);\\&#10;\end{tabular}&#10;\end{document}&#10;"/>
  <p:tag name="IGUANATEXSIZE" val="17"/>
  <p:tag name="IGUANATEXCURSOR" val="28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3,5982"/>
  <p:tag name="ORIGINALWIDTH" val="4764,66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String consulta = &quot;{\ckw SELECT} nota {\ckw FROM} Students {\ckw WHERE} name=\verb|'|{\color{green}?}\verb|'|&quot;;\\&#10;\color{gray}// donde {\color{green}?} es un parámetro que reemplezaremos con la entrada del usuario\\&#10;PreparedStatement ps = conn.prepareStatement(consulta);\\&#10;ps.setString(1, {\color{blue}input});\\&#10;ResultSet rs = ps.executeQuery();\\&#10;\end{tabular}&#10;\end{document}&#10;"/>
  <p:tag name="IGUANATEXSIZE" val="17"/>
  <p:tag name="IGUANATEXCURSOR" val="5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3,5982"/>
  <p:tag name="ORIGINALWIDTH" val="4262,0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l}&#10;String consulta = &quot;{\ckw SELECT} nota {\ckw FROM} Students {\ckw WHERE} name={\color{green}?}&quot;;\\&#10;\\&#10;PreparedStatement ps = conn.prepareStatement(consulta); &amp; \color{gray}// 1\\&#10;ps.setString(1, {\color{gray}input}); &amp; \color{gray}// 2\\&#10;ResultSet rs = ps.executeQuery(); &amp; \color{gray}// 3\\&#10;\end{tabular}&#10;\end{document}&#10;"/>
  <p:tag name="IGUANATEXSIZE" val="17"/>
  <p:tag name="IGUANATEXCURSOR" val="32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0159"/>
  <p:tag name="ORIGINALWIDTH" val="3720,51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\color{gray}&#10;// 1 : El sistema de bases de datos compila la sentencia &#10;\end{tabular}&#10;\end{document}&#10;"/>
  <p:tag name="IGUANATEXSIZE" val="17"/>
  <p:tag name="IGUANATEXCURSOR" val="2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5,5747"/>
  <p:tag name="ORIGINALWIDTH" val="4367,10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lstset{emph={%  &#10;    Robert, for%&#10;    },&#10;    emphstyle={\color{red}}%&#10;}&#10;\begin{lstlisting}[style=sqlq]&#10;                            QUERY PLAN&#10;-------------------------------------------------------------------&#10; Seq Scan on Students  (cost=0.00..9654.67 rows=57 width=132)&#10;   Filter: ((name)::text = ^{\color{green}?}^::text)\end{lstlisting}&#10;\end{document}&#10;"/>
  <p:tag name="IGUANATEXSIZE" val="17"/>
  <p:tag name="IGUANATEXCURSOR" val="3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,76102"/>
  <p:tag name="ORIGINALWIDTH" val="2470,0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l}&#10;{\ckw SELECT} nota {\ckw FROM} Students {\ckw WHERE} name={\color{green}?}\\&#10;\end{tabular}&#10;\end{document}&#10;"/>
  <p:tag name="IGUANATEXSIZE" val="17"/>
  <p:tag name="IGUANATEXCURSOR" val="32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3,5982"/>
  <p:tag name="ORIGINALWIDTH" val="4262,0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l}&#10;String consulta = &quot;{\ckw SELECT} nota {\ckw FROM} Students {\ckw WHERE} name={\color{green}?}&quot;;\\&#10;\\&#10;PreparedStatement ps = conn.prepareStatement(consulta); &amp; \color{gray}// 1\\&#10;ps.setString(1, {\color{gray}input}); &amp; \color{gray}// 2\\&#10;ResultSet rs = ps.executeQuery(); &amp; \color{gray}// 3\\&#10;\end{tabular}&#10;\end{document}&#10;"/>
  <p:tag name="IGUANATEXSIZE" val="17"/>
  <p:tag name="IGUANATEXCURSOR" val="32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5,5747"/>
  <p:tag name="ORIGINALWIDTH" val="4367,10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begin{lstlisting}[style=sqlq]&#10;                            QUERY PLAN&#10;-------------------------------------------------------------------&#10; Seq Scan on Students  (cost=0.00..9654.67 rows=57 width=132)&#10;   Filter: ((name)::text = ^{\color{orange}\verb|'|Robert\verb|'|}^::text)\end{lstlisting}&#10;\end{document}&#10;"/>
  <p:tag name="IGUANATEXSIZE" val="17"/>
  <p:tag name="IGUANATEXCURSOR" val="46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0159"/>
  <p:tag name="ORIGINALWIDTH" val="4568,88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\color{gray}&#10;// 2 : El sistema de bases de datos reempleza el parametro en el plan&#10;\end{tabular}&#10;\end{document}&#10;"/>
  <p:tag name="IGUANATEXSIZE" val="17"/>
  <p:tag name="IGUANATEXCURSOR" val="26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,76102"/>
  <p:tag name="ORIGINALWIDTH" val="2470,0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l}&#10;{\ckw SELECT} nota {\ckw FROM} Students {\ckw WHERE} name={\color{green}?}\\&#10;\end{tabular}&#10;\end{document}&#10;"/>
  <p:tag name="IGUANATEXSIZE" val="17"/>
  <p:tag name="IGUANATEXCURSOR" val="32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03,5982"/>
  <p:tag name="ORIGINALWIDTH" val="4262,0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l}&#10;String consulta = &quot;{\ckw SELECT} nota {\ckw FROM} Students {\ckw WHERE} name={\color{green}?}&quot;;\\&#10;\\&#10;PreparedStatement ps = conn.prepareStatement(consulta); &amp; \color{gray}// 1\\&#10;ps.setString(1, {\color{gray}input}); &amp; \color{gray}// 2\\&#10;ResultSet rs = ps.executeQuery(); &amp; \color{gray}// 3\\&#10;\end{tabular}&#10;\end{document}&#10;"/>
  <p:tag name="IGUANATEXSIZE" val="17"/>
  <p:tag name="IGUANATEXCURSOR" val="32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,0356"/>
  <p:tag name="ORIGINALWIDTH" val="3957,55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String actualizacion = &quot;{\ckw UPDATE} ...&quot;;\\&#10;{\color{blue}int} tuplasAfectadas = statement.executeUpdate(actualizacion);\\&#10;\end{tabular}&#10;\end{document}&#10;"/>
  <p:tag name="IGUANATEXSIZE" val="17"/>
  <p:tag name="IGUANATEXCURSOR" val="36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766"/>
  <p:tag name="ORIGINALWIDTH" val="3391,97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\color{gray}&#10;// 3 : El sistema de bases de datos ejecuta el plan&#10;\end{tabular}&#10;\end{document}&#10;"/>
  <p:tag name="IGUANATEXSIZE" val="17"/>
  <p:tag name="IGUANATEXCURSOR" val="29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3,7882"/>
  <p:tag name="ORIGINALWIDTH" val="327,795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pre&#10;\begin{tabular}{r}&#10;\hline&#10;\sch{nota}\\[0.5ex]&#10;\hline &#10;3,7\\\hline&#10;\end{tabular}&#10;&#10;&#10;&#10;&#10;&#10;\end{document}"/>
  <p:tag name="IGUANATEXSIZE" val="20"/>
  <p:tag name="IGUANATEXCURSOR" val="24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35,5747"/>
  <p:tag name="ORIGINALWIDTH" val="4367,10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begin{lstlisting}[style=sqlq]&#10;                            QUERY PLAN&#10;-------------------------------------------------------------------&#10; Seq Scan on Students  (cost=0.00..9654.67 rows=57 width=132)&#10;   Filter: ((name)::text = ^{\color{orange}\verb|'|Robert\verb|'|}^::text)\end{lstlisting}&#10;\end{document}&#10;"/>
  <p:tag name="IGUANATEXSIZE" val="17"/>
  <p:tag name="IGUANATEXCURSOR" val="46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,76102"/>
  <p:tag name="ORIGINALWIDTH" val="2470,0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l}&#10;{\ckw SELECT} nota {\ckw FROM} Students {\ckw WHERE} name={\color{green}?}\\&#10;\end{tabular}&#10;\end{document}&#10;"/>
  <p:tag name="IGUANATEXSIZE" val="17"/>
  <p:tag name="IGUANATEXCURSOR" val="32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4,432"/>
  <p:tag name="ORIGINALWIDTH" val="4550,13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String consulta = &quot;{\ckw SELECT} nota {\ckw FROM} Students {\ckw WHERE} name={\color{green}?}\ {\ckw AND}\ year={\color{green}?}&quot;;\\&#10;\\&#10;PreparedStatement ps = conn.prepareStatement(consulta);\\&#10;{\color{blue} for}(String[] input:inputs)\{\\&#10;\quad ps.setString(1, input[1]);\\&#10;\quad ps.setInt(2, Integer.parseInt(input[2]));\\&#10;\quad ResultSet rs = ps.executeQuery();\\&#10;\quad ...\\&#10;\}&#10;\end{tabular}&#10;\end{document}&#10;"/>
  <p:tag name="IGUANATEXSIZE" val="16"/>
  <p:tag name="IGUANATEXCURSOR" val="62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,0146"/>
  <p:tag name="ORIGINALWIDTH" val="3237,45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&quot;{\ckw SELECT} nota {\ckw FROM} Students {\ckw WHERE} name=\verb|'|&quot;+{\color{gray}input}+&quot;\verb|'|&quot;\\&#10;\end{tabular}&#10;\end{document}&#10;"/>
  <p:tag name="IGUANATEXSIZE" val="17"/>
  <p:tag name="IGUANATEXCURSOR" val="3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,5144"/>
  <p:tag name="ORIGINALWIDTH" val="4872,6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&quot;{\ckw SELECT} nota {\ckw FROM} Students {\ckw WHERE} name=\verb|'|{\color{blue}Robert\verb|'|); DROP TABLE Students; --} \verb|'|&quot;&#10;\end{tabular}&#10;\end{document}&#10;"/>
  <p:tag name="IGUANATEXSIZE" val="17"/>
  <p:tag name="IGUANATEXCURSOR" val="37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1583,471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\color{gray}&#10;(\verb|'|\texttt{\color{blue}--}\verb|'| empieza un comentario)&#10;\end{document}&#10;"/>
  <p:tag name="IGUANATEXSIZE" val="16"/>
  <p:tag name="IGUANATEXCURSOR" val="24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,0146"/>
  <p:tag name="ORIGINALWIDTH" val="3237,45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&quot;{\ckw SELECT} nota {\ckw FROM} Students {\ckw WHERE} name=\verb|'|&quot;+{\color{gray}input}+&quot;\verb|'|&quot;\\&#10;\end{tabular}&#10;\end{document}&#10;"/>
  <p:tag name="IGUANATEXSIZE" val="17"/>
  <p:tag name="IGUANATEXCURSOR" val="3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4,51323"/>
  <p:tag name="ORIGINALWIDTH" val="3629,75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&quot;{\ckw SELECT} nota {\ckw FROM} Students {\ckw WHERE} name=\verb|'|{\color{blue}Robert\verb|'| OR 1=1;}\verb|'|&quot;&#10;\end{tabular}&#10;\end{document}&#10;"/>
  <p:tag name="IGUANATEXSIZE" val="17"/>
  <p:tag name="IGUANATEXCURSOR" val="350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,0356"/>
  <p:tag name="ORIGINALWIDTH" val="4486,37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String consulta = &quot;{\ckw SELECT} nota {\ckw FROM} Students {\ckw WHERE} name=\verb|'|&quot;+{\color{blue}input}+&quot;\verb|'|&quot;;\\&#10;ResultSet rs = statement.executeQuery(consulta);\\&#10;\end{tabular}&#10;\end{document}&#10;"/>
  <p:tag name="IGUANATEXSIZE" val="17"/>
  <p:tag name="IGUANATEXCURSOR" val="33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4,0369"/>
  <p:tag name="ORIGINALWIDTH" val="5072,95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t&#10;\begin{tabular}{l}&#10;String consulta = &quot;{\ckw SELECT} nota {\ckw FROM} Students {\ckw WHERE} name=\verb|'|&quot;+{\color{orange}escapar}({\color{blue}input})+&quot;\verb|'|&quot;;\\&#10;ResultSet rs = statement.executeQuery(consulta);\\&#10;\end{tabular}&#10;\end{document}&#10;"/>
  <p:tag name="IGUANATEXSIZE" val="17"/>
  <p:tag name="IGUANATEXCURSOR" val="372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32318</TotalTime>
  <Words>315</Words>
  <Application>Microsoft Office PowerPoint</Application>
  <PresentationFormat>On-screen Show (4:3)</PresentationFormat>
  <Paragraphs>53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Inconsolata</vt:lpstr>
      <vt:lpstr>Segoe UI Semilight</vt:lpstr>
      <vt:lpstr>Office Theme</vt:lpstr>
      <vt:lpstr>CC3201-1 Bases de Datos Otoño 2018  Clase 8: SQL: Acceso Programático,      Inyecciones, Seguridad</vt:lpstr>
      <vt:lpstr>Acceso programático (Java): Java Database Connectivity (JDBC)</vt:lpstr>
      <vt:lpstr>Java Database Connectivity (JDBC)</vt:lpstr>
      <vt:lpstr>Veremos el ejemplo ApellidoApp.java</vt:lpstr>
      <vt:lpstr>Consulta vs. Actualización</vt:lpstr>
      <vt:lpstr>Un problema …</vt:lpstr>
      <vt:lpstr>Inyección SQL</vt:lpstr>
      <vt:lpstr>Inyección SQL (muchas formas)</vt:lpstr>
      <vt:lpstr>Parece estúpido pero ...</vt:lpstr>
      <vt:lpstr>Parece estúpido pero (por ejemplo) …</vt:lpstr>
      <vt:lpstr>Más ejemplos …</vt:lpstr>
      <vt:lpstr>Más ejemplos …</vt:lpstr>
      <vt:lpstr>El Jefe de HBGary …</vt:lpstr>
      <vt:lpstr>Inyección SQL</vt:lpstr>
      <vt:lpstr>Inyección SQL: ¿escapar los strings?</vt:lpstr>
      <vt:lpstr>Inyección SQL: ¡sentencias pre-compiladas!</vt:lpstr>
      <vt:lpstr>Inyección SQL: ¡sentencias pre-compiladas!</vt:lpstr>
      <vt:lpstr>Inyección SQL: ¡sentencias pre-compiladas!</vt:lpstr>
      <vt:lpstr>Inyección SQL: ¡sentencias pre-compiladas!</vt:lpstr>
      <vt:lpstr>Sentencias pre-compiladas</vt:lpstr>
      <vt:lpstr>Preguntas?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CC3201 Bases de Datos</dc:title>
  <dc:creator>Aidan Hogan</dc:creator>
  <cp:lastModifiedBy>ahogan</cp:lastModifiedBy>
  <cp:revision>1276</cp:revision>
  <cp:lastPrinted>2016-09-12T03:42:43Z</cp:lastPrinted>
  <dcterms:created xsi:type="dcterms:W3CDTF">2006-08-16T00:00:00Z</dcterms:created>
  <dcterms:modified xsi:type="dcterms:W3CDTF">2018-05-18T20:37:52Z</dcterms:modified>
</cp:coreProperties>
</file>