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528" r:id="rId2"/>
    <p:sldId id="462" r:id="rId3"/>
    <p:sldId id="671" r:id="rId4"/>
    <p:sldId id="688" r:id="rId5"/>
    <p:sldId id="703" r:id="rId6"/>
    <p:sldId id="818" r:id="rId7"/>
    <p:sldId id="752" r:id="rId8"/>
    <p:sldId id="753" r:id="rId9"/>
    <p:sldId id="756" r:id="rId10"/>
    <p:sldId id="755" r:id="rId11"/>
    <p:sldId id="757" r:id="rId12"/>
    <p:sldId id="803" r:id="rId13"/>
    <p:sldId id="759" r:id="rId14"/>
    <p:sldId id="766" r:id="rId15"/>
    <p:sldId id="819" r:id="rId16"/>
    <p:sldId id="760" r:id="rId17"/>
    <p:sldId id="761" r:id="rId18"/>
    <p:sldId id="762" r:id="rId19"/>
    <p:sldId id="763" r:id="rId20"/>
    <p:sldId id="764" r:id="rId21"/>
    <p:sldId id="765" r:id="rId22"/>
    <p:sldId id="767" r:id="rId23"/>
    <p:sldId id="768" r:id="rId24"/>
    <p:sldId id="769" r:id="rId25"/>
    <p:sldId id="770" r:id="rId26"/>
    <p:sldId id="772" r:id="rId27"/>
    <p:sldId id="773" r:id="rId28"/>
    <p:sldId id="774" r:id="rId29"/>
    <p:sldId id="775" r:id="rId30"/>
    <p:sldId id="716" r:id="rId31"/>
    <p:sldId id="779" r:id="rId32"/>
    <p:sldId id="776" r:id="rId33"/>
    <p:sldId id="777" r:id="rId34"/>
    <p:sldId id="782" r:id="rId35"/>
    <p:sldId id="814" r:id="rId36"/>
    <p:sldId id="821" r:id="rId37"/>
    <p:sldId id="816" r:id="rId38"/>
    <p:sldId id="785" r:id="rId39"/>
    <p:sldId id="786" r:id="rId40"/>
    <p:sldId id="812" r:id="rId41"/>
    <p:sldId id="787" r:id="rId42"/>
    <p:sldId id="788" r:id="rId43"/>
    <p:sldId id="813" r:id="rId44"/>
    <p:sldId id="796" r:id="rId45"/>
    <p:sldId id="789" r:id="rId46"/>
    <p:sldId id="797" r:id="rId47"/>
    <p:sldId id="800" r:id="rId48"/>
    <p:sldId id="802" r:id="rId49"/>
    <p:sldId id="801" r:id="rId50"/>
    <p:sldId id="790" r:id="rId51"/>
    <p:sldId id="793" r:id="rId52"/>
    <p:sldId id="791" r:id="rId53"/>
    <p:sldId id="794" r:id="rId54"/>
    <p:sldId id="792" r:id="rId55"/>
    <p:sldId id="804" r:id="rId56"/>
    <p:sldId id="805" r:id="rId57"/>
    <p:sldId id="807" r:id="rId58"/>
    <p:sldId id="808" r:id="rId59"/>
    <p:sldId id="806" r:id="rId60"/>
    <p:sldId id="809" r:id="rId61"/>
    <p:sldId id="811" r:id="rId62"/>
    <p:sldId id="810" r:id="rId63"/>
    <p:sldId id="817" r:id="rId64"/>
    <p:sldId id="680" r:id="rId6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A89"/>
    <a:srgbClr val="47FF9A"/>
    <a:srgbClr val="193D60"/>
    <a:srgbClr val="14F0FE"/>
    <a:srgbClr val="3A7B9C"/>
    <a:srgbClr val="570864"/>
    <a:srgbClr val="460C02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2" autoAdjust="0"/>
    <p:restoredTop sz="95501" autoAdjust="0"/>
  </p:normalViewPr>
  <p:slideViewPr>
    <p:cSldViewPr>
      <p:cViewPr varScale="1">
        <p:scale>
          <a:sx n="88" d="100"/>
          <a:sy n="88" d="100"/>
        </p:scale>
        <p:origin x="11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28/06/2017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743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66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1.xml"/><Relationship Id="rId7" Type="http://schemas.openxmlformats.org/officeDocument/2006/relationships/image" Target="../media/image3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3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8.xml"/><Relationship Id="rId7" Type="http://schemas.openxmlformats.org/officeDocument/2006/relationships/image" Target="../media/image4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1.xml"/><Relationship Id="rId7" Type="http://schemas.openxmlformats.org/officeDocument/2006/relationships/image" Target="../media/image5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42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5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5" Type="http://schemas.openxmlformats.org/officeDocument/2006/relationships/tags" Target="../tags/tag47.xml"/><Relationship Id="rId10" Type="http://schemas.openxmlformats.org/officeDocument/2006/relationships/image" Target="../media/image64.png"/><Relationship Id="rId4" Type="http://schemas.openxmlformats.org/officeDocument/2006/relationships/tags" Target="../tags/tag46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50.xml"/><Relationship Id="rId7" Type="http://schemas.openxmlformats.org/officeDocument/2006/relationships/image" Target="../media/image68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51.xm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tags" Target="../tags/tag56.xml"/><Relationship Id="rId7" Type="http://schemas.openxmlformats.org/officeDocument/2006/relationships/image" Target="../media/image45.png"/><Relationship Id="rId12" Type="http://schemas.openxmlformats.org/officeDocument/2006/relationships/image" Target="../media/image79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58.xml"/><Relationship Id="rId10" Type="http://schemas.openxmlformats.org/officeDocument/2006/relationships/image" Target="../media/image77.png"/><Relationship Id="rId4" Type="http://schemas.openxmlformats.org/officeDocument/2006/relationships/tags" Target="../tags/tag57.xml"/><Relationship Id="rId9" Type="http://schemas.openxmlformats.org/officeDocument/2006/relationships/image" Target="../media/image48.pn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7.png"/><Relationship Id="rId3" Type="http://schemas.openxmlformats.org/officeDocument/2006/relationships/tags" Target="../tags/tag61.xml"/><Relationship Id="rId21" Type="http://schemas.openxmlformats.org/officeDocument/2006/relationships/image" Target="../media/image90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tags" Target="../tags/tag6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93.png"/><Relationship Id="rId5" Type="http://schemas.openxmlformats.org/officeDocument/2006/relationships/tags" Target="../tags/tag63.xml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tags" Target="../tags/tag68.xml"/><Relationship Id="rId19" Type="http://schemas.openxmlformats.org/officeDocument/2006/relationships/image" Target="../media/image88.pn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83.gif"/><Relationship Id="rId2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73.xml"/><Relationship Id="rId7" Type="http://schemas.openxmlformats.org/officeDocument/2006/relationships/image" Target="../media/image9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8.png"/><Relationship Id="rId4" Type="http://schemas.openxmlformats.org/officeDocument/2006/relationships/tags" Target="../tags/tag74.xml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103.png"/><Relationship Id="rId11" Type="http://schemas.openxmlformats.org/officeDocument/2006/relationships/image" Target="../media/image113.png"/><Relationship Id="rId5" Type="http://schemas.openxmlformats.org/officeDocument/2006/relationships/image" Target="../media/image102.png"/><Relationship Id="rId10" Type="http://schemas.openxmlformats.org/officeDocument/2006/relationships/image" Target="../media/image11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8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2.png"/><Relationship Id="rId5" Type="http://schemas.openxmlformats.org/officeDocument/2006/relationships/tags" Target="../tags/tag87.xml"/><Relationship Id="rId10" Type="http://schemas.openxmlformats.org/officeDocument/2006/relationships/image" Target="../media/image21.png"/><Relationship Id="rId4" Type="http://schemas.openxmlformats.org/officeDocument/2006/relationships/tags" Target="../tags/tag86.xml"/><Relationship Id="rId9" Type="http://schemas.openxmlformats.org/officeDocument/2006/relationships/image" Target="../media/image19.png"/><Relationship Id="rId1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/>
              <a:t/>
            </a:r>
            <a:br>
              <a:rPr lang="en-IE" b="1" cap="small"/>
            </a:br>
            <a:r>
              <a:rPr lang="en-IE" b="1" cap="small" smtClean="0"/>
              <a:t>Otoño </a:t>
            </a:r>
            <a:r>
              <a:rPr lang="es-ES" b="1" smtClean="0"/>
              <a:t>2017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smtClean="0"/>
              <a:t>Clase </a:t>
            </a:r>
            <a:r>
              <a:rPr lang="es-ES" b="1" smtClean="0"/>
              <a:t>13: </a:t>
            </a:r>
            <a:r>
              <a:rPr lang="es-ES" b="1" dirty="0" smtClean="0"/>
              <a:t>Conclusión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smtClean="0"/>
              <a:t>Cálculo </a:t>
            </a:r>
            <a:r>
              <a:rPr lang="es-CL" smtClean="0"/>
              <a:t>Relacional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233332" cy="103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4539"/>
            <a:ext cx="2240094" cy="834845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/>
              <a:t>BCNF</a:t>
            </a:r>
            <a:r>
              <a:rPr lang="es-CL" sz="2400" dirty="0" smtClean="0"/>
              <a:t>: Satisface 1NF y …</a:t>
            </a:r>
          </a:p>
          <a:p>
            <a:pPr marL="0" indent="0">
              <a:buNone/>
            </a:pPr>
            <a:r>
              <a:rPr lang="es-CL" sz="2400" i="1" dirty="0" smtClean="0"/>
              <a:t>Para cada:</a:t>
            </a:r>
          </a:p>
          <a:p>
            <a:pPr marL="0" indent="0" algn="ctr">
              <a:buNone/>
            </a:pPr>
            <a:endParaRPr lang="es-CL" sz="2400" i="1" dirty="0"/>
          </a:p>
          <a:p>
            <a:pPr marL="0" indent="0">
              <a:buNone/>
            </a:pPr>
            <a:r>
              <a:rPr lang="es-CL" sz="2400" i="1" dirty="0" smtClean="0"/>
              <a:t>     </a:t>
            </a:r>
            <a:r>
              <a:rPr lang="es-CL" sz="2400" dirty="0" smtClean="0">
                <a:solidFill>
                  <a:srgbClr val="860086"/>
                </a:solidFill>
              </a:rPr>
              <a:t>X</a:t>
            </a:r>
            <a:r>
              <a:rPr lang="es-CL" sz="2400" i="1" dirty="0" smtClean="0"/>
              <a:t> es una súper llave</a:t>
            </a:r>
          </a:p>
          <a:p>
            <a:pPr marL="0" indent="0">
              <a:buNone/>
            </a:pPr>
            <a:r>
              <a:rPr lang="es-CL" sz="2400" i="1" dirty="0"/>
              <a:t> </a:t>
            </a:r>
            <a:r>
              <a:rPr lang="es-CL" sz="2400" i="1" dirty="0" smtClean="0"/>
              <a:t>      o </a:t>
            </a:r>
            <a:endParaRPr lang="es-CL" sz="2000" dirty="0" smtClean="0"/>
          </a:p>
          <a:p>
            <a:pPr marL="0" indent="0" algn="ctr">
              <a:buNone/>
            </a:pPr>
            <a:endParaRPr lang="es-CL" sz="2000" dirty="0" smtClean="0"/>
          </a:p>
          <a:p>
            <a:pPr marL="0" indent="0" algn="ctr">
              <a:buNone/>
            </a:pPr>
            <a:endParaRPr lang="es-CL" sz="2400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03937"/>
            <a:ext cx="7886700" cy="31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23651"/>
            <a:ext cx="3359727" cy="23098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38" y="1374530"/>
            <a:ext cx="4091578" cy="22040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66" y="3792294"/>
            <a:ext cx="2320600" cy="28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¿es importante el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</a:rPr>
              <a:t>Externas</a:t>
            </a: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s-CL" sz="2000" i="1" dirty="0">
                <a:solidFill>
                  <a:srgbClr val="00B050"/>
                </a:solidFill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</a:rPr>
                <a:t>No estructurados</a:t>
              </a:r>
              <a:endParaRPr lang="es-CL" i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6335" cy="4299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XPath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37269" cy="5620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¿Nombres de personajes actuados 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4"/>
            <a:ext cx="4726958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35347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RDF/SPARQL</a:t>
            </a:r>
            <a:endParaRPr lang="es-CL" sz="4000" dirty="0"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50% tareas:</a:t>
            </a:r>
          </a:p>
          <a:p>
            <a:pPr lvl="1"/>
            <a:r>
              <a:rPr lang="es-CL" dirty="0" smtClean="0"/>
              <a:t>40% ejercicios/laboratorios</a:t>
            </a:r>
          </a:p>
          <a:p>
            <a:pPr lvl="1"/>
            <a:r>
              <a:rPr lang="es-CL" dirty="0" smtClean="0"/>
              <a:t>10% proyecto</a:t>
            </a:r>
          </a:p>
          <a:p>
            <a:endParaRPr lang="es-CL" dirty="0"/>
          </a:p>
          <a:p>
            <a:r>
              <a:rPr lang="es-CL" dirty="0" smtClean="0"/>
              <a:t>50% exámenes:</a:t>
            </a:r>
          </a:p>
          <a:p>
            <a:pPr lvl="1"/>
            <a:r>
              <a:rPr lang="es-CL" dirty="0" smtClean="0"/>
              <a:t>2 controles, 1 examen final</a:t>
            </a:r>
          </a:p>
        </p:txBody>
      </p:sp>
    </p:spTree>
    <p:extLst>
      <p:ext uri="{BB962C8B-B14F-4D97-AF65-F5344CB8AC3E}">
        <p14:creationId xmlns:p14="http://schemas.microsoft.com/office/powerpoint/2010/main" val="4943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Examen Final</a:t>
            </a:r>
            <a:endParaRPr lang="en-GB" dirty="0"/>
          </a:p>
        </p:txBody>
      </p:sp>
      <p:pic>
        <p:nvPicPr>
          <p:cNvPr id="3074" name="Picture 2" descr="http://i361.photobucket.com/albums/oo58/swag94/Final_Boss_Wallpaper_by_AlmostWorke.png~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1580453"/>
            <a:ext cx="9175595" cy="5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1595" y="1580453"/>
            <a:ext cx="9175595" cy="5734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257800"/>
          </a:xfrm>
        </p:spPr>
        <p:txBody>
          <a:bodyPr/>
          <a:lstStyle/>
          <a:p>
            <a:r>
              <a:rPr lang="es-CL" smtClean="0"/>
              <a:t>12</a:t>
            </a:r>
            <a:r>
              <a:rPr lang="es-CL" smtClean="0"/>
              <a:t> </a:t>
            </a:r>
            <a:r>
              <a:rPr lang="es-CL" smtClean="0"/>
              <a:t>de </a:t>
            </a:r>
            <a:r>
              <a:rPr lang="es-CL" smtClean="0"/>
              <a:t>julio, 14:00</a:t>
            </a:r>
            <a:endParaRPr lang="es-CL" dirty="0" smtClean="0"/>
          </a:p>
          <a:p>
            <a:r>
              <a:rPr lang="es-CL" dirty="0"/>
              <a:t>3 </a:t>
            </a:r>
            <a:r>
              <a:rPr lang="es-CL" dirty="0" smtClean="0"/>
              <a:t>horas</a:t>
            </a:r>
          </a:p>
          <a:p>
            <a:r>
              <a:rPr lang="es-CL" dirty="0" smtClean="0"/>
              <a:t>2 páginas de notas originales escritas a mano</a:t>
            </a:r>
            <a:endParaRPr lang="es-CL" dirty="0"/>
          </a:p>
          <a:p>
            <a:r>
              <a:rPr lang="es-CL" dirty="0" smtClean="0"/>
              <a:t>4 preguntas (se considerarán los mejores 3)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E/R, Álgebra Relacional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smtClean="0"/>
              <a:t>SQL </a:t>
            </a:r>
            <a:r>
              <a:rPr lang="es-CL" sz="2400" smtClean="0"/>
              <a:t>(consultas, crear tablas, vistas, injección, etc.)</a:t>
            </a:r>
            <a:endParaRPr lang="es-CL" sz="24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Indexación</a:t>
            </a:r>
            <a:r>
              <a:rPr lang="es-CL" smtClean="0"/>
              <a:t>, </a:t>
            </a:r>
            <a:r>
              <a:rPr lang="es-CL" smtClean="0"/>
              <a:t>Formas Normales, </a:t>
            </a:r>
            <a:r>
              <a:rPr lang="es-CL" dirty="0" smtClean="0"/>
              <a:t>Transacciones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Datos </a:t>
            </a:r>
            <a:r>
              <a:rPr lang="es-CL" dirty="0" err="1" smtClean="0"/>
              <a:t>semi</a:t>
            </a:r>
            <a:r>
              <a:rPr lang="es-CL" dirty="0" smtClean="0"/>
              <a:t>-estructurados (árboles, grafos)</a:t>
            </a:r>
          </a:p>
        </p:txBody>
      </p:sp>
    </p:spTree>
    <p:extLst>
      <p:ext uri="{BB962C8B-B14F-4D97-AF65-F5344CB8AC3E}">
        <p14:creationId xmlns:p14="http://schemas.microsoft.com/office/powerpoint/2010/main" val="22505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i.imgur.com/nxu286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.ezgif.com/tmp/ezgif.com-bf0082f4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muchas ámbitos de la computación, la gestión de datos es el desafío central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3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</a:t>
            </a:r>
            <a:r>
              <a:rPr lang="es-CL" smtClean="0"/>
              <a:t>demanda </a:t>
            </a:r>
            <a:r>
              <a:rPr lang="es-CL" smtClean="0"/>
              <a:t>de “</a:t>
            </a:r>
            <a:r>
              <a:rPr lang="es-CL" i="1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"</a:t>
            </a:r>
            <a:r>
              <a:rPr lang="es-CL" smtClean="0"/>
              <a:t>Data Scientist </a:t>
            </a:r>
            <a:r>
              <a:rPr lang="es-CL" smtClean="0"/>
              <a:t>Job </a:t>
            </a:r>
            <a:r>
              <a:rPr lang="es-CL" smtClean="0"/>
              <a:t>Postings" </a:t>
            </a:r>
            <a:r>
              <a:rPr lang="es-CL" dirty="0" smtClean="0"/>
              <a:t>(2016)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639093"/>
            <a:ext cx="5800725" cy="406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hlinkClick r:id="rId3"/>
              </a:rPr>
              <a:t>http://</a:t>
            </a:r>
            <a:r>
              <a:rPr lang="en-GB" sz="1600" dirty="0" smtClean="0">
                <a:hlinkClick r:id="rId3"/>
              </a:rPr>
              <a:t>visit.crowdflower.com/rs/416-ZBE-142/images/CrowdFlower_DataScienceReport_2016.pdf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95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pic>
        <p:nvPicPr>
          <p:cNvPr id="3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1295400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36576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Puede ser que haya más cursos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Puede ser que los detalles han cambiado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estoy promocionando nada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sé lo que se dicta en los cursos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</a:t>
            </a:r>
            <a:r>
              <a:rPr lang="es-CL" sz="3200" dirty="0">
                <a:solidFill>
                  <a:srgbClr val="FF0000"/>
                </a:solidFill>
              </a:rPr>
              <a:t>s</a:t>
            </a:r>
            <a:r>
              <a:rPr lang="es-CL" sz="3200" dirty="0" smtClean="0">
                <a:solidFill>
                  <a:srgbClr val="FF0000"/>
                </a:solidFill>
              </a:rPr>
              <a:t>oy un experto en algunas áreas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Preparé la clase en el último minuto</a:t>
            </a:r>
          </a:p>
        </p:txBody>
      </p:sp>
    </p:spTree>
    <p:extLst>
      <p:ext uri="{BB962C8B-B14F-4D97-AF65-F5344CB8AC3E}">
        <p14:creationId xmlns:p14="http://schemas.microsoft.com/office/powerpoint/2010/main" val="17372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Datos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CC5206/CC71Q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Bárbara Poblete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y Otoño</a:t>
            </a:r>
          </a:p>
        </p:txBody>
      </p:sp>
    </p:spTree>
    <p:extLst>
      <p:ext uri="{BB962C8B-B14F-4D97-AF65-F5344CB8AC3E}">
        <p14:creationId xmlns:p14="http://schemas.microsoft.com/office/powerpoint/2010/main" val="4605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Aprendizaje 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2481874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Aprendizaje Automático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Bayesiano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93851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CC5509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Reconocimiento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Patrones</a:t>
            </a: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Mauricio Cerda </a:t>
            </a:r>
            <a:endParaRPr lang="pt-BR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</a:t>
            </a:r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Saavedra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41052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67000"/>
            <a:ext cx="6134100" cy="4598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44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Sistemas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Distribuidos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Sebastián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Blasco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9531" y="263747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CC5304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16787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CC5108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Estructuras 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263747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CC6102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Seminario de Estructuras de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 Compactos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7368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Lingüística Computacional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[Nuevo]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Lingüística 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Claudio Gutiérrez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5446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2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2127" y="226974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¿QUIERE  TODO UNA 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900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6738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2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Búsqueda por Contenido de Imágenes y Videos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CC5204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Búsqueda por Contenido de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Imágenes y Videos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Barrios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2464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CC5208/CC74E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Javier Bustos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Otoño/Primavera</a:t>
            </a:r>
          </a:p>
        </p:txBody>
      </p:sp>
    </p:spTree>
    <p:extLst>
      <p:ext uri="{BB962C8B-B14F-4D97-AF65-F5344CB8AC3E}">
        <p14:creationId xmlns:p14="http://schemas.microsoft.com/office/powerpoint/2010/main" val="17993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Seguridad de Datos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Hevia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Cristian Rojas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2113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6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CC5002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8233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116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8498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HEMOS APRENDIDO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7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CC5615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Marcela Calderón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9282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025236"/>
            <a:ext cx="3810000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CC4501</a:t>
            </a: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Guillermo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Cabrera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Forster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Patricio Rojo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5189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nxu286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smtClean="0"/>
              <a:t>Álgebra </a:t>
            </a:r>
            <a:r>
              <a:rPr lang="es-CL" smtClean="0"/>
              <a:t>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5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a} &amp; \sch{total}\\[0.5ex]&#10;\hline &#10;7873698669 &amp; 1849123812 &amp; 51920 \\&#10;8273697679 &amp; 7873698669 &amp; 529000 \\&#10;8273697679 &amp; 1849123812 &amp; 41920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}&#10;\multicolumn{2}{l}{\rlt{Destino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Kross Pilsner&lt;/nombre&gt;&#10;     &lt;tipo&gt;Pilsner&lt;/tipo&gt;&#10;     &lt;grados&gt;4.9&lt;/grados&gt;&#10;     &lt;origen&gt;Curacaví&lt;/origen&gt;&#10;  &lt;cerveza&gt;&#10;  ^\elip^&#10;  &lt;cerveza&gt;&#10;     &lt;nombre&gt;Kross 5&lt;/nombre&gt;&#10;     &lt;tipo&gt;Ale&lt;/tipo&gt;&#10;     &lt;grados&gt;7.2&lt;/grados&gt;&#10;     &lt;origen&gt;Curacaví&lt;/origen&gt;&#10;  &lt;cerveza&gt;&#10;&lt;/cervezas-ordenadas&gt;&#10;\end{lstlisting}&#10;\end{document}"/>
  <p:tag name="IGUANATEXSIZE" val="15"/>
  <p:tag name="IGUANATEXCURSOR" val="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20,71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}&#10;\end{document}&#10;"/>
  <p:tag name="IGUANATEXSIZE" val="14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26379</TotalTime>
  <Words>707</Words>
  <Application>Microsoft Office PowerPoint</Application>
  <PresentationFormat>On-screen Show (4:3)</PresentationFormat>
  <Paragraphs>239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Berlin Sans FB</vt:lpstr>
      <vt:lpstr>Calibri</vt:lpstr>
      <vt:lpstr>Courier New</vt:lpstr>
      <vt:lpstr>Segoe UI Light</vt:lpstr>
      <vt:lpstr>Segoe UI Semilight</vt:lpstr>
      <vt:lpstr>Office Theme</vt:lpstr>
      <vt:lpstr>CC3201-1 Bases de Datos Otoño 2017  Clase 13: Conclusión</vt:lpstr>
      <vt:lpstr>¿es importante el curso?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HEMOS APRENDIDO …</vt:lpstr>
      <vt:lpstr>Modelo Relacional</vt:lpstr>
      <vt:lpstr>Diagramas E-R:</vt:lpstr>
      <vt:lpstr>El Álgebra Relacional</vt:lpstr>
      <vt:lpstr>El Cálculo Relacional</vt:lpstr>
      <vt:lpstr>SQL: Consultas Básicas</vt:lpstr>
      <vt:lpstr>SQL: Agregación</vt:lpstr>
      <vt:lpstr>SQL: Consultas AnidAnidadasadas</vt:lpstr>
      <vt:lpstr>Restricciones de integridad</vt:lpstr>
      <vt:lpstr>Formas Normales</vt:lpstr>
      <vt:lpstr>Implementación de Joins</vt:lpstr>
      <vt:lpstr>Indexación</vt:lpstr>
      <vt:lpstr>Vistas</vt:lpstr>
      <vt:lpstr>Disparadores</vt:lpstr>
      <vt:lpstr>Acceso Programático</vt:lpstr>
      <vt:lpstr>Inyección SQL</vt:lpstr>
      <vt:lpstr>Transacciones</vt:lpstr>
      <vt:lpstr>Garantías de ACID</vt:lpstr>
      <vt:lpstr>Planificaciones Secuenciables vs. No Secuenciables</vt:lpstr>
      <vt:lpstr>El espectro de datos</vt:lpstr>
      <vt:lpstr>XML</vt:lpstr>
      <vt:lpstr>XPath</vt:lpstr>
      <vt:lpstr>Grafos</vt:lpstr>
      <vt:lpstr>RDF/SPARQL</vt:lpstr>
      <vt:lpstr>Evaluación del curso</vt:lpstr>
      <vt:lpstr>Examen Final</vt:lpstr>
      <vt:lpstr>PowerPoint Presentation</vt:lpstr>
      <vt:lpstr>PowerPoint Presentation</vt:lpstr>
      <vt:lpstr>En muchas ámbitos de la computación, la gestión de datos es el desafío central</vt:lpstr>
      <vt:lpstr>Mucha demanda de “data scientists”</vt:lpstr>
      <vt:lpstr>"Data Scientist Job Postings" (2016)</vt:lpstr>
      <vt:lpstr>Resumen de los cursos de datos</vt:lpstr>
      <vt:lpstr>Aprendizaje</vt:lpstr>
      <vt:lpstr>Minería de Datos</vt:lpstr>
      <vt:lpstr>Aprendizaje Computacional</vt:lpstr>
      <vt:lpstr>Escalabilidad</vt:lpstr>
      <vt:lpstr>Procesamiento Masivo de Datos</vt:lpstr>
      <vt:lpstr>Sistemas Distribuidos</vt:lpstr>
      <vt:lpstr>Estructuras de Datos Comprimidas</vt:lpstr>
      <vt:lpstr>TEXTO/Lenguaje natural</vt:lpstr>
      <vt:lpstr>Lingüística Computacional</vt:lpstr>
      <vt:lpstr>Lógica</vt:lpstr>
      <vt:lpstr>Métodos Lógicos</vt:lpstr>
      <vt:lpstr>Teoría de Bases de Datos</vt:lpstr>
      <vt:lpstr>Multimedia</vt:lpstr>
      <vt:lpstr>Búsqueda por Contenido de Imágenes y Videos</vt:lpstr>
      <vt:lpstr>Visualización</vt:lpstr>
      <vt:lpstr>Visualización de Información</vt:lpstr>
      <vt:lpstr>Seguridad</vt:lpstr>
      <vt:lpstr>Seguridad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PowerPoint Presentation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BdD2017 Bases de Datos</dc:title>
  <dc:creator>Aidan Hogan</dc:creator>
  <cp:lastModifiedBy>ahogan</cp:lastModifiedBy>
  <cp:revision>853</cp:revision>
  <cp:lastPrinted>2016-09-12T03:42:43Z</cp:lastPrinted>
  <dcterms:created xsi:type="dcterms:W3CDTF">2006-08-16T00:00:00Z</dcterms:created>
  <dcterms:modified xsi:type="dcterms:W3CDTF">2017-06-28T15:36:44Z</dcterms:modified>
</cp:coreProperties>
</file>