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30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2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33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4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35.xml" ContentType="application/vnd.openxmlformats-officedocument.presentationml.notesSlide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528" r:id="rId2"/>
    <p:sldId id="1367" r:id="rId3"/>
    <p:sldId id="1374" r:id="rId4"/>
    <p:sldId id="1370" r:id="rId5"/>
    <p:sldId id="1509" r:id="rId6"/>
    <p:sldId id="1510" r:id="rId7"/>
    <p:sldId id="1516" r:id="rId8"/>
    <p:sldId id="1372" r:id="rId9"/>
    <p:sldId id="1512" r:id="rId10"/>
    <p:sldId id="1513" r:id="rId11"/>
    <p:sldId id="1514" r:id="rId12"/>
    <p:sldId id="1515" r:id="rId13"/>
    <p:sldId id="1383" r:id="rId14"/>
    <p:sldId id="1520" r:id="rId15"/>
    <p:sldId id="1521" r:id="rId16"/>
    <p:sldId id="1522" r:id="rId17"/>
    <p:sldId id="1517" r:id="rId18"/>
    <p:sldId id="1403" r:id="rId19"/>
    <p:sldId id="1518" r:id="rId20"/>
    <p:sldId id="1406" r:id="rId21"/>
    <p:sldId id="1523" r:id="rId22"/>
    <p:sldId id="1524" r:id="rId23"/>
    <p:sldId id="1539" r:id="rId24"/>
    <p:sldId id="1525" r:id="rId25"/>
    <p:sldId id="1527" r:id="rId26"/>
    <p:sldId id="1528" r:id="rId27"/>
    <p:sldId id="1529" r:id="rId28"/>
    <p:sldId id="1530" r:id="rId29"/>
    <p:sldId id="1533" r:id="rId30"/>
    <p:sldId id="1535" r:id="rId31"/>
    <p:sldId id="1538" r:id="rId32"/>
    <p:sldId id="1537" r:id="rId33"/>
    <p:sldId id="1536" r:id="rId34"/>
    <p:sldId id="1624" r:id="rId35"/>
    <p:sldId id="1435" r:id="rId36"/>
    <p:sldId id="1540" r:id="rId37"/>
    <p:sldId id="1541" r:id="rId38"/>
    <p:sldId id="1542" r:id="rId39"/>
    <p:sldId id="1543" r:id="rId40"/>
    <p:sldId id="1544" r:id="rId41"/>
    <p:sldId id="1545" r:id="rId42"/>
    <p:sldId id="1546" r:id="rId43"/>
    <p:sldId id="1547" r:id="rId44"/>
    <p:sldId id="1548" r:id="rId45"/>
    <p:sldId id="1549" r:id="rId46"/>
    <p:sldId id="1550" r:id="rId47"/>
    <p:sldId id="1551" r:id="rId48"/>
    <p:sldId id="1553" r:id="rId49"/>
    <p:sldId id="1554" r:id="rId50"/>
    <p:sldId id="1555" r:id="rId51"/>
    <p:sldId id="1636" r:id="rId52"/>
    <p:sldId id="1556" r:id="rId53"/>
    <p:sldId id="1626" r:id="rId54"/>
    <p:sldId id="1627" r:id="rId55"/>
    <p:sldId id="1628" r:id="rId56"/>
    <p:sldId id="1629" r:id="rId57"/>
    <p:sldId id="1561" r:id="rId58"/>
    <p:sldId id="1563" r:id="rId59"/>
    <p:sldId id="1630" r:id="rId60"/>
    <p:sldId id="1631" r:id="rId61"/>
    <p:sldId id="1632" r:id="rId62"/>
    <p:sldId id="1568" r:id="rId63"/>
    <p:sldId id="1635" r:id="rId64"/>
    <p:sldId id="1570" r:id="rId65"/>
    <p:sldId id="1572" r:id="rId66"/>
    <p:sldId id="1574" r:id="rId67"/>
    <p:sldId id="1575" r:id="rId68"/>
    <p:sldId id="1576" r:id="rId69"/>
    <p:sldId id="1577" r:id="rId70"/>
    <p:sldId id="1578" r:id="rId71"/>
    <p:sldId id="1579" r:id="rId72"/>
    <p:sldId id="1580" r:id="rId73"/>
    <p:sldId id="1581" r:id="rId74"/>
    <p:sldId id="1582" r:id="rId75"/>
    <p:sldId id="1583" r:id="rId76"/>
    <p:sldId id="1584" r:id="rId77"/>
    <p:sldId id="1585" r:id="rId78"/>
    <p:sldId id="1637" r:id="rId79"/>
    <p:sldId id="1587" r:id="rId80"/>
    <p:sldId id="1588" r:id="rId81"/>
    <p:sldId id="1590" r:id="rId82"/>
    <p:sldId id="1591" r:id="rId83"/>
    <p:sldId id="1592" r:id="rId84"/>
    <p:sldId id="1593" r:id="rId85"/>
    <p:sldId id="1594" r:id="rId86"/>
    <p:sldId id="1596" r:id="rId87"/>
    <p:sldId id="1633" r:id="rId88"/>
    <p:sldId id="1597" r:id="rId89"/>
    <p:sldId id="1598" r:id="rId90"/>
    <p:sldId id="1599" r:id="rId91"/>
    <p:sldId id="1600" r:id="rId92"/>
    <p:sldId id="1601" r:id="rId93"/>
    <p:sldId id="1602" r:id="rId94"/>
    <p:sldId id="1603" r:id="rId95"/>
    <p:sldId id="1604" r:id="rId96"/>
    <p:sldId id="1605" r:id="rId97"/>
    <p:sldId id="1606" r:id="rId98"/>
    <p:sldId id="1607" r:id="rId99"/>
    <p:sldId id="1608" r:id="rId100"/>
    <p:sldId id="1609" r:id="rId101"/>
    <p:sldId id="1610" r:id="rId102"/>
    <p:sldId id="1611" r:id="rId103"/>
    <p:sldId id="1612" r:id="rId104"/>
    <p:sldId id="1613" r:id="rId105"/>
    <p:sldId id="1614" r:id="rId106"/>
    <p:sldId id="1615" r:id="rId107"/>
    <p:sldId id="1617" r:id="rId108"/>
    <p:sldId id="1618" r:id="rId109"/>
    <p:sldId id="1619" r:id="rId110"/>
    <p:sldId id="1620" r:id="rId111"/>
    <p:sldId id="1622" r:id="rId112"/>
    <p:sldId id="1634" r:id="rId113"/>
    <p:sldId id="1623" r:id="rId114"/>
    <p:sldId id="1144" r:id="rId1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C15"/>
    <a:srgbClr val="D9FFD9"/>
    <a:srgbClr val="99FF99"/>
    <a:srgbClr val="F00E4F"/>
    <a:srgbClr val="FAFFBD"/>
    <a:srgbClr val="F1F892"/>
    <a:srgbClr val="FF6565"/>
    <a:srgbClr val="FFD9D9"/>
    <a:srgbClr val="F5F5F5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8" autoAdjust="0"/>
    <p:restoredTop sz="92598" autoAdjust="0"/>
  </p:normalViewPr>
  <p:slideViewPr>
    <p:cSldViewPr>
      <p:cViewPr varScale="1">
        <p:scale>
          <a:sx n="85" d="100"/>
          <a:sy n="85" d="100"/>
        </p:scale>
        <p:origin x="15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7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15/06/2017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76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8823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708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312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1092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9280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7162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4852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897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0621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4743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5547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2132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4233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548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2210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0530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134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7805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5308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0998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778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7826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9778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8840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646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2829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1704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688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429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5341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2760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599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932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399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6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tags" Target="../tags/tag18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7.jpe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7.xml"/><Relationship Id="rId7" Type="http://schemas.openxmlformats.org/officeDocument/2006/relationships/image" Target="../media/image1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38.xml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1.xml"/><Relationship Id="rId7" Type="http://schemas.openxmlformats.org/officeDocument/2006/relationships/image" Target="../media/image1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42.xml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5.xml"/><Relationship Id="rId7" Type="http://schemas.openxmlformats.org/officeDocument/2006/relationships/image" Target="../media/image1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46.xml"/><Relationship Id="rId9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8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54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4.jpeg"/><Relationship Id="rId4" Type="http://schemas.openxmlformats.org/officeDocument/2006/relationships/tags" Target="../tags/tag55.xml"/><Relationship Id="rId9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8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8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91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9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8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8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67.xml"/><Relationship Id="rId16" Type="http://schemas.openxmlformats.org/officeDocument/2006/relationships/image" Target="../media/image101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96.png"/><Relationship Id="rId5" Type="http://schemas.openxmlformats.org/officeDocument/2006/relationships/tags" Target="../tags/tag70.xml"/><Relationship Id="rId15" Type="http://schemas.openxmlformats.org/officeDocument/2006/relationships/image" Target="../media/image100.png"/><Relationship Id="rId10" Type="http://schemas.openxmlformats.org/officeDocument/2006/relationships/image" Target="../media/image95.gif"/><Relationship Id="rId4" Type="http://schemas.openxmlformats.org/officeDocument/2006/relationships/tags" Target="../tags/tag69.xml"/><Relationship Id="rId9" Type="http://schemas.openxmlformats.org/officeDocument/2006/relationships/notesSlide" Target="../notesSlides/notesSlide29.xml"/><Relationship Id="rId1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96.png"/><Relationship Id="rId18" Type="http://schemas.openxmlformats.org/officeDocument/2006/relationships/image" Target="../media/image102.png"/><Relationship Id="rId3" Type="http://schemas.openxmlformats.org/officeDocument/2006/relationships/tags" Target="../tags/tag75.xml"/><Relationship Id="rId21" Type="http://schemas.openxmlformats.org/officeDocument/2006/relationships/image" Target="../media/image104.png"/><Relationship Id="rId7" Type="http://schemas.openxmlformats.org/officeDocument/2006/relationships/tags" Target="../tags/tag79.xml"/><Relationship Id="rId12" Type="http://schemas.openxmlformats.org/officeDocument/2006/relationships/image" Target="../media/image95.gif"/><Relationship Id="rId17" Type="http://schemas.openxmlformats.org/officeDocument/2006/relationships/image" Target="../media/image100.png"/><Relationship Id="rId2" Type="http://schemas.openxmlformats.org/officeDocument/2006/relationships/tags" Target="../tags/tag74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image" Target="../media/image98.png"/><Relationship Id="rId10" Type="http://schemas.openxmlformats.org/officeDocument/2006/relationships/tags" Target="../tags/tag82.xml"/><Relationship Id="rId19" Type="http://schemas.openxmlformats.org/officeDocument/2006/relationships/image" Target="../media/image101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0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11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11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11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13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115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6.png"/><Relationship Id="rId5" Type="http://schemas.openxmlformats.org/officeDocument/2006/relationships/image" Target="../media/image114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106.png"/><Relationship Id="rId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106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image" Target="../media/image106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106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image" Target="../media/image106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10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7" Type="http://schemas.openxmlformats.org/officeDocument/2006/relationships/image" Target="../media/image106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127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26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27.xml"/><Relationship Id="rId7" Type="http://schemas.openxmlformats.org/officeDocument/2006/relationships/image" Target="../media/image128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130.xml"/><Relationship Id="rId7" Type="http://schemas.openxmlformats.org/officeDocument/2006/relationships/image" Target="../media/image130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133.xml"/><Relationship Id="rId7" Type="http://schemas.openxmlformats.org/officeDocument/2006/relationships/image" Target="../media/image132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136.xml"/><Relationship Id="rId7" Type="http://schemas.openxmlformats.org/officeDocument/2006/relationships/image" Target="../media/image134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3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noProof="0" dirty="0" smtClean="0"/>
              <a:t>CC3201-1</a:t>
            </a:r>
            <a:br>
              <a:rPr lang="es-CL" b="1" noProof="0" dirty="0" smtClean="0"/>
            </a:br>
            <a:r>
              <a:rPr lang="es-CL" b="1" cap="small" noProof="0" dirty="0" smtClean="0"/>
              <a:t>Bases de Datos</a:t>
            </a:r>
            <a:br>
              <a:rPr lang="es-CL" b="1" cap="small" noProof="0" dirty="0" smtClean="0"/>
            </a:br>
            <a:r>
              <a:rPr lang="es-CL" b="1" cap="small" noProof="0" dirty="0" smtClean="0"/>
              <a:t>Otoño </a:t>
            </a:r>
            <a:r>
              <a:rPr lang="es-CL" b="1" noProof="0" dirty="0" smtClean="0"/>
              <a:t>2016</a:t>
            </a:r>
            <a:br>
              <a:rPr lang="es-CL" b="1" noProof="0" dirty="0" smtClean="0"/>
            </a:br>
            <a:r>
              <a:rPr lang="es-CL" b="1" noProof="0" dirty="0" smtClean="0"/>
              <a:t/>
            </a:r>
            <a:br>
              <a:rPr lang="es-CL" b="1" noProof="0" dirty="0" smtClean="0"/>
            </a:br>
            <a:r>
              <a:rPr lang="es-CL" b="1" noProof="0" dirty="0" smtClean="0"/>
              <a:t>Clase 12: Datos Semiestructurados: Grafos</a:t>
            </a:r>
            <a:endParaRPr lang="es-CL" sz="3100" i="1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noProof="0" dirty="0" err="1" smtClean="0"/>
              <a:t>Aidan</a:t>
            </a:r>
            <a:r>
              <a:rPr lang="es-CL" noProof="0" dirty="0" smtClean="0"/>
              <a:t> </a:t>
            </a:r>
            <a:r>
              <a:rPr lang="es-CL" noProof="0" dirty="0" err="1" smtClean="0"/>
              <a:t>Hogan</a:t>
            </a:r>
            <a:endParaRPr lang="es-CL" noProof="0" dirty="0" smtClean="0"/>
          </a:p>
          <a:p>
            <a:r>
              <a:rPr lang="es-CL" noProof="0" dirty="0" smtClean="0"/>
              <a:t>aidhog@gmail.com</a:t>
            </a:r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76341" cy="253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Grafo </a:t>
            </a:r>
            <a:r>
              <a:rPr lang="es-CL" dirty="0" smtClean="0"/>
              <a:t>con </a:t>
            </a:r>
            <a:r>
              <a:rPr lang="es-CL" dirty="0" smtClean="0">
                <a:solidFill>
                  <a:srgbClr val="0070C0"/>
                </a:solidFill>
              </a:rPr>
              <a:t>arcos etiquetados</a:t>
            </a:r>
            <a:endParaRPr lang="es-CL" noProof="0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¿El problema sin etiquetas sobre los arcos?</a:t>
            </a: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868382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No sabemos la relación entre </a:t>
            </a:r>
            <a:r>
              <a:rPr lang="es-CL" sz="2000" i="1" dirty="0" smtClean="0"/>
              <a:t>Ale</a:t>
            </a:r>
            <a:r>
              <a:rPr lang="es-CL" sz="2000" i="1" dirty="0" smtClean="0">
                <a:solidFill>
                  <a:srgbClr val="FF0000"/>
                </a:solidFill>
              </a:rPr>
              <a:t> y </a:t>
            </a:r>
            <a:r>
              <a:rPr lang="es-CL" sz="2000" i="1" dirty="0" err="1" smtClean="0"/>
              <a:t>Kross</a:t>
            </a:r>
            <a:r>
              <a:rPr lang="es-CL" sz="2000" i="1" dirty="0" smtClean="0"/>
              <a:t> Golden</a:t>
            </a:r>
            <a:r>
              <a:rPr lang="es-CL" sz="2000" i="1" dirty="0" smtClean="0">
                <a:solidFill>
                  <a:srgbClr val="FF0000"/>
                </a:solidFill>
              </a:rPr>
              <a:t>, por ejemplo.</a:t>
            </a:r>
            <a:endParaRPr lang="es-CL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4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Facebook Open </a:t>
            </a:r>
            <a:r>
              <a:rPr lang="es-CL" dirty="0" err="1" smtClean="0"/>
              <a:t>Graph</a:t>
            </a:r>
            <a:r>
              <a:rPr lang="es-CL" dirty="0" smtClean="0"/>
              <a:t> </a:t>
            </a:r>
            <a:r>
              <a:rPr lang="es-CL" dirty="0" err="1" smtClean="0"/>
              <a:t>Protocol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24000"/>
            <a:ext cx="69342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DATA-FYING WIKIPEDIA:</a:t>
            </a:r>
            <a:br>
              <a:rPr lang="es-CL" dirty="0" smtClean="0"/>
            </a:br>
            <a:r>
              <a:rPr lang="es-CL" dirty="0" err="1" smtClean="0"/>
              <a:t>wikidata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es </a:t>
            </a:r>
            <a:r>
              <a:rPr lang="es-CL" dirty="0" err="1" smtClean="0"/>
              <a:t>Wikidata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8696325" cy="364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0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Wikipedia: Varios Idiomas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04" y="1480210"/>
            <a:ext cx="2900496" cy="391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8" y="5999835"/>
            <a:ext cx="2893002" cy="6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1430107"/>
            <a:ext cx="2583338" cy="379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5836302"/>
            <a:ext cx="2583338" cy="77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86621"/>
            <a:ext cx="2666999" cy="42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38504"/>
            <a:ext cx="2666999" cy="5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Wikipedia: Listas, etc.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71800"/>
            <a:ext cx="7067550" cy="482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" y="1332949"/>
            <a:ext cx="6586538" cy="136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Alexis marca un </a:t>
            </a:r>
            <a:r>
              <a:rPr lang="es-CL" dirty="0" err="1" smtClean="0"/>
              <a:t>gól</a:t>
            </a:r>
            <a:r>
              <a:rPr lang="es-CL" dirty="0" smtClean="0"/>
              <a:t>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1506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371600"/>
            <a:ext cx="61722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05" y="4546067"/>
            <a:ext cx="2303343" cy="2315562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2891834" y="5245895"/>
            <a:ext cx="5513752" cy="144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solidFill>
                  <a:srgbClr val="00B0F0"/>
                </a:solidFill>
              </a:rPr>
              <a:t>Ahora un </a:t>
            </a:r>
            <a:r>
              <a:rPr lang="es-CL" sz="2800" i="1" dirty="0">
                <a:solidFill>
                  <a:srgbClr val="00B0F0"/>
                </a:solidFill>
              </a:rPr>
              <a:t>ejército de </a:t>
            </a:r>
            <a:r>
              <a:rPr lang="es-CL" sz="2800" i="1" dirty="0" smtClean="0">
                <a:solidFill>
                  <a:srgbClr val="00B0F0"/>
                </a:solidFill>
              </a:rPr>
              <a:t>personas tienen que actualizar Wikipedia</a:t>
            </a:r>
          </a:p>
          <a:p>
            <a:pPr marL="0" indent="0" algn="ctr">
              <a:buNone/>
            </a:pPr>
            <a:r>
              <a:rPr lang="es-CL" sz="2800" i="1" dirty="0" smtClean="0">
                <a:solidFill>
                  <a:srgbClr val="00B0F0"/>
                </a:solidFill>
              </a:rPr>
              <a:t>(texto, listas, idiomas, etc.)</a:t>
            </a:r>
            <a:endParaRPr lang="es-CL" sz="28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solución: </a:t>
            </a:r>
            <a:r>
              <a:rPr lang="es-CL" dirty="0" err="1" smtClean="0"/>
              <a:t>Wikidata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" y="1905000"/>
            <a:ext cx="7959437" cy="33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8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Wikidata</a:t>
            </a:r>
            <a:r>
              <a:rPr lang="es-CL" dirty="0" smtClean="0"/>
              <a:t>: datos estructurados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95399"/>
            <a:ext cx="1702236" cy="18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399"/>
            <a:ext cx="5791200" cy="134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54382" y="4114800"/>
            <a:ext cx="6102297" cy="2089872"/>
            <a:chOff x="1600200" y="3929929"/>
            <a:chExt cx="6102297" cy="2089872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929929"/>
              <a:ext cx="1984247" cy="208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447" y="3929929"/>
              <a:ext cx="4118050" cy="208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2775329"/>
            <a:ext cx="6102297" cy="8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35" y="3655372"/>
            <a:ext cx="2971724" cy="318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2" y="4932374"/>
            <a:ext cx="590550" cy="45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4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Servicio de consulta (SPARQL):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6067"/>
            <a:ext cx="2303343" cy="2315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58" y="1524001"/>
            <a:ext cx="694504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1524000"/>
            <a:ext cx="6934199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Servicio de consulta (SPARQL):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" y="4546067"/>
            <a:ext cx="2298621" cy="2311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6067"/>
            <a:ext cx="2303343" cy="231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7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Un grafo</a:t>
            </a:r>
            <a:r>
              <a:rPr lang="es-CL" dirty="0"/>
              <a:t> </a:t>
            </a:r>
            <a:r>
              <a:rPr lang="es-CL" dirty="0">
                <a:solidFill>
                  <a:srgbClr val="F00E4F"/>
                </a:solidFill>
              </a:rPr>
              <a:t>dirigido</a:t>
            </a:r>
            <a:r>
              <a:rPr lang="es-CL" dirty="0"/>
              <a:t> con </a:t>
            </a:r>
            <a:r>
              <a:rPr lang="es-CL" dirty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</a:t>
            </a:r>
            <a:r>
              <a:rPr lang="es-CL" dirty="0" err="1" smtClean="0"/>
              <a:t>Hidden</a:t>
            </a:r>
            <a:r>
              <a:rPr lang="es-CL" dirty="0" smtClean="0"/>
              <a:t> </a:t>
            </a:r>
            <a:r>
              <a:rPr lang="es-CL" dirty="0" err="1" smtClean="0"/>
              <a:t>slide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s-CL" dirty="0" smtClean="0"/>
              <a:t>PREFIX </a:t>
            </a:r>
            <a:r>
              <a:rPr lang="es-CL" dirty="0" err="1" smtClean="0"/>
              <a:t>wd</a:t>
            </a:r>
            <a:r>
              <a:rPr lang="es-CL" dirty="0" smtClean="0"/>
              <a:t>: &lt;http://www.wikidata.org/entity/&gt;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wdt</a:t>
            </a:r>
            <a:r>
              <a:rPr lang="es-CL" dirty="0" smtClean="0"/>
              <a:t>: &lt;http://www.wikidata.org/prop/direct/&gt;</a:t>
            </a:r>
          </a:p>
          <a:p>
            <a:r>
              <a:rPr lang="es-CL" dirty="0" smtClean="0"/>
              <a:t>PREFIX p: &lt;http://www.wikidata.org/prop/&gt;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ps</a:t>
            </a:r>
            <a:r>
              <a:rPr lang="es-CL" dirty="0" smtClean="0"/>
              <a:t>: &lt;http://www.wikidata.org/prop/statement/&gt;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pq</a:t>
            </a:r>
            <a:r>
              <a:rPr lang="es-CL" dirty="0" smtClean="0"/>
              <a:t>: &lt;http://www.wikidata.org/prop/qualifier/&gt;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rdfs</a:t>
            </a:r>
            <a:r>
              <a:rPr lang="es-CL" dirty="0" smtClean="0"/>
              <a:t>: &lt;http://www.w3.org/2000/01/rdf-schema#&gt;</a:t>
            </a:r>
          </a:p>
          <a:p>
            <a:endParaRPr lang="es-CL" dirty="0" smtClean="0"/>
          </a:p>
          <a:p>
            <a:r>
              <a:rPr lang="es-CL" dirty="0" smtClean="0"/>
              <a:t>SELECT DISTINCT ?</a:t>
            </a:r>
            <a:r>
              <a:rPr lang="es-CL" dirty="0" err="1" smtClean="0"/>
              <a:t>laureateName</a:t>
            </a:r>
            <a:r>
              <a:rPr lang="es-CL" dirty="0" smtClean="0"/>
              <a:t> ?</a:t>
            </a:r>
            <a:r>
              <a:rPr lang="es-CL" dirty="0" err="1" smtClean="0"/>
              <a:t>awardYear</a:t>
            </a:r>
            <a:r>
              <a:rPr lang="es-CL" dirty="0" smtClean="0"/>
              <a:t> ?</a:t>
            </a:r>
            <a:r>
              <a:rPr lang="es-CL" dirty="0" err="1" smtClean="0"/>
              <a:t>warName</a:t>
            </a:r>
            <a:r>
              <a:rPr lang="es-CL" dirty="0" smtClean="0"/>
              <a:t> ?</a:t>
            </a:r>
            <a:r>
              <a:rPr lang="es-CL" dirty="0" err="1" smtClean="0"/>
              <a:t>warYear</a:t>
            </a:r>
            <a:endParaRPr lang="es-CL" dirty="0" smtClean="0"/>
          </a:p>
          <a:p>
            <a:r>
              <a:rPr lang="es-CL" dirty="0" smtClean="0"/>
              <a:t>WHERE {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p:P166 ?</a:t>
            </a:r>
            <a:r>
              <a:rPr lang="es-CL" dirty="0" err="1" smtClean="0"/>
              <a:t>award</a:t>
            </a:r>
            <a:r>
              <a:rPr lang="es-CL" dirty="0" smtClean="0"/>
              <a:t> .            # </a:t>
            </a:r>
            <a:r>
              <a:rPr lang="es-CL" dirty="0" err="1" smtClean="0"/>
              <a:t>Winner</a:t>
            </a:r>
            <a:r>
              <a:rPr lang="es-CL" dirty="0" smtClean="0"/>
              <a:t> of </a:t>
            </a:r>
            <a:r>
              <a:rPr lang="es-CL" dirty="0" err="1" smtClean="0"/>
              <a:t>some</a:t>
            </a:r>
            <a:r>
              <a:rPr lang="es-CL" dirty="0" smtClean="0"/>
              <a:t> </a:t>
            </a:r>
            <a:r>
              <a:rPr lang="es-CL" dirty="0" err="1" smtClean="0"/>
              <a:t>prize</a:t>
            </a:r>
            <a:endParaRPr lang="es-CL" dirty="0" smtClean="0"/>
          </a:p>
          <a:p>
            <a:r>
              <a:rPr lang="es-CL" dirty="0" smtClean="0"/>
              <a:t>  ?</a:t>
            </a:r>
            <a:r>
              <a:rPr lang="es-CL" dirty="0" err="1" smtClean="0"/>
              <a:t>award</a:t>
            </a:r>
            <a:r>
              <a:rPr lang="es-CL" dirty="0" smtClean="0"/>
              <a:t> ps:P166 wd:Q37922 .           # </a:t>
            </a:r>
            <a:r>
              <a:rPr lang="es-CL" dirty="0" err="1" smtClean="0"/>
              <a:t>Prize</a:t>
            </a:r>
            <a:r>
              <a:rPr lang="es-CL" dirty="0" smtClean="0"/>
              <a:t> </a:t>
            </a:r>
            <a:r>
              <a:rPr lang="es-CL" dirty="0" err="1" smtClean="0"/>
              <a:t>is</a:t>
            </a:r>
            <a:r>
              <a:rPr lang="es-CL" dirty="0" smtClean="0"/>
              <a:t> Nobel Pr. in Lit.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award</a:t>
            </a:r>
            <a:r>
              <a:rPr lang="es-CL" dirty="0" smtClean="0"/>
              <a:t> pq:P585 ?</a:t>
            </a:r>
            <a:r>
              <a:rPr lang="es-CL" dirty="0" err="1" smtClean="0"/>
              <a:t>awardDate</a:t>
            </a:r>
            <a:r>
              <a:rPr lang="es-CL" dirty="0" smtClean="0"/>
              <a:t> .       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date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  BIND(YEAR(?</a:t>
            </a:r>
            <a:r>
              <a:rPr lang="es-CL" dirty="0" err="1" smtClean="0"/>
              <a:t>awardDate</a:t>
            </a:r>
            <a:r>
              <a:rPr lang="es-CL" dirty="0" smtClean="0"/>
              <a:t>) as ?</a:t>
            </a:r>
            <a:r>
              <a:rPr lang="es-CL" dirty="0" err="1" smtClean="0"/>
              <a:t>awardYear</a:t>
            </a:r>
            <a:r>
              <a:rPr lang="es-CL" dirty="0" smtClean="0"/>
              <a:t>)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wdt:P607 ?</a:t>
            </a:r>
            <a:r>
              <a:rPr lang="es-CL" dirty="0" err="1" smtClean="0"/>
              <a:t>war</a:t>
            </a:r>
            <a:r>
              <a:rPr lang="es-CL" dirty="0" smtClean="0"/>
              <a:t> .            # </a:t>
            </a:r>
            <a:r>
              <a:rPr lang="es-CL" dirty="0" err="1" smtClean="0"/>
              <a:t>Find</a:t>
            </a:r>
            <a:r>
              <a:rPr lang="es-CL" dirty="0" smtClean="0"/>
              <a:t> </a:t>
            </a:r>
            <a:r>
              <a:rPr lang="es-CL" dirty="0" err="1" smtClean="0"/>
              <a:t>war</a:t>
            </a:r>
            <a:r>
              <a:rPr lang="es-CL" dirty="0" smtClean="0"/>
              <a:t>(s) </a:t>
            </a:r>
            <a:r>
              <a:rPr lang="es-CL" dirty="0" err="1" smtClean="0"/>
              <a:t>laureate</a:t>
            </a:r>
            <a:r>
              <a:rPr lang="es-CL" dirty="0" smtClean="0"/>
              <a:t> </a:t>
            </a:r>
            <a:r>
              <a:rPr lang="es-CL" dirty="0" err="1" smtClean="0"/>
              <a:t>was</a:t>
            </a:r>
            <a:r>
              <a:rPr lang="es-CL" dirty="0" smtClean="0"/>
              <a:t> in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war</a:t>
            </a:r>
            <a:r>
              <a:rPr lang="es-CL" dirty="0" smtClean="0"/>
              <a:t> </a:t>
            </a:r>
            <a:r>
              <a:rPr lang="es-CL" dirty="0" err="1" smtClean="0"/>
              <a:t>rdfs:label</a:t>
            </a:r>
            <a:r>
              <a:rPr lang="es-CL" dirty="0" smtClean="0"/>
              <a:t> ?</a:t>
            </a:r>
            <a:r>
              <a:rPr lang="es-CL" dirty="0" err="1" smtClean="0"/>
              <a:t>warName</a:t>
            </a:r>
            <a:r>
              <a:rPr lang="es-CL" dirty="0" smtClean="0"/>
              <a:t> .        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name</a:t>
            </a:r>
            <a:r>
              <a:rPr lang="es-CL" dirty="0" smtClean="0"/>
              <a:t>(s) of </a:t>
            </a:r>
            <a:r>
              <a:rPr lang="es-CL" dirty="0" err="1" smtClean="0"/>
              <a:t>war</a:t>
            </a:r>
            <a:r>
              <a:rPr lang="es-CL" dirty="0" smtClean="0"/>
              <a:t>(s)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war</a:t>
            </a:r>
            <a:r>
              <a:rPr lang="es-CL" dirty="0" smtClean="0"/>
              <a:t> wdt:P580 ?</a:t>
            </a:r>
            <a:r>
              <a:rPr lang="es-CL" dirty="0" err="1" smtClean="0"/>
              <a:t>warStart</a:t>
            </a:r>
            <a:r>
              <a:rPr lang="es-CL" dirty="0" smtClean="0"/>
              <a:t>  .			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war</a:t>
            </a:r>
            <a:r>
              <a:rPr lang="es-CL" dirty="0" smtClean="0"/>
              <a:t> </a:t>
            </a:r>
            <a:r>
              <a:rPr lang="es-CL" dirty="0" err="1" smtClean="0"/>
              <a:t>started</a:t>
            </a:r>
            <a:endParaRPr lang="es-CL" dirty="0" smtClean="0"/>
          </a:p>
          <a:p>
            <a:r>
              <a:rPr lang="es-CL" dirty="0" smtClean="0"/>
              <a:t>  BIND(YEAR(?</a:t>
            </a:r>
            <a:r>
              <a:rPr lang="es-CL" dirty="0" err="1" smtClean="0"/>
              <a:t>warStart</a:t>
            </a:r>
            <a:r>
              <a:rPr lang="es-CL" dirty="0" smtClean="0"/>
              <a:t>) as ?</a:t>
            </a:r>
            <a:r>
              <a:rPr lang="es-CL" dirty="0" err="1" smtClean="0"/>
              <a:t>warYear</a:t>
            </a:r>
            <a:r>
              <a:rPr lang="es-CL" dirty="0" smtClean="0"/>
              <a:t>)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</a:t>
            </a:r>
            <a:r>
              <a:rPr lang="es-CL" dirty="0" err="1" smtClean="0"/>
              <a:t>rdfs:label</a:t>
            </a:r>
            <a:r>
              <a:rPr lang="es-CL" dirty="0" smtClean="0"/>
              <a:t> ?</a:t>
            </a:r>
            <a:r>
              <a:rPr lang="es-CL" dirty="0" err="1" smtClean="0"/>
              <a:t>laureateName</a:t>
            </a:r>
            <a:r>
              <a:rPr lang="es-CL" dirty="0" smtClean="0"/>
              <a:t> .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name</a:t>
            </a:r>
            <a:r>
              <a:rPr lang="es-CL" dirty="0" smtClean="0"/>
              <a:t> of </a:t>
            </a:r>
            <a:r>
              <a:rPr lang="es-CL" dirty="0" err="1" smtClean="0"/>
              <a:t>laureate</a:t>
            </a:r>
            <a:endParaRPr lang="es-CL" dirty="0" smtClean="0"/>
          </a:p>
          <a:p>
            <a:r>
              <a:rPr lang="es-CL" dirty="0" smtClean="0"/>
              <a:t>  FILTER(</a:t>
            </a:r>
            <a:r>
              <a:rPr lang="es-CL" dirty="0" err="1" smtClean="0"/>
              <a:t>lang</a:t>
            </a:r>
            <a:r>
              <a:rPr lang="es-CL" dirty="0" smtClean="0"/>
              <a:t>(?</a:t>
            </a:r>
            <a:r>
              <a:rPr lang="es-CL" dirty="0" err="1" smtClean="0"/>
              <a:t>warName</a:t>
            </a:r>
            <a:r>
              <a:rPr lang="es-CL" dirty="0" smtClean="0"/>
              <a:t>)="en"           # </a:t>
            </a:r>
            <a:r>
              <a:rPr lang="es-CL" dirty="0" err="1" smtClean="0"/>
              <a:t>Filter</a:t>
            </a:r>
            <a:r>
              <a:rPr lang="es-CL" dirty="0" smtClean="0"/>
              <a:t> </a:t>
            </a:r>
            <a:r>
              <a:rPr lang="es-CL" dirty="0" err="1" smtClean="0"/>
              <a:t>for</a:t>
            </a:r>
            <a:r>
              <a:rPr lang="es-CL" dirty="0" smtClean="0"/>
              <a:t> English</a:t>
            </a:r>
          </a:p>
          <a:p>
            <a:r>
              <a:rPr lang="es-CL" dirty="0" smtClean="0"/>
              <a:t>    &amp;&amp; </a:t>
            </a:r>
            <a:r>
              <a:rPr lang="es-CL" dirty="0" err="1" smtClean="0"/>
              <a:t>lang</a:t>
            </a:r>
            <a:r>
              <a:rPr lang="es-CL" dirty="0" smtClean="0"/>
              <a:t>(?</a:t>
            </a:r>
            <a:r>
              <a:rPr lang="es-CL" dirty="0" err="1" smtClean="0"/>
              <a:t>laureateName</a:t>
            </a:r>
            <a:r>
              <a:rPr lang="es-CL" dirty="0" smtClean="0"/>
              <a:t>)="en")       #  ...  </a:t>
            </a:r>
            <a:r>
              <a:rPr lang="es-CL" dirty="0" err="1" smtClean="0"/>
              <a:t>names</a:t>
            </a:r>
            <a:r>
              <a:rPr lang="es-CL" dirty="0" smtClean="0"/>
              <a:t> </a:t>
            </a:r>
            <a:r>
              <a:rPr lang="es-CL" dirty="0" err="1" smtClean="0"/>
              <a:t>only</a:t>
            </a:r>
            <a:endParaRPr lang="es-CL" dirty="0" smtClean="0"/>
          </a:p>
          <a:p>
            <a:r>
              <a:rPr lang="es-CL" dirty="0" smtClean="0"/>
              <a:t>} ORDER BY ?</a:t>
            </a:r>
            <a:r>
              <a:rPr lang="es-CL" dirty="0" err="1" smtClean="0"/>
              <a:t>awardYear</a:t>
            </a:r>
            <a:r>
              <a:rPr lang="es-CL" dirty="0" smtClean="0"/>
              <a:t>                  # </a:t>
            </a:r>
            <a:r>
              <a:rPr lang="es-CL" dirty="0" err="1" smtClean="0"/>
              <a:t>Order</a:t>
            </a:r>
            <a:r>
              <a:rPr lang="es-CL" dirty="0" smtClean="0"/>
              <a:t> </a:t>
            </a:r>
            <a:r>
              <a:rPr lang="es-CL" dirty="0" err="1" smtClean="0"/>
              <a:t>by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</a:t>
            </a:r>
            <a:r>
              <a:rPr lang="es-CL" dirty="0" err="1" smtClean="0"/>
              <a:t>or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https://query.wikidata.org/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35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conclusión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53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Una área de investigación aquí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2" descr="C:\Users\Aidan\AppData\Local\Temp\ciws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1" y="1219200"/>
            <a:ext cx="753307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Datos ≠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https://s-media-cache-ak0.pinimg.com/564x/d7/de/70/d7de70d4bfac25f475be67cdf3457c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24000"/>
            <a:ext cx="41529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www.appstechnews.com/media/img/news/iStock_connected235347.jpg.800x600_q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519237"/>
            <a:ext cx="7620000" cy="3895725"/>
          </a:xfrm>
          <a:prstGeom prst="rect">
            <a:avLst/>
          </a:prstGeom>
          <a:solidFill>
            <a:srgbClr val="000C15"/>
          </a:solidFill>
        </p:spPr>
      </p:pic>
    </p:spTree>
    <p:extLst>
      <p:ext uri="{BB962C8B-B14F-4D97-AF65-F5344CB8AC3E}">
        <p14:creationId xmlns:p14="http://schemas.microsoft.com/office/powerpoint/2010/main" val="27003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Un grafo</a:t>
            </a:r>
            <a:r>
              <a:rPr lang="es-CL" dirty="0"/>
              <a:t> </a:t>
            </a:r>
            <a:r>
              <a:rPr lang="es-CL" dirty="0">
                <a:solidFill>
                  <a:srgbClr val="F00E4F"/>
                </a:solidFill>
              </a:rPr>
              <a:t>dirigido</a:t>
            </a:r>
            <a:r>
              <a:rPr lang="es-CL" dirty="0"/>
              <a:t> con </a:t>
            </a:r>
            <a:r>
              <a:rPr lang="es-CL" dirty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8" y="1904999"/>
            <a:ext cx="5747456" cy="15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Para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arboles</a:t>
            </a:r>
            <a:r>
              <a:rPr lang="es-CL" dirty="0" smtClean="0"/>
              <a:t>, tenemos formatos como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4975" y="2078199"/>
            <a:ext cx="375182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¿Hay un formato para grafos?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8077199" y="3452754"/>
            <a:ext cx="609601" cy="35724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…</a:t>
            </a:r>
            <a:endParaRPr lang="es-CL" sz="2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934974" y="2605584"/>
            <a:ext cx="37518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podríamos definir una sintaxis para grafos?</a:t>
            </a:r>
          </a:p>
        </p:txBody>
      </p:sp>
    </p:spTree>
    <p:extLst>
      <p:ext uri="{BB962C8B-B14F-4D97-AF65-F5344CB8AC3E}">
        <p14:creationId xmlns:p14="http://schemas.microsoft.com/office/powerpoint/2010/main" val="27166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Para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r>
              <a:rPr lang="es-CL" dirty="0" smtClean="0"/>
              <a:t>, podemos usar </a:t>
            </a:r>
            <a:r>
              <a:rPr lang="es-CL" dirty="0" smtClean="0">
                <a:solidFill>
                  <a:srgbClr val="00B050"/>
                </a:solidFill>
              </a:rPr>
              <a:t>triples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38645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GRAFOS (TRIPLES)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44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" y="381000"/>
            <a:ext cx="3613291" cy="4495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0741" y="1066800"/>
            <a:ext cx="2855546" cy="5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Datos semiestructurados …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185862"/>
            <a:ext cx="7229475" cy="477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18" y="1300162"/>
            <a:ext cx="2905125" cy="4657725"/>
          </a:xfrm>
          <a:prstGeom prst="rect">
            <a:avLst/>
          </a:prstGeom>
        </p:spPr>
      </p:pic>
      <p:sp>
        <p:nvSpPr>
          <p:cNvPr id="6" name="Content Placeholder 6 2 2"/>
          <p:cNvSpPr txBox="1">
            <a:spLocks/>
          </p:cNvSpPr>
          <p:nvPr/>
        </p:nvSpPr>
        <p:spPr>
          <a:xfrm>
            <a:off x="1173560" y="2900362"/>
            <a:ext cx="4108052" cy="304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</a:rPr>
              <a:t>Los usuarios pueden agregar más atributos.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Muchos atributos pueden tener cero o más valores.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Datos son incompletos.</a:t>
            </a:r>
            <a:endParaRPr lang="es-CL" sz="2000" dirty="0" smtClean="0">
              <a:solidFill>
                <a:srgbClr val="FF0000"/>
              </a:solidFill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de 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 </a:t>
            </a:r>
            <a:r>
              <a:rPr lang="es-CL" dirty="0" smtClean="0"/>
              <a:t>(</a:t>
            </a:r>
            <a:r>
              <a:rPr lang="es-CL" dirty="0" err="1" smtClean="0"/>
              <a:t>Arbol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9" y="1210953"/>
            <a:ext cx="3505864" cy="562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err="1" smtClean="0"/>
              <a:t>modeloS</a:t>
            </a:r>
            <a:r>
              <a:rPr lang="es-CL" noProof="0" dirty="0" smtClean="0"/>
              <a:t> DE </a:t>
            </a:r>
            <a:r>
              <a:rPr lang="es-CL" noProof="0" dirty="0" err="1" smtClean="0"/>
              <a:t>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8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2"/>
            <a:ext cx="3939615" cy="11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3942037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199"/>
            <a:ext cx="3945674" cy="4288545"/>
          </a:xfrm>
          <a:prstGeom prst="rect">
            <a:avLst/>
          </a:prstGeom>
        </p:spPr>
      </p:pic>
      <p:pic>
        <p:nvPicPr>
          <p:cNvPr id="7" name="Picture 4 2" descr="Br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12" name="Content Placeholder 6 2 2 1"/>
          <p:cNvSpPr txBox="1">
            <a:spLocks/>
          </p:cNvSpPr>
          <p:nvPr/>
        </p:nvSpPr>
        <p:spPr>
          <a:xfrm>
            <a:off x="228601" y="578594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Si no hay un valor, simplemente se puede omitir el valor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1" y="6368080"/>
            <a:ext cx="152399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¿H.A.P.A.?</a:t>
            </a:r>
          </a:p>
        </p:txBody>
      </p:sp>
      <p:sp>
        <p:nvSpPr>
          <p:cNvPr id="20" name="Content Placeholder 6 2 2 2"/>
          <p:cNvSpPr txBox="1">
            <a:spLocks/>
          </p:cNvSpPr>
          <p:nvPr/>
        </p:nvSpPr>
        <p:spPr>
          <a:xfrm>
            <a:off x="1752600" y="6368080"/>
            <a:ext cx="7216426" cy="4135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Usamos los nodos </a:t>
            </a:r>
            <a:r>
              <a:rPr lang="es-CL" sz="2000" i="1" dirty="0" err="1" smtClean="0">
                <a:solidFill>
                  <a:srgbClr val="FF0000"/>
                </a:solidFill>
              </a:rPr>
              <a:t>Bronn</a:t>
            </a:r>
            <a:r>
              <a:rPr lang="es-CL" sz="2000" i="1" dirty="0" smtClean="0">
                <a:solidFill>
                  <a:srgbClr val="FF0000"/>
                </a:solidFill>
              </a:rPr>
              <a:t> y Drogo como nombre y personaje</a:t>
            </a:r>
          </a:p>
        </p:txBody>
      </p:sp>
      <p:sp>
        <p:nvSpPr>
          <p:cNvPr id="21" name="Content Placeholder 6 2 2 2"/>
          <p:cNvSpPr txBox="1">
            <a:spLocks/>
          </p:cNvSpPr>
          <p:nvPr/>
        </p:nvSpPr>
        <p:spPr>
          <a:xfrm>
            <a:off x="64914" y="5332526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ontent Placeholder 6 2 2 2"/>
          <p:cNvSpPr txBox="1">
            <a:spLocks/>
          </p:cNvSpPr>
          <p:nvPr/>
        </p:nvSpPr>
        <p:spPr>
          <a:xfrm>
            <a:off x="64914" y="4944419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Content Placeholder 6 2 2 2"/>
          <p:cNvSpPr txBox="1">
            <a:spLocks/>
          </p:cNvSpPr>
          <p:nvPr/>
        </p:nvSpPr>
        <p:spPr>
          <a:xfrm>
            <a:off x="2748638" y="4944419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Content Placeholder 6 2 2 2"/>
          <p:cNvSpPr txBox="1">
            <a:spLocks/>
          </p:cNvSpPr>
          <p:nvPr/>
        </p:nvSpPr>
        <p:spPr>
          <a:xfrm>
            <a:off x="2754876" y="5317246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199"/>
            <a:ext cx="3944461" cy="4287946"/>
          </a:xfrm>
          <a:prstGeom prst="rect">
            <a:avLst/>
          </a:prstGeom>
        </p:spPr>
      </p:pic>
      <p:pic>
        <p:nvPicPr>
          <p:cNvPr id="7" name="Picture 4 2" descr="Br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Podemos considerar varios tipos de nodos (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s-CL" sz="2400" dirty="0" err="1" smtClean="0">
                <a:solidFill>
                  <a:schemeClr val="accent6">
                    <a:lumMod val="50000"/>
                  </a:schemeClr>
                </a:solidFill>
              </a:rPr>
              <a:t>string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es-CL" sz="2400" i="1" dirty="0" smtClean="0"/>
              <a:t>, </a:t>
            </a:r>
            <a:r>
              <a:rPr lang="es-CL" sz="2400" dirty="0" smtClean="0"/>
              <a:t>nodo complejo</a:t>
            </a:r>
            <a:r>
              <a:rPr lang="es-CL" sz="24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886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Podemos considerar varios tipos de nodos (</a:t>
            </a:r>
            <a:r>
              <a:rPr lang="es-CL" sz="2400" i="1" dirty="0" err="1" smtClean="0"/>
              <a:t>string</a:t>
            </a:r>
            <a:r>
              <a:rPr lang="es-CL" sz="2400" i="1" dirty="0" smtClean="0"/>
              <a:t>, </a:t>
            </a:r>
            <a:r>
              <a:rPr lang="es-CL" sz="2400" i="1" dirty="0" err="1" smtClean="0"/>
              <a:t>int</a:t>
            </a:r>
            <a:r>
              <a:rPr lang="es-CL" sz="2400" i="1" dirty="0" smtClean="0"/>
              <a:t>, </a:t>
            </a:r>
            <a:r>
              <a:rPr lang="es-CL" sz="2400" i="1" dirty="0" err="1" smtClean="0"/>
              <a:t>boolean</a:t>
            </a:r>
            <a:r>
              <a:rPr lang="es-CL" sz="2400" i="1" dirty="0" smtClean="0"/>
              <a:t>, etc.)</a:t>
            </a:r>
          </a:p>
        </p:txBody>
      </p:sp>
      <p:pic>
        <p:nvPicPr>
          <p:cNvPr id="11" name="Picture 2 2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37" y="1827125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2"/>
            <a:ext cx="3866224" cy="40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1219205"/>
            <a:ext cx="3933158" cy="2896092"/>
          </a:xfrm>
          <a:prstGeom prst="rect">
            <a:avLst/>
          </a:prstGeom>
        </p:spPr>
      </p:pic>
      <p:pic>
        <p:nvPicPr>
          <p:cNvPr id="14" name="Picture 2 3 2 1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133600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2" y="4676775"/>
            <a:ext cx="952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6"/>
            <a:ext cx="4048276" cy="4085649"/>
          </a:xfrm>
          <a:prstGeom prst="rect">
            <a:avLst/>
          </a:prstGeom>
        </p:spPr>
      </p:pic>
      <p:pic>
        <p:nvPicPr>
          <p:cNvPr id="11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Un nodo puede enlazar a varios nodos con el mismo etiqueta de arco</a:t>
            </a:r>
          </a:p>
        </p:txBody>
      </p:sp>
    </p:spTree>
    <p:extLst>
      <p:ext uri="{BB962C8B-B14F-4D97-AF65-F5344CB8AC3E}">
        <p14:creationId xmlns:p14="http://schemas.microsoft.com/office/powerpoint/2010/main" val="38487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9"/>
            <a:ext cx="4050968" cy="4485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9"/>
            <a:ext cx="4052764" cy="5281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4560" cy="5679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5459" cy="5680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1" y="2108141"/>
            <a:ext cx="436188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podemos decir que </a:t>
            </a:r>
            <a:r>
              <a:rPr lang="es-CL" sz="2000" i="1" dirty="0" err="1" smtClean="0"/>
              <a:t>Callum</a:t>
            </a:r>
            <a:r>
              <a:rPr lang="es-CL" sz="2000" i="1" dirty="0" smtClean="0"/>
              <a:t> </a:t>
            </a:r>
            <a:r>
              <a:rPr lang="es-CL" sz="2000" i="1" dirty="0" err="1" smtClean="0"/>
              <a:t>Warry</a:t>
            </a:r>
            <a:r>
              <a:rPr lang="es-CL" sz="2000" i="1" dirty="0" smtClean="0"/>
              <a:t> fue el primer actor de </a:t>
            </a:r>
            <a:r>
              <a:rPr lang="es-CL" sz="2000" i="1" dirty="0" err="1" smtClean="0"/>
              <a:t>Tommen</a:t>
            </a:r>
            <a:r>
              <a:rPr lang="es-CL" sz="2000" i="1" dirty="0" smtClean="0"/>
              <a:t> y </a:t>
            </a:r>
            <a:r>
              <a:rPr lang="es-CL" sz="2000" i="1" dirty="0" err="1" smtClean="0"/>
              <a:t>Dean</a:t>
            </a:r>
            <a:r>
              <a:rPr lang="es-CL" sz="2000" i="1" dirty="0" smtClean="0"/>
              <a:t> C. Chapman el segundo?</a:t>
            </a:r>
          </a:p>
        </p:txBody>
      </p:sp>
    </p:spTree>
    <p:extLst>
      <p:ext uri="{BB962C8B-B14F-4D97-AF65-F5344CB8AC3E}">
        <p14:creationId xmlns:p14="http://schemas.microsoft.com/office/powerpoint/2010/main" val="18903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6358" cy="5680475"/>
          </a:xfrm>
          <a:prstGeom prst="rect">
            <a:avLst/>
          </a:prstGeom>
        </p:spPr>
      </p:pic>
      <p:sp>
        <p:nvSpPr>
          <p:cNvPr id="8" name="Content Placeholder 6 2 2 2"/>
          <p:cNvSpPr txBox="1">
            <a:spLocks/>
          </p:cNvSpPr>
          <p:nvPr/>
        </p:nvSpPr>
        <p:spPr>
          <a:xfrm>
            <a:off x="4648201" y="3429000"/>
            <a:ext cx="4361886" cy="4219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Hay que representar orden “por mano”.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1" y="2108141"/>
            <a:ext cx="436188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podemos decir que </a:t>
            </a:r>
            <a:r>
              <a:rPr lang="es-CL" sz="2000" i="1" dirty="0" err="1" smtClean="0"/>
              <a:t>Callum</a:t>
            </a:r>
            <a:r>
              <a:rPr lang="es-CL" sz="2000" i="1" dirty="0" smtClean="0"/>
              <a:t> </a:t>
            </a:r>
            <a:r>
              <a:rPr lang="es-CL" sz="2000" i="1" dirty="0" err="1" smtClean="0"/>
              <a:t>Warry</a:t>
            </a:r>
            <a:r>
              <a:rPr lang="es-CL" sz="2000" i="1" dirty="0" smtClean="0"/>
              <a:t> fue el primer actor de </a:t>
            </a:r>
            <a:r>
              <a:rPr lang="es-CL" sz="2000" i="1" dirty="0" err="1" smtClean="0"/>
              <a:t>Tommen</a:t>
            </a:r>
            <a:r>
              <a:rPr lang="es-CL" sz="2000" i="1" dirty="0" smtClean="0"/>
              <a:t> y </a:t>
            </a:r>
            <a:r>
              <a:rPr lang="es-CL" sz="2000" i="1" dirty="0" err="1" smtClean="0"/>
              <a:t>Dean</a:t>
            </a:r>
            <a:r>
              <a:rPr lang="es-CL" sz="2000" i="1" dirty="0" smtClean="0"/>
              <a:t> C. Chapman el segundo?</a:t>
            </a:r>
          </a:p>
        </p:txBody>
      </p:sp>
    </p:spTree>
    <p:extLst>
      <p:ext uri="{BB962C8B-B14F-4D97-AF65-F5344CB8AC3E}">
        <p14:creationId xmlns:p14="http://schemas.microsoft.com/office/powerpoint/2010/main" val="23870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5459" cy="568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1" y="2108141"/>
            <a:ext cx="436188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podemos decir que </a:t>
            </a:r>
            <a:r>
              <a:rPr lang="es-CL" sz="2000" i="1" dirty="0" err="1" smtClean="0"/>
              <a:t>Callum</a:t>
            </a:r>
            <a:r>
              <a:rPr lang="es-CL" sz="2000" i="1" dirty="0" smtClean="0"/>
              <a:t> </a:t>
            </a:r>
            <a:r>
              <a:rPr lang="es-CL" sz="2000" i="1" dirty="0" err="1" smtClean="0"/>
              <a:t>Warry</a:t>
            </a:r>
            <a:r>
              <a:rPr lang="es-CL" sz="2000" i="1" dirty="0" smtClean="0"/>
              <a:t> fue el actor de </a:t>
            </a:r>
            <a:r>
              <a:rPr lang="es-CL" sz="2000" i="1" dirty="0" err="1" smtClean="0"/>
              <a:t>Tommen</a:t>
            </a:r>
            <a:r>
              <a:rPr lang="es-CL" sz="2000" i="1" dirty="0" smtClean="0"/>
              <a:t> desde el episodio 1 y </a:t>
            </a:r>
            <a:r>
              <a:rPr lang="es-CL" sz="2000" i="1" dirty="0" err="1" smtClean="0"/>
              <a:t>Dean</a:t>
            </a:r>
            <a:r>
              <a:rPr lang="es-CL" sz="2000" i="1" dirty="0" smtClean="0"/>
              <a:t> C. Chapman fue desde el episodio 31?</a:t>
            </a:r>
          </a:p>
        </p:txBody>
      </p:sp>
    </p:spTree>
    <p:extLst>
      <p:ext uri="{BB962C8B-B14F-4D97-AF65-F5344CB8AC3E}">
        <p14:creationId xmlns:p14="http://schemas.microsoft.com/office/powerpoint/2010/main" val="10490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1"/>
            <a:ext cx="4091272" cy="5289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1" y="2108141"/>
            <a:ext cx="436188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podemos decir que </a:t>
            </a:r>
            <a:r>
              <a:rPr lang="es-CL" sz="2000" i="1" dirty="0" err="1" smtClean="0"/>
              <a:t>Callum</a:t>
            </a:r>
            <a:r>
              <a:rPr lang="es-CL" sz="2000" i="1" dirty="0" smtClean="0"/>
              <a:t> </a:t>
            </a:r>
            <a:r>
              <a:rPr lang="es-CL" sz="2000" i="1" dirty="0" err="1" smtClean="0"/>
              <a:t>Warry</a:t>
            </a:r>
            <a:r>
              <a:rPr lang="es-CL" sz="2000" i="1" dirty="0" smtClean="0"/>
              <a:t> fue el actor de </a:t>
            </a:r>
            <a:r>
              <a:rPr lang="es-CL" sz="2000" i="1" dirty="0" err="1" smtClean="0"/>
              <a:t>Tommen</a:t>
            </a:r>
            <a:r>
              <a:rPr lang="es-CL" sz="2000" i="1" dirty="0" smtClean="0"/>
              <a:t> desde el episodio 1 y </a:t>
            </a:r>
            <a:r>
              <a:rPr lang="es-CL" sz="2000" i="1" dirty="0" err="1" smtClean="0"/>
              <a:t>Dean</a:t>
            </a:r>
            <a:r>
              <a:rPr lang="es-CL" sz="2000" i="1" dirty="0" smtClean="0"/>
              <a:t> C. Chapman fue desde el episodio 31?</a:t>
            </a:r>
          </a:p>
        </p:txBody>
      </p:sp>
      <p:sp>
        <p:nvSpPr>
          <p:cNvPr id="12" name="Content Placeholder 6 2 2 2"/>
          <p:cNvSpPr txBox="1">
            <a:spLocks/>
          </p:cNvSpPr>
          <p:nvPr/>
        </p:nvSpPr>
        <p:spPr>
          <a:xfrm>
            <a:off x="4648201" y="3789122"/>
            <a:ext cx="4361886" cy="101147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Si una relación no es binaria, se puede usar un nodo para representar la relación.</a:t>
            </a: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4648201" y="5158142"/>
            <a:ext cx="4361886" cy="70925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(Se puede representar orden de esta manera también.)</a:t>
            </a:r>
          </a:p>
        </p:txBody>
      </p:sp>
    </p:spTree>
    <p:extLst>
      <p:ext uri="{BB962C8B-B14F-4D97-AF65-F5344CB8AC3E}">
        <p14:creationId xmlns:p14="http://schemas.microsoft.com/office/powerpoint/2010/main" val="341839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2133" y="5170009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err="1" smtClean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Dean</a:t>
            </a:r>
            <a:r>
              <a:rPr lang="es-CL" sz="2800" dirty="0" smtClean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-Charles Chapman</a:t>
            </a:r>
            <a:endParaRPr lang="es-CL" sz="2800" dirty="0">
              <a:solidFill>
                <a:schemeClr val="accent1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53" y="2340429"/>
            <a:ext cx="6736080" cy="2903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197429"/>
            <a:ext cx="2563022" cy="3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5838"/>
            <a:ext cx="8382000" cy="715962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… grafos son más flexible </a:t>
            </a:r>
            <a:br>
              <a:rPr lang="es-CL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que datos relacionales (y arboles) también.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868" name="Picture 4" descr="http://giant.gfycat.com/SpectacularLavishHorsemou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38831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La conclusión de esta parte …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¿PERO DÓNDE SE USAN GRAFOS?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79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 / La Web </a:t>
            </a:r>
            <a:r>
              <a:rPr lang="es-CL" dirty="0" err="1" smtClean="0"/>
              <a:t>Semantica</a:t>
            </a:r>
            <a:endParaRPr lang="es-C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95400"/>
            <a:ext cx="4419600" cy="44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2999"/>
            <a:ext cx="6890400" cy="490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¡La Web es magnífica!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248400"/>
            <a:ext cx="276497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¿Pero puede ser mejor?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2917371" y="6248399"/>
            <a:ext cx="6031825" cy="40011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… a veces es difícil encontrar información relevante.</a:t>
            </a:r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88621" cy="4906963"/>
          </a:xfrm>
        </p:spPr>
      </p:pic>
    </p:spTree>
    <p:extLst>
      <p:ext uri="{BB962C8B-B14F-4D97-AF65-F5344CB8AC3E}">
        <p14:creationId xmlns:p14="http://schemas.microsoft.com/office/powerpoint/2010/main" val="26802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latin typeface="Comic Sans MS" panose="030F0702030302020204" pitchFamily="66" charset="0"/>
              </a:rPr>
              <a:t>¡Pero Google es magnífico!</a:t>
            </a:r>
            <a:endParaRPr lang="es-CL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 descr="http://i.imgur.com/9U6uc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23109"/>
            <a:ext cx="6587836" cy="16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justsomething.co/wp-content/uploads/2014/03/hilarious-google-searches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92" y="3477427"/>
            <a:ext cx="336430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3276600"/>
            <a:ext cx="5122654" cy="337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4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9530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¿Es un “verdadero” árbol?</a:t>
            </a:r>
          </a:p>
        </p:txBody>
      </p:sp>
      <p:sp>
        <p:nvSpPr>
          <p:cNvPr id="12" name="Content Placeholder 6 2 2 1"/>
          <p:cNvSpPr txBox="1">
            <a:spLocks/>
          </p:cNvSpPr>
          <p:nvPr/>
        </p:nvSpPr>
        <p:spPr>
          <a:xfrm>
            <a:off x="2251218" y="2561327"/>
            <a:ext cx="4682981" cy="277183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1600201" y="3581400"/>
            <a:ext cx="2137009" cy="249756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ontent Placeholder 6 2 2 3"/>
          <p:cNvSpPr txBox="1">
            <a:spLocks/>
          </p:cNvSpPr>
          <p:nvPr/>
        </p:nvSpPr>
        <p:spPr>
          <a:xfrm>
            <a:off x="4706373" y="5469925"/>
            <a:ext cx="3657600" cy="103346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err="1" smtClean="0"/>
              <a:t>Umm</a:t>
            </a:r>
            <a:r>
              <a:rPr lang="es-CL" sz="2000" i="1" dirty="0" smtClean="0"/>
              <a:t> … sí y no. </a:t>
            </a: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Es feo tener tres nodos para Ale (y es </a:t>
            </a:r>
            <a:r>
              <a:rPr lang="es-CL" sz="2000" i="1" dirty="0">
                <a:solidFill>
                  <a:srgbClr val="FF0000"/>
                </a:solidFill>
              </a:rPr>
              <a:t>más difícil consultar)</a:t>
            </a:r>
            <a:endParaRPr lang="es-CL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 pueden encontrar respuestas directas</a:t>
            </a:r>
            <a:endParaRPr lang="es-C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2831"/>
            <a:ext cx="8728364" cy="400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6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5" y="1216720"/>
            <a:ext cx="3320921" cy="259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2565" y="1440000"/>
            <a:ext cx="1950235" cy="11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Haciendo un informe para su clase …</a:t>
            </a:r>
            <a:endParaRPr lang="es-CL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962400" y="1744908"/>
            <a:ext cx="5181600" cy="32080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000" b="1" dirty="0" smtClean="0"/>
              <a:t>Quiere encontrar </a:t>
            </a:r>
            <a:r>
              <a:rPr lang="es-CL" sz="2000" b="1" i="1" dirty="0" smtClean="0"/>
              <a:t>cada</a:t>
            </a:r>
            <a:r>
              <a:rPr lang="es-CL" sz="2000" b="1" dirty="0" smtClean="0"/>
              <a:t>:</a:t>
            </a:r>
          </a:p>
          <a:p>
            <a:pPr lvl="1"/>
            <a:r>
              <a:rPr lang="es-CL" sz="1800" u="sng" dirty="0" smtClean="0"/>
              <a:t>Ganadores del Premio Nobel en Literatura</a:t>
            </a:r>
          </a:p>
          <a:p>
            <a:pPr lvl="1"/>
            <a:r>
              <a:rPr lang="es-CL" sz="1800" dirty="0" smtClean="0"/>
              <a:t>Que han luchado en </a:t>
            </a:r>
            <a:r>
              <a:rPr lang="es-CL" sz="1800" u="sng" dirty="0" smtClean="0"/>
              <a:t>una guerra</a:t>
            </a:r>
          </a:p>
          <a:p>
            <a:pPr lvl="1"/>
            <a:r>
              <a:rPr lang="es-CL" sz="1800" dirty="0" smtClean="0"/>
              <a:t>El </a:t>
            </a:r>
            <a:r>
              <a:rPr lang="es-CL" sz="1800" u="sng" dirty="0" smtClean="0"/>
              <a:t>año que ganaron el premio</a:t>
            </a:r>
          </a:p>
          <a:p>
            <a:pPr lvl="1"/>
            <a:r>
              <a:rPr lang="es-CL" sz="1800" dirty="0" smtClean="0"/>
              <a:t>Y el </a:t>
            </a:r>
            <a:r>
              <a:rPr lang="es-CL" sz="1800" u="sng" dirty="0" smtClean="0"/>
              <a:t>año que comenzó la guerra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27" y="4546067"/>
            <a:ext cx="2298621" cy="2311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298" y="1479845"/>
            <a:ext cx="988078" cy="988078"/>
          </a:xfrm>
          <a:prstGeom prst="rect">
            <a:avLst/>
          </a:prstGeom>
        </p:spPr>
      </p:pic>
      <p:pic>
        <p:nvPicPr>
          <p:cNvPr id="1026" name="Picture 2" descr="http://www.pd4pic.com/images/black-icon-outline-world-war-symbol-drawing-m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70" y="1544597"/>
            <a:ext cx="1004347" cy="87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0" y="5702033"/>
            <a:ext cx="41148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¿Cómo se puede encontrar esta información con la Web actual?</a:t>
            </a:r>
          </a:p>
        </p:txBody>
      </p:sp>
    </p:spTree>
    <p:extLst>
      <p:ext uri="{BB962C8B-B14F-4D97-AF65-F5344CB8AC3E}">
        <p14:creationId xmlns:p14="http://schemas.microsoft.com/office/powerpoint/2010/main" val="38393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Muchas pestañas de Wikipedia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08314"/>
            <a:ext cx="6324600" cy="4372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2913"/>
            <a:ext cx="6324600" cy="4379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1801103"/>
            <a:ext cx="6286500" cy="433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0" y="2104987"/>
            <a:ext cx="6248400" cy="4295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47244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600" dirty="0" smtClean="0">
                <a:solidFill>
                  <a:srgbClr val="FF0000"/>
                </a:solidFill>
              </a:rPr>
              <a:t>…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27" y="4546067"/>
            <a:ext cx="2298621" cy="231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05" y="4546067"/>
            <a:ext cx="2303343" cy="2315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en el espectro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5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Semántica …</a:t>
            </a:r>
            <a:endParaRPr lang="es-CL" dirty="0"/>
          </a:p>
        </p:txBody>
      </p:sp>
      <p:grpSp>
        <p:nvGrpSpPr>
          <p:cNvPr id="3" name="Group 2"/>
          <p:cNvGrpSpPr/>
          <p:nvPr/>
        </p:nvGrpSpPr>
        <p:grpSpPr>
          <a:xfrm>
            <a:off x="3657600" y="762000"/>
            <a:ext cx="5562600" cy="5524500"/>
            <a:chOff x="3143250" y="990600"/>
            <a:chExt cx="6134100" cy="6134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250" y="990600"/>
              <a:ext cx="6134100" cy="6134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725231" y="19238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25231" y="36764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5231" y="55052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86784"/>
            <a:ext cx="3657600" cy="371178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6108444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… una base de datos global usando la Web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292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de Datos en el espectro de datos</a:t>
            </a:r>
            <a:endParaRPr lang="es-CL" dirty="0"/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TextBox 26"/>
          <p:cNvSpPr txBox="1"/>
          <p:nvPr/>
        </p:nvSpPr>
        <p:spPr>
          <a:xfrm>
            <a:off x="5399183" y="1676399"/>
            <a:ext cx="334527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¿Y si quisiéramos estructurar los datos de la Web y crear una Web de Datos, donde la pondríamos en el espectro?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32429" y="5635133"/>
            <a:ext cx="650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← 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¿La Web de </a:t>
            </a:r>
            <a:r>
              <a:rPr lang="en-US" sz="5400" b="1" dirty="0" err="1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Datos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Content Placeholder 6 2 2 2"/>
          <p:cNvSpPr txBox="1">
            <a:spLocks/>
          </p:cNvSpPr>
          <p:nvPr/>
        </p:nvSpPr>
        <p:spPr>
          <a:xfrm>
            <a:off x="5399183" y="3276600"/>
            <a:ext cx="3345272" cy="76098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>
                <a:solidFill>
                  <a:srgbClr val="FF0000"/>
                </a:solidFill>
              </a:rPr>
              <a:t>Imaginemos el </a:t>
            </a:r>
            <a:r>
              <a:rPr lang="es-CL" sz="2000" dirty="0" smtClean="0">
                <a:solidFill>
                  <a:srgbClr val="FF0000"/>
                </a:solidFill>
              </a:rPr>
              <a:t>esquema relacional. :/</a:t>
            </a:r>
            <a:endParaRPr lang="es-CL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8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 animBg="1"/>
      <p:bldP spid="35" grpId="0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de Datos en el espectro de datos</a:t>
            </a:r>
            <a:endParaRPr lang="es-CL" dirty="0"/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TextBox 26"/>
          <p:cNvSpPr txBox="1"/>
          <p:nvPr/>
        </p:nvSpPr>
        <p:spPr>
          <a:xfrm>
            <a:off x="5399183" y="1676399"/>
            <a:ext cx="334527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¿Y si quisiéramos estructurar los datos de la Web y crear una Web de Datos, donde la pondríamos en el espectro?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32429" y="4419600"/>
            <a:ext cx="650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← 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La Web de </a:t>
            </a:r>
            <a:r>
              <a:rPr lang="en-US" sz="5400" b="1" dirty="0" err="1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Datos</a:t>
            </a:r>
            <a:endParaRPr lang="en-US" sz="5400" b="1" cap="none" spc="0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Content Placeholder 6 2 2 2"/>
          <p:cNvSpPr txBox="1">
            <a:spLocks/>
          </p:cNvSpPr>
          <p:nvPr/>
        </p:nvSpPr>
        <p:spPr>
          <a:xfrm>
            <a:off x="5399183" y="3276600"/>
            <a:ext cx="3345272" cy="75986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00B050"/>
                </a:solidFill>
              </a:rPr>
              <a:t>Parece más razonable usar grafos dado su flexibilidad</a:t>
            </a:r>
            <a:endParaRPr lang="es-CL" sz="2000" i="1" dirty="0" smtClean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99183" y="5429487"/>
            <a:ext cx="3345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¿Pero qué </a:t>
            </a:r>
            <a:r>
              <a:rPr lang="es-CL" sz="2000" i="1" u="sng" dirty="0" smtClean="0"/>
              <a:t>formato</a:t>
            </a:r>
            <a:r>
              <a:rPr lang="es-CL" sz="2000" i="1" dirty="0" smtClean="0"/>
              <a:t> de datos podemos ocupar entonces?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8134854" y="6316641"/>
            <a:ext cx="609601" cy="35724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…</a:t>
            </a:r>
            <a:endParaRPr lang="es-CL" sz="2000" dirty="0" smtClean="0"/>
          </a:p>
        </p:txBody>
      </p:sp>
    </p:spTree>
    <p:extLst>
      <p:ext uri="{BB962C8B-B14F-4D97-AF65-F5344CB8AC3E}">
        <p14:creationId xmlns:p14="http://schemas.microsoft.com/office/powerpoint/2010/main" val="20068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RESOURCE DESCRIPTION FORMAT</a:t>
            </a:r>
            <a:br>
              <a:rPr lang="es-CL" dirty="0" smtClean="0"/>
            </a:br>
            <a:r>
              <a:rPr lang="es-CL" dirty="0" smtClean="0"/>
              <a:t>(RDF)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dirty="0" smtClean="0"/>
              <a:t>Formato de Descripción de Recursos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9877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el mundo con triples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3" y="1371598"/>
            <a:ext cx="5175214" cy="19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¿Agregar información? Concatenar triples.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7244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¿Es un árbol ahora?</a:t>
            </a:r>
          </a:p>
        </p:txBody>
      </p:sp>
      <p:sp>
        <p:nvSpPr>
          <p:cNvPr id="22" name="Content Placeholder 6 2 2"/>
          <p:cNvSpPr txBox="1">
            <a:spLocks/>
          </p:cNvSpPr>
          <p:nvPr/>
        </p:nvSpPr>
        <p:spPr>
          <a:xfrm>
            <a:off x="4706373" y="5276119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Hay ciclos, entonces ¡no!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6373" y="5803403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¿Aparte de eso, H.A.P.A.?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706373" y="6355122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¿De dónde es </a:t>
            </a:r>
            <a:r>
              <a:rPr lang="es-CL" sz="2000" i="1" dirty="0" err="1" smtClean="0">
                <a:solidFill>
                  <a:srgbClr val="FF0000"/>
                </a:solidFill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</a:rPr>
              <a:t> 5?</a:t>
            </a:r>
            <a:endParaRPr lang="es-CL" sz="20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Los triples representan un grafo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4144870"/>
            <a:ext cx="3041055" cy="432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Los triples representan un grafo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4144870"/>
            <a:ext cx="3041055" cy="432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990601"/>
            <a:ext cx="9144000" cy="5105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loud Callout 6"/>
          <p:cNvSpPr/>
          <p:nvPr/>
        </p:nvSpPr>
        <p:spPr>
          <a:xfrm>
            <a:off x="364975" y="1543434"/>
            <a:ext cx="2729650" cy="2667045"/>
          </a:xfrm>
          <a:prstGeom prst="cloudCallout">
            <a:avLst>
              <a:gd name="adj1" fmla="val 82974"/>
              <a:gd name="adj2" fmla="val 668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Cloud Callout 7"/>
          <p:cNvSpPr/>
          <p:nvPr/>
        </p:nvSpPr>
        <p:spPr>
          <a:xfrm>
            <a:off x="5643844" y="1801874"/>
            <a:ext cx="2541707" cy="2451089"/>
          </a:xfrm>
          <a:prstGeom prst="cloudCallout">
            <a:avLst>
              <a:gd name="adj1" fmla="val -81445"/>
              <a:gd name="adj2" fmla="val 629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4" descr="https://upload.wikimedia.org/wikipedia/commons/d/d7/DublinM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4" y="2270130"/>
            <a:ext cx="1614054" cy="134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fbcdn-profile-a.akamaihd.net/hprofile-ak-xap1/v/t1.0-1/p100x100/988800_10202913553537340_611864915_n.jpg?oh=ce70e68959e2bee328c95312d4a5444a&amp;oe=567AA552&amp;__gda__=1450512880_c6fb067f216e1fdc4ff40790995e4b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55576" cy="13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578051" cy="60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32" y="5056246"/>
            <a:ext cx="506730" cy="2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Idea: Usar los identificadores de la Web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sz="3000" dirty="0" smtClean="0">
                <a:solidFill>
                  <a:schemeClr val="accent6">
                    <a:lumMod val="75000"/>
                  </a:schemeClr>
                </a:solidFill>
              </a:rPr>
              <a:t>URL: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Uniform</a:t>
            </a:r>
            <a:r>
              <a:rPr lang="es-CL" sz="3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Resource</a:t>
            </a:r>
            <a:r>
              <a:rPr lang="es-CL" sz="3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endParaRPr lang="es-CL" sz="30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s-CL" sz="2600" dirty="0" smtClean="0"/>
              <a:t>La ubicación de un recurso de la Web </a:t>
            </a:r>
          </a:p>
          <a:p>
            <a:pPr lvl="1"/>
            <a:r>
              <a:rPr lang="es-CL" sz="2600" dirty="0" smtClean="0"/>
              <a:t>(</a:t>
            </a:r>
            <a:r>
              <a:rPr lang="es-CL" sz="2600" dirty="0" err="1" smtClean="0"/>
              <a:t>e.g</a:t>
            </a:r>
            <a:r>
              <a:rPr lang="es-CL" sz="2600" dirty="0" smtClean="0"/>
              <a:t>., una pagina Web)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http://ex.org/Dubl%C3%ADn.html</a:t>
            </a:r>
          </a:p>
          <a:p>
            <a:endParaRPr lang="es-CL" sz="3000" dirty="0" smtClean="0"/>
          </a:p>
          <a:p>
            <a:r>
              <a:rPr lang="es-CL" sz="3000" dirty="0" smtClean="0">
                <a:solidFill>
                  <a:srgbClr val="0070C0"/>
                </a:solidFill>
              </a:rPr>
              <a:t>URI: </a:t>
            </a:r>
            <a:r>
              <a:rPr lang="es-CL" sz="3000" i="1" dirty="0" err="1" smtClean="0">
                <a:solidFill>
                  <a:srgbClr val="0070C0"/>
                </a:solidFill>
              </a:rPr>
              <a:t>Uniform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i="1" dirty="0" err="1" smtClean="0">
                <a:solidFill>
                  <a:srgbClr val="0070C0"/>
                </a:solidFill>
              </a:rPr>
              <a:t>Resource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i="1" dirty="0" err="1" smtClean="0">
                <a:solidFill>
                  <a:srgbClr val="0070C0"/>
                </a:solidFill>
              </a:rPr>
              <a:t>Identifier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dirty="0" smtClean="0">
                <a:solidFill>
                  <a:srgbClr val="0070C0"/>
                </a:solidFill>
              </a:rPr>
              <a:t>(RDF 1.0)</a:t>
            </a:r>
          </a:p>
          <a:p>
            <a:pPr lvl="1"/>
            <a:r>
              <a:rPr lang="es-CL" sz="2600" dirty="0" smtClean="0"/>
              <a:t>Un identificador de un recurso general</a:t>
            </a:r>
          </a:p>
          <a:p>
            <a:pPr lvl="1"/>
            <a:r>
              <a:rPr lang="es-CL" sz="2600" dirty="0" smtClean="0"/>
              <a:t>(</a:t>
            </a:r>
            <a:r>
              <a:rPr lang="es-CL" sz="2600" dirty="0" err="1" smtClean="0"/>
              <a:t>e.g</a:t>
            </a:r>
            <a:r>
              <a:rPr lang="es-CL" sz="2600" dirty="0" smtClean="0"/>
              <a:t>., una ciudad)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http://ex.org/Dubl%C3%ADn</a:t>
            </a:r>
          </a:p>
          <a:p>
            <a:endParaRPr lang="es-CL" sz="3000" dirty="0" smtClean="0"/>
          </a:p>
          <a:p>
            <a:r>
              <a:rPr lang="es-CL" sz="3000" dirty="0" smtClean="0">
                <a:solidFill>
                  <a:srgbClr val="00B050"/>
                </a:solidFill>
              </a:rPr>
              <a:t>IRI: </a:t>
            </a:r>
            <a:r>
              <a:rPr lang="es-CL" sz="3000" i="1" dirty="0" err="1" smtClean="0">
                <a:solidFill>
                  <a:srgbClr val="00B050"/>
                </a:solidFill>
              </a:rPr>
              <a:t>Internationalised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i="1" dirty="0" err="1" smtClean="0">
                <a:solidFill>
                  <a:srgbClr val="00B050"/>
                </a:solidFill>
              </a:rPr>
              <a:t>Resource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i="1" dirty="0" err="1" smtClean="0">
                <a:solidFill>
                  <a:srgbClr val="00B050"/>
                </a:solidFill>
              </a:rPr>
              <a:t>Identifier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dirty="0" smtClean="0">
                <a:solidFill>
                  <a:srgbClr val="00B050"/>
                </a:solidFill>
              </a:rPr>
              <a:t>(RDF 1.1)</a:t>
            </a:r>
          </a:p>
          <a:p>
            <a:pPr lvl="1"/>
            <a:r>
              <a:rPr lang="es-CL" sz="2600" dirty="0" smtClean="0"/>
              <a:t>Una URI que permite caracteres en </a:t>
            </a:r>
            <a:r>
              <a:rPr lang="es-CL" sz="2600" i="1" dirty="0" smtClean="0"/>
              <a:t>Unicode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http://ex.org/Dublín</a:t>
            </a:r>
            <a:endParaRPr lang="es-CL" sz="2600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Usaremos </a:t>
            </a:r>
            <a:r>
              <a:rPr lang="es-CL" dirty="0" err="1" smtClean="0"/>
              <a:t>IRIs</a:t>
            </a:r>
            <a:r>
              <a:rPr lang="es-CL" dirty="0" smtClean="0"/>
              <a:t> con prefijos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pPr marL="0" lvl="1" indent="0">
              <a:buNone/>
            </a:pP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http://ex.org/Dublín </a:t>
            </a:r>
            <a:r>
              <a:rPr lang="es-C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</a:t>
            </a:r>
            <a:r>
              <a:rPr lang="es-CL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s-CL" dirty="0" smtClean="0">
              <a:solidFill>
                <a:srgbClr val="00B050"/>
              </a:solidFill>
            </a:endParaRPr>
          </a:p>
          <a:p>
            <a:pPr marL="742950" lvl="2" indent="-342900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” denota un </a:t>
            </a:r>
            <a:r>
              <a:rPr lang="es-CL" u="sng" dirty="0" smtClean="0">
                <a:solidFill>
                  <a:schemeClr val="accent6">
                    <a:lumMod val="75000"/>
                  </a:schemeClr>
                </a:solidFill>
              </a:rPr>
              <a:t>prefijo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s-CL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</a:t>
            </a:r>
          </a:p>
          <a:p>
            <a:pPr marL="742950" lvl="2" indent="-342900"/>
            <a:r>
              <a:rPr lang="es-CL" dirty="0" smtClean="0">
                <a:solidFill>
                  <a:srgbClr val="00B050"/>
                </a:solidFill>
                <a:cs typeface="Courier New" panose="02070309020205020404" pitchFamily="49" charset="0"/>
              </a:rPr>
              <a:t>“</a:t>
            </a:r>
            <a:r>
              <a:rPr lang="es-CL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r>
              <a:rPr lang="es-CL" dirty="0" smtClean="0">
                <a:solidFill>
                  <a:srgbClr val="00B050"/>
                </a:solidFill>
                <a:cs typeface="Courier New" panose="02070309020205020404" pitchFamily="49" charset="0"/>
              </a:rPr>
              <a:t>” en un </a:t>
            </a:r>
            <a:r>
              <a:rPr lang="es-CL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nombre local</a:t>
            </a:r>
          </a:p>
          <a:p>
            <a:pPr marL="742950" lvl="2" indent="-342900"/>
            <a:endParaRPr lang="es-CL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lvl="1" indent="0">
              <a:buNone/>
            </a:pPr>
            <a:r>
              <a:rPr lang="es-CL" u="sng" dirty="0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comunes: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4492677"/>
            <a:ext cx="5653088" cy="16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Desde </a:t>
            </a:r>
            <a:r>
              <a:rPr lang="es-CL" dirty="0" err="1" smtClean="0"/>
              <a:t>strings</a:t>
            </a:r>
            <a:r>
              <a:rPr lang="es-CL" dirty="0" smtClean="0"/>
              <a:t> …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46576" cy="25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5" y="4389471"/>
            <a:ext cx="6599831" cy="1996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… hasta identificadores de la Web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460082" cy="25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5" y="4389471"/>
            <a:ext cx="6599831" cy="1996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¿y qué pasa con números, etc.? …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460082" cy="250566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7216130" y="5874908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5638800" y="4422128"/>
            <a:ext cx="3345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¿Deberíamos asignar </a:t>
            </a:r>
            <a:r>
              <a:rPr lang="es-CL" sz="2000" i="1" dirty="0" err="1" smtClean="0"/>
              <a:t>IRIs</a:t>
            </a:r>
            <a:r>
              <a:rPr lang="es-CL" sz="2000" i="1" dirty="0" smtClean="0"/>
              <a:t> a números, booleanos, etc.?</a:t>
            </a:r>
          </a:p>
        </p:txBody>
      </p:sp>
    </p:spTree>
    <p:extLst>
      <p:ext uri="{BB962C8B-B14F-4D97-AF65-F5344CB8AC3E}">
        <p14:creationId xmlns:p14="http://schemas.microsoft.com/office/powerpoint/2010/main" val="27825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Literals</a:t>
            </a:r>
            <a:r>
              <a:rPr lang="es-CL" dirty="0" smtClean="0"/>
              <a:t> representan “valores”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… como </a:t>
            </a:r>
            <a:r>
              <a:rPr lang="es-CL" dirty="0" err="1" smtClean="0"/>
              <a:t>strings</a:t>
            </a:r>
            <a:r>
              <a:rPr lang="es-CL" dirty="0" smtClean="0"/>
              <a:t>, </a:t>
            </a:r>
            <a:r>
              <a:rPr lang="es-CL" dirty="0" err="1" smtClean="0"/>
              <a:t>numeros</a:t>
            </a:r>
            <a:r>
              <a:rPr lang="es-CL" dirty="0" smtClean="0"/>
              <a:t>, booleanos, fechas …</a:t>
            </a:r>
          </a:p>
          <a:p>
            <a:endParaRPr lang="es-CL" dirty="0" smtClean="0"/>
          </a:p>
          <a:p>
            <a:r>
              <a:rPr lang="es-CL" dirty="0" smtClean="0"/>
              <a:t>Pero solo se permiten como objeto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7" y="3665220"/>
            <a:ext cx="6843147" cy="212809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2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usan los tipos de XML </a:t>
            </a:r>
            <a:r>
              <a:rPr lang="es-CL" dirty="0" err="1" smtClean="0"/>
              <a:t>Schema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usan los tipos de XML </a:t>
            </a:r>
            <a:r>
              <a:rPr lang="es-CL" dirty="0" err="1" smtClean="0"/>
              <a:t>Schema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0" y="1349700"/>
            <a:ext cx="1814934" cy="16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2" y="1850896"/>
            <a:ext cx="2499452" cy="16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35" y="3209839"/>
            <a:ext cx="2621730" cy="169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74" y="3542877"/>
            <a:ext cx="2890126" cy="171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2" y="4670966"/>
            <a:ext cx="5435712" cy="2324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6477000"/>
            <a:ext cx="300437" cy="348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6" y="5432701"/>
            <a:ext cx="1406081" cy="176093"/>
          </a:xfrm>
          <a:prstGeom prst="rect">
            <a:avLst/>
          </a:prstGeom>
        </p:spPr>
      </p:pic>
      <p:sp>
        <p:nvSpPr>
          <p:cNvPr id="26" name="Content Placeholder 6 2 2 2"/>
          <p:cNvSpPr txBox="1">
            <a:spLocks/>
          </p:cNvSpPr>
          <p:nvPr/>
        </p:nvSpPr>
        <p:spPr>
          <a:xfrm>
            <a:off x="2085690" y="5301983"/>
            <a:ext cx="3345272" cy="793399"/>
          </a:xfrm>
          <a:prstGeom prst="rect">
            <a:avLst/>
          </a:prstGeom>
          <a:solidFill>
            <a:srgbClr val="FFFF00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s-CL" sz="2000" dirty="0" smtClean="0"/>
              <a:t>Por defecto un </a:t>
            </a:r>
            <a:r>
              <a:rPr lang="es-CL" sz="2000" dirty="0" err="1" smtClean="0"/>
              <a:t>string</a:t>
            </a:r>
            <a:endParaRPr lang="es-CL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25905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pueden usar etiquetas de idiomas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0" y="1349700"/>
            <a:ext cx="1814934" cy="16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2" y="1850896"/>
            <a:ext cx="2499452" cy="16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35" y="3209839"/>
            <a:ext cx="2621730" cy="169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74" y="3542877"/>
            <a:ext cx="2890126" cy="171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2" y="4670966"/>
            <a:ext cx="5435712" cy="2324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6" y="5432701"/>
            <a:ext cx="1406081" cy="1760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6477000"/>
            <a:ext cx="300437" cy="34878"/>
          </a:xfrm>
          <a:prstGeom prst="rect">
            <a:avLst/>
          </a:prstGeom>
        </p:spPr>
      </p:pic>
      <p:sp>
        <p:nvSpPr>
          <p:cNvPr id="22" name="Content Placeholder 6 2 2 2"/>
          <p:cNvSpPr txBox="1">
            <a:spLocks/>
          </p:cNvSpPr>
          <p:nvPr/>
        </p:nvSpPr>
        <p:spPr>
          <a:xfrm>
            <a:off x="726642" y="5764029"/>
            <a:ext cx="7388657" cy="636771"/>
          </a:xfrm>
          <a:prstGeom prst="rect">
            <a:avLst/>
          </a:prstGeom>
          <a:solidFill>
            <a:srgbClr val="FFFF00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4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s-CL" sz="2000" dirty="0" smtClean="0"/>
              <a:t>Etiquetas de </a:t>
            </a:r>
            <a:r>
              <a:rPr lang="es-CL" sz="2000" dirty="0" err="1" smtClean="0"/>
              <a:t>idoma</a:t>
            </a:r>
            <a:endParaRPr lang="es-CL" sz="2000" i="1" dirty="0" smtClean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7" y="5843846"/>
            <a:ext cx="1437182" cy="176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842021"/>
            <a:ext cx="1833584" cy="17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25" y="5809728"/>
            <a:ext cx="2913157" cy="2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SPARQL: SPARQL </a:t>
            </a:r>
            <a:r>
              <a:rPr lang="es-CL" dirty="0" err="1" smtClean="0"/>
              <a:t>ProtocOl</a:t>
            </a:r>
            <a:r>
              <a:rPr lang="es-CL" dirty="0" smtClean="0"/>
              <a:t> and RDF </a:t>
            </a:r>
            <a:r>
              <a:rPr lang="es-CL" dirty="0" err="1" smtClean="0"/>
              <a:t>Query</a:t>
            </a:r>
            <a:r>
              <a:rPr lang="es-CL" dirty="0" smtClean="0"/>
              <a:t> </a:t>
            </a:r>
            <a:r>
              <a:rPr lang="es-CL" dirty="0" err="1" smtClean="0"/>
              <a:t>langauge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dirty="0" smtClean="0"/>
              <a:t>Protocolo y Lenguaje de Consulta de RDF: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6736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Consultar Grafos en RDF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“Quién protagoniza en la película ‘</a:t>
            </a:r>
            <a:r>
              <a:rPr lang="es-CL" sz="2000" dirty="0" err="1" smtClean="0"/>
              <a:t>Sharknado</a:t>
            </a:r>
            <a:r>
              <a:rPr lang="es-CL" sz="2000" dirty="0" smtClean="0"/>
              <a:t>’?”</a:t>
            </a:r>
            <a:endParaRPr lang="es-CL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Consultar Grafos en RDF</a:t>
            </a:r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5181606"/>
            <a:ext cx="1540488" cy="753671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9050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endParaRPr lang="es-CL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Soluciones:</a:t>
            </a:r>
            <a:endParaRPr lang="es-CL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3" y="5105400"/>
            <a:ext cx="3397746" cy="123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dirty="0" smtClean="0"/>
              <a:t>: Abreviaturas de </a:t>
            </a:r>
            <a:r>
              <a:rPr lang="es-CL" dirty="0" err="1" smtClean="0"/>
              <a:t>IRIs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" y="5105405"/>
            <a:ext cx="3400310" cy="12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357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clausula de </a:t>
            </a:r>
            <a:r>
              <a:rPr lang="es-CL" sz="3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sz="3200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Donde</a:t>
            </a:r>
            <a:r>
              <a:rPr lang="es-CL" dirty="0"/>
              <a:t> se produce la </a:t>
            </a:r>
            <a:r>
              <a:rPr lang="es-CL" dirty="0" smtClean="0"/>
              <a:t>magia</a:t>
            </a:r>
            <a:r>
              <a:rPr lang="es-CL" dirty="0"/>
              <a:t> </a:t>
            </a:r>
            <a:endParaRPr lang="es-CL" dirty="0" smtClean="0"/>
          </a:p>
          <a:p>
            <a:r>
              <a:rPr lang="es-CL" dirty="0" smtClean="0"/>
              <a:t>Especifica un grafo de consulta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" y="5105404"/>
            <a:ext cx="3401244" cy="12428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" y="5835134"/>
            <a:ext cx="2971800" cy="21588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“</a:t>
            </a:r>
            <a:r>
              <a:rPr lang="es-CL" dirty="0" smtClean="0">
                <a:solidFill>
                  <a:srgbClr val="FFC000"/>
                </a:solidFill>
              </a:rPr>
              <a:t>Patrón triple</a:t>
            </a:r>
            <a:r>
              <a:rPr lang="es-CL" dirty="0" smtClean="0">
                <a:solidFill>
                  <a:schemeClr val="bg1"/>
                </a:solidFill>
              </a:rPr>
              <a:t>”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 flipV="1">
            <a:off x="3657600" y="5943074"/>
            <a:ext cx="1752600" cy="767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(un triple con variables)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4"/>
            <a:ext cx="1531881" cy="7451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9" y="5105404"/>
            <a:ext cx="3402527" cy="12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“¿En cuales (otras) películas los actores de </a:t>
            </a:r>
            <a:r>
              <a:rPr lang="es-CL" sz="2000" dirty="0" err="1" smtClean="0"/>
              <a:t>Sharknado</a:t>
            </a:r>
            <a:r>
              <a:rPr lang="es-CL" sz="2000" dirty="0" smtClean="0"/>
              <a:t> han actuado?”</a:t>
            </a:r>
            <a:endParaRPr lang="es-CL" sz="20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2" y="5105404"/>
            <a:ext cx="3115279" cy="9933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Freeform 13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 14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17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4"/>
            <a:ext cx="9144000" cy="559316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 descr="http://thereforenow.com/wp-content/uploads/2014/11/glorious_me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77" y="4433511"/>
            <a:ext cx="1907882" cy="21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8" name="Rectangle 17"/>
          <p:cNvSpPr/>
          <p:nvPr/>
        </p:nvSpPr>
        <p:spPr>
          <a:xfrm>
            <a:off x="609600" y="5791200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286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</a:rPr>
              <a:t>“</a:t>
            </a:r>
            <a:r>
              <a:rPr lang="en-IE" i="1" dirty="0" smtClean="0">
                <a:solidFill>
                  <a:srgbClr val="FFC000"/>
                </a:solidFill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</a:rPr>
              <a:t>”</a:t>
            </a:r>
            <a:endParaRPr lang="en-IE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886200" y="6033016"/>
            <a:ext cx="1219200" cy="1947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3581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(un conjunto de </a:t>
            </a:r>
            <a:r>
              <a:rPr lang="es-CL" dirty="0" err="1" smtClean="0">
                <a:solidFill>
                  <a:schemeClr val="bg1"/>
                </a:solidFill>
              </a:rPr>
              <a:t>pátrones</a:t>
            </a:r>
            <a:r>
              <a:rPr lang="es-CL" dirty="0" smtClean="0">
                <a:solidFill>
                  <a:schemeClr val="bg1"/>
                </a:solidFill>
              </a:rPr>
              <a:t> triples)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4602941"/>
            <a:ext cx="2256130" cy="1288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2201" y="4495800"/>
            <a:ext cx="2514600" cy="1469043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24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</a:t>
            </a:r>
            <a:r>
              <a:rPr lang="es-CL" i="1" dirty="0" err="1" smtClean="0"/>
              <a:t>Joins</a:t>
            </a:r>
            <a:endParaRPr lang="es-CL" i="1" dirty="0"/>
          </a:p>
        </p:txBody>
      </p:sp>
      <p:sp>
        <p:nvSpPr>
          <p:cNvPr id="13" name="Rectangle 12"/>
          <p:cNvSpPr/>
          <p:nvPr/>
        </p:nvSpPr>
        <p:spPr>
          <a:xfrm>
            <a:off x="3168000" y="5832000"/>
            <a:ext cx="2520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5410200" y="5835134"/>
            <a:ext cx="2133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“</a:t>
            </a:r>
            <a:r>
              <a:rPr lang="es-CL" dirty="0" smtClean="0">
                <a:solidFill>
                  <a:srgbClr val="FFC000"/>
                </a:solidFill>
              </a:rPr>
              <a:t>Variable de </a:t>
            </a:r>
            <a:r>
              <a:rPr lang="es-CL" dirty="0" err="1" smtClean="0">
                <a:solidFill>
                  <a:srgbClr val="FFC000"/>
                </a:solidFill>
              </a:rPr>
              <a:t>Join</a:t>
            </a:r>
            <a:r>
              <a:rPr lang="es-CL" dirty="0" smtClean="0">
                <a:solidFill>
                  <a:schemeClr val="bg1"/>
                </a:solidFill>
              </a:rPr>
              <a:t>”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 flipV="1">
            <a:off x="3420000" y="5952908"/>
            <a:ext cx="1990200" cy="6689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6204466"/>
            <a:ext cx="3657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(una variable en múltiples lugares)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6000" y="6033016"/>
            <a:ext cx="252000" cy="241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2448000" y="6019800"/>
            <a:ext cx="2962200" cy="1338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Unión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“¿Qué son los títulos del </a:t>
            </a:r>
            <a:r>
              <a:rPr lang="es-CL" sz="2000" dirty="0"/>
              <a:t>las dos primeras pel</a:t>
            </a:r>
            <a:r>
              <a:rPr lang="es-CL" sz="2000" dirty="0" smtClean="0"/>
              <a:t>ículas en la serie </a:t>
            </a:r>
            <a:r>
              <a:rPr lang="es-CL" sz="2000" dirty="0" err="1" smtClean="0"/>
              <a:t>Sharkando</a:t>
            </a:r>
            <a:r>
              <a:rPr lang="es-CL" sz="2000" dirty="0" smtClean="0"/>
              <a:t>?”</a:t>
            </a:r>
            <a:endParaRPr lang="es-CL" sz="20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Unión</a:t>
            </a:r>
            <a:endParaRPr lang="es-CL" dirty="0">
              <a:latin typeface="+mn-lt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5105402"/>
            <a:ext cx="3741149" cy="565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105402"/>
            <a:ext cx="4355326" cy="1685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i="1" dirty="0" err="1" smtClean="0"/>
              <a:t>Left-join</a:t>
            </a:r>
            <a:r>
              <a:rPr lang="es-CL" dirty="0" smtClean="0"/>
              <a:t> (</a:t>
            </a:r>
            <a:r>
              <a:rPr lang="es-CL" sz="3200" dirty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dirty="0" smtClean="0"/>
              <a:t>)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“¿Los títulos de películas y </a:t>
            </a:r>
            <a:r>
              <a:rPr lang="es-CL" sz="1700" dirty="0" smtClean="0"/>
              <a:t>(cuando sea disponible)</a:t>
            </a:r>
            <a:r>
              <a:rPr lang="es-CL" sz="2000" dirty="0" smtClean="0"/>
              <a:t> sus fechas de estreno?”</a:t>
            </a:r>
            <a:endParaRPr lang="es-CL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2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i="1" dirty="0" err="1" smtClean="0"/>
              <a:t>Left-join</a:t>
            </a:r>
            <a:r>
              <a:rPr lang="es-CL" dirty="0" smtClean="0"/>
              <a:t> (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dirty="0" smtClean="0">
                <a:latin typeface="+mn-lt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latin typeface="+mn-lt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029208"/>
            <a:ext cx="4985395" cy="5078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29204"/>
            <a:ext cx="3698931" cy="1580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5835134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“</a:t>
            </a:r>
            <a:r>
              <a:rPr lang="es-CL" dirty="0" smtClean="0">
                <a:solidFill>
                  <a:srgbClr val="FFC000"/>
                </a:solidFill>
              </a:rPr>
              <a:t>Variable UNBOUND</a:t>
            </a:r>
            <a:r>
              <a:rPr lang="es-CL" dirty="0" smtClean="0">
                <a:solidFill>
                  <a:schemeClr val="bg1"/>
                </a:solidFill>
              </a:rPr>
              <a:t>”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6204466"/>
            <a:ext cx="2819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chemeClr val="bg1"/>
                </a:solidFill>
              </a:rPr>
              <a:t>(una variable sin una solución)</a:t>
            </a:r>
            <a:endParaRPr lang="es-CL" sz="1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/>
          <p:cNvCxnSpPr>
            <a:stCxn id="13" idx="3"/>
            <a:endCxn id="16" idx="2"/>
          </p:cNvCxnSpPr>
          <p:nvPr/>
        </p:nvCxnSpPr>
        <p:spPr>
          <a:xfrm flipV="1">
            <a:off x="7620000" y="5486400"/>
            <a:ext cx="586380" cy="5334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Filtros</a:t>
            </a:r>
            <a:endParaRPr lang="es-CL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“Cuales películas estrenaron en 2014?”</a:t>
            </a:r>
            <a:endParaRPr lang="es-CL" sz="20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</a:t>
            </a:r>
            <a:r>
              <a:rPr lang="es-CL" dirty="0"/>
              <a:t>: </a:t>
            </a:r>
            <a:r>
              <a:rPr lang="es-CL" dirty="0" smtClean="0"/>
              <a:t>Filtros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3570" cy="2470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646429" cy="1581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C000"/>
                </a:solidFill>
              </a:rPr>
              <a:t>Resultados vacíos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0571" y="4984045"/>
            <a:ext cx="1066800" cy="32206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4923971" y="5306113"/>
            <a:ext cx="1942286" cy="291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</a:t>
            </a:r>
            <a:r>
              <a:rPr lang="es-CL" dirty="0"/>
              <a:t>: </a:t>
            </a:r>
            <a:r>
              <a:rPr lang="es-CL" dirty="0" smtClean="0"/>
              <a:t>Filtros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2686" cy="245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646429" cy="1581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C000"/>
                </a:solidFill>
              </a:rPr>
              <a:t>Una abreviatura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9855" y="5638800"/>
            <a:ext cx="170745" cy="205785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4191000" y="2309706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7086600" y="2332454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70866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1307144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293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dirty="0" smtClean="0">
                <a:latin typeface="+mn-lt"/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sz="4000" dirty="0"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602941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602942"/>
            <a:ext cx="4203228" cy="410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3507721" y="5637189"/>
            <a:ext cx="5239773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Un grafo </a:t>
            </a:r>
            <a:r>
              <a:rPr lang="es-CL" sz="2000" i="1" dirty="0" smtClean="0">
                <a:solidFill>
                  <a:srgbClr val="F00E4F"/>
                </a:solidFill>
              </a:rPr>
              <a:t>dirigido</a:t>
            </a:r>
            <a:r>
              <a:rPr lang="es-CL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i="1" dirty="0" smtClean="0"/>
              <a:t>con </a:t>
            </a:r>
            <a:r>
              <a:rPr lang="es-CL" sz="2000" i="1" dirty="0" smtClean="0">
                <a:solidFill>
                  <a:srgbClr val="0070C0"/>
                </a:solidFill>
              </a:rPr>
              <a:t>arcos etiquetados</a:t>
            </a:r>
            <a:endParaRPr lang="es-CL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dirty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dirty="0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3118695" cy="15863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6" y="4648201"/>
            <a:ext cx="1697135" cy="447814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490164" y="6278563"/>
            <a:ext cx="3345272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dirty="0"/>
              <a:t>Como</a:t>
            </a:r>
            <a:r>
              <a:rPr lang="en-IE" sz="2000" dirty="0">
                <a:solidFill>
                  <a:srgbClr val="002060"/>
                </a:solidFill>
              </a:rPr>
              <a:t> </a:t>
            </a:r>
            <a:r>
              <a:rPr lang="en-IE" sz="1600" dirty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 EXISTS</a:t>
            </a:r>
            <a:r>
              <a:rPr lang="en-IE" sz="1600" dirty="0"/>
              <a:t>/</a:t>
            </a:r>
            <a:r>
              <a:rPr lang="en-IE" sz="1600" dirty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r>
              <a:rPr lang="en-IE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  <a:latin typeface="+mn-lt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+mn-lt"/>
                <a:ea typeface="CMU Typewriter Text" panose="02000609000000000000" pitchFamily="49" charset="0"/>
                <a:cs typeface="CMU Typewriter Text" panose="02000609000000000000" pitchFamily="49" charset="0"/>
              </a:rPr>
              <a:t>con </a:t>
            </a:r>
            <a:r>
              <a:rPr lang="es-CL" dirty="0" smtClean="0">
                <a:solidFill>
                  <a:srgbClr val="FFC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2647622" cy="842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68735" cy="12117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44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</a:rPr>
              <a:t> </a:t>
            </a:r>
            <a:r>
              <a:rPr lang="es-CL" dirty="0" smtClean="0"/>
              <a:t>con proyección</a:t>
            </a:r>
            <a:endParaRPr lang="es-CL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086600" y="4974709"/>
            <a:ext cx="198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Devuelve</a:t>
            </a:r>
          </a:p>
          <a:p>
            <a:pPr algn="ctr"/>
            <a:r>
              <a:rPr lang="es-CL" dirty="0" smtClean="0">
                <a:solidFill>
                  <a:schemeClr val="bg1"/>
                </a:solidFill>
              </a:rPr>
              <a:t>duplicados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903" y="5185671"/>
            <a:ext cx="1326599" cy="3824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502" y="5297875"/>
            <a:ext cx="737098" cy="79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0252" cy="12122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1326599" cy="8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</a:rPr>
              <a:t> </a:t>
            </a:r>
            <a:r>
              <a:rPr lang="es-CL" dirty="0" smtClean="0"/>
              <a:t>con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DISTINCT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6934200" y="4945801"/>
            <a:ext cx="213531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</a:rPr>
              <a:t>(no hay </a:t>
            </a:r>
            <a:r>
              <a:rPr lang="en-IE" dirty="0" err="1" smtClean="0">
                <a:solidFill>
                  <a:schemeClr val="bg1"/>
                </a:solidFill>
              </a:rPr>
              <a:t>duplicados</a:t>
            </a:r>
            <a:r>
              <a:rPr lang="en-IE" dirty="0" smtClean="0">
                <a:solidFill>
                  <a:schemeClr val="bg1"/>
                </a:solidFill>
              </a:rPr>
              <a:t>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533" y="5142966"/>
            <a:ext cx="1327115" cy="227003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648" y="5130467"/>
            <a:ext cx="584552" cy="12600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1770" cy="12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2"/>
            <a:ext cx="1327115" cy="6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21229"/>
            <a:ext cx="634365" cy="2443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ASK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 smtClean="0">
                <a:solidFill>
                  <a:schemeClr val="bg1"/>
                </a:solidFill>
              </a:rPr>
              <a:t>si</a:t>
            </a:r>
            <a:r>
              <a:rPr lang="en-IE" dirty="0" smtClean="0">
                <a:solidFill>
                  <a:schemeClr val="bg1"/>
                </a:solidFill>
              </a:rPr>
              <a:t> hay al </a:t>
            </a:r>
            <a:r>
              <a:rPr lang="en-IE" dirty="0" err="1" smtClean="0">
                <a:solidFill>
                  <a:schemeClr val="bg1"/>
                </a:solidFill>
              </a:rPr>
              <a:t>menos</a:t>
            </a:r>
            <a:r>
              <a:rPr lang="en-IE" dirty="0" smtClean="0">
                <a:solidFill>
                  <a:schemeClr val="bg1"/>
                </a:solidFill>
              </a:rPr>
              <a:t> un </a:t>
            </a:r>
            <a:r>
              <a:rPr lang="en-IE" dirty="0" err="1" smtClean="0">
                <a:solidFill>
                  <a:schemeClr val="bg1"/>
                </a:solidFill>
              </a:rPr>
              <a:t>resultado</a:t>
            </a:r>
            <a:r>
              <a:rPr lang="en-IE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endParaRPr lang="en-IE" dirty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 smtClean="0">
                <a:solidFill>
                  <a:schemeClr val="bg1"/>
                </a:solidFill>
              </a:rPr>
              <a:t>si</a:t>
            </a:r>
            <a:r>
              <a:rPr lang="en-IE" dirty="0" smtClean="0">
                <a:solidFill>
                  <a:schemeClr val="bg1"/>
                </a:solidFill>
              </a:rPr>
              <a:t> no.</a:t>
            </a:r>
            <a:endParaRPr lang="en-IE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4735125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587365" y="4850335"/>
            <a:ext cx="1055443" cy="85523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3289" cy="12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800600" y="4738292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724400"/>
            <a:ext cx="3988864" cy="8931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CONSTRUCT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140799" y="5798909"/>
            <a:ext cx="3733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solidFill>
                  <a:schemeClr val="bg1"/>
                </a:solidFill>
              </a:rPr>
              <a:t>Devuelve</a:t>
            </a:r>
            <a:r>
              <a:rPr lang="en-IE" dirty="0" smtClean="0">
                <a:solidFill>
                  <a:schemeClr val="bg1"/>
                </a:solidFill>
              </a:rPr>
              <a:t> un </a:t>
            </a:r>
            <a:r>
              <a:rPr lang="en-IE" dirty="0" err="1" smtClean="0">
                <a:solidFill>
                  <a:schemeClr val="bg1"/>
                </a:solidFill>
              </a:rPr>
              <a:t>grafo</a:t>
            </a:r>
            <a:r>
              <a:rPr lang="en-IE" dirty="0" smtClean="0">
                <a:solidFill>
                  <a:schemeClr val="bg1"/>
                </a:solidFill>
              </a:rPr>
              <a:t> de </a:t>
            </a:r>
            <a:r>
              <a:rPr lang="en-IE" dirty="0" smtClean="0">
                <a:solidFill>
                  <a:schemeClr val="bg1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4724400"/>
            <a:ext cx="3004182" cy="12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Modificadores: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</a:t>
            </a:r>
            <a:r>
              <a:rPr lang="es-CL" dirty="0" smtClean="0"/>
              <a:t>,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LIMIT</a:t>
            </a:r>
            <a:r>
              <a:rPr lang="es-CL" dirty="0" smtClean="0"/>
              <a:t>,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OFFSET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7" y="3200400"/>
            <a:ext cx="5434569" cy="161634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04800" y="23622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</a:t>
            </a:r>
            <a:r>
              <a:rPr lang="es-CL" sz="2000" dirty="0"/>
              <a:t>La segunda película </a:t>
            </a:r>
            <a:r>
              <a:rPr lang="es-CL" sz="2000" dirty="0" smtClean="0"/>
              <a:t>y la tercera película más recientes”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5794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Expresiones de Caminos:</a:t>
            </a:r>
            <a:r>
              <a:rPr lang="es-CL" i="1" dirty="0" smtClean="0"/>
              <a:t> “</a:t>
            </a:r>
            <a:r>
              <a:rPr lang="es-CL" i="1" dirty="0" err="1" smtClean="0"/>
              <a:t>Property</a:t>
            </a:r>
            <a:r>
              <a:rPr lang="es-CL" i="1" dirty="0" smtClean="0"/>
              <a:t> </a:t>
            </a:r>
            <a:r>
              <a:rPr lang="es-CL" i="1" dirty="0" err="1" smtClean="0"/>
              <a:t>paths</a:t>
            </a:r>
            <a:r>
              <a:rPr lang="es-CL" i="1" dirty="0" smtClean="0"/>
              <a:t>”</a:t>
            </a:r>
            <a:endParaRPr lang="es-CL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31" y="1143000"/>
            <a:ext cx="6782137" cy="298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8" y="5093140"/>
            <a:ext cx="5439898" cy="1379764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228598" y="4307151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“Los actores con un ‘Número de Bacon’ finito”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3155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 … hoy EN Día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7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GOOGLE’S “</a:t>
            </a:r>
            <a:r>
              <a:rPr lang="es-CL" i="1" dirty="0" smtClean="0"/>
              <a:t>RICH SNIPPETS</a:t>
            </a:r>
            <a:r>
              <a:rPr lang="es-CL" dirty="0" smtClean="0"/>
              <a:t>”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8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" y="1296104"/>
            <a:ext cx="6676299" cy="253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Grafo </a:t>
            </a:r>
            <a:r>
              <a:rPr lang="es-CL" noProof="0" dirty="0" smtClean="0">
                <a:solidFill>
                  <a:srgbClr val="F00E4F"/>
                </a:solidFill>
              </a:rPr>
              <a:t>dirigido</a:t>
            </a:r>
            <a:r>
              <a:rPr lang="es-CL" noProof="0" dirty="0" smtClean="0"/>
              <a:t> …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¿El problema sin dirección?</a:t>
            </a: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637189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</a:rPr>
              <a:t>¿</a:t>
            </a:r>
            <a:r>
              <a:rPr lang="es-CL" sz="2000" i="1" dirty="0" err="1" smtClean="0">
                <a:solidFill>
                  <a:srgbClr val="FF0000"/>
                </a:solidFill>
              </a:rPr>
              <a:t>Curacaví</a:t>
            </a:r>
            <a:r>
              <a:rPr lang="es-CL" sz="2000" i="1" dirty="0" smtClean="0">
                <a:solidFill>
                  <a:srgbClr val="FF0000"/>
                </a:solidFill>
              </a:rPr>
              <a:t> es el </a:t>
            </a:r>
            <a:r>
              <a:rPr lang="es-CL" sz="2000" i="1" dirty="0" smtClean="0">
                <a:solidFill>
                  <a:srgbClr val="0070C0"/>
                </a:solidFill>
              </a:rPr>
              <a:t>origen</a:t>
            </a:r>
            <a:r>
              <a:rPr lang="es-CL" sz="2000" i="1" dirty="0" smtClean="0">
                <a:solidFill>
                  <a:srgbClr val="FF0000"/>
                </a:solidFill>
              </a:rPr>
              <a:t> de </a:t>
            </a:r>
            <a:r>
              <a:rPr lang="es-CL" sz="2000" i="1" dirty="0" err="1" smtClean="0">
                <a:solidFill>
                  <a:srgbClr val="FF0000"/>
                </a:solidFill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</a:rPr>
              <a:t> 5 o </a:t>
            </a:r>
            <a:r>
              <a:rPr lang="es-CL" sz="2000" i="1" dirty="0" err="1" smtClean="0">
                <a:solidFill>
                  <a:srgbClr val="FF0000"/>
                </a:solidFill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</a:rPr>
              <a:t> 5 es el </a:t>
            </a:r>
            <a:r>
              <a:rPr lang="es-CL" sz="2000" i="1" dirty="0" smtClean="0">
                <a:solidFill>
                  <a:srgbClr val="0070C0"/>
                </a:solidFill>
              </a:rPr>
              <a:t>origen</a:t>
            </a:r>
            <a:r>
              <a:rPr lang="es-CL" sz="2000" i="1" dirty="0" smtClean="0">
                <a:solidFill>
                  <a:srgbClr val="FF0000"/>
                </a:solidFill>
              </a:rPr>
              <a:t> de </a:t>
            </a:r>
            <a:r>
              <a:rPr lang="es-CL" sz="2000" i="1" dirty="0" err="1" smtClean="0">
                <a:solidFill>
                  <a:srgbClr val="FF0000"/>
                </a:solidFill>
              </a:rPr>
              <a:t>Curacavía</a:t>
            </a:r>
            <a:r>
              <a:rPr lang="es-CL" sz="2000" i="1" dirty="0" smtClean="0">
                <a:solidFill>
                  <a:srgbClr val="FF0000"/>
                </a:solidFill>
              </a:rPr>
              <a:t>?</a:t>
            </a:r>
            <a:endParaRPr lang="es-CL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Resultados lujosos …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4686"/>
            <a:ext cx="7648575" cy="527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702033"/>
            <a:ext cx="41148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¿Pero cómo sabe Google del rating, calorías, duración, etc.?</a:t>
            </a:r>
          </a:p>
        </p:txBody>
      </p:sp>
    </p:spTree>
    <p:extLst>
      <p:ext uri="{BB962C8B-B14F-4D97-AF65-F5344CB8AC3E}">
        <p14:creationId xmlns:p14="http://schemas.microsoft.com/office/powerpoint/2010/main" val="24989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3400" y="1219200"/>
            <a:ext cx="8153400" cy="3886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anidados en los documentos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16139"/>
            <a:ext cx="7620000" cy="4906963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rgbClr val="00B050"/>
                </a:solidFill>
              </a:rPr>
              <a:t>La pública recibe más clics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rgbClr val="00B050"/>
                </a:solidFill>
              </a:rPr>
              <a:t>Google puede crear resultados lujosos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6" y="2443242"/>
            <a:ext cx="7816467" cy="24335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196" y="1374021"/>
            <a:ext cx="3386137" cy="8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schema.org (Bing, Google, </a:t>
            </a:r>
            <a:r>
              <a:rPr lang="es-CL" dirty="0" err="1" smtClean="0"/>
              <a:t>Yahoo</a:t>
            </a:r>
            <a:r>
              <a:rPr lang="es-CL" dirty="0" smtClean="0"/>
              <a:t>!, </a:t>
            </a:r>
            <a:r>
              <a:rPr lang="es-CL" dirty="0" err="1" smtClean="0"/>
              <a:t>Yandex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92</a:t>
            </a:fld>
            <a:endParaRPr lang="de-DE"/>
          </a:p>
        </p:txBody>
      </p:sp>
      <p:pic>
        <p:nvPicPr>
          <p:cNvPr id="9" name="Picture 8" descr="schema.rdfs.org   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GOOGLE’S KNOWLEDGE GRAPH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19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Google</a:t>
            </a:r>
            <a:r>
              <a:rPr lang="es-CL" dirty="0"/>
              <a:t>:</a:t>
            </a:r>
            <a:r>
              <a:rPr lang="es-CL" dirty="0" smtClean="0"/>
              <a:t> “</a:t>
            </a:r>
            <a:r>
              <a:rPr lang="es-CL" i="1" dirty="0" err="1"/>
              <a:t>I</a:t>
            </a:r>
            <a:r>
              <a:rPr lang="es-CL" i="1" dirty="0" err="1" smtClean="0"/>
              <a:t>nfo</a:t>
            </a:r>
            <a:r>
              <a:rPr lang="es-CL" i="1" dirty="0" smtClean="0"/>
              <a:t>-box</a:t>
            </a:r>
            <a:r>
              <a:rPr lang="es-CL" dirty="0" smtClean="0"/>
              <a:t>”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990600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37382"/>
            <a:ext cx="4624132" cy="58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0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Google</a:t>
            </a:r>
            <a:r>
              <a:rPr lang="es-CL" dirty="0"/>
              <a:t>:</a:t>
            </a:r>
            <a:r>
              <a:rPr lang="es-CL" dirty="0" smtClean="0"/>
              <a:t> Búsqueda Semántica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066800"/>
            <a:ext cx="7862888" cy="53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estructurados como grafos …</a:t>
            </a:r>
            <a:endParaRPr lang="es-CL" dirty="0"/>
          </a:p>
        </p:txBody>
      </p:sp>
      <p:pic>
        <p:nvPicPr>
          <p:cNvPr id="11268" name="Picture 4" descr="https://pbs.twimg.com/profile_images/2498571390/cizdiwz4oiiq1zae94j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56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FACEBOOK </a:t>
            </a:r>
            <a:br>
              <a:rPr lang="es-CL" dirty="0" smtClean="0"/>
            </a:br>
            <a:r>
              <a:rPr lang="es-CL" dirty="0" smtClean="0"/>
              <a:t>OPEN GRAPH PROTOCOL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33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Mientras tanto en Facebook …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2819400"/>
            <a:ext cx="3614057" cy="14478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CL" sz="2800" i="1" dirty="0" smtClean="0">
                <a:solidFill>
                  <a:srgbClr val="00B0F0"/>
                </a:solidFill>
              </a:rPr>
              <a:t>Facebook quiere saber alguna información de los documentos con enlaces en los comentarios</a:t>
            </a:r>
            <a:endParaRPr lang="es-CL" sz="2800" i="1" dirty="0">
              <a:solidFill>
                <a:srgbClr val="00B0F0"/>
              </a:solidFill>
            </a:endParaRPr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7" y="1339055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Mientras tanto en </a:t>
            </a:r>
            <a:r>
              <a:rPr lang="es-CL" dirty="0" smtClean="0"/>
              <a:t>la Web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76099"/>
            <a:ext cx="6605799" cy="456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30" y="4773954"/>
            <a:ext cx="3629025" cy="60960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133600" y="5943600"/>
            <a:ext cx="6781800" cy="807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>
                <a:solidFill>
                  <a:srgbClr val="00B0F0"/>
                </a:solidFill>
              </a:rPr>
              <a:t>Facebook quiere saber alguna información </a:t>
            </a:r>
            <a:r>
              <a:rPr lang="es-CL" sz="2400" i="1" dirty="0" smtClean="0">
                <a:solidFill>
                  <a:srgbClr val="00B0F0"/>
                </a:solidFill>
              </a:rPr>
              <a:t>sobre las cosas que uno puede “</a:t>
            </a:r>
            <a:r>
              <a:rPr lang="es-CL" sz="2400" i="1" dirty="0" err="1" smtClean="0">
                <a:solidFill>
                  <a:srgbClr val="00B0F0"/>
                </a:solidFill>
              </a:rPr>
              <a:t>Like</a:t>
            </a:r>
            <a:r>
              <a:rPr lang="es-CL" sz="2400" i="1" dirty="0" smtClean="0">
                <a:solidFill>
                  <a:srgbClr val="00B0F0"/>
                </a:solidFill>
              </a:rPr>
              <a:t>” en la </a:t>
            </a:r>
            <a:r>
              <a:rPr lang="es-CL" sz="2400" i="1" dirty="0">
                <a:solidFill>
                  <a:srgbClr val="00B0F0"/>
                </a:solidFill>
              </a:rPr>
              <a:t>W</a:t>
            </a:r>
            <a:r>
              <a:rPr lang="es-CL" sz="2400" i="1" dirty="0" smtClean="0">
                <a:solidFill>
                  <a:srgbClr val="00B0F0"/>
                </a:solidFill>
              </a:rPr>
              <a:t>eb externa</a:t>
            </a:r>
            <a:endParaRPr lang="es-CL" sz="2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3325"/>
  <p:tag name="ORIGINALWIDTH" val="719,7074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t}} \\\hline\hline&#10;ex:Sharknado &amp; &quot;Sharknado&quot;@en\\&#10;ex:Sharknado2 &amp; &quot;Sharknado 2:\ The Second One&quot;@en\\\hline&#10;\end{tabular}&#10;\end{document}"/>
  <p:tag name="IGUANATEXSIZE" val="14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3cm}&#10;~~\begin{lstlisting}[]&#10;PREFIX ex: &lt;http://ex.org/voc#&gt;&#10;SELECT *&#10;WHERE {&#10;  !{ ex:SharknadoSeries ex:primeraPelícula ?p . }!&#10;  !UNION!&#10;  !{ ex:SharknadoSeries ex:segundaPelícula ?p . }!&#10;  ?p ex:título ?t .&#10;}&#10;\end{lstlisting}&#10;\end{minipage}&#10;\end{document}"/>
  <p:tag name="IGUANATEXSIZE" val="16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,65804"/>
  <p:tag name="ORIGINALWIDTH" val="719,3802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423,58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6cm}&#10;~~\begin{lstlisting}[]&#10;PREFIX ex: &lt;http://ex.org/voc#&gt;&#10;SELECT *&#10;WHERE {&#10;  ?p a ex:Movie .&#10;  ?p ex:título ?t .&#10;  !OPTIONAL !&#10;     !{ ?p ex:fechaDeEstreno ?f }!&#10;}&#10;\end{lstlisting}&#10;\end{minipage}&#10;\end{document}"/>
  <p:tag name="IGUANATEXSIZE" val="15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388,33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 ?f .&#10;  !FILTER(?f &gt; &quot;2013-12-31&quot;^^xsd:date! &#10;     !&amp;&amp; ?f &lt;= &quot;2014-12-31&quot;^^xsd:date)!&#10;}&#10;\end{lstlisting}&#10;\end{minipage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388,33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 ?f .&#10;  !FILTER(?f &gt; &quot;2013-12-31&quot;^^xsd:date! &#10;     !&amp;&amp; ?f &lt;= &quot;2014-12-31&quot;^^xsd:date)!&#10;}&#10;\end{lstlisting}&#10;\end{minipage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033,53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5cm}&#10;~~\begin{lstlisting}[]&#10;PREFIX ex: &lt;http://ex.org/voc#&gt;&#10;SELECT *&#10;WHERE {&#10;  ?p a ex:Película .&#10;  OPTIONAL&#10;  { ?p ex:fechaDeEstreno ?f . }&#10;  FILTER(`!`BOUND(?f))&#10;}&#10;\end{lstlisting}&#10;\end{minipage}&#10;\end{document}"/>
  <p:tag name="IGUANATEXSIZE" val="15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1284,929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f}} \\\hline\hline&#10;ex:Sharknado2 &amp; 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e}} \\\hline\hline&#10;ex:Sharknado &amp; ex:JohnHeard \\&#10;ex:Sharknado &amp; ex:IanZiering\\&#10;ex:Sharknado2 &amp; ex:IanZiering\\\hline&#10;\end{tabular}&#10;\end{document}"/>
  <p:tag name="IGUANATEXSIZE" val="13"/>
  <p:tag name="IGUANATEXCURSOR" val="1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*!&#10;WHERE {&#10;  ?p a ex:Película .&#10;  ?p ex:estrella ?e .&#10;}&#10;\end{lstlisting}&#10;\end{minipage}&#10;\end{document}"/>
  <p:tag name="IGUANATEXSIZE" val="15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?e!&#10;WHERE {&#10;  ?p a ex:Película .&#10;  ?p ex:estrella ?e .&#10;}&#10;\end{lstlisting}&#10;\end{minipage}&#10;\end{document}"/>
  <p:tag name="IGUANATEXSIZE" val="15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&#10;ex:IanZiering\\\hline&#10;\end{tabular}&#10;\end{document}"/>
  <p:tag name="IGUANATEXSIZE" val="13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DISTINCT ?e!&#10;WHERE {&#10;  ?p a ex:Película .&#10;  ?p ex:estrella ?e .&#10;}&#10;\end{lstlisting}&#10;\end{minipage}&#10;\end{document}"/>
  <p:tag name="IGUANATEXSIZE" val="15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3"/>
  <p:tag name="IGUANATEXCURSOR" val="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ASK!&#10;WHERE {&#10;  ?p a ex:Película .&#10;  ?p ex:estrella ?e .&#10;}&#10;\end{lstlisting}&#10;\end{minipage}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1963,02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empleo ex:Actor .&#10;ex:IanZiering ex:empleo ex:Actor .&#10;\end{lstlisting}&#10;\end{minipage}&#10;\end{document}"/>
  <p:tag name="IGUANATEXSIZE" val="20"/>
  <p:tag name="IGUANATEXCURSOR" val="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63,02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3cm}&#10;~~\begin{lstlisting}[]&#10;PREFIX ex: &lt;http://ex.org/voc#&gt;&#10;!CONSTRUCT { ?e ex:empleo ex:Actor }!&#10;WHERE {&#10;  ?p a ex:Película .&#10;  ?p ex:estrella ?e .&#10;}&#10;\end{lstlisting}&#10;\end{minipage}&#10;\end{document}"/>
  <p:tag name="IGUANATEXSIZE" val="15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p&#10;WHERE { ?p ex:fechaDeEstreno ?f . }&#10;!ORDER BY DESC(?f)!&#10;!LIMIT 2!&#10;!OFFSET 1!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3,728"/>
  <p:tag name="ORIGINALWIDTH" val="3708,518"/>
  <p:tag name="OUTPUTDPI" val="1200"/>
  <p:tag name="LATEXADDIN" val="\documentclass{article}&#10;\usepackage{amsmath}&#10;\usepackage{booktabs}&#10;\usepackage[utf8]{inputenc}&#10;\pagestyle{empty}&#10;\begin{document}\sf&#10;\newcommand{\mcir}{\text{\textasciicircum}}&#10;&#10;\begin{tabular}{ll}&#10;\toprule&#10;$e$ es definido recursivamente como &amp; \\&#10;\midrule&#10;$p$ &amp; un predicado simple \\&#10;$\mcir e$ &amp; un camino inverso\\&#10;$e_1 / e_2$ &amp; $e_1$ seguido por $e_2$\\&#10;$e_1 | e_2$ &amp; $e_1$ o $e_2$\\&#10;$e*$ &amp; cero o más de $e$\\&#10;$e+$ &amp; uno o más de $e$\\&#10;$e?$ &amp; cero o uno de $e$\\&#10;$!p$ &amp; no $p$\\&#10;%$!(p_1|\ldots|p_k|\mcir  p_{k+1}|\ldots|\mcir  p_n)$ &amp; any (inverse) predicate not listed\\&#10;(e) &amp; parénthesis indican precedencia&#10;\\\bottomrule&#10;\end{tabular}&#10;\end{document}"/>
  <p:tag name="IGUANATEXSIZE" val="18"/>
  <p:tag name="IGUANATEXCURSOR" val="93"/>
  <p:tag name="TRANSPARENCY" val="Fals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k&#10;WHERE { &#10;  ex:KevinBacon !(ex:estrella/^ex:estrella)*! ?k . &#10;}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0,686"/>
  <p:tag name="ORIGINALWIDTH" val="4274,0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HTML5,style=htmld}&#10;\begin{lstlisting}&#10;^\elip^&#10;&lt;ul class=&quot;nutrition&quot; itemprop=&quot;nutrition&quot; itemscope&#10;   itemtype=&quot;http://schema.org/NutritionInformation&quot;&gt;&#10;  &lt;li&gt;&#10;    &lt;span class=&quot;nutrition__label&quot;&gt;kcal&lt;/span&gt;&#10;    &lt;span class=&quot;nutrition__value&quot; itemprop=&quot;calories&quot;&gt;480&lt;/span&gt;&#10;    ^\elip^&#10;  &lt;/li&gt;&#10;&lt;/ul&gt;&#10;^\elip^&#10;\end{lstlisting}&#10;\end{document}&#10;"/>
  <p:tag name="IGUANATEXSIZE" val="18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's Landing&lt;/origen&gt;&#10;  &lt;/personaje&gt;^\elip^&#10;&lt;/juego-de-tronos&gt;&#10;\end{lstlisting}&#10;\end{document}"/>
  <p:tag name="IGUANATEXSIZE" val="15"/>
  <p:tag name="IGUANATEXCURSOR" val="9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Tommen\_Baratheon &amp; \tpc personaje &amp; Juego\_de\_Tronos\\&#10;Cersei\_Lannister &amp; \tpc personaje &amp; Juego\_de\_Tronos\\&#10;Tyrion\_Lannister &amp; \tpc personaje &amp; Juego\_de\_Tronos\\&#10;Podrick\_Payne &amp; \tpc personaje &amp; Juego\_de\_Tronos\\&#10;Daenerys\_Targaryen &amp; \tpc personaje &amp; Juego\_de\_Tronos\\&#10;\end{tabular}&#10;\end{document}"/>
  <p:tag name="IGUANATEXSIZE" val="13"/>
  <p:tag name="IGUANATEXCURSOR" val="5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5,619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\unc Joffrey\_Baratheon &amp; \upc nombre &amp; \unc Joffrey\\&#10;\unc Joffrey\_Baratheon &amp; \upc apellido &amp; \unc Baratheon\\&#10;Tommen\_Baratheon &amp; \tpc personaje &amp; Juego\_de\_Tronos\\&#10;\unc Tommen\_Baratheon &amp; \upc nombre &amp; \unc Tommen\\&#10;\unc Tommen\_Baratheon &amp; \upc apellido &amp; \unc Baratheon\\&#10;Cersei\_Lannister &amp; \tpc personaje &amp; Juego\_de\_Tronos\\&#10;\unc Cersei\_Lannister &amp; \upc nombre &amp; \unc Cersei\\&#10;\unc Cersei\_Lannister &amp; \upc apellido &amp; \unc Lannister\\&#10;Tyrion\_Lannister &amp; \tpc personaje &amp; Juego\_de\_Tronos\\&#10;\unc Tyrion\_Lannister &amp; \upc nombre &amp; \unc Tyrion\\&#10;\unc Tyrion\_Lannister &amp; \upc apellido &amp; \unc Lannister\\&#10;Podrick\_Payne &amp; \tpc personaje &amp; Juego\_de\_Tronos\\&#10;\unc Podrick\_Payne  &amp; \upc nombre &amp; \unc Podrick\\&#10;\unc Podrick\_Payne  &amp; \upc apellido &amp; \unc Payne\\&#10;Daenerys\_Targaryen &amp; \tpc personaje &amp; Juego\_de\_Tronos\\&#10;\unc Daenerys\_Targaryen &amp; \upc nombre &amp; \unc Daenerys\\&#10;\unc Daenerys\_Targaryen &amp; \upc apellido &amp; \unc Targaryen \\&#10;\end{tabular}&#10;\end{document}"/>
  <p:tag name="IGUANATEXSIZE" val="13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43,453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Joffrey\\&#10;Joffrey\_Baratheon &amp; \tpc apellido &amp; Baratheon\\&#10;Tommen\_Baratheon &amp; \tpc personaje &amp; Juego\_de\_Tronos\\&#10;Tommen\_Baratheon &amp; \tpc nombre &amp; Tommen\\&#10;Tommen\_Baratheon &amp; \tpc apellido &amp; Baratheon\\&#10;Cersei\_Lannister &amp; \tpc personaje &amp; Juego\_de\_Tronos\\&#10;Cersei\_Lannister &amp; \tpc nombre &amp; Cersei\\&#10;Cersei\_Lannister &amp; \tpc apellido &amp; Lannister\\&#10;Tyrion\_Lannister &amp; \tpc personaje &amp; Juego\_de\_Tronos\\&#10;Tyrion\_Lannister &amp; \tpc nombre &amp; Tyrion\\&#10;Tyrion\_Lannister &amp; \tpc apellido &amp; Lannister\\&#10;Podrick\_Payne &amp; \tpc personaje &amp; Juego\_de\_Tronos\\&#10;Podrick\_Payne  &amp; \tpc nombre &amp; Podrick\\&#10;Podrick\_Payne  &amp; \tpc apellido &amp; Payne\\&#10;Daenerys\_Targaryen &amp; \tpc personaje &amp; Juego\_de\_Tronos\\&#10;Daenerys\_Targaryen &amp; \tpc nombre &amp; Daenerys\\&#10;Daenerys\_Targaryen &amp; \tpc apellido &amp; Targaryen \\&#10;\unc Bronn &amp; \upc personaje &amp; \unc Juego\_de\_Tronos\\&#10;\unc Bronn &amp; \upc nombre &amp; \unc Bronn\\&#10;\unc Drogo &amp; \upc personaje &amp; \unc Juego\_de\_Tronos\\&#10;\unc Drogo &amp; \upc nombre &amp; \unc Drogo\\\end{tabular}&#10;\end{document}"/>
  <p:tag name="IGUANATEXSIZE" val="13"/>
  <p:tag name="IGUANATEXCURSOR" val="1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43,453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Tommen\_Baratheon &amp; \tpc personaje &amp; Juego\_de\_Tronos\\&#10;Tommen\_Baratheon &amp; \tpc nombre &amp; \tlc &quot;Tommen&quot;\\&#10;Tommen\_Baratheon &amp; \tpc apellido &amp; \tlc &quot;Baratheon&quot;\\&#10;Cersei\_Lannister &amp; \tpc personaje &amp; Juego\_de\_Tronos\\&#10;Cersei\_Lannister &amp; \tpc nombre &amp; \tlc &quot;Cersei&quot;\\&#10;Cersei\_Lannister &amp; \tpc apellido &amp; \tlc &quot;Lannister&quot;\\&#10;Tyrion\_Lannister &amp; \tpc personaje &amp; Juego\_de\_Tronos\\&#10;Tyrion\_Lannister &amp; \tpc nombre &amp; \tlc &quot;Tyrion&quot;\\&#10;Tyrion\_Lannister &amp; \tpc apellido &amp; \tlc &quot;Lannister&quot;\\&#10;Podrick\_Payne &amp; \tpc personaje &amp; Juego\_de\_Tronos\\&#10;Podrick\_Payne  &amp; \tpc nombre &amp; \tlc &quot;Podrick&quot;\\&#10;Podrick\_Payne  &amp; \tpc apellido &amp; \tlc &quot;Payne&quot;\\&#10;Daenerys\_Targaryen &amp; \tpc personaje &amp; Juego\_de\_Tronos\\&#10;Daenerys\_Targaryen &amp; \tpc nombre &amp; \tlc &quot;Daenerys&quot;\\&#10;Daenerys\_Targaryen &amp; \tpc apellido &amp; \tlc &quot;Targaryen&quot; \\&#10;\unc Bronn &amp; \upc personaje &amp; \unc Juego\_de\_Tronos\\&#10;\unc Bronn &amp; \upc nombre &amp; \ulc &quot;Bronn&quot;\\&#10;\unc Drogo &amp; \upc personaje &amp; \unc Juego\_de\_Tronos\\&#10;\unc Drogo &amp; \upc nombre &amp; \ulc &quot;Drogo&quot;\\\end{tabular}&#10;\end{document}"/>
  <p:tag name="IGUANATEXSIZE" val="13"/>
  <p:tag name="IGUANATEXCURSOR" val="1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7,431"/>
  <p:tag name="ORIGINALWIDTH" val="2916,40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\unc Joffrey\_Baratheon &amp; \upc debut &amp; \ulc 1\dtint\\&#10;Tommen\_Baratheon &amp; \tpc personaje &amp; Juego\_de\_Tronos\\&#10;Tommen\_Baratheon &amp; \tpc nombre &amp; \tlc &quot;Tommen&quot;\\&#10;Tommen\_Baratheon &amp; \tpc apellido &amp; \tlc &quot;Baratheon&quot;\\&#10;\unc Tommen\_Baratheon &amp; \upc debut &amp; \ulc 1\dtint\\&#10;Cersei\_Lannister &amp; \tpc personaje &amp; Juego\_de\_Tronos\\&#10;Cersei\_Lannister &amp; \tpc nombre &amp; \tlc &quot;Cersei&quot;\\&#10;Cersei\_Lannister &amp; \tpc apellido &amp; \tlc &quot;Lannister&quot;\\&#10;\unc Cersei\_Lannister &amp; \upc debut &amp; \ulc 1\dtint\\&#10;Tyrion\_Lannister &amp; \tpc personaje &amp; Juego\_de\_Tronos\\&#10;Tyrion\_Lannister &amp; \tpc nombre &amp; \tlc &quot;Tyrion&quot;\\&#10;Tyrion\_Lannister &amp; \tpc apellido &amp; \tlc &quot;Lannister&quot;\\&#10;\unc Tyrion\_Lannister &amp; \upc debut &amp; \ulc 1\dtint\\&#10;Podrick\_Payne &amp; \tpc personaje &amp; Juego\_de\_Tronos\\&#10;Podrick\_Payne  &amp; \tpc nombre &amp; \tlc &quot;Podrick&quot;\\&#10;Podrick\_Payne  &amp; \tpc apellido &amp; \tlc &quot;Payne&quot;\\&#10;\unc Podrick\_Payne  &amp; \upc debut &amp; \ulc 12\dtint\\&#10;\elip&#10;\end{tabular}&#10;\end{document}"/>
  <p:tag name="IGUANATEXSIZE" val="13"/>
  <p:tag name="IGUANATEXCURSOR" val="1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87,305"/>
  <p:tag name="ORIGINALWIDTH" val="2963,66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offrey\_Baratheon &amp; \upc a\_nombre &amp; \ulc &quot;Jack&quot;\\&#10;\unc Joffrey\_Baratheon &amp; \upc a\_apellido &amp; \ulc &quot;Gleeson&quot;\\&#10;\unc Joffrey\_Baratheon &amp; \upc a\_pais &amp; \unc Irlanda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ommen\_Baratheon &amp; \upc a\_nombre &amp; \ulc &quot;Dean C.&quot;\\&#10;\unc Tommen\_Baratheon &amp; \upc a\_apellido &amp; \ulc &quot;Chapman&quot;\\&#10;\unc Tommen\_Baratheon &amp; \upc a\_pais &amp; \unc Inglaterra\\&#10;\elip&#10;\end{tabular}&#10;\end{document}"/>
  <p:tag name="IGUANATEXSIZE" val="13"/>
  <p:tag name="IGUANATEXCURSOR" val="10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3,68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offrey\_Baratheon &amp; \upc actor &amp; \unc Jack\_Gleeson\\&#10;\unc Jack\_Gleeson &amp; \upc nombre &amp; \ulc &quot;Jack&quot;\\&#10;\unc Jack\_Gleeson  &amp; \upc apellido &amp; \ulc &quot;Gleeson&quot;\\&#10;\unc Jack\_Gleeson  &amp; \upc pais &amp; \unc Irlanda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ommen\_Baratheon &amp; \upc actor &amp; \unc Dean\_C\_Chapman\\&#10;\unc Dean\_C\_Chapman &amp; \upc nombre &amp; \ulc &quot;Dean C.&quot;\\&#10;\unc Dean\_C\_Chapman  &amp; \upc apellido &amp; \ulc &quot;Chapman&quot;\\&#10;\unc Dean\_C\_Chapman  &amp; \upc pais &amp; \unc Inglaterra\\&#10;\unc Tommen\_Baratheon &amp; \upc actor &amp; \unc Callum\_Wharry\\&#10;\unc Callum\_Wharry &amp; \upc nombre &amp; \ulc &quot;Callum&quot;\\&#10;\unc Callum\_Wharry &amp; \upc apellido &amp; \ulc &quot;Wharry&quot;\\&#10;\unc Callum\_Wharry &amp; \upc pais &amp; \unc Irlanda\_del\_Norte\\&#10;&#10;\elip&#10;\end{tabular}&#10;\end{document}"/>
  <p:tag name="IGUANATEXSIZE" val="13"/>
  <p:tag name="IGUANATEXCURSOR" val="1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2,972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\unc Joffrey\_Baratheon &amp; \upc cultura &amp; \unc Andal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\unc Tommen\_Baratheon &amp; \upc cultura &amp; \unc Andal\\&#10;\elip&#10;\end{tabular}&#10;\end{document}"/>
  <p:tag name="IGUANATEXSIZE" val="13"/>
  <p:tag name="IGUANATEXCURSOR" val="1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0,806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\unc Joffrey\_Baratheon &amp; \upc casa &amp; \unc Baratheon\\&#10;\unc Joffrey\_Baratheon &amp; \upc casa &amp; \unc Lannister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\unc Tommen\_Baratheon &amp; \upc casa &amp; \unc Baratheon\\&#10;\unc Tommen\_Baratheon &amp; \upc casa &amp; \unc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\elip&#10;\end{tabular}&#10;\end{document}"/>
  <p:tag name="IGUANATEXSIZE" val="13"/>
  <p:tag name="IGUANATEXCURSOR" val="11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\unc Joffrey\_Baratheon &amp; \upc casa &amp; \unc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\unc Tommen\_Baratheon &amp; \upc casa &amp; \unc Kings\_Landing\\&#10;\elip&#10;\end{tabular}&#10;\end{document}"/>
  <p:tag name="IGUANATEXSIZE" val="13"/>
  <p:tag name="IGUANATEXCURSOR" val="8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8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upc actor\_1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upc actor\_2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upc actor\_1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5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8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3,806"/>
  <p:tag name="ORIGINALWIDTH" val="3072,42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B\_JG &amp; \upc caracter &amp; \unc Joffrey\_Baratheon \\&#10;\unc JB\_JG &amp; \upc actor &amp; \unc Jack\_Gleeson\\&#10;\unc JB\_JG &amp; \upc desde &amp; \ulc 1\dtint\\&#10;Jack\_Gleeson &amp; \tpc nombre &amp; \tlc &quot;Jack&quot;\\&#10;Jack\_Gleeson  &amp; \tpc apellido &amp; \tlc &quot;Gleeson&quot;\\&#10;\elip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B\_DCC &amp; \upc caracter &amp; \unc Tommen\_Baratheon \\&#10;\unc TB\_DCC &amp; \upc actor &amp; \unc Dean\_C\_Chapman\\&#10;\unc TB\_DCC &amp; \upc desde &amp; \ulc 31\dtint\\&#10;\elip \\&#10;Dean\_C\_Chapman &amp; \tpc nombre &amp; \tlc &quot;Dean C.&quot;\\&#10;Dean\_C\_Chapman  &amp; \tpc apellido &amp; \tlc &quot;Chapman&quot;\\&#10;\elip \\&#10;\unc TB\_CW &amp; \upc caracter &amp; \unc Callum\_Wharry \\&#10;\unc TB\_CW &amp; \upc actor &amp; \unc Callum\_Wharry\\&#10;\unc TB\_CW &amp; \upc desde &amp; \ulc 1\dtint\\&#10;Callum\_Wharry &amp; \tpc nombre &amp; \tlc &quot;Callum&quot;\\&#10;Callum\_Wharry &amp; \tpc apellido &amp; \tlc &quot;Wharry&quot;\\&#10;\elip&#10;\end{tabular}&#10;\end{document}"/>
  <p:tag name="IGUANATEXSIZE" val="13"/>
  <p:tag name="IGUANATEXCURSOR" val="14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purple,&#10;  thick,&#10;  text=blue,&#10;  font=\sf\footnotesize\hsp},&#10; arrin/.style={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0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2,8397"/>
  <p:tag name="ORIGINALWIDTH" val="1694,48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&#10;\end{tabular}&#10;&#10;\end{document}"/>
  <p:tag name="IGUANATEXSIZE" val="30"/>
  <p:tag name="IGUANATEXCURSOR" val="2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,&#10;  text opacity=0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\usepackage{C:/Users/ahogan/Documents/Teaching/Databases/macros/bdd}&#10;&#10;\pagestyle{empty}&#10;&#10;\begin{document}&#10;\noindent&#10;\color{gray} $\mathsf{sujeto} \xrightarrow{\mathsf{predicado}} \mathsf{objeto}$&#10;\end{document}"/>
  <p:tag name="IGUANATEXSIZE" val="30"/>
  <p:tag name="IGUANATEXCURSOR" val="2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\usepackage{C:/Users/ahogan/Documents/Teaching/Databases/macros/bdd}&#10;&#10;\pagestyle{empty}&#10;&#10;\begin{document}&#10;\noindent&#10;\color{gray} $\mathsf{sujeto} \xrightarrow{\mathsf{predicado}} \mathsf{objeto}$&#10;\end{document}"/>
  <p:tag name="IGUANATEXSIZE" val="30"/>
  <p:tag name="IGUANATEXCURSOR" val="2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begin{document}&#10;$10^6 \times$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1816,754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landa};&#10;\node[iri, right=\hgap of p1.center,anchor=center] (p2) {ex:Europa}&#10;  edge[arrin] node[fill=white] {ex:parteDe} (p1.east);&#10;\node[iri, above=\vgap of p2.center,anchor=center] (p3) {ex:País}&#10; edge[arrin] node[fill=white] {rdf:type} (p1.east);&#10;\node[iri, below=\vgap of p2.center,anchor=center] (p4) {ex:Dublín}&#10; edge[arrin] node[fill=white] {ex:capital} (p1.east);&#10;\node[lit,right=\hgap of p4.center,anchor=center,blue,bottom color=blue!20] (p5)&#10; {\color{blue}1000000}&#10;  edge[arrin,blue] node[fill=white] {\color{blue}ex:población} (p4.east);&#10;&#10;%\node [below right] at (current bounding box.north west) {\large ($G$)};&#10;\end{tikzpicture}&#10;\end{document}"/>
  <p:tag name="IGUANATEXSIZE" val="20"/>
  <p:tag name="IGUANATEXCURSOR" val="20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2114,545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ex:Irlanda &amp; ex:parteDe &amp; ex:Europa \\&#10;ex:Irlanda &amp; rdf:type &amp; ex:País \\&#10;ex:Irlanda &amp; ex:capital &amp; ex:Dublín \\\hline\hline&#10;\color{blue}ex:Dublín &amp; \color{blue}ex:población &amp; \color{blue}1,000,000\\\hline&#10;\end{tabular}&#10;&#10;\end{document}"/>
  <p:tag name="IGUANATEXSIZE" val="3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landa};&#10;\node[iri, right=\hgap of p1.center,anchor=center] (p2) {ex:Europa}&#10;  edge[arrin] node[fill=white] {ex:parteDe} (p1.east);&#10;\node[iri, above=\vgap of p2.center,anchor=center] (p3) {ex:País}&#10; edge[arrin] node[fill=white] {rdf:type} (p1.east);&#10;\node[iri, below=\vgap of p2.center,anchor=center] (p4) {ex:Dublín}&#10; edge[arrin] node[fill=white] {ex:capital} (p1.east);&#10;\node[lit,right=\hgap of p4.center,anchor=center,blue,bottom color=blue!20] (p5)&#10; {\color{blue}1000000}&#10;  edge[arrin,blue] node[fill=white] {\color{blue}ex:población} (p4.east);&#10;&#10;%\node [below right] at (current bounding box.north west) {\large ($G$)};&#10;\end{tikzpicture}&#10;\end{document}"/>
  <p:tag name="IGUANATEXSIZE" val="20"/>
  <p:tag name="IGUANATEXCURSOR" val="20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2114,545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ex:Irlanda &amp; ex:parteDe &amp; ex:Europa \\&#10;ex:Irlanda &amp; rdf:type &amp; ex:País \\&#10;ex:Irlanda &amp; ex:capital &amp; ex:Dublín \\\hline\hline&#10;\color{blue}ex:Dublín &amp; \color{blue}ex:población &amp; \color{blue}1,000,000\\\hline&#10;\end{tabular}&#10;&#10;\end{document}"/>
  <p:tag name="IGUANATEXSIZE" val="3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7,5974"/>
  <p:tag name="ORIGINALWIDTH" val="2245,063"/>
  <p:tag name="OUTPUTDPI" val="1200"/>
  <p:tag name="LATEXADDIN" val="\documentclass{article}&#10;\usepackage{amsmath}&#10;\usepackage{listings}&#10;\usepackage{xcolor}&#10;\usepackage[utf8]{inputenc}&#10;\usepackage{textcomp}&#10;\usepackage{wasysym}&#10;&#10;\pagestyle{empty}&#10;&#10;\begin{document}&#10;\noindent&#10;\sf&#10;\begin{tabular}{|l|l|l|}&#10;\hline&#10;\color{gray} \textit{sujeto} &amp; \color{gray} \textit{predicado} &amp; \color{gray} \textit{objeto}\\\hline\hline&#10;ex:Dublín &amp; ex:población &amp; \color{green!50!black}1,000,000\\\hline\hline&#10;\color{red}1,000,000 &amp; ex:población &amp; ex:Dublín\\\hline\hline&#10;ex:Dublín &amp; \color{red}1,000,000 &amp; ex:población\\\hline&#10;\end{tabular}&#10;&#10;\end{document}"/>
  <p:tag name="IGUANATEXSIZE" val="30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0,3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0}{xsd:int}&#10;}&#10;\end{document}&#10;"/>
  <p:tag name="IGUANATEXSIZE" val="20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1225,6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true}{xsd:boolean}&#10;}&#10;\end{document}&#10;"/>
  <p:tag name="IGUANATEXSIZE" val="20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284,9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4.065}{xsd:decimal}&#10;}&#10;\end{document}&#10;"/>
  <p:tag name="IGUANATEXSIZE" val="20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415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}{xsd:date}&#10;}&#10;\end{document}&#10;"/>
  <p:tag name="IGUANATEXSIZE" val="20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2660,6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T12:41:10Z}{xsd:dateTimeStamp}&#10;}&#10;\end{document}&#10;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,7522"/>
  <p:tag name="ORIGINALWIDTH" val="147,0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...&#10;}&#10;\end{document}&#10;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687,8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texttt{\color{red!40!black} &quot;Sharknado&quot;}&#10;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0,3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0}{xsd:int}&#10;}&#10;\end{document}&#10;"/>
  <p:tag name="IGUANATEXSIZE" val="20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1225,6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true}{xsd:boolean}&#10;}&#10;\end{document}&#10;"/>
  <p:tag name="IGUANATEXSIZE" val="20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284,9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4.065}{xsd:decimal}&#10;}&#10;\end{document}&#10;"/>
  <p:tag name="IGUANATEXSIZE" val="20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415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}{xsd:date}&#10;}&#10;\end{document}&#10;"/>
  <p:tag name="IGUANATEXSIZE" val="20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2660,6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T12:41:10Z}{xsd:dateTimeStamp}&#10;}&#10;\end{document}&#10;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687,8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texttt{\color{red!40!black} &quot;Sharknado&quot;}&#10;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,7522"/>
  <p:tag name="ORIGINALWIDTH" val="147,0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...&#10;}&#10;\end{document}&#10;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de resumir los datos}}\\&#10; &amp; ~~~~~~\textsf{(no hay un esquema obvio)}\\&#10;\end{tabular}&#10;\end{document}"/>
  <p:tag name="IGUANATEXSIZE" val="30"/>
  <p:tag name="IGUANATEXCURSOR" val="4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702,0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Dublin}{en}&#10;}&#10;\end{document}&#10;"/>
  <p:tag name="IGUANATEXSIZE" val="20"/>
  <p:tag name="IGUANATEXCURSOR" val="4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5,62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Dublín}{es-CL}&#10;}&#10;\end{document}&#10;"/>
  <p:tag name="IGUANATEXSIZE" val="20"/>
  <p:tag name="IGUANATEXCURSOR" val="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,7677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Baile Átha Cliath}{ga}&#10;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3,5689"/>
  <p:tag name="ORIGINALWIDTH" val="1009,641"/>
  <p:tag name="OUTPUTDPI" val="1200"/>
  <p:tag name="LATEXADDIN" val="\documentclass{article}&#10;\usepackage{amsmath}&#10;\usepackage{C:/Users/ahogan/Documents/Teaching/Databases/macros/bdd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WHERE {&#10;  ex:Sharknado ex:estrella ?e .&#10;}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!PREFIX ex: &lt;http://ex.org/voc#&gt;!&#10;SELECT *&#10;WHERE {&#10;  !ex!:Sharknado !ex!:estrella ?e .&#10;}&#10;\end{lstlisting}&#10;\end{minipage}&#10;\end{document}"/>
  <p:tag name="IGUANATEXSIZE" val="18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?e} &amp; \textbf{?p} \\\hline\hline&#10;ex:IanZiering &amp; ex:Sharknado2\\&#10;ex:IanZiering &amp; ex:Sharknado \\&#10;ex:JohnHeard &amp; ex:Sharknado\\\hline&#10;\end{tabular}&#10;\end{document}"/>
  <p:tag name="IGUANATEXSIZE" val="20"/>
  <p:tag name="IGUANATEXCURSOR" val="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4,8749"/>
  <p:tag name="ORIGINALWIDTH" val="1567,719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    var/.style={&#10;      draw=black!50!white, &#10;      rectangle,&#10;            rounded corners,&#10;            thick,&#10;            dashed,&#10;            text centered,&#10;      top color=gray, &#10;      bottom color=black, &#10;      %opacity=0.7,&#10;      %text opacity=1,&#10;      font=\tt\small\hsp,&#10;      text=white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cm}&#10;\newcommand{\hgap}{3cm}&#10;\begin{document}&#10;\begin{tikzpicture}&#10;&#10;\node[anchor=center] (p1) {};&#10;&#10;\node [right=\hgap of p1.center,anchor=center] (v1) {};&#10;&#10;\node[iri,above=\vgap of v1.center,anchor=center] (p2) {ex:Sharknado};&#10;&#10;\node[right=\hgap of p2.center,anchor=center] (p5) {};&#10; &#10;\node[below=\vgap of p5.center,anchor=center] (a) {}; &#10;&#10;\node[var,below=\vgap of a.center,anchor=center] (p6) {?e}&#10;  edge[arrin] node[fill=white] {ex:estrella} (p2.east);&#10;    &#10;\node[var,below=\vgap of v1.center,anchor=center] (p7) {?p}&#10;  edge[arrout] node[fill=white] {ex:estrella} (p6);&#10;%\node [below right] at (current bounding box.north west) {\large ($G$)};&#10;\end{tikzpicture}&#10;\end{document}"/>
  <p:tag name="IGUANATEXSIZE" val="20"/>
  <p:tag name="IGUANATEXCURSOR" val="19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49664</TotalTime>
  <Words>1888</Words>
  <Application>Microsoft Office PowerPoint</Application>
  <PresentationFormat>On-screen Show (4:3)</PresentationFormat>
  <Paragraphs>387</Paragraphs>
  <Slides>114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5" baseType="lpstr">
      <vt:lpstr>Arial</vt:lpstr>
      <vt:lpstr>Calibri</vt:lpstr>
      <vt:lpstr>cmss8</vt:lpstr>
      <vt:lpstr>CMU Typewriter Text</vt:lpstr>
      <vt:lpstr>Comic Sans MS</vt:lpstr>
      <vt:lpstr>Courier New</vt:lpstr>
      <vt:lpstr>Narkisim</vt:lpstr>
      <vt:lpstr>Rockwell</vt:lpstr>
      <vt:lpstr>Segoe UI Semilight</vt:lpstr>
      <vt:lpstr>Wingdings</vt:lpstr>
      <vt:lpstr>Office Theme</vt:lpstr>
      <vt:lpstr>CC3201-1 Bases de Datos Otoño 2016  Clase 12: Datos Semiestructurados: Grafos</vt:lpstr>
      <vt:lpstr>modeloS DE DAtOS</vt:lpstr>
      <vt:lpstr>Modelo de datos (tabla)</vt:lpstr>
      <vt:lpstr>Modelo de datos (árbol/jerarquía)</vt:lpstr>
      <vt:lpstr>Modelo de datos (árbol/jerarquía)</vt:lpstr>
      <vt:lpstr>Modelo de datos (árbol/jerarquía)</vt:lpstr>
      <vt:lpstr>Modelo de datos (árbol/jerarquía)</vt:lpstr>
      <vt:lpstr>Modelo de datos (grafo)</vt:lpstr>
      <vt:lpstr>Grafo dirigido …</vt:lpstr>
      <vt:lpstr>Grafo con arcos etiquetados</vt:lpstr>
      <vt:lpstr>Un grafo dirigido con arcos etiquetados</vt:lpstr>
      <vt:lpstr>Un grafo dirigido con arcos etiquetados</vt:lpstr>
      <vt:lpstr>El espectro de la estructura de datos</vt:lpstr>
      <vt:lpstr>Para arboles, tenemos formatos como XML</vt:lpstr>
      <vt:lpstr>Para grafos, podemos usar triples</vt:lpstr>
      <vt:lpstr>Datos semiestructurados: GRAFOS (TRIPLES)</vt:lpstr>
      <vt:lpstr>PowerPoint Presentation</vt:lpstr>
      <vt:lpstr>Datos semiestructurados …</vt:lpstr>
      <vt:lpstr>Juego de Datos: XML (Arbol)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PowerPoint Presentation</vt:lpstr>
      <vt:lpstr>… grafos son más flexible  que datos relacionales (y arboles) también.</vt:lpstr>
      <vt:lpstr>¿PERO DÓNDE SE USAN GRAFOS?</vt:lpstr>
      <vt:lpstr>La Web de Datos / La Web Semantica</vt:lpstr>
      <vt:lpstr>¡La Web es magnífica!</vt:lpstr>
      <vt:lpstr>¡Pero Google es magnífico!</vt:lpstr>
      <vt:lpstr>Se pueden encontrar respuestas directas</vt:lpstr>
      <vt:lpstr>Haciendo un informe para su clase …</vt:lpstr>
      <vt:lpstr>Muchas pestañas de Wikipedia …</vt:lpstr>
      <vt:lpstr>La Web en el espectro de datos</vt:lpstr>
      <vt:lpstr>La Web Semántica …</vt:lpstr>
      <vt:lpstr>La Web de Datos en el espectro de datos</vt:lpstr>
      <vt:lpstr>La Web de Datos en el espectro de datos</vt:lpstr>
      <vt:lpstr>RESOURCE DESCRIPTION FORMAT (RDF)</vt:lpstr>
      <vt:lpstr>Modelando el mundo con triples</vt:lpstr>
      <vt:lpstr>¿Agregar información? Concatenar triples.</vt:lpstr>
      <vt:lpstr>Los triples representan un grafo</vt:lpstr>
      <vt:lpstr>Los triples representan un grafo</vt:lpstr>
      <vt:lpstr>Idea: Usar los identificadores de la Web</vt:lpstr>
      <vt:lpstr>Usaremos IRIs con prefijos</vt:lpstr>
      <vt:lpstr>Desde strings …</vt:lpstr>
      <vt:lpstr>… hasta identificadores de la Web …</vt:lpstr>
      <vt:lpstr>… ¿y qué pasa con números, etc.? …</vt:lpstr>
      <vt:lpstr>Literals representan “valores” …</vt:lpstr>
      <vt:lpstr>Se usan los tipos de XML Schema</vt:lpstr>
      <vt:lpstr>Se usan los tipos de XML Schema</vt:lpstr>
      <vt:lpstr>Se pueden usar etiquetas de idiomas</vt:lpstr>
      <vt:lpstr>SPARQL: SPARQL ProtocOl and RDF Query langauge</vt:lpstr>
      <vt:lpstr>PowerPoint Presentation</vt:lpstr>
      <vt:lpstr>SPARQL: Consultar Grafos en RDF</vt:lpstr>
      <vt:lpstr>SPARQL: Consultar Grafos en RDF</vt:lpstr>
      <vt:lpstr>SPARQL Prefijos: Abreviaturas de IRIs</vt:lpstr>
      <vt:lpstr>SPARQL: clausula de WHERE</vt:lpstr>
      <vt:lpstr>SPARQL: clausula de WHERE</vt:lpstr>
      <vt:lpstr>SPARQL: clausula de WHERE</vt:lpstr>
      <vt:lpstr>SPARQL: clausula de WHERE</vt:lpstr>
      <vt:lpstr>SPARQL: clausula de WHERE</vt:lpstr>
      <vt:lpstr>SPARQL: Joins</vt:lpstr>
      <vt:lpstr>SPARQL: Unión</vt:lpstr>
      <vt:lpstr>SPARQL: Unión</vt:lpstr>
      <vt:lpstr>SPARQL: Left-join (OPTIONAL)</vt:lpstr>
      <vt:lpstr>SPARQL: Left-join (OPTIONAL)</vt:lpstr>
      <vt:lpstr>SPARQL: Filtros</vt:lpstr>
      <vt:lpstr>SPARQL: Filtros</vt:lpstr>
      <vt:lpstr>SPARQL: Filtros</vt:lpstr>
      <vt:lpstr>SPARQL: clausula de WHERE (otro ejemplo)</vt:lpstr>
      <vt:lpstr>SPARQL: clausula de WHERE (otro ejemplo)</vt:lpstr>
      <vt:lpstr>SPARQL: SELECT con *</vt:lpstr>
      <vt:lpstr>SPARQL: SELECT con proyección</vt:lpstr>
      <vt:lpstr>SPARQL: SELECT con DISTINCT</vt:lpstr>
      <vt:lpstr>SPARQL: ASK</vt:lpstr>
      <vt:lpstr>SPARQL: CONSTRUCT</vt:lpstr>
      <vt:lpstr>Modificadores: ORDER BY, LIMIT, OFFSET</vt:lpstr>
      <vt:lpstr>Expresiones de Caminos: “Property paths”</vt:lpstr>
      <vt:lpstr>La WEB DE DATOS … hoy EN Día</vt:lpstr>
      <vt:lpstr>GOOGLE’S “RICH SNIPPETS”</vt:lpstr>
      <vt:lpstr>Resultados lujosos …</vt:lpstr>
      <vt:lpstr>Datos anidados en los documentos</vt:lpstr>
      <vt:lpstr>schema.org (Bing, Google, Yahoo!, Yandex)</vt:lpstr>
      <vt:lpstr>GOOGLE’S KNOWLEDGE GRAPH</vt:lpstr>
      <vt:lpstr>Google: “Info-box”</vt:lpstr>
      <vt:lpstr>Google: Búsqueda Semántica</vt:lpstr>
      <vt:lpstr>Datos estructurados como grafos …</vt:lpstr>
      <vt:lpstr>FACEBOOK  OPEN GRAPH PROTOCOL</vt:lpstr>
      <vt:lpstr>Mientras tanto en Facebook …</vt:lpstr>
      <vt:lpstr>Mientras tanto en la Web …</vt:lpstr>
      <vt:lpstr>Facebook Open Graph Protocol</vt:lpstr>
      <vt:lpstr>DATA-FYING WIKIPEDIA: wikidata</vt:lpstr>
      <vt:lpstr>¿Qué es Wikidata?</vt:lpstr>
      <vt:lpstr>Wikipedia: Varios Idiomas</vt:lpstr>
      <vt:lpstr>Wikipedia: Listas, etc.</vt:lpstr>
      <vt:lpstr>Alexis marca un gól …</vt:lpstr>
      <vt:lpstr>Una solución: Wikidata</vt:lpstr>
      <vt:lpstr>Wikidata: datos estructurados</vt:lpstr>
      <vt:lpstr>Servicio de consulta (SPARQL):</vt:lpstr>
      <vt:lpstr>Servicio de consulta (SPARQL):</vt:lpstr>
      <vt:lpstr>(Hidden slide)</vt:lpstr>
      <vt:lpstr>En conclusión</vt:lpstr>
      <vt:lpstr>Una área de investigación aquí …</vt:lpstr>
      <vt:lpstr>Datos ≠ Datos Relacionales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BdD2017 Bases de Datos</dc:title>
  <dc:creator>Aidan Hogan</dc:creator>
  <cp:lastModifiedBy>ahogan</cp:lastModifiedBy>
  <cp:revision>3527</cp:revision>
  <cp:lastPrinted>2016-09-13T22:53:39Z</cp:lastPrinted>
  <dcterms:created xsi:type="dcterms:W3CDTF">2006-08-16T00:00:00Z</dcterms:created>
  <dcterms:modified xsi:type="dcterms:W3CDTF">2017-06-15T16:23:11Z</dcterms:modified>
</cp:coreProperties>
</file>