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2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3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4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528" r:id="rId2"/>
    <p:sldId id="1367" r:id="rId3"/>
    <p:sldId id="1369" r:id="rId4"/>
    <p:sldId id="1370" r:id="rId5"/>
    <p:sldId id="1371" r:id="rId6"/>
    <p:sldId id="1372" r:id="rId7"/>
    <p:sldId id="1373" r:id="rId8"/>
    <p:sldId id="1374" r:id="rId9"/>
    <p:sldId id="1375" r:id="rId10"/>
    <p:sldId id="1376" r:id="rId11"/>
    <p:sldId id="1377" r:id="rId12"/>
    <p:sldId id="1378" r:id="rId13"/>
    <p:sldId id="1379" r:id="rId14"/>
    <p:sldId id="1381" r:id="rId15"/>
    <p:sldId id="1383" r:id="rId16"/>
    <p:sldId id="1384" r:id="rId17"/>
    <p:sldId id="1439" r:id="rId18"/>
    <p:sldId id="1405" r:id="rId19"/>
    <p:sldId id="1387" r:id="rId20"/>
    <p:sldId id="1460" r:id="rId21"/>
    <p:sldId id="1462" r:id="rId22"/>
    <p:sldId id="1463" r:id="rId23"/>
    <p:sldId id="1464" r:id="rId24"/>
    <p:sldId id="1465" r:id="rId25"/>
    <p:sldId id="1466" r:id="rId26"/>
    <p:sldId id="1467" r:id="rId27"/>
    <p:sldId id="1468" r:id="rId28"/>
    <p:sldId id="1469" r:id="rId29"/>
    <p:sldId id="1471" r:id="rId30"/>
    <p:sldId id="1403" r:id="rId31"/>
    <p:sldId id="1386" r:id="rId32"/>
    <p:sldId id="1411" r:id="rId33"/>
    <p:sldId id="1404" r:id="rId34"/>
    <p:sldId id="1407" r:id="rId35"/>
    <p:sldId id="1408" r:id="rId36"/>
    <p:sldId id="1410" r:id="rId37"/>
    <p:sldId id="1406" r:id="rId38"/>
    <p:sldId id="1472" r:id="rId39"/>
    <p:sldId id="1474" r:id="rId40"/>
    <p:sldId id="1475" r:id="rId41"/>
    <p:sldId id="1476" r:id="rId42"/>
    <p:sldId id="1477" r:id="rId43"/>
    <p:sldId id="1478" r:id="rId44"/>
    <p:sldId id="1479" r:id="rId45"/>
    <p:sldId id="1480" r:id="rId46"/>
    <p:sldId id="1481" r:id="rId47"/>
    <p:sldId id="1435" r:id="rId48"/>
    <p:sldId id="1482" r:id="rId49"/>
    <p:sldId id="1483" r:id="rId50"/>
    <p:sldId id="1484" r:id="rId51"/>
    <p:sldId id="1485" r:id="rId52"/>
    <p:sldId id="1486" r:id="rId53"/>
    <p:sldId id="1487" r:id="rId54"/>
    <p:sldId id="1488" r:id="rId55"/>
    <p:sldId id="1447" r:id="rId56"/>
    <p:sldId id="1489" r:id="rId57"/>
    <p:sldId id="1490" r:id="rId58"/>
    <p:sldId id="1491" r:id="rId59"/>
    <p:sldId id="1492" r:id="rId60"/>
    <p:sldId id="1517" r:id="rId61"/>
    <p:sldId id="1493" r:id="rId62"/>
    <p:sldId id="1494" r:id="rId63"/>
    <p:sldId id="1500" r:id="rId64"/>
    <p:sldId id="1495" r:id="rId65"/>
    <p:sldId id="1496" r:id="rId66"/>
    <p:sldId id="1499" r:id="rId67"/>
    <p:sldId id="1497" r:id="rId68"/>
    <p:sldId id="1498" r:id="rId69"/>
    <p:sldId id="1502" r:id="rId70"/>
    <p:sldId id="1510" r:id="rId71"/>
    <p:sldId id="1515" r:id="rId72"/>
    <p:sldId id="1503" r:id="rId73"/>
    <p:sldId id="1504" r:id="rId74"/>
    <p:sldId id="1506" r:id="rId75"/>
    <p:sldId id="1505" r:id="rId76"/>
    <p:sldId id="1513" r:id="rId77"/>
    <p:sldId id="1514" r:id="rId78"/>
    <p:sldId id="1433" r:id="rId79"/>
    <p:sldId id="1442" r:id="rId80"/>
    <p:sldId id="1432" r:id="rId81"/>
    <p:sldId id="1508" r:id="rId82"/>
    <p:sldId id="1509" r:id="rId83"/>
    <p:sldId id="1507" r:id="rId84"/>
    <p:sldId id="1144" r:id="rId8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FD9"/>
    <a:srgbClr val="99FF66"/>
    <a:srgbClr val="FAFFBD"/>
    <a:srgbClr val="F1F892"/>
    <a:srgbClr val="FF6565"/>
    <a:srgbClr val="FFD9D9"/>
    <a:srgbClr val="F5F5F5"/>
    <a:srgbClr val="99FF99"/>
    <a:srgbClr val="334C5B"/>
    <a:srgbClr val="FC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5" autoAdjust="0"/>
    <p:restoredTop sz="95501" autoAdjust="0"/>
  </p:normalViewPr>
  <p:slideViewPr>
    <p:cSldViewPr>
      <p:cViewPr varScale="1">
        <p:scale>
          <a:sx n="88" d="100"/>
          <a:sy n="88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30/05/2017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9519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4991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Dos valores</a:t>
            </a:r>
            <a:r>
              <a:rPr lang="es-CL" baseline="0" dirty="0" smtClean="0"/>
              <a:t> de casa: una prueba existencial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7796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8057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837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81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554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975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276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174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76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1752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7391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708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image" Target="../media/image1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18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tags" Target="../tags/tag2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2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8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39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42.xml"/><Relationship Id="rId7" Type="http://schemas.openxmlformats.org/officeDocument/2006/relationships/image" Target="../media/image4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48.png"/><Relationship Id="rId5" Type="http://schemas.openxmlformats.org/officeDocument/2006/relationships/tags" Target="../tags/tag47.xml"/><Relationship Id="rId10" Type="http://schemas.openxmlformats.org/officeDocument/2006/relationships/image" Target="../media/image43.png"/><Relationship Id="rId4" Type="http://schemas.openxmlformats.org/officeDocument/2006/relationships/tags" Target="../tags/tag46.xml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1.xml"/><Relationship Id="rId7" Type="http://schemas.openxmlformats.org/officeDocument/2006/relationships/image" Target="../media/image4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5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58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3" Type="http://schemas.openxmlformats.org/officeDocument/2006/relationships/tags" Target="../tags/tag58.xml"/><Relationship Id="rId7" Type="http://schemas.openxmlformats.org/officeDocument/2006/relationships/image" Target="../media/image4.png"/><Relationship Id="rId12" Type="http://schemas.openxmlformats.org/officeDocument/2006/relationships/image" Target="../media/image59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6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.png"/><Relationship Id="rId11" Type="http://schemas.openxmlformats.org/officeDocument/2006/relationships/image" Target="../media/image62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68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69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70.pn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5" Type="http://schemas.openxmlformats.org/officeDocument/2006/relationships/image" Target="../media/image71.pn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50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79.pn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80.pn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81.pn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82.pn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86.xml"/><Relationship Id="rId7" Type="http://schemas.openxmlformats.org/officeDocument/2006/relationships/image" Target="../media/image9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92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09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11.xml"/><Relationship Id="rId7" Type="http://schemas.openxmlformats.org/officeDocument/2006/relationships/image" Target="../media/image117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16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16.xml"/><Relationship Id="rId7" Type="http://schemas.openxmlformats.org/officeDocument/2006/relationships/image" Target="../media/image121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19.xml"/><Relationship Id="rId7" Type="http://schemas.openxmlformats.org/officeDocument/2006/relationships/image" Target="../media/image124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3.png"/><Relationship Id="rId4" Type="http://schemas.openxmlformats.org/officeDocument/2006/relationships/tags" Target="../tags/tag120.xml"/><Relationship Id="rId9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4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126.xml"/><Relationship Id="rId7" Type="http://schemas.openxmlformats.org/officeDocument/2006/relationships/image" Target="../media/image77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64.png"/><Relationship Id="rId11" Type="http://schemas.openxmlformats.org/officeDocument/2006/relationships/image" Target="../media/image1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1.png"/><Relationship Id="rId4" Type="http://schemas.openxmlformats.org/officeDocument/2006/relationships/tags" Target="../tags/tag127.xml"/><Relationship Id="rId9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noProof="0" dirty="0" smtClean="0"/>
              <a:t>CC3201-1</a:t>
            </a:r>
            <a:br>
              <a:rPr lang="es-CL" b="1" noProof="0" dirty="0" smtClean="0"/>
            </a:br>
            <a:r>
              <a:rPr lang="es-CL" b="1" cap="small" noProof="0" dirty="0" smtClean="0"/>
              <a:t>Bases de Datos</a:t>
            </a:r>
            <a:br>
              <a:rPr lang="es-CL" b="1" cap="small" noProof="0" dirty="0" smtClean="0"/>
            </a:br>
            <a:r>
              <a:rPr lang="es-CL" b="1" cap="small" noProof="0" dirty="0" smtClean="0"/>
              <a:t>Otoño </a:t>
            </a:r>
            <a:r>
              <a:rPr lang="es-CL" b="1" noProof="0" dirty="0" smtClean="0"/>
              <a:t>2017</a:t>
            </a:r>
            <a:br>
              <a:rPr lang="es-CL" b="1" noProof="0" dirty="0" smtClean="0"/>
            </a:br>
            <a:r>
              <a:rPr lang="es-CL" b="1" noProof="0" dirty="0" smtClean="0"/>
              <a:t/>
            </a:r>
            <a:br>
              <a:rPr lang="es-CL" b="1" noProof="0" dirty="0" smtClean="0"/>
            </a:br>
            <a:r>
              <a:rPr lang="es-CL" b="1" noProof="0" dirty="0" smtClean="0"/>
              <a:t>Clase 11: Datos Semiestructurados: Arboles</a:t>
            </a:r>
            <a:endParaRPr lang="es-CL" sz="3100" i="1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noProof="0" dirty="0" err="1" smtClean="0"/>
              <a:t>Aidan</a:t>
            </a:r>
            <a:r>
              <a:rPr lang="es-CL" noProof="0" dirty="0" smtClean="0"/>
              <a:t> </a:t>
            </a:r>
            <a:r>
              <a:rPr lang="es-CL" noProof="0" dirty="0" err="1" smtClean="0"/>
              <a:t>Hogan</a:t>
            </a:r>
            <a:endParaRPr lang="es-CL" noProof="0" dirty="0" smtClean="0"/>
          </a:p>
          <a:p>
            <a:r>
              <a:rPr lang="es-CL" noProof="0" dirty="0" smtClean="0"/>
              <a:t>aidhog@gmail.com</a:t>
            </a:r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noProof="0" dirty="0" smtClean="0"/>
              <a:t>Diferentes modelos de datos tienen</a:t>
            </a:r>
            <a:br>
              <a:rPr lang="es-CL" noProof="0" dirty="0" smtClean="0"/>
            </a:br>
            <a:r>
              <a:rPr lang="es-CL" noProof="0" dirty="0" smtClean="0"/>
              <a:t>diferentes fortalezas y debilidades …</a:t>
            </a:r>
            <a:endParaRPr lang="es-CL" noProof="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00" cy="1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4658" cy="1435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15754" y="6096000"/>
            <a:ext cx="3944612" cy="6858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14300" dist="12700" sx="102000" sy="102000" algn="ctr" rotWithShape="0">
                    <a:schemeClr val="bg1">
                      <a:alpha val="40000"/>
                    </a:schemeClr>
                  </a:outerShdw>
                </a:effectLst>
              </a:rPr>
              <a:t>… como las cervezas.</a:t>
            </a:r>
            <a:endParaRPr lang="es-CL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14300" dist="12700" sx="102000" sy="102000" algn="ct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3953" cy="12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noProof="0" dirty="0" smtClean="0"/>
              <a:t>Pero el modelo (formal) más establecido es</a:t>
            </a:r>
            <a:br>
              <a:rPr lang="es-CL" noProof="0" dirty="0" smtClean="0"/>
            </a:br>
            <a:r>
              <a:rPr lang="es-CL" noProof="0" dirty="0" smtClean="0"/>
              <a:t>el del modelo relacional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Bases de datos relacionales …</a:t>
            </a:r>
            <a:endParaRPr lang="es-C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El mundo real …</a:t>
            </a:r>
            <a:endParaRPr lang="es-C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2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42617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Datos semiestructurados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Sección 1.5 | </a:t>
            </a:r>
            <a:r>
              <a:rPr lang="es-CL" dirty="0" err="1" smtClean="0"/>
              <a:t>Ramakrishnan</a:t>
            </a:r>
            <a:r>
              <a:rPr lang="es-CL" dirty="0" smtClean="0"/>
              <a:t> / </a:t>
            </a:r>
            <a:r>
              <a:rPr lang="es-CL" dirty="0" err="1" smtClean="0"/>
              <a:t>Gehrke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436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la estructura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</a:rPr>
                <a:t>No estructurados</a:t>
              </a:r>
              <a:endParaRPr lang="es-CL" i="1" dirty="0">
                <a:solidFill>
                  <a:schemeClr val="accent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2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385" cy="1037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042" cy="782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760" cy="10040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Arboles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Texto Plano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741" y="4437584"/>
            <a:ext cx="2648718" cy="1002729"/>
          </a:xfrm>
          <a:prstGeom prst="rect">
            <a:avLst/>
          </a:prstGeom>
        </p:spPr>
      </p:pic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</a:rPr>
              <a:t>No estructurados</a:t>
            </a:r>
            <a:endParaRPr lang="es-CL" i="1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381000"/>
            <a:ext cx="3613291" cy="4495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018" cy="904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0741" y="1066800"/>
            <a:ext cx="2855546" cy="57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381000"/>
            <a:ext cx="8248650" cy="55435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6065838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no soy tan diabólico.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Juego </a:t>
            </a:r>
            <a:r>
              <a:rPr lang="es-CL" i="1" dirty="0"/>
              <a:t>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6" name="Picture 6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7461"/>
            <a:ext cx="9144001" cy="51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1534683" cy="15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1752582" cy="15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err="1" smtClean="0"/>
              <a:t>modeloS</a:t>
            </a:r>
            <a:r>
              <a:rPr lang="es-CL" noProof="0" dirty="0" smtClean="0"/>
              <a:t> DE </a:t>
            </a:r>
            <a:r>
              <a:rPr lang="es-CL" noProof="0" dirty="0" err="1" smtClean="0"/>
              <a:t>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/>
              <a:t>Sección 1.5 | </a:t>
            </a:r>
            <a:r>
              <a:rPr lang="es-CL" dirty="0" err="1" smtClean="0"/>
              <a:t>Ramakrishnan</a:t>
            </a:r>
            <a:r>
              <a:rPr lang="es-CL" dirty="0" smtClean="0"/>
              <a:t> / </a:t>
            </a:r>
            <a:r>
              <a:rPr lang="es-CL" dirty="0" err="1" smtClean="0"/>
              <a:t>Gehrke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8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1752582" cy="1502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2"/>
            <a:ext cx="1754608" cy="1872690"/>
          </a:xfrm>
          <a:prstGeom prst="rect">
            <a:avLst/>
          </a:prstGeom>
        </p:spPr>
      </p:pic>
      <p:sp>
        <p:nvSpPr>
          <p:cNvPr id="14" name="Content Placeholder 6 2 2"/>
          <p:cNvSpPr txBox="1">
            <a:spLocks/>
          </p:cNvSpPr>
          <p:nvPr/>
        </p:nvSpPr>
        <p:spPr>
          <a:xfrm>
            <a:off x="31048" y="5937007"/>
            <a:ext cx="3321756" cy="6923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FF0000"/>
                </a:solidFill>
              </a:rPr>
              <a:t>No se puede tener un </a:t>
            </a:r>
            <a:r>
              <a:rPr lang="es-CL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s-CL" sz="1800" i="1" dirty="0">
                <a:solidFill>
                  <a:srgbClr val="FF0000"/>
                </a:solidFill>
              </a:rPr>
              <a:t> </a:t>
            </a:r>
            <a:r>
              <a:rPr lang="es-CL" sz="1800" i="1" dirty="0" smtClean="0">
                <a:solidFill>
                  <a:srgbClr val="FF0000"/>
                </a:solidFill>
              </a:rPr>
              <a:t>en una columna de la llave primaria</a:t>
            </a:r>
            <a:endParaRPr lang="es-CL" sz="1800" dirty="0" smtClean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4" descr="Bron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3" y="2206550"/>
            <a:ext cx="25717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2218131"/>
            <a:ext cx="2590802" cy="39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6" name="Picture 4" descr="Bro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3" y="2206550"/>
            <a:ext cx="25717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218131"/>
            <a:ext cx="2590802" cy="39508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2"/>
            <a:ext cx="1755622" cy="18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2"/>
            <a:ext cx="1755622" cy="18741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4"/>
            <a:ext cx="2346742" cy="1876971"/>
          </a:xfrm>
          <a:prstGeom prst="rect">
            <a:avLst/>
          </a:prstGeom>
        </p:spPr>
      </p:pic>
      <p:pic>
        <p:nvPicPr>
          <p:cNvPr id="10" name="Picture 2" descr="Image res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9" y="2178917"/>
            <a:ext cx="4512446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4"/>
            <a:ext cx="2346742" cy="187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5"/>
            <a:ext cx="4910426" cy="1884130"/>
          </a:xfrm>
          <a:prstGeom prst="rect">
            <a:avLst/>
          </a:prstGeom>
        </p:spPr>
      </p:pic>
      <p:pic>
        <p:nvPicPr>
          <p:cNvPr id="11" name="Picture 2" descr="https://upload.wikimedia.org/wikipedia/commons/thumb/d/d9/Jason_Momoa_Supercon_2014.jpg/220px-Jason_Momoa_Supercon_2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2319887"/>
            <a:ext cx="2095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3" y="4863062"/>
            <a:ext cx="952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981205"/>
            <a:ext cx="4910426" cy="1884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6"/>
            <a:ext cx="4911883" cy="1885565"/>
          </a:xfrm>
          <a:prstGeom prst="rect">
            <a:avLst/>
          </a:prstGeom>
        </p:spPr>
      </p:pic>
      <p:pic>
        <p:nvPicPr>
          <p:cNvPr id="15" name="Picture 2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72026"/>
            <a:ext cx="3067052" cy="22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4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15" name="Picture 2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72026"/>
            <a:ext cx="3067052" cy="226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329470"/>
            <a:ext cx="4543875" cy="2070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5"/>
            <a:ext cx="2348225" cy="18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5"/>
            <a:ext cx="2348225" cy="1878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2" y="1828800"/>
            <a:ext cx="2857500" cy="1609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2" y="3524607"/>
            <a:ext cx="2857500" cy="1609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802" y="5196746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4"/>
            <a:ext cx="2593760" cy="18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981206"/>
            <a:ext cx="3136797" cy="18798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4"/>
            <a:ext cx="2593760" cy="1884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4"/>
            <a:ext cx="2593760" cy="1884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981205"/>
            <a:ext cx="4351883" cy="1882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8870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47461"/>
            <a:ext cx="9145401" cy="512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747461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rgbClr val="00B050"/>
                </a:solidFill>
              </a:rPr>
              <a:t>Relacional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329470"/>
            <a:ext cx="4542855" cy="2069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54" y="1981204"/>
            <a:ext cx="2593760" cy="1884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1981205"/>
            <a:ext cx="4351883" cy="1882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8399" y="5055174"/>
            <a:ext cx="3807254" cy="4751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736575"/>
            <a:ext cx="9144001" cy="512142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914400" y="1981200"/>
            <a:ext cx="7227794" cy="1696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Cada vez que queremos agregar una columna nueva …</a:t>
            </a:r>
          </a:p>
          <a:p>
            <a:r>
              <a:rPr lang="es-CL" sz="2000" i="1" dirty="0" smtClean="0">
                <a:solidFill>
                  <a:srgbClr val="00B050"/>
                </a:solidFill>
                <a:cs typeface="Segoe UI Semilight" panose="020B0402040204020203" pitchFamily="34" charset="0"/>
              </a:rPr>
              <a:t>Si hay exactamente un valor por fila, no hay problema</a:t>
            </a:r>
          </a:p>
          <a:p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cs typeface="Segoe UI Semilight" panose="020B0402040204020203" pitchFamily="34" charset="0"/>
              </a:rPr>
              <a:t>Si hay cero o un valor por fila,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cs typeface="Segoe UI Semilight" panose="020B0402040204020203" pitchFamily="34" charset="0"/>
              </a:rPr>
              <a:t>¿</a:t>
            </a:r>
            <a:r>
              <a:rPr lang="es-CL" sz="2000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cs typeface="Segoe UI Semilight" panose="020B0402040204020203" pitchFamily="34" charset="0"/>
              </a:rPr>
              <a:t>?</a:t>
            </a:r>
          </a:p>
          <a:p>
            <a:r>
              <a:rPr lang="es-CL" sz="20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Si hay varios valores por fila, hay que crear una tabla nueva</a:t>
            </a:r>
            <a:endParaRPr lang="es-CL" sz="2000" dirty="0" smtClean="0">
              <a:solidFill>
                <a:srgbClr val="FF0000"/>
              </a:solidFill>
              <a:cs typeface="Segoe UI Semilight" panose="020B0402040204020203" pitchFamily="34" charset="0"/>
            </a:endParaRPr>
          </a:p>
        </p:txBody>
      </p:sp>
      <p:sp>
        <p:nvSpPr>
          <p:cNvPr id="18" name="Content Placeholder 6 2 2"/>
          <p:cNvSpPr txBox="1">
            <a:spLocks/>
          </p:cNvSpPr>
          <p:nvPr/>
        </p:nvSpPr>
        <p:spPr>
          <a:xfrm>
            <a:off x="914400" y="3941657"/>
            <a:ext cx="7227794" cy="1416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</a:rPr>
              <a:t>El esquema cambia mucho cada vez …</a:t>
            </a:r>
          </a:p>
          <a:p>
            <a:pPr marL="0" indent="0" algn="ctr">
              <a:buNone/>
            </a:pPr>
            <a:r>
              <a:rPr lang="es-CL" sz="2400" i="1" dirty="0">
                <a:solidFill>
                  <a:srgbClr val="FF0000"/>
                </a:solidFill>
                <a:cs typeface="Segoe UI Semilight" panose="020B0402040204020203" pitchFamily="34" charset="0"/>
              </a:rPr>
              <a:t>y</a:t>
            </a:r>
            <a:r>
              <a:rPr lang="es-CL" sz="24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 puede ser que sea imposible predecir el esquema.</a:t>
            </a: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¡¿Les gustaría tener que hacer un diagrama E/R de </a:t>
            </a:r>
            <a:r>
              <a:rPr lang="es-CL" sz="2000" i="1" dirty="0" err="1" smtClean="0">
                <a:solidFill>
                  <a:srgbClr val="FF0000"/>
                </a:solidFill>
                <a:cs typeface="Segoe UI Semilight" panose="020B0402040204020203" pitchFamily="34" charset="0"/>
              </a:rPr>
              <a:t>J.d.T</a:t>
            </a:r>
            <a:r>
              <a:rPr lang="es-CL" sz="20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?!</a:t>
            </a:r>
            <a:endParaRPr lang="es-CL" sz="1800" dirty="0" smtClean="0">
              <a:solidFill>
                <a:srgbClr val="FF0000"/>
              </a:solidFill>
              <a:cs typeface="Segoe UI Semilight" panose="020B0402040204020203" pitchFamily="34" charset="0"/>
            </a:endParaRPr>
          </a:p>
        </p:txBody>
      </p:sp>
      <p:sp>
        <p:nvSpPr>
          <p:cNvPr id="19" name="Content Placeholder 6 2 2"/>
          <p:cNvSpPr txBox="1">
            <a:spLocks/>
          </p:cNvSpPr>
          <p:nvPr/>
        </p:nvSpPr>
        <p:spPr>
          <a:xfrm>
            <a:off x="914400" y="5678816"/>
            <a:ext cx="7227794" cy="4431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</a:rPr>
              <a:t>El modelo/esquema relacional es poco flexible</a:t>
            </a:r>
            <a:r>
              <a:rPr lang="es-CL" sz="24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.</a:t>
            </a:r>
            <a:endParaRPr lang="es-CL" sz="2000" dirty="0" smtClean="0">
              <a:solidFill>
                <a:srgbClr val="FF0000"/>
              </a:solidFill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2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" y="1461916"/>
            <a:ext cx="8878980" cy="23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Datos semiestructurados …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185862"/>
            <a:ext cx="7229475" cy="477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18" y="1300162"/>
            <a:ext cx="2905125" cy="4657725"/>
          </a:xfrm>
          <a:prstGeom prst="rect">
            <a:avLst/>
          </a:prstGeom>
        </p:spPr>
      </p:pic>
      <p:sp>
        <p:nvSpPr>
          <p:cNvPr id="6" name="Content Placeholder 6 2 2"/>
          <p:cNvSpPr txBox="1">
            <a:spLocks/>
          </p:cNvSpPr>
          <p:nvPr/>
        </p:nvSpPr>
        <p:spPr>
          <a:xfrm>
            <a:off x="1173560" y="2900362"/>
            <a:ext cx="4108052" cy="304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</a:rPr>
              <a:t>Los usuarios pueden agregar más atributos.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Muchos atributos pueden tener cero o más valores.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cs typeface="Segoe UI Semilight" panose="020B0402040204020203" pitchFamily="34" charset="0"/>
              </a:rPr>
              <a:t>Los datos son incompletos.</a:t>
            </a:r>
            <a:endParaRPr lang="es-CL" sz="2000" dirty="0" smtClean="0">
              <a:solidFill>
                <a:srgbClr val="FF0000"/>
              </a:solidFill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semiestructurados:</a:t>
            </a:r>
            <a:br>
              <a:rPr lang="es-CL" dirty="0" smtClean="0"/>
            </a:br>
            <a:r>
              <a:rPr lang="es-CL" dirty="0" smtClean="0"/>
              <a:t>arboles (XML)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TextBox 7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7,4 |</a:t>
            </a:r>
            <a:r>
              <a:rPr lang="es-CL" dirty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2"/>
            <a:ext cx="3486230" cy="42891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5007628"/>
            <a:ext cx="6762627" cy="172175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136889" y="3711714"/>
            <a:ext cx="3657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¿Hay otra forma de representar estos datos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sz="2000" i="1" dirty="0" smtClean="0"/>
              <a:t>?</a:t>
            </a:r>
          </a:p>
        </p:txBody>
      </p:sp>
      <p:sp>
        <p:nvSpPr>
          <p:cNvPr id="60" name="Content Placeholder 6 2 2"/>
          <p:cNvSpPr txBox="1">
            <a:spLocks/>
          </p:cNvSpPr>
          <p:nvPr/>
        </p:nvSpPr>
        <p:spPr>
          <a:xfrm>
            <a:off x="5136889" y="1915650"/>
            <a:ext cx="3657600" cy="7513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El cierre de etiquetas es obligatorio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</a:p>
        </p:txBody>
      </p:sp>
    </p:spTree>
    <p:extLst>
      <p:ext uri="{BB962C8B-B14F-4D97-AF65-F5344CB8AC3E}">
        <p14:creationId xmlns:p14="http://schemas.microsoft.com/office/powerpoint/2010/main" val="22730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9" grpId="0" animBg="1"/>
      <p:bldP spid="6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4" y="1363203"/>
            <a:ext cx="3591709" cy="4090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5" y="4524173"/>
            <a:ext cx="6735929" cy="21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7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/>
              <a:t>e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/>
              <a:t>tensible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/>
              <a:t>arkup</a:t>
            </a:r>
            <a:r>
              <a:rPr lang="es-CL" i="1" dirty="0"/>
              <a:t> </a:t>
            </a:r>
            <a:r>
              <a:rPr lang="es-CL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/>
              <a:t>anguage</a:t>
            </a:r>
            <a:r>
              <a:rPr lang="es-CL" i="1" dirty="0"/>
              <a:t> </a:t>
            </a:r>
            <a:r>
              <a:rPr lang="es-CL" dirty="0"/>
              <a:t>(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" y="1363203"/>
            <a:ext cx="3892830" cy="409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7" y="4524176"/>
            <a:ext cx="6747013" cy="2150794"/>
          </a:xfrm>
          <a:prstGeom prst="rect">
            <a:avLst/>
          </a:prstGeom>
        </p:spPr>
      </p:pic>
      <p:sp>
        <p:nvSpPr>
          <p:cNvPr id="24" name="Content Placeholder 6 2 2"/>
          <p:cNvSpPr txBox="1">
            <a:spLocks/>
          </p:cNvSpPr>
          <p:nvPr/>
        </p:nvSpPr>
        <p:spPr>
          <a:xfrm>
            <a:off x="3962400" y="2623134"/>
            <a:ext cx="4965768" cy="12630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i="1" dirty="0" smtClean="0"/>
          </a:p>
          <a:p>
            <a:pPr marL="0" indent="0" algn="ctr">
              <a:buNone/>
            </a:pPr>
            <a:endParaRPr lang="es-CL" sz="2000" i="1" dirty="0" smtClean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67" y="2688608"/>
            <a:ext cx="4791385" cy="1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e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es-CL" i="1" dirty="0" err="1" smtClean="0"/>
              <a:t>tensible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CL" i="1" dirty="0" err="1" smtClean="0"/>
              <a:t>arkup</a:t>
            </a:r>
            <a:r>
              <a:rPr lang="es-CL" i="1" dirty="0" smtClean="0"/>
              <a:t> </a:t>
            </a:r>
            <a:r>
              <a:rPr lang="es-CL" i="1" dirty="0" err="1" smtClean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CL" i="1" dirty="0" err="1" smtClean="0"/>
              <a:t>anguage</a:t>
            </a:r>
            <a:r>
              <a:rPr lang="es-CL" i="1" dirty="0" smtClean="0"/>
              <a:t>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6335" cy="4299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  <p:sp>
        <p:nvSpPr>
          <p:cNvPr id="19" name="Content Placeholder 6 2 2"/>
          <p:cNvSpPr txBox="1">
            <a:spLocks/>
          </p:cNvSpPr>
          <p:nvPr/>
        </p:nvSpPr>
        <p:spPr>
          <a:xfrm>
            <a:off x="4494308" y="2642712"/>
            <a:ext cx="3725354" cy="48148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Se preserva el orden</a:t>
            </a:r>
          </a:p>
        </p:txBody>
      </p:sp>
    </p:spTree>
    <p:extLst>
      <p:ext uri="{BB962C8B-B14F-4D97-AF65-F5344CB8AC3E}">
        <p14:creationId xmlns:p14="http://schemas.microsoft.com/office/powerpoint/2010/main" val="21887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0"/>
            <a:ext cx="4296794" cy="16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1"/>
            <a:ext cx="3392600" cy="30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0"/>
            <a:ext cx="3391016" cy="4341550"/>
          </a:xfrm>
          <a:prstGeom prst="rect">
            <a:avLst/>
          </a:prstGeom>
        </p:spPr>
      </p:pic>
      <p:pic>
        <p:nvPicPr>
          <p:cNvPr id="6" name="Picture 4 2" descr="Bron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15726"/>
            <a:ext cx="2089378" cy="32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915727"/>
            <a:ext cx="2111027" cy="3219191"/>
          </a:xfrm>
          <a:prstGeom prst="rect">
            <a:avLst/>
          </a:prstGeom>
        </p:spPr>
      </p:pic>
      <p:sp>
        <p:nvSpPr>
          <p:cNvPr id="8" name="Content Placeholder 6 2 2"/>
          <p:cNvSpPr txBox="1">
            <a:spLocks/>
          </p:cNvSpPr>
          <p:nvPr/>
        </p:nvSpPr>
        <p:spPr>
          <a:xfrm>
            <a:off x="4088983" y="5715000"/>
            <a:ext cx="4449594" cy="79204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Si no hay un valor, simplemente se puede omitir el valor</a:t>
            </a:r>
          </a:p>
        </p:txBody>
      </p:sp>
    </p:spTree>
    <p:extLst>
      <p:ext uri="{BB962C8B-B14F-4D97-AF65-F5344CB8AC3E}">
        <p14:creationId xmlns:p14="http://schemas.microsoft.com/office/powerpoint/2010/main" val="263134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5"/>
            <a:ext cx="8014937" cy="23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 2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29" y="2178917"/>
            <a:ext cx="4512446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2"/>
            <a:ext cx="3391198" cy="53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3 2 1" descr="https://upload.wikimedia.org/wikipedia/commons/thumb/d/d9/Jason_Momoa_Supercon_2014.jpg/220px-Jason_Momoa_Supercon_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2133600"/>
            <a:ext cx="2095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2" y="4676775"/>
            <a:ext cx="9525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7"/>
            <a:ext cx="3597231" cy="56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 2 2 1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64" y="2362200"/>
            <a:ext cx="3654668" cy="26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67532" y="51816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¿A. P. A.?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67532" y="559441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¿Quién es de </a:t>
            </a:r>
            <a:r>
              <a:rPr lang="es-CL" sz="2000" i="1" dirty="0"/>
              <a:t>I</a:t>
            </a:r>
            <a:r>
              <a:rPr lang="es-CL" sz="2000" i="1" dirty="0" smtClean="0"/>
              <a:t>nglaterra?</a:t>
            </a:r>
          </a:p>
        </p:txBody>
      </p:sp>
      <p:sp>
        <p:nvSpPr>
          <p:cNvPr id="16" name="Content Placeholder 6 2 2"/>
          <p:cNvSpPr txBox="1">
            <a:spLocks/>
          </p:cNvSpPr>
          <p:nvPr/>
        </p:nvSpPr>
        <p:spPr>
          <a:xfrm>
            <a:off x="5166527" y="6065957"/>
            <a:ext cx="3658605" cy="79204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Se preserva el orden pero sería más limpio así …</a:t>
            </a: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3"/>
            <a:ext cx="3597616" cy="45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 2 2 1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64" y="2362200"/>
            <a:ext cx="3654668" cy="26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22026"/>
            <a:ext cx="3602639" cy="56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2" y="1828800"/>
            <a:ext cx="2857500" cy="1609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2" y="3524607"/>
            <a:ext cx="2857500" cy="1609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2" y="5196746"/>
            <a:ext cx="2857500" cy="1609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2"/>
            <a:ext cx="3401153" cy="45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</a:t>
            </a:r>
            <a:r>
              <a:rPr lang="es-CL" i="1" dirty="0" smtClean="0"/>
              <a:t>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2"/>
            <a:ext cx="3401628" cy="541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Juego de 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3"/>
            <a:ext cx="3505758" cy="562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868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5838"/>
            <a:ext cx="8382000" cy="715962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… XML es más flexible que los datos relacionales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6868" name="Picture 4" descr="http://giant.gfycat.com/SpectacularLavishHorsemous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934200" cy="38831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La conclusión …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Otras Características (en breve)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0" y="1295402"/>
            <a:ext cx="3950932" cy="3712011"/>
          </a:xfrm>
          <a:prstGeom prst="rect">
            <a:avLst/>
          </a:prstGeom>
        </p:spPr>
      </p:pic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44692" y="5760542"/>
            <a:ext cx="47244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¿Qué más podríamos agregar con respecto a XML para describir este personaje?</a:t>
            </a:r>
          </a:p>
        </p:txBody>
      </p:sp>
    </p:spTree>
    <p:extLst>
      <p:ext uri="{BB962C8B-B14F-4D97-AF65-F5344CB8AC3E}">
        <p14:creationId xmlns:p14="http://schemas.microsoft.com/office/powerpoint/2010/main" val="10138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Versión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2" y="1295402"/>
            <a:ext cx="3951637" cy="39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2" y="1461916"/>
            <a:ext cx="8013818" cy="23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</a:t>
            </a:r>
            <a:r>
              <a:rPr lang="es-CL" dirty="0" smtClean="0"/>
              <a:t>Codificación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1" y="1295402"/>
            <a:ext cx="4294391" cy="3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</a:t>
            </a:r>
            <a:r>
              <a:rPr lang="es-CL" dirty="0" smtClean="0"/>
              <a:t>Atributos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" y="1295402"/>
            <a:ext cx="4408050" cy="3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</a:t>
            </a:r>
            <a:r>
              <a:rPr lang="es-CL" dirty="0" smtClean="0"/>
              <a:t>Idiomas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0" y="1295403"/>
            <a:ext cx="6005293" cy="39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 Esquema (XSD)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0" y="1295403"/>
            <a:ext cx="6005293" cy="39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 Esquema (XSD)</a:t>
            </a:r>
            <a:r>
              <a:rPr lang="es-CL" dirty="0"/>
              <a:t>: Ejemplo </a:t>
            </a:r>
            <a:r>
              <a:rPr lang="es-CL" dirty="0" smtClean="0"/>
              <a:t>parcial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5334000" y="4308173"/>
            <a:ext cx="3809998" cy="2549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5739180" cy="3097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516286"/>
            <a:ext cx="3810000" cy="2133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35760"/>
            <a:ext cx="3566116" cy="23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 Esquema (XSD)</a:t>
            </a:r>
            <a:r>
              <a:rPr lang="es-CL" dirty="0"/>
              <a:t>: </a:t>
            </a:r>
            <a:r>
              <a:rPr lang="es-CL" i="1" dirty="0" err="1" smtClean="0"/>
              <a:t>Datatypes</a:t>
            </a:r>
            <a:endParaRPr lang="es-CL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14311"/>
            <a:ext cx="6172200" cy="70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5"/>
                </a:solidFill>
              </a:rPr>
              <a:t>XML</a:t>
            </a:r>
            <a:r>
              <a:rPr lang="es-CL" dirty="0"/>
              <a:t>: ¿Consultas?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4089310" y="5410200"/>
            <a:ext cx="472440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¿Todas las casas de todos los personajes?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3494434" cy="56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Abreviaturas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7" y="1828800"/>
            <a:ext cx="8592685" cy="41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5" y="2073907"/>
            <a:ext cx="6867073" cy="40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Predicados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7" y="1752600"/>
            <a:ext cx="8242693" cy="431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</a:t>
            </a:r>
            <a:r>
              <a:rPr lang="es-CL" dirty="0" smtClean="0"/>
              <a:t>Funciones de </a:t>
            </a:r>
            <a:r>
              <a:rPr lang="es-CL" dirty="0" err="1" smtClean="0"/>
              <a:t>String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52" y="3048000"/>
            <a:ext cx="4912295" cy="13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Aritmética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93" y="1399323"/>
            <a:ext cx="3063414" cy="2731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38" y="4495800"/>
            <a:ext cx="2531923" cy="805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25" y="5621549"/>
            <a:ext cx="4012147" cy="10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Hay Más Operadores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TextBox 9"/>
          <p:cNvSpPr txBox="1"/>
          <p:nvPr/>
        </p:nvSpPr>
        <p:spPr>
          <a:xfrm>
            <a:off x="2171700" y="3651603"/>
            <a:ext cx="4800600" cy="707886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Depende de la versión de </a:t>
            </a:r>
            <a:r>
              <a:rPr lang="es-CL" sz="2000" i="1" dirty="0" err="1" smtClean="0"/>
              <a:t>XPath</a:t>
            </a:r>
            <a:r>
              <a:rPr lang="es-CL" sz="2000" i="1" dirty="0" smtClean="0"/>
              <a:t> también (hay v.1,0, 2,0 y 3,0)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5349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8"/>
            <a:ext cx="5341356" cy="56206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¿Los nodos de actores?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6324600"/>
            <a:ext cx="725525" cy="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2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0763" cy="56204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¿Todas las casas?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24601"/>
            <a:ext cx="626756" cy="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2412" cy="5620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¿Todas las casas (solo texto)?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24597"/>
            <a:ext cx="1336430" cy="1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1378" cy="56205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¿Los apellidos (texto)?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6324600"/>
            <a:ext cx="1760771" cy="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1219" cy="5620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¿Los apellidos de actores (texto)?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324598"/>
            <a:ext cx="2398501" cy="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3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3"/>
            <a:ext cx="5331219" cy="5620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¿El nombre del segundo personaje?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360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324599"/>
            <a:ext cx="2930147" cy="1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4"/>
            <a:ext cx="5335756" cy="5620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¿La cultura del personaje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</a:rPr>
              <a:t>JDT02</a:t>
            </a:r>
            <a:r>
              <a:rPr lang="es-CL" sz="2000" i="1" dirty="0" smtClean="0"/>
              <a:t>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5"/>
            <a:ext cx="3682692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375" cy="2743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2209799"/>
            <a:ext cx="5225692" cy="15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4"/>
            <a:ext cx="5339575" cy="5619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¿Nombres de hombres </a:t>
            </a:r>
            <a:r>
              <a:rPr lang="es-CL" sz="2000" i="1" dirty="0" err="1" smtClean="0"/>
              <a:t>Baratheon</a:t>
            </a:r>
            <a:r>
              <a:rPr lang="es-CL" sz="2000" i="1" dirty="0" smtClean="0"/>
              <a:t>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685800" y="6224211"/>
            <a:ext cx="8305800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6356293"/>
            <a:ext cx="6755509" cy="1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5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2" y="1210954"/>
            <a:ext cx="5339575" cy="5619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692335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¿Nombres de hombres </a:t>
            </a:r>
            <a:r>
              <a:rPr lang="es-CL" sz="2000" i="1" dirty="0" smtClean="0"/>
              <a:t>de la casa </a:t>
            </a:r>
            <a:r>
              <a:rPr lang="es-CL" sz="2000" i="1" dirty="0" err="1" smtClean="0"/>
              <a:t>Baratheon</a:t>
            </a:r>
            <a:r>
              <a:rPr lang="es-CL" sz="2000" i="1" dirty="0" smtClean="0"/>
              <a:t>?</a:t>
            </a:r>
            <a:endParaRPr lang="es-CL" sz="2000" i="1" dirty="0" smtClean="0"/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685800" y="6224211"/>
            <a:ext cx="8305800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6356293"/>
            <a:ext cx="6383032" cy="1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37269" cy="56206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497079"/>
            <a:ext cx="504216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¿Nombres de personajes interpretados                     por un actor irlandés?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4"/>
            <a:ext cx="4726958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extBox 12"/>
          <p:cNvSpPr txBox="1"/>
          <p:nvPr/>
        </p:nvSpPr>
        <p:spPr>
          <a:xfrm>
            <a:off x="3949436" y="5811690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</a:t>
            </a:r>
            <a:r>
              <a:rPr lang="es-CL" sz="2000" i="1" dirty="0"/>
              <a:t>Casas o culturas (unión)?</a:t>
            </a:r>
            <a:endParaRPr lang="es-CL" sz="2000" i="1" dirty="0" smtClean="0"/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6358693"/>
            <a:ext cx="1667441" cy="1450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7"/>
            <a:ext cx="5340297" cy="56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7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40297" cy="52000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811690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¿El debut más reciente</a:t>
            </a:r>
          </a:p>
        </p:txBody>
      </p:sp>
      <p:sp>
        <p:nvSpPr>
          <p:cNvPr id="15" name="Content Placeholder 6 2 2 1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6358694"/>
            <a:ext cx="1738681" cy="14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03" y="6358694"/>
            <a:ext cx="204397" cy="141295"/>
          </a:xfrm>
          <a:prstGeom prst="rect">
            <a:avLst/>
          </a:prstGeom>
        </p:spPr>
      </p:pic>
      <p:sp>
        <p:nvSpPr>
          <p:cNvPr id="11" name="Content Placeholder 6 2 2 2"/>
          <p:cNvSpPr txBox="1">
            <a:spLocks/>
          </p:cNvSpPr>
          <p:nvPr/>
        </p:nvSpPr>
        <p:spPr>
          <a:xfrm>
            <a:off x="6694170" y="1210955"/>
            <a:ext cx="2426970" cy="432208"/>
          </a:xfrm>
          <a:prstGeom prst="rect">
            <a:avLst/>
          </a:prstGeom>
          <a:solidFill>
            <a:srgbClr val="FFD9D9"/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¡</a:t>
            </a:r>
            <a:r>
              <a:rPr lang="es-CL" sz="2000" dirty="0" err="1" smtClean="0">
                <a:solidFill>
                  <a:schemeClr val="accent5">
                    <a:lumMod val="75000"/>
                  </a:schemeClr>
                </a:solidFill>
              </a:rPr>
              <a:t>XPath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 2.0!</a:t>
            </a:r>
          </a:p>
        </p:txBody>
      </p:sp>
    </p:spTree>
    <p:extLst>
      <p:ext uri="{BB962C8B-B14F-4D97-AF65-F5344CB8AC3E}">
        <p14:creationId xmlns:p14="http://schemas.microsoft.com/office/powerpoint/2010/main" val="218152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41811" cy="52003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811690"/>
            <a:ext cx="50421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¿El personaje con el debut más reciente?</a:t>
            </a:r>
          </a:p>
        </p:txBody>
      </p:sp>
      <p:sp>
        <p:nvSpPr>
          <p:cNvPr id="15" name="Content Placeholder 6 2 2 1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3" y="6358696"/>
            <a:ext cx="3683443" cy="170517"/>
          </a:xfrm>
          <a:prstGeom prst="rect">
            <a:avLst/>
          </a:prstGeom>
        </p:spPr>
      </p:pic>
      <p:sp>
        <p:nvSpPr>
          <p:cNvPr id="14" name="Content Placeholder 6 2 2 2"/>
          <p:cNvSpPr txBox="1">
            <a:spLocks/>
          </p:cNvSpPr>
          <p:nvPr/>
        </p:nvSpPr>
        <p:spPr>
          <a:xfrm>
            <a:off x="6694170" y="1210955"/>
            <a:ext cx="2426970" cy="432208"/>
          </a:xfrm>
          <a:prstGeom prst="rect">
            <a:avLst/>
          </a:prstGeom>
          <a:solidFill>
            <a:srgbClr val="FFD9D9"/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¡</a:t>
            </a:r>
            <a:r>
              <a:rPr lang="es-CL" sz="2000" dirty="0" err="1" smtClean="0">
                <a:solidFill>
                  <a:schemeClr val="accent5">
                    <a:lumMod val="75000"/>
                  </a:schemeClr>
                </a:solidFill>
              </a:rPr>
              <a:t>XPath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 2.0!</a:t>
            </a:r>
          </a:p>
        </p:txBody>
      </p:sp>
    </p:spTree>
    <p:extLst>
      <p:ext uri="{BB962C8B-B14F-4D97-AF65-F5344CB8AC3E}">
        <p14:creationId xmlns:p14="http://schemas.microsoft.com/office/powerpoint/2010/main" val="23981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5"/>
            <a:ext cx="5346380" cy="22506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4334591"/>
            <a:ext cx="829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¿Qué pasará aquí?</a:t>
            </a:r>
          </a:p>
          <a:p>
            <a:pPr algn="ctr"/>
            <a:endParaRPr lang="es-CL" sz="2000" i="1" dirty="0" smtClean="0"/>
          </a:p>
        </p:txBody>
      </p:sp>
      <p:sp>
        <p:nvSpPr>
          <p:cNvPr id="17" name="Content Placeholder 6 2 2 1 1"/>
          <p:cNvSpPr txBox="1">
            <a:spLocks/>
          </p:cNvSpPr>
          <p:nvPr/>
        </p:nvSpPr>
        <p:spPr>
          <a:xfrm>
            <a:off x="381000" y="5060471"/>
            <a:ext cx="8294914" cy="68930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/>
              <a:t>Resultados vacíos: se preservan los espacios del nodo:</a:t>
            </a:r>
          </a:p>
          <a:p>
            <a:pPr marL="0" indent="0" algn="ctr">
              <a:buNone/>
            </a:pPr>
            <a:endParaRPr lang="es-CL" sz="2000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42" y="5497650"/>
            <a:ext cx="2768027" cy="193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27" y="4783423"/>
            <a:ext cx="4806256" cy="1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accent5"/>
                </a:solidFill>
              </a:rPr>
              <a:t>XPath</a:t>
            </a:r>
            <a:r>
              <a:rPr lang="es-CL" dirty="0" smtClean="0"/>
              <a:t>: Ejemplos</a:t>
            </a:r>
            <a:endParaRPr lang="es-CL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" y="1210955"/>
            <a:ext cx="5347126" cy="22513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4334591"/>
            <a:ext cx="829491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¿Qué pasará aquí?</a:t>
            </a:r>
          </a:p>
          <a:p>
            <a:pPr algn="ctr"/>
            <a:endParaRPr lang="es-CL" sz="2000" i="1" dirty="0" smtClean="0"/>
          </a:p>
        </p:txBody>
      </p:sp>
      <p:sp>
        <p:nvSpPr>
          <p:cNvPr id="15" name="Content Placeholder 6 2 2 1 1"/>
          <p:cNvSpPr txBox="1">
            <a:spLocks/>
          </p:cNvSpPr>
          <p:nvPr/>
        </p:nvSpPr>
        <p:spPr>
          <a:xfrm>
            <a:off x="381000" y="5060471"/>
            <a:ext cx="8294914" cy="68930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/>
              <a:t>Resultados vacíos: se preservan los espacios del nodo:</a:t>
            </a:r>
          </a:p>
          <a:p>
            <a:pPr marL="0" indent="0" algn="ctr">
              <a:buNone/>
            </a:pPr>
            <a:endParaRPr lang="es-CL" sz="2000" dirty="0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42" y="5497650"/>
            <a:ext cx="2768027" cy="193049"/>
          </a:xfrm>
          <a:prstGeom prst="rect">
            <a:avLst/>
          </a:prstGeom>
        </p:spPr>
      </p:pic>
      <p:sp>
        <p:nvSpPr>
          <p:cNvPr id="27" name="Content Placeholder 6 2 2 1 2"/>
          <p:cNvSpPr txBox="1">
            <a:spLocks/>
          </p:cNvSpPr>
          <p:nvPr/>
        </p:nvSpPr>
        <p:spPr>
          <a:xfrm>
            <a:off x="381000" y="5749774"/>
            <a:ext cx="8294912" cy="68930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/>
              <a:t>Se puede </a:t>
            </a:r>
            <a:r>
              <a:rPr lang="es-CL" sz="2000" dirty="0" smtClean="0"/>
              <a:t>usar:</a:t>
            </a:r>
            <a:endParaRPr lang="es-CL" sz="2000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" y="6186953"/>
            <a:ext cx="7975467" cy="178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27" y="4783423"/>
            <a:ext cx="4806256" cy="1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541"/>
            <a:ext cx="7253682" cy="3342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7187" y="44196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Es HTML. ¿Pero es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sz="2000" i="1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4043" y="5485637"/>
            <a:ext cx="36576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¿Un ejemplo que sea HTML pero no sea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sz="2000" i="1" dirty="0" smtClean="0"/>
              <a:t>?</a:t>
            </a:r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4653537" y="4895910"/>
            <a:ext cx="3657600" cy="3611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En este ejemplo, sí.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ontent Placeholder 6 2 2"/>
          <p:cNvSpPr txBox="1">
            <a:spLocks/>
          </p:cNvSpPr>
          <p:nvPr/>
        </p:nvSpPr>
        <p:spPr>
          <a:xfrm>
            <a:off x="4653537" y="6268273"/>
            <a:ext cx="3657600" cy="3611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…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Nota al margen: </a:t>
            </a:r>
            <a:r>
              <a:rPr lang="es-CL" dirty="0">
                <a:solidFill>
                  <a:srgbClr val="7030A0"/>
                </a:solidFill>
              </a:rPr>
              <a:t>HTML</a:t>
            </a:r>
            <a:r>
              <a:rPr lang="es-CL" dirty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1600200"/>
            <a:ext cx="7995111" cy="2027396"/>
          </a:xfrm>
          <a:prstGeom prst="rect">
            <a:avLst/>
          </a:prstGeom>
        </p:spPr>
      </p:pic>
      <p:sp>
        <p:nvSpPr>
          <p:cNvPr id="11" name="Content Placeholder 6 2 2 1"/>
          <p:cNvSpPr txBox="1">
            <a:spLocks/>
          </p:cNvSpPr>
          <p:nvPr/>
        </p:nvSpPr>
        <p:spPr>
          <a:xfrm>
            <a:off x="4191000" y="5410200"/>
            <a:ext cx="4267200" cy="7513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El cierre de etiquetas no es siempre obligatorio en</a:t>
            </a:r>
            <a:r>
              <a:rPr lang="es-CL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</a:rPr>
              <a:t>HTML</a:t>
            </a:r>
            <a:r>
              <a:rPr lang="es-CL" sz="2000" dirty="0" smtClean="0"/>
              <a:t>.</a:t>
            </a:r>
          </a:p>
        </p:txBody>
      </p:sp>
      <p:sp>
        <p:nvSpPr>
          <p:cNvPr id="5" name="Content Placeholder 6 2 2 2"/>
          <p:cNvSpPr txBox="1">
            <a:spLocks/>
          </p:cNvSpPr>
          <p:nvPr/>
        </p:nvSpPr>
        <p:spPr>
          <a:xfrm>
            <a:off x="4191000" y="6161549"/>
            <a:ext cx="4267200" cy="46785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/>
              <a:t>(hay más diferencias)</a:t>
            </a:r>
            <a:endParaRPr lang="es-CL" sz="2000" dirty="0" smtClean="0"/>
          </a:p>
        </p:txBody>
      </p:sp>
    </p:spTree>
    <p:extLst>
      <p:ext uri="{BB962C8B-B14F-4D97-AF65-F5344CB8AC3E}">
        <p14:creationId xmlns:p14="http://schemas.microsoft.com/office/powerpoint/2010/main" val="291519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</a:t>
            </a:r>
            <a:r>
              <a:rPr lang="es-CL" noProof="0" dirty="0"/>
              <a:t>tabla</a:t>
            </a:r>
            <a:r>
              <a:rPr lang="es-CL" noProof="0" dirty="0" smtClean="0"/>
              <a:t>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sp>
        <p:nvSpPr>
          <p:cNvPr id="4" name="Oval 3"/>
          <p:cNvSpPr/>
          <p:nvPr/>
        </p:nvSpPr>
        <p:spPr>
          <a:xfrm>
            <a:off x="609600" y="1905000"/>
            <a:ext cx="7848600" cy="3505200"/>
          </a:xfrm>
          <a:prstGeom prst="ellipse">
            <a:avLst/>
          </a:prstGeom>
          <a:ln w="317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Oval 5"/>
          <p:cNvSpPr/>
          <p:nvPr/>
        </p:nvSpPr>
        <p:spPr>
          <a:xfrm>
            <a:off x="4406900" y="2676128"/>
            <a:ext cx="3708400" cy="1870869"/>
          </a:xfrm>
          <a:prstGeom prst="ellipse">
            <a:avLst/>
          </a:prstGeom>
          <a:ln w="317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             </a:t>
            </a:r>
            <a:endParaRPr lang="es-CL" dirty="0"/>
          </a:p>
        </p:txBody>
      </p:sp>
      <p:sp>
        <p:nvSpPr>
          <p:cNvPr id="7" name="Oval 6"/>
          <p:cNvSpPr/>
          <p:nvPr/>
        </p:nvSpPr>
        <p:spPr>
          <a:xfrm>
            <a:off x="4406900" y="3166863"/>
            <a:ext cx="1803400" cy="889397"/>
          </a:xfrm>
          <a:prstGeom prst="ellipse">
            <a:avLst/>
          </a:prstGeom>
          <a:ln w="317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XHTML </a:t>
            </a:r>
            <a:r>
              <a:rPr lang="es-CL" dirty="0" smtClean="0"/>
              <a:t>(2000)</a:t>
            </a:r>
            <a:endParaRPr lang="es-CL" dirty="0"/>
          </a:p>
        </p:txBody>
      </p:sp>
      <p:sp>
        <p:nvSpPr>
          <p:cNvPr id="8" name="Oval 7"/>
          <p:cNvSpPr/>
          <p:nvPr/>
        </p:nvSpPr>
        <p:spPr>
          <a:xfrm>
            <a:off x="1644650" y="3171623"/>
            <a:ext cx="1803400" cy="889397"/>
          </a:xfrm>
          <a:prstGeom prst="ellipse">
            <a:avLst/>
          </a:prstGeom>
          <a:ln w="317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HTML </a:t>
            </a:r>
            <a:r>
              <a:rPr lang="es-CL" dirty="0" smtClean="0"/>
              <a:t>(1989)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328839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XML             </a:t>
            </a:r>
            <a:r>
              <a:rPr lang="es-CL" dirty="0"/>
              <a:t>(1998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2146300" y="229850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SGML             </a:t>
            </a:r>
            <a:r>
              <a:rPr lang="es-CL" dirty="0"/>
              <a:t>(</a:t>
            </a:r>
            <a:r>
              <a:rPr lang="es-CL" dirty="0" smtClean="0"/>
              <a:t>1986)</a:t>
            </a:r>
            <a:endParaRPr lang="es-CL" dirty="0"/>
          </a:p>
        </p:txBody>
      </p:sp>
      <p:cxnSp>
        <p:nvCxnSpPr>
          <p:cNvPr id="11" name="Straight Arrow Connector 10"/>
          <p:cNvCxnSpPr>
            <a:stCxn id="8" idx="6"/>
            <a:endCxn id="7" idx="2"/>
          </p:cNvCxnSpPr>
          <p:nvPr/>
        </p:nvCxnSpPr>
        <p:spPr>
          <a:xfrm flipV="1">
            <a:off x="3448050" y="3611562"/>
            <a:ext cx="958850" cy="4760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vs. </a:t>
            </a:r>
            <a:r>
              <a:rPr lang="es-CL" dirty="0">
                <a:solidFill>
                  <a:schemeClr val="accent5"/>
                </a:solidFill>
              </a:rPr>
              <a:t>XML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541"/>
            <a:ext cx="7253682" cy="3342684"/>
          </a:xfrm>
          <a:prstGeom prst="rect">
            <a:avLst/>
          </a:prstGeom>
        </p:spPr>
      </p:pic>
      <p:sp>
        <p:nvSpPr>
          <p:cNvPr id="8" name="Content Placeholder 6 2 2"/>
          <p:cNvSpPr txBox="1">
            <a:spLocks/>
          </p:cNvSpPr>
          <p:nvPr/>
        </p:nvSpPr>
        <p:spPr>
          <a:xfrm>
            <a:off x="2590800" y="4895910"/>
            <a:ext cx="6096000" cy="81909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</a:rPr>
              <a:t>Cuando tenemos </a:t>
            </a: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</a:rPr>
              <a:t>HTML</a:t>
            </a:r>
            <a:r>
              <a:rPr lang="es-CL" sz="20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</a:rPr>
              <a:t>válido en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r>
              <a:rPr lang="es-CL" sz="2000" i="1" dirty="0" smtClean="0">
                <a:solidFill>
                  <a:prstClr val="black"/>
                </a:solidFill>
              </a:rPr>
              <a:t>,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</a:rPr>
              <a:t>podemos ocupar </a:t>
            </a:r>
            <a:r>
              <a:rPr lang="es-CL" sz="2000" dirty="0" err="1" smtClean="0">
                <a:solidFill>
                  <a:srgbClr val="0070C0"/>
                </a:solidFill>
              </a:rPr>
              <a:t>XPath</a:t>
            </a:r>
            <a:r>
              <a:rPr lang="es-CL" sz="2000" i="1" dirty="0" smtClean="0">
                <a:solidFill>
                  <a:srgbClr val="0070C0"/>
                </a:solidFill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</a:rPr>
              <a:t>para extraer valores del </a:t>
            </a:r>
            <a:r>
              <a:rPr lang="es-CL" sz="2000" dirty="0" smtClean="0">
                <a:solidFill>
                  <a:schemeClr val="accent4">
                    <a:lumMod val="50000"/>
                  </a:schemeClr>
                </a:solidFill>
              </a:rPr>
              <a:t>HTML</a:t>
            </a:r>
            <a:r>
              <a:rPr lang="es-CL" sz="20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</a:rPr>
              <a:t>…</a:t>
            </a:r>
            <a:endParaRPr lang="es-CL" sz="2000" dirty="0" smtClean="0">
              <a:solidFill>
                <a:srgbClr val="4BAC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4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rgbClr val="0070C0"/>
                </a:solidFill>
              </a:rPr>
              <a:t>XPath</a:t>
            </a:r>
            <a:r>
              <a:rPr lang="es-CL" dirty="0" smtClean="0"/>
              <a:t> sobre </a:t>
            </a:r>
            <a:r>
              <a:rPr lang="es-CL" dirty="0" smtClean="0">
                <a:solidFill>
                  <a:srgbClr val="7030A0"/>
                </a:solidFill>
              </a:rPr>
              <a:t>HTML</a:t>
            </a:r>
            <a:r>
              <a:rPr lang="es-CL" dirty="0" smtClean="0"/>
              <a:t> en Chrome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1295400"/>
            <a:ext cx="8229600" cy="52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Nota al margen: </a:t>
            </a:r>
            <a:r>
              <a:rPr lang="es-CL" dirty="0" smtClean="0">
                <a:solidFill>
                  <a:schemeClr val="accent5"/>
                </a:solidFill>
              </a:rPr>
              <a:t>XML </a:t>
            </a:r>
            <a:r>
              <a:rPr lang="es-CL" dirty="0" smtClean="0"/>
              <a:t>vs.</a:t>
            </a:r>
            <a:r>
              <a:rPr lang="es-CL" dirty="0" smtClean="0">
                <a:solidFill>
                  <a:schemeClr val="accent5"/>
                </a:solidFill>
              </a:rPr>
              <a:t> </a:t>
            </a: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JSON</a:t>
            </a:r>
            <a:endParaRPr lang="es-CL" dirty="0"/>
          </a:p>
        </p:txBody>
      </p:sp>
      <p:pic>
        <p:nvPicPr>
          <p:cNvPr id="4" name="Picture 2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2208"/>
            <a:ext cx="44958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" descr="http://vignette4.wikia.nocookie.net/gameofthrones/images/e/ea/Joff_promo_shot_infobox_image.jpg/revision/latest/scale-to-width-down/270?cb=201608090443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2154"/>
            <a:ext cx="1752600" cy="23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5" y="1295407"/>
            <a:ext cx="3892390" cy="3486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5800" y="1142208"/>
            <a:ext cx="4648200" cy="5726677"/>
          </a:xfrm>
          <a:prstGeom prst="rect">
            <a:avLst/>
          </a:prstGeom>
          <a:solidFill>
            <a:schemeClr val="accent2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06" y="1295407"/>
            <a:ext cx="3171357" cy="45594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97" y="6468428"/>
            <a:ext cx="2868568" cy="2316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5" y="6468428"/>
            <a:ext cx="3048406" cy="2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4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cdn3.vox-cdn.com/thumbor/oMEmjJcBcEiKONQxcdy69eYfLps=/800x0/filters:no_upscale()/cdn0.vox-cdn.com/uploads/chorus_asset/file/3751988/GIF_SHURG_3.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437965" cy="41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(tabla)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7018" cy="1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5,654"/>
  <p:tag name="ORIGINALWIDTH" val="4195,335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tipo}: Lager} &#10;             [.{\sch{origen}: Punta Arenas}       [.{Austral Lager} [ .{{\sch{grados}:} 4,6} ] ]  ] &#10;                  ]&#10;[.{\sch{tipo}: Ale}&#10;             [.{\sch{origen}: Punta Arenas}        [.{Austral Yagan} [ .{{\sch{grados}:} 5,0} ] ] [.{Austral Pale Ale} [ .{{\sch{grados}:} 5,0} ] ]  ] &#10;             [.{\sch{origen}: Valdivia}    [.{Kunstmann Tobobayo} [ .{{\sch{grados}:} 5,0} ] ] ] &#10;             [.{\sch{origen}: Curacaví}        [.{Kross 5} [ .{{\sch{grados}:} 7,2} ] ]  [.{Kross Golden} [ .{{\sch{grados}:} 5,3} ] ]   ] &#10;                  ]&#10;[.{\sch{tipo}: Pilsner}&#10;             [.{\sch{origen}: Curacaví}        [.{Kross Pilsner} [ .{{\sch{grados}:} 4,9} ] ]  ] &#10;                  ]&#10;]&#10;\end{tikzpicture}&#10;}&#10;\end{document}"/>
  <p:tag name="IGUANATEXSIZE" val="20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atributo nuevo?}}\\&#10;\ding{55} &amp; \textsf{\textbf{¿Si no sabemos los grados de algunas cervezas?}}\\&#10;\end{tabular}&#10;\end{document}"/>
  <p:tag name="IGUANATEXSIZE" val="2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2587,11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@uid=&quot;JDT02&quot;}\xpc/\xnc cultura\xpc/text()}&#10;\end{document}&#10;"/>
  <p:tag name="IGUANATEXSIZE" val="14"/>
  <p:tag name="IGUANATEXCURSOR" val="3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~Tommen~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8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4745,162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@genero=&quot;male&quot; and apellido/text()=&quot;Baratheon&quot;}\xpc/\xnc nombre\xpc/text()}&#10;\end{document}&#10;"/>
  <p:tag name="IGUANATEXSIZE" val="14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5,26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~Tommen~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8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4483,376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@genero=&quot;male&quot; and casa/text()=&quot;Baratheon&quot;}\xpc/\xnc nombre\xpc/text()}&#10;\end{document}&#10;"/>
  <p:tag name="IGUANATEXSIZE" val="14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20,71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ais\xpre{text()=&quot;Irlanda&quot;}\xpc/ancestor::\xnc personaje\xpc/\xnc nombre}&#10;\end{document}&#10;"/>
  <p:tag name="IGUANATEXSIZE" val="14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170,16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\xnc casa \xpc| \xpc//\xnc cultura}&#10;\end{document}&#10;"/>
  <p:tag name="IGUANATEXSIZE" val="14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~&lt;cultura&gt;Andal&lt;/cultura&gt;~&#10;    ~&lt;casa&gt;Baratheon&lt;/casa&gt;~&#10;    ~&lt;casa&gt;Lannister&lt;/casa&gt;~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~&lt;cultura&gt;Andal&lt;/cultura&gt;~&#10;    ~&lt;casa&gt;Baratheon&lt;/casa&gt;~&#10;    ~&lt;casa&gt;Lannister&lt;/casa&gt;~&#10;    &lt;origen&gt;King^'^s Landing&lt;/origen&gt;&#10;  &lt;/personaje&gt;^\elip^&#10;&lt;/juego-de-tronos&gt;&#10;\end{lstlisting}&#10;\end{document}"/>
  <p:tag name="IGUANATEXSIZE" val="15"/>
  <p:tag name="IGUANATEXCURSOR" val="9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82,222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^\elip^&#10;  &lt;personaje uid=&quot;JDT05&quot; genero=&quot;male&quot; xml:lang=&quot;en&quot;&gt;&#10;    &lt;nombre&gt;Podrick&lt;/nombre&gt;&#10;    &lt;apellido&gt;Payne&lt;/apellido&gt;&#10;    &lt;actor&gt;^\elip^&lt;/actor&gt;&#10;    &lt;debut&gt;12&lt;/debut&gt;&#10;    &lt;cultura&gt;Andal&lt;/cultura&gt;&#10;    &lt;casa&gt;Payne&lt;/casa&gt;&#10;  &lt;/personaje&gt;^\elip^&#10;&lt;/juego-de-tronos&gt;&#10;\end{lstlisting}&#10;\end{document}"/>
  <p:tag name="IGUANATEXSIZE" val="15"/>
  <p:tag name="IGUANATEXCURSOR" val="9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221,17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max(//\xnc debut\xpc/text())}&#10;\end{document}&#10;"/>
  <p:tag name="IGUANATEXSIZE" val="14"/>
  <p:tag name="IGUANATEXCURSOR" val="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111,7656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color{magenta}12}&#10;\end{document}&#10;"/>
  <p:tag name="IGUANATEXSIZE" val="18"/>
  <p:tag name="IGUANATEXCURSOR" val="2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82,222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^\elip^&#10;  ~&lt;personaje uid=&quot;JDT05&quot; genero=&quot;male&quot; xml:lang=&quot;en&quot;&gt;~&#10;    ~&lt;nombre&gt;Podrick&lt;/nombre&gt;~&#10;    ~&lt;apellido&gt;Payne&lt;/apellido&gt;~&#10;    ~&lt;actor&gt;^\elip^&lt;/actor&gt;~&#10;    ~&lt;debut&gt;12&lt;/debut&gt;~&#10;    ~&lt;cultura&gt;Andal&lt;/cultura&gt;~&#10;    ~&lt;casa&gt;Payne&lt;/casa&gt;~&#10;  ~&lt;/personaje&gt;~^\elip^&#10;&lt;/juego-de-tronos&gt;&#10;\end{lstlisting}&#10;\end{document}"/>
  <p:tag name="IGUANATEXSIZE" val="15"/>
  <p:tag name="IGUANATEXCURSOR" val="7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2586,36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personaje\xpre{debut\text() = max(//debut/text())}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3,454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&#10;      Joffrey&#10;    &lt;/nombre&gt;&#10;    &lt;apellido&gt;&#10;      Baratheon&#10;    &lt;/apellido&gt;&#10;  &lt;/personaje&gt;&#10;  ^\elip^&#10;&lt;/juego-de-tronos&gt;&#10;\end{lstlisting}&#10;\end{document}"/>
  <p:tag name="IGUANATEXSIZE" val="15"/>
  <p:tag name="IGUANATEXCURSOR" val="4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938,27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color{red}{nombre/text()=&quot;\textbackslash n      Joffrey      \textbackslash n    &quot;}}&#10;\end{document}&#10;"/>
  <p:tag name="IGUANATEXSIZE" val="14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71,72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personaje\xpre{nombre/text()=&quot;Joffrey&quot;}/apellido/text()}&#10;\end{document}&#10;"/>
  <p:tag name="IGUANATEXSIZE" val="14"/>
  <p:tag name="IGUANATEXCURSOR" val="3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3,454"/>
  <p:tag name="ORIGINALWIDTH" val="3474,4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&#10;      Joffrey&#10;    &lt;/nombre&gt;&#10;    &lt;apellido&gt;&#10;      ~Baratheon~&#10;    &lt;/apellido&gt;&#10;  &lt;/personaje&gt;&#10;  ^\elip^&#10;&lt;/juego-de-tronos&gt;&#10;\end{lstlisting}&#10;\end{document}"/>
  <p:tag name="IGUANATEXSIZE" val="15"/>
  <p:tag name="IGUANATEXCURSOR" val="4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938,27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color{red}{nombre/text()=&quot;\textbackslash n      Joffrey      \textbackslash n    &quot;}}&#10;\end{document}&#10;"/>
  <p:tag name="IGUANATEXSIZE" val="14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5595,03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normalize-space(personaje\xpre{normalize-space(nombre/text())=&quot;Joffrey&quot;}/apellido/text())}&#10;\end{document}&#10;"/>
  <p:tag name="IGUANATEXSIZE" val="14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71,72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 //personaje\xpre{nombre/text()=&quot;Joffrey&quot;}/apellido/text()}&#10;\end{document}&#10;"/>
  <p:tag name="IGUANATEXSIZE" val="14"/>
  <p:tag name="IGUANATEXCURSOR" val="3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3737,02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html&gt;&#10;  &lt;body&gt;&#10;    &lt;ul&gt;&#10;      &lt;li&gt;Austral Lager [Lager] 4,6% de Punta Arenas&lt;/li&gt;&#10;      &lt;li&gt;Austral Yagan [Ale] 5% de Punta Arenas&lt;/li&gt;&#10;      &lt;li&gt;Austral Pale Ale [Ale] 5% de Punta Arenas&lt;/li&gt;&#10;      &lt;li&gt;Kunstsmann Torobayo [Ale] 5% de Valdivia&lt;/li&gt;&#10;      &lt;li&gt;Kross 5 [Ale] 7,2% de Curacaví&lt;/li&gt;&#10;      &lt;li&gt;Kross Golden [Ale] 5,3% de Curacaví&lt;/li&gt;&#10;      &lt;li&gt;Kross Pilsner [Pilsner] 4,9% de Curacaví&lt;/li&gt;&#10;    &lt;/ul&gt;&#10;  &lt;/body&gt;&#10;&lt;/html&gt;&#10;\end{lstlisting}&#10;\end{document}"/>
  <p:tag name="IGUANATEXSIZE" val="8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6,645"/>
  <p:tag name="ORIGINALWIDTH" val="4116,5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html&gt;&#10;  &lt;body&gt;&#10;    &lt;p&gt;Hay mucha variedad en las cervecerías locales de Chile.&#10;    &lt;hr&gt;&#10;    &lt;p&gt;La sede de la marca Austral se encuentra en Punta Arena.&#10;    &lt;p&gt;La marca Kunstmann también es popular.  &#10;  &lt;/body&gt;&#10;&lt;/html&gt;&#10;\end{lstlisting}&#10;\end{document}"/>
  <p:tag name="IGUANATEXSIZE" val="8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3737,02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html&gt;&#10;  &lt;body&gt;&#10;    &lt;ul&gt;&#10;      &lt;li&gt;Austral Lager [Lager] 4,6% de Punta Arenas&lt;/li&gt;&#10;      &lt;li&gt;Austral Yagan [Ale] 5% de Punta Arenas&lt;/li&gt;&#10;      &lt;li&gt;Austral Pale Ale [Ale] 5% de Punta Arenas&lt;/li&gt;&#10;      &lt;li&gt;Kunstsmann Torobayo [Ale] 5% de Valdivia&lt;/li&gt;&#10;      &lt;li&gt;Kross 5 [Ale] 7,2% de Curacaví&lt;/li&gt;&#10;      &lt;li&gt;Kross Golden [Ale] 5,3% de Curacaví&lt;/li&gt;&#10;      &lt;li&gt;Kross Pilsner [Pilsner] 4,9% de Curacaví&lt;/li&gt;&#10;    &lt;/ul&gt;&#10;  &lt;/body&gt;&#10;&lt;/html&gt;&#10;\end{lstlisting}&#10;\end{document}"/>
  <p:tag name="IGUANATEXSIZE" val="8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89,167"/>
  <p:tag name="ORIGINALWIDTH" val="2080,0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juego-de-tronos&quot;: {&#10;    &quot;personaje&quot;: {&#10;      &quot;uid&quot;: &quot;JDT^01^&quot;,&#10;      &quot;genero&quot;: &quot;male&quot;,&#10;      &quot;nombre&quot;: &quot;Joffrey&quot;,&#10;      &quot;apellido&quot;: &quot;Baratheon&quot;,&#10;      &quot;actor&quot;: {&#10;        &quot;nombre&quot;: &quot;Jack&quot;,&#10;        &quot;apellido&quot;: &quot;Gleeson&quot;,&#10;        &quot;pais&quot;: &quot;Irlanda&quot;&#10;      },&#10;      &quot;debut&quot;: 1,&#10;      &quot;cultura&quot;: &quot;Andal&quot;,&#10;      &quot;casa&quot;: [&#10;        &quot;Baratheon&quot;,&#10;        &quot;Lannister&quot;&#10;      ],&#10;      &quot;origen&quot;: &quot;King's Landing&quot;&#10;    }&#10;  }&#10;}\end{lstlisting}&#10;\end{document}"/>
  <p:tag name="IGUANATEXSIZE" val="15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1411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purple}JavaScript Object Notation\end{document}&#10;"/>
  <p:tag name="IGUANATEXSIZE" val="20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99,4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blue}eXtensible Markup Language\end{document}&#10;"/>
  <p:tag name="IGUANATEXSIZE" val="20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9,8854"/>
  <p:tag name="ORIGINALWIDTH" val="999,1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\\[0.5ex]&#10;\hline &#10;Joffrey Baratheon \\&#10;Tommen Baratheon \\&#10;Cersei Lannister \\&#10;Tyrion Lannister \\&#10;Podrick Payne \\ &#10;Daenerys Targaryen\\&#10;\hline&#10;\end{tabular}&#10;&#10;\end{document}"/>
  <p:tag name="IGUANATEXSIZE" val="15"/>
  <p:tag name="IGUANATEXCURSOR" val="4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9,8854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\hline&#10;\end{tabular}&#10;&#10;\end{document}"/>
  <p:tag name="IGUANATEXSIZE" val="15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9,8854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\hline&#10;\end{tabular}&#10;&#10;\end{document}"/>
  <p:tag name="IGUANATEXSIZE" val="15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Bronn &amp; \color{red}$\bot$\\&#10;Drogo &amp; \color{red}$\bot$\\&#10;\hline&#10;\end{tabular}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Bronn &amp; .\\&#10;Drogo &amp; .\\&#10;\hline&#10;\end{tabular}&#10;&#10;\end{document}"/>
  <p:tag name="IGUANATEXSIZE" val="15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141,6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Personaje}\\&#10;\hline&#10;\schk{nombre} &amp; \schk{apellido} \\[0.5ex]&#10;\hline &#10;Joffrey &amp; Baratheon \\&#10;Tommen &amp; Baratheon \\&#10;Cersei &amp; Lannister \\&#10;Tyrion &amp; Lannister \\&#10;Podrick &amp; Payne \\ &#10;Daenerys &amp; Targaryen\\&#10;Bronn &amp; .\\&#10;Drogo &amp; .\\&#10;\hline&#10;\end{tabular}&#10;&#10;\end{document}"/>
  <p:tag name="IGUANATEXSIZE" val="15"/>
  <p:tag name="IGUANATEXCURSOR" val="4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3184,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}&#10;\rlt{Personaje}\\&#10;\hline&#10;\schk{nombre} &amp; \schk{apellido} &amp; \sch{debut} &amp; \sch{a-nombre} &amp; \sch{a-apellido} &amp; \sch{país} \\[0.5ex]&#10;\hline &#10;Joffrey &amp; Baratheon &amp; 1 &amp; Jack &amp; Gleeson &amp; Irlanda \\&#10;Tommen &amp; Baratheon &amp; 1 &amp; Dean-C. &amp; Chapman &amp; Inglaterra \\&#10;Cersei &amp; Lannister &amp; 1 &amp; Lena &amp; Headey &amp; Bermuda\\&#10;Tyrion &amp; Lannister &amp; 1 &amp; Peter &amp; Dinklage &amp; EE.UU.  \\&#10;Podrick &amp; Payne &amp; 12 &amp; Daniel &amp; Portman &amp; Escocia \\ &#10;Daenerys &amp; Targaryen &amp; 1 &amp; Emilia &amp; Clarke &amp; Inglaterra\\&#10;Bronn &amp; . &amp; 4 &amp; Jerome &amp; Flynn &amp; Inglaterra\\&#10;Drogo &amp; . &amp; 1 &amp; Jason &amp; Momoa &amp; EE.UU.\\&#10;\hline&#10;\end{tabular}&#10;&#10;\end{document}"/>
  <p:tag name="IGUANATEXSIZE" val="15"/>
  <p:tag name="IGUANATEXCURSOR" val="8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3184,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}&#10;\rlt{Personaje}\\&#10;\hline&#10;\schk{nombre} &amp; \schk{apellido} &amp; \sch{debut} &amp; \sch{a-nombre} &amp; \sch{a-apellido} &amp; \sch{país} \\[0.5ex]&#10;\hline &#10;Joffrey &amp; Baratheon &amp; 1 &amp; Jack &amp; Gleeson &amp; Irlanda \\&#10;Tommen &amp; Baratheon &amp; 1 &amp; Dean-C. &amp; Chapman &amp; Inglaterra \\&#10;Cersei &amp; Lannister &amp; 1 &amp; Lena &amp; Headey &amp; Bermuda\\&#10;Tyrion &amp; Lannister &amp; 1 &amp; Peter &amp; Dinklage &amp; EE.UU.  \\&#10;Podrick &amp; Payne &amp; 12 &amp; Daniel &amp; Portman &amp; Escocia \\ &#10;Daenerys &amp; Targaryen &amp; 1 &amp; Emilia &amp; Clarke &amp; Inglaterra\\&#10;Bronn &amp; . &amp; 4 &amp; Jerome &amp; Flynn &amp; Inglaterra\\&#10;Drogo &amp; . &amp; 1 &amp; Jason &amp; Momoa &amp; EE.UU.\\&#10;\hline&#10;\end{tabular}&#10;&#10;\end{document}"/>
  <p:tag name="IGUANATEXSIZE" val="15"/>
  <p:tag name="IGUANATEXCURSOR" val="8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3184,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}&#10;\rlt{Personaje}\\&#10;\hline&#10;\schk{nombre} &amp; \schk{apellido} &amp; \sch{debut} &amp; \sch{a-nombre} &amp; \sch{a-apellido} &amp; \sch{país} \\[0.5ex]&#10;\hline &#10;Joffrey &amp; Baratheon &amp; 1 &amp; Jack &amp; Gleeson &amp; Irlanda \\&#10;Tommen &amp; Baratheon &amp; 1 &amp; {\color{red}Dean-C.} &amp; {\color{red}Chapman} &amp; {\color{red}Inglaterra} \\&#10;Cersei &amp; Lannister &amp; 1 &amp; Lena &amp; Headey &amp; Bermuda\\&#10;Tyrion &amp; Lannister &amp; 1 &amp; Peter &amp; Dinklage &amp; EE.UU.  \\&#10;Podrick &amp; Payne &amp; 12 &amp; Daniel &amp; Portman &amp; Escocia \\ &#10;Daenerys &amp; Targaryen &amp; 1 &amp; Emilia &amp; Clarke &amp; Inglaterra\\&#10;Bronn &amp; . &amp; 4 &amp; Jerome &amp; Flynn &amp; Inglaterra\\&#10;Drogo &amp; . &amp; 1 &amp; Jason &amp; Momoa &amp; EE.UU.\\&#10;\hline&#10;\end{tabular}&#10;&#10;\end{document}"/>
  <p:tag name="IGUANATEXSIZE" val="15"/>
  <p:tag name="IGUANATEXCURSOR" val="5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{\color{green!80!black}Dean-C.} &amp; {\color{green!80!black}Chapman} &amp; {\color{green!80!black}Inglaterra} \\&#10;Tommen &amp; Baratheon &amp; {\color{green!80!black}Callum} &amp; {\color{green!80!black}Wharry} &amp; {\color{green!80!black}Irlanda del N.}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1524,9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\\[0.5ex]&#10;\hline &#10;Joffrey &amp; Baratheon &amp; 1  \\&#10;Tommen &amp; Baratheon &amp; 1 \\&#10;Cersei &amp; Lannister &amp; 1 \\&#10;Tyrion &amp; Lannister &amp; 1 \\&#10;Podrick &amp; Payne &amp; 12 \\ &#10;Daenerys &amp; Targaryen &amp; 1\\&#10;Bronn &amp; . &amp; 4\\&#10;Drogo &amp; . &amp; 1\\&#10;\hline&#10;\end{tabular}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7,668"/>
  <p:tag name="ORIGINALWIDTH" val="1681,7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035,7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r l r r}&#10;\rlt{Personaje}\\&#10;\hline&#10;\schk{nombre} &amp; \schk{apellido} &amp; \sch{debut} &amp; \sch{cultura} \\[0.5ex]&#10;\hline &#10;Joffrey &amp; Baratheon &amp; 1 &amp; Andal \\&#10;Tommen &amp; Baratheon &amp; 1 &amp; Andal \\&#10;Cersei &amp; Lannister &amp; 1 &amp; Andal \\&#10;Tyrion &amp; Lannister &amp; 1 &amp; Andal \\&#10;Podrick &amp; Payne &amp; 12 &amp; Andal \\ &#10;Daenerys &amp; Targaryen &amp; 1 &amp; Valyrian\\&#10;Bronn &amp; . &amp; 4 &amp; Andal\\&#10;Drogo &amp; . &amp; 1 &amp; Dothraki\\&#10;\hline&#10;\end{tabular}&#10;&#10;\end{document}"/>
  <p:tag name="IGUANATEXSIZE" val="15"/>
  <p:tag name="IGUANATEXCURSOR" val="6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7,668"/>
  <p:tag name="ORIGINALWIDTH" val="1681,7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7,668"/>
  <p:tag name="ORIGINALWIDTH" val="1681,7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822,6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 r r}&#10;\rlt{Personaje}\\&#10;\hline&#10;\schk{nombre} &amp; \schk{apellido} &amp; \sch{debut} &amp; \sch{cultura} &amp; \sch{origen} \\[0.5ex]&#10;\hline &#10;Joffrey &amp; Baratheon &amp; 1 &amp; Andal &amp; King's Landing \\&#10;Tommen &amp; Baratheon &amp; 1 &amp; Andal &amp; King's Landing \\&#10;Cersei &amp; Lannister &amp; 1 &amp; Andal &amp; Casterly Rock\\&#10;Tyrion &amp; Lannister &amp; 1 &amp; Andal &amp; Casterly Rock \\&#10;Podrick &amp; Payne &amp; 12 &amp; Andal &amp;  $\bot$ \\ &#10;Daenerys &amp; Targaryen &amp; 1 &amp; Valyrian &amp; Dragonstone\\&#10;Bronn &amp; . &amp; 4 &amp; Andal &amp; $\bot$  \\&#10;Drogo &amp; . &amp; 1 &amp; Dothraki &amp; Vaes Dothrak\\&#10;\hline&#10;\end{tabular}&#10;&#10;\end{document}"/>
  <p:tag name="IGUANATEXSIZE" val="15"/>
  <p:tag name="IGUANATEXCURSOR" val="2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2945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 l l}&#10;\rlt{Actores}\\&#10;\hline&#10;\schk{nombre} &amp; \schk{apellido} &amp; \schk{a-nombre} &amp; \schk{a-apellido} &amp; \sch{país} \\[0.5ex]&#10;\hline &#10;Joffrey &amp; Baratheon &amp; Jack &amp; Gleeson &amp; Irlanda \\&#10;Tommen &amp; Baratheon &amp; Dean-C. &amp; Chapman &amp; Inglaterra \\&#10;Tommen &amp; Baratheon &amp; Callum &amp; Wharry &amp; Irlanda del N. \\&#10;Cersei &amp; Lannister &amp; Lena &amp; Headey &amp; Bermuda\\&#10;Tyrion &amp; Lannister &amp; Peter &amp; Dinklage &amp; EE.UU.  \\&#10;Podrick &amp; Payne &amp;  Daniel &amp; Portman &amp; Escocia \\ &#10;Daenerys &amp; Targaryen &amp; Emilia &amp; Clarke &amp; Inglaterra\\&#10;Bronn &amp; . &amp; Jerome &amp; Flynn &amp; Inglaterra\\&#10;Drogo &amp; . &amp; Jason &amp; Momoa &amp; EE.UU.\\&#10;\hline&#10;\end{tabular}&#10;&#10;\end{document}"/>
  <p:tag name="IGUANATEXSIZE" val="15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7,668"/>
  <p:tag name="ORIGINALWIDTH" val="1681,7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l}&#10;\rlt{Casa}\\&#10;\hline&#10;\schk{nombre} &amp; \schk{apellido} &amp; \sch{casa} \\[0.5ex]&#10;\hline &#10;Joffrey &amp; Baratheon &amp; Baratheon \\&#10;Joffrey &amp; Baratheon &amp; Lannister \\&#10;Tommen &amp; Baratheon &amp; Baratheon \\&#10;Tommen &amp; Baratheon &amp; Lannister \\&#10;Cersei &amp; Lannister &amp; Lannister  \\&#10;Tyrion &amp; Lannister &amp; Lannister  \\&#10;Podrick &amp; Payne &amp; Payne \\ &#10;Daenerys &amp; Targaryen &amp; Targaryen\\&#10;\hline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918"/>
  <p:tag name="ORIGINALWIDTH" val="2822,6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l l r l l l r r}&#10;\rlt{Personaje}\\&#10;\hline&#10;\schk{nombre} &amp; \schk{apellido} &amp; \sch{debut} &amp; \sch{cultura} &amp; \sch{origen} \\[0.5ex]&#10;\hline &#10;Joffrey &amp; Baratheon &amp; 1 &amp; Andal &amp; King's Landing \\&#10;Tommen &amp; Baratheon &amp; 1 &amp; Andal &amp; King's Landing \\&#10;Cersei &amp; Lannister &amp; 1 &amp; Andal &amp; Casterly Rock\\&#10;Tyrion &amp; Lannister &amp; 1 &amp; Andal &amp; Casterly Rock \\&#10;Podrick &amp; Payne &amp; 12 &amp; Andal &amp;  $\bot$ \\ &#10;Daenerys &amp; Targaryen &amp; 1 &amp; Valyrian &amp; Dragonstone\\&#10;Bronn &amp; . &amp; 4 &amp; Andal &amp; $\bot$  \\&#10;Drogo &amp; . &amp; 1 &amp; Dothraki &amp; Vaes Dothrak\\&#10;\hline&#10;\end{tabular}&#10;&#10;\end{document}"/>
  <p:tag name="IGUANATEXSIZE" val="15"/>
  <p:tag name="IGUANATEXCURSOR" val="2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1,392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cerveza&gt;&#10;     &lt;nombre&gt;Austral Lager&lt;/nombre&gt;&#10;     &lt;tipo&gt;Lager&lt;/tipo&gt;&#10;     &lt;grados&gt;4.6&lt;/grados&gt;&#10;     &lt;origen&gt;Punta Arenas&lt;/origen&gt;&#10;  &lt;cerveza&gt;&#10;  &lt;cerveza&gt;&#10;     &lt;nombre&gt;Austral Yagan&lt;/nombre&gt;&#10;     &lt;tipo&gt;Ale&lt;/tipo&gt;&#10;     &lt;grados&gt;5&lt;/grados&gt;&#10;     &lt;origen&gt;Punta Arenas&lt;/origen&gt;&#10;  &lt;cerveza&gt;&#10;  ^\elip^&#10;  &lt;cerveza&gt;&#10;     &lt;nombre&gt;Kross Pilsner&lt;/nombre&gt;&#10;     &lt;tipo&gt;Pilsner&lt;/tipo&gt;&#10;     &lt;grados&gt;4.9&lt;/grados&gt;&#10;     &lt;origen&gt;Curacaví&lt;/origen&gt;&#10;  &lt;cerveza&gt;&#10;&lt;/cervezas&gt;&#10;\end{lstlisting}&#10;\end{document}"/>
  <p:tag name="IGUANATEXSIZE" val="15"/>
  <p:tag name="IGUANATEXCURSOR" val="6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9,148"/>
  <p:tag name="ORIGINALWIDTH" val="4160,081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Pïlser} ] ]&#10;   [.\sch{tipo}       [.{Pilsner} ] ]&#10;   [.\sch{grados}     [.{4,9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origen&gt;&#10;    &lt;nombre&gt;Punta Arenas&lt;/nombre&gt;&#10;    &lt;cerveza&gt;&#10;      &lt;nombre&gt;Austral Lager&lt;/nombre&gt;&#10;      &lt;tipo&gt;Lager&lt;/tipo&gt;&#10;      &lt;grados&gt;4.6&lt;/grados&gt;&#10;    &lt;/cerveza&gt;&#10;    &lt;cerveza&gt;&#10;      &lt;nombre&gt;Austral Yagan&lt;/nombre&gt;&#10;      &lt;tipo&gt;Ale&lt;/tipo&gt;&#10;      &lt;grados&gt;5&lt;/grados&gt;&#10;    &lt;/cerveza&gt;&#10;    ^\elip^&#10;  &lt;/origen&gt;&#10;  &lt;origen&gt;&#10;     &lt;nombre&gt;Curacaví&lt;/nombre&gt;&#10;     ^\elip^&#10;  &lt;/origen&gt;&#10;&lt;/cervezas&gt;&#10;\end{lstlisting}&#10;\end{document}"/>
  <p:tag name="IGUANATEXSIZE" val="15"/>
  <p:tag name="IGUANATEXCURSOR" val="6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6,185"/>
  <p:tag name="ORIGINALWIDTH" val="4142,82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origen} &#10;   [.\sch{nombre}       [.{Punta Arenas} ] ]&#10;   [.\sch{cerveza} &#10;     [.\sch{nombre}       [.{Austral Lager} ] ]&#10;     [.\sch{tipo}       [.{Lager} ] ]&#10;     [.\sch{grados}       [.{4,6} ] ]&#10;   ]&#10;   [.\sch{cerveza} &#10;     [.\sch{nombre}       [.{Austral Yagan} ] ]&#10;     [.\sch{tipo}       [.{Ale} ] ]&#10;     [.\sch{grados}       [.{5} ] ]&#10;   ]&#10;   [.{...} ]&#10; ]&#10; [.\sch{origen} &#10;   [.\sch{nombre}       [.{Curacaví} ] ]&#10;   [.{...} ]&#10; ]&#10;]&#10;\end{tikzpicture}&#10;}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tipo&gt;&#10;    &lt;nombre&gt;Ale&lt;/nombre&gt;&#10;    &lt;cerveza&gt;&#10;      &lt;nombre&gt;Austral Pale Ale&lt;/nombre&gt;&#10;      &lt;origen&gt;Punta Arenas&lt;/origen&gt;&#10;      &lt;grados&gt;5&lt;/grados&gt;&#10;    &lt;/cerveza&gt;&#10;    &lt;cerveza&gt;&#10;      &lt;nombre&gt;Kross 5&lt;/nombre&gt;&#10;      &lt;origen&gt;Curacaví&lt;/origen&gt;&#10;      &lt;grados&gt;7.2&lt;/grados&gt;&#10;    &lt;/cerveza&gt;&#10;    ^\elip^&#10;  &lt;/tipo&gt;&#10;  &lt;tipo&gt;&#10;     &lt;nombre&gt;Lager&lt;/nombre&gt;&#10;     ^\elip^&#10;  &lt;/tipo&gt;&#10;&lt;/cervezas&gt;&#10;\end{lstlisting}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934"/>
  <p:tag name="ORIGINALWIDTH" val="4148,079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tipo} &#10;   [.\sch{nombre}       [.{Ale} ] ]&#10;   [.\sch{cerveza} &#10;     [.\sch{nombre}     [.{Austral Lager} ] ]&#10;     [.\sch{origen}       [.{Punta Arenas} ] ]&#10;     [.\sch{grados}     [.{5} ] ]&#10;   ]&#10;   [.\sch{cerveza} &#10;     [.\sch{nombre}       [.{Kross 5} ] ]&#10;     [.\sch{origen}       [.{Curacaví} ] ]&#10;     [.\sch{grados}       [.{7,2} ] ]&#10;   ]&#10;   [.{...} ]&#10; ]&#10; [.\sch{tipo} &#10;   [.\sch{nombre}       [.{Lager} ] ]&#10;   [.{...} ]&#10;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cerveza&gt;&#10;  &lt;cerveza&gt;&#10;     &lt;nombre&gt;Kross Pilsner&lt;/nombre&gt;&#10;     &lt;tipo&gt;Pilsner&lt;/tipo&gt;&#10;     &lt;grados&gt;4.9&lt;/grados&gt;&#10;     &lt;origen&gt;Curacaví&lt;/origen&gt;&#10;  &lt;cerveza&gt;&#10;  ^\elip^&#10;  &lt;cerveza&gt;&#10;     &lt;nombre&gt;Kross 5&lt;/nombre&gt;&#10;     &lt;tipo&gt;Ale&lt;/tipo&gt;&#10;     &lt;grados&gt;7.2&lt;/grados&gt;&#10;     &lt;origen&gt;Curacaví&lt;/origen&gt;&#10;  &lt;cerveza&gt;&#10;&lt;/cervezas-ordenadas&gt;&#10;\end{lstlisting}&#10;\end{document}"/>
  <p:tag name="IGUANATEXSIZE" val="15"/>
  <p:tag name="IGUANATEXCURSOR" val="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0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3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3,147"/>
  <p:tag name="ORIGINALWIDTH" val="2814,393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Joffrey Baratheon&lt;/personaje&gt;&#10;  &lt;personaje&gt;Tommen Baratheon&lt;/personaje&gt;&#10;  &lt;personaje&gt;Cersei Lannister&lt;/personaje&gt;&#10;  &lt;personaje&gt;Tyrion Lannister&lt;/personaje&gt;&#10;  &lt;personaje&gt;Podrick Payne&lt;/personaje&gt;&#10;  &lt;personaje&gt;Daenerys Targaryen&lt;/personaje&gt;&#10;&lt;/juego-de-tronos&gt;&#10;\end{lstlisting}&#10;\end{document}"/>
  <p:tag name="IGUANATEXSIZE" val="15"/>
  <p:tag name="IGUANATEXCURSOR" val="5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11,781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~&lt;nombre&gt;Joffrey&lt;/nombre&gt;&#10;    &lt;apellido&gt;Baratheon&lt;/apellido&gt;~&#10;  &lt;/personaje&gt;&#10;  &lt;personaje&gt;&#10;    ~&lt;nombre&gt;Tommen&lt;/nombre&gt;&#10;    &lt;apellido&gt;Baratheon&lt;/apellido&gt;~&#10;  &lt;/personaje&gt;&#10;  &lt;personaje&gt;&#10;    ~&lt;nombre&gt;Cersei&lt;/nombre&gt;&#10;    &lt;apellido&gt;Lannister&lt;/apellido&gt;~&#10;  &lt;/personaje&gt;&#10;  ^\elip^&#10;&lt;/juego-de-tronos&gt;&#10;\end{lstlisting}&#10;\end{document}"/>
  <p:tag name="IGUANATEXSIZE" val="15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3,896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&lt;/personaje&gt;&#10;  &lt;personaje&gt;&#10;    &lt;nombre&gt;Tommen&lt;/nombre&gt;&#10;    &lt;apellido&gt;Baratheon&lt;/apellido&gt;&#10;  &lt;/personaje&gt;&#10;  &lt;personaje&gt;&#10;    &lt;nombre&gt;Cersei&lt;/nombre&gt;&#10;    &lt;apellido&gt;Lannister&lt;/apellido&gt;&#10;  &lt;/personaje&gt;&#10;  ^\elip^&#10;  ~&lt;personaje&gt;&#10;    &lt;nombre&gt;Bronn&lt;/nombre&gt;&#10;  &lt;/personaje&gt;&#10;  &lt;personaje&gt;&#10;    &lt;nombre&gt;Drogo&lt;/nombre&gt;&#10;  &lt;/personaje&gt;~&#10;&lt;/juego-de-tronos&gt;&#10;\end{lstlisting}&#10;\end{document}"/>
  <p:tag name="IGUANATEXSIZE" val="15"/>
  <p:tag name="IGUANATEXCURSOR" val="7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18,741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~&lt;debut&gt;1&lt;/debut&gt;~&#10;  &lt;/personaje&gt;&#10;  &lt;personaje&gt;&#10;    &lt;nombre&gt;Tommen&lt;/nombre&gt;&#10;    &lt;apellido&gt;Baratheon&lt;/apellido&gt;&#10;    ~&lt;debut&gt;1&lt;/debut&gt;~&#10;  &lt;/personaje&gt;&#10;  &lt;personaje&gt;&#10;    &lt;nombre&gt;Cersei&lt;/nombre&gt;&#10;    &lt;apellido&gt;Lannister&lt;/apellido&gt;&#10;    ~&lt;debut&gt;1&lt;/debut&gt;~&#10;  &lt;/personaje&gt;&#10;  ^\elip^&#10;  &lt;personaje&gt;&#10;    &lt;nombre&gt;Bronn&lt;/nombre&gt;&#10;    ~&lt;debut&gt;4&lt;/debut&gt;~&#10;  &lt;/personaje&gt;&#10;  &lt;personaje&gt;&#10;    &lt;nombre&gt;Drogo&lt;/nombre&gt;&#10;    ~&lt;debut&gt;1&lt;/debut&gt;~&#10;  &lt;/personaje&gt;&#10;&lt;/juego-de-tronos&gt;&#10;\end{lstlisting}&#10;\end{document}"/>
  <p:tag name="IGUANATEXSIZE" val="15"/>
  <p:tag name="IGUANATEXCURSOR" val="8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~&lt;a-nombre&gt;Jack&lt;/a-nombre&gt;&#10;    &lt;a-apellido&gt;Gleeson&lt;/a-apellido&gt;&#10;    &lt;pais&gt;Irlanda&lt;/pais&gt;~&#10;    &lt;debut&gt;1&lt;/debut&gt;&#10;  &lt;/personaje&gt;&#10;  &lt;personaje&gt;&#10;    &lt;nombre&gt;Tommen&lt;/nombre&gt;&#10;    &lt;apellido&gt;Baratheon&lt;/apellido&gt;&#10;    ~&lt;a-nombre&gt;Dean-C&lt;/a-nombre&gt;&#10;    &lt;a-apellido&gt;Chapman&lt;/a-apellido&gt;&#10;    &lt;pais&gt;Inglaterra&lt;/pais&gt;~&#10;    &lt;debut&gt;1&lt;/debut&gt;&#10;  &lt;/personaje&gt;&#10;  &lt;personaje&gt;&#10;    &lt;nombre&gt;Cersei&lt;/nombre&gt;&#10;    &lt;apellido&gt;Lannister&lt;/apellido&gt;&#10;    ~&lt;a-nombre&gt;Lena&lt;/a-nombre&gt;&#10;    &lt;a-apellido&gt;Headey&lt;/a-apellido&gt;&#10;    &lt;pais&gt;Bermuda&lt;/pais&gt;~&#10;    &lt;debut&gt;1&lt;/debut&gt;  &#10;  &lt;/personaje&gt;&#10;  ^\elip^&#10;&lt;/juego-de-tronos&gt;&#10;\end{lstlisting}&#10;\end{document}"/>
  <p:tag name="IGUANATEXSIZE" val="15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71,165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-nombre&gt;Jack&lt;/a-nombre&gt;&#10;    &lt;a-apellido&gt;Gleeson&lt;/a-apellido&gt;&#10;    &lt;pais&gt;Irlanda&lt;/pais&gt;&#10;    &lt;debut&gt;1&lt;/debut&gt;&#10;  &lt;/personaje&gt;&#10;  &lt;personaje&gt;&#10;    &lt;nombre&gt;Tommen&lt;/nombre&gt;&#10;    &lt;apellido&gt;Baratheon&lt;/apellido&gt;&#10;    &lt;a-nombre&gt;Dean-C&lt;/a-nombre&gt;&#10;    &lt;a-apellido&gt;Chapman&lt;/a-apellido&gt;&#10;    &lt;pais&gt;Inglaterra&lt;/pais&gt;&#10;    ~&lt;a-nombre&gt;Callum&lt;/a-nombre&gt;&#10;    &lt;a-apellido&gt;Wharry&lt;/a-apellido&gt;&#10;    &lt;pais&gt;Irlanda del N.&lt;/pais&gt;~&#10;    &lt;debut&gt;1&lt;/debut&gt;&#10;  &lt;/personaje&gt;&#10;  ^\elip^&#10;&lt;/juego-de-tronos&gt;&#10;\end{lstlisting}&#10;\end{document}"/>
  <p:tag name="IGUANATEXSIZE" val="15"/>
  <p:tag name="IGUANATEXCURSOR" val="8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~&lt;actor&gt;&#10;      &lt;nombre&gt;Jack&lt;/nombre&gt;&#10;      &lt;apellido&gt;Gleeson&lt;/apellido&gt;&#10;      &lt;pais&gt;Irlanda&lt;/pais&gt;&#10;    &lt;/actor&gt;~&#10;    &lt;debut&gt;1&lt;/debut&gt;&#10;  &lt;/personaje&gt;&#10;  &lt;personaje&gt;&#10;    &lt;nombre&gt;Tommen&lt;/nombre&gt;&#10;    &lt;apellido&gt;Baratheon&lt;/apellido&gt;&#10;    ~&lt;actor&gt;&#10;      &lt;nombre&gt;Dean-C&lt;/nombre&gt;&#10;      &lt;apellido&gt;Chapman&lt;/apellido&gt;&#10;      &lt;pais&gt;Inglaterra&lt;/pais&gt;&#10;    &lt;/actor&gt;&#10;    &lt;actor&gt; &#10;      &lt;nombre&gt;Callum&lt;/nombre&gt;&#10;      &lt;apellido&gt;Wharry&lt;/apellido&gt;&#10;      &lt;pais&gt;Irlanda del Norte&lt;/pais&gt;&#10;    &lt;/actor&gt;~&#10;    &lt;debut&gt;1&lt;/debut&gt;&#10;  &lt;/personaje&gt; ^\elip^&#10;&lt;/juego-de-tronos&gt;&#10;\end{lstlisting}&#10;\end{document}"/>
  <p:tag name="IGUANATEXSIZE" val="15"/>
  <p:tag name="IGUANATEXCURSOR" val="5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71,165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~&lt;cultura&gt;Andal&lt;/cultura&gt;~&#10;  &lt;/personaje&gt;&#10;  &lt;personaje&gt;&#10;    &lt;nombre&gt;Tommen&lt;/nombre&gt;&#10;    &lt;apellido&gt;Baratheon&lt;/apellido&gt;&#10;    &lt;actor&gt;^\elip^&lt;/actor&gt;&#10;    &lt;actor&gt;^\elip^&lt;/actor&gt;&#10;    &lt;debut&gt;1&lt;/debut&gt;&#10;    ~&lt;cultura&gt;Andal&lt;/cultura&gt;~&#10;  &lt;/personaje&gt;&#10;  ^\elip^&#10;&lt;/juego-de-tronos&gt;&#10;\end{lstlisting}&#10;\end{document}"/>
  <p:tag name="IGUANATEXSIZE" val="15"/>
  <p:tag name="IGUANATEXCURSOR" val="7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18,741"/>
  <p:tag name="ORIGINALWIDTH" val="2221,0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~&lt;casa&gt;Baratheon&lt;/casa&gt;&#10;    &lt;casa&gt;Lannister&lt;/casa&gt;~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~&lt;casa&gt;Baratheon&lt;/casa&gt;&#10;    &lt;casa&gt;Lannister&lt;/casa&gt;~&#10;  &lt;/personaje&gt;&#10;  ^\elip^&#10;&lt;/juego-de-tronos&gt;&#10;\end{lstlisting}&#10;\end{document}"/>
  <p:tag name="IGUANATEXSIZE" val="15"/>
  <p:tag name="IGUANATEXCURSOR" val="8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707,988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esquema obvio)}\\&#10;\end{tabular}&#10;\end{document}"/>
  <p:tag name="IGUANATEXSIZE" val="30"/>
  <p:tag name="IGUANATEXCURSOR" val="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~&lt;origen&gt;King's Landing&lt;/origen&gt;~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~&lt;origen&gt;King's Landing&lt;/origen&gt;~&#10;  &lt;/personaje&gt;^\elip^&#10;&lt;/juego-de-tronos&gt;&#10;\end{lstlisting}&#10;\end{document}"/>
  <p:tag name="IGUANATEXSIZE" val="15"/>
  <p:tag name="IGUANATEXCURSOR" val="6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49,05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~&lt;?xml version=&quot;1.0&quot;?&gt;~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485,09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~encoding=&quot;UTF-8&quot;~?&gt;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2550,35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~uid=&quot;JDT01&quot; genero=&quot;male&quot;~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4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 ~xml:lang=&quot;en&quot;~&gt;&#10;    &lt;nombre&gt;Joffrey&lt;/nombre&gt;&#10;    &lt;apellido&gt;Baratheon&lt;/apellido&gt;&#10;    &lt;actor&gt;&#10;      &lt;nombre&gt;Jack&lt;/nombre&gt;&#10;      &lt;apellido&gt;Gleeson&lt;/apellido&gt;&#10;      &lt;pais ~xml:lang=&quot;es&quot;~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96,779"/>
  <p:tag name="ORIGINALWIDTH" val="3737,021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?&gt;&#10;&lt;xs:schema xmlns:xs=&quot;http://www.w3.org/2001/XMLSchema&quot;&gt;&#10;  &lt;xs:element name=&quot;nombre&quot; type=&quot;xs:string&quot;/&gt;&#10;  &lt;xs:element name=&quot;apellido&quot; type=&quot;xs:string&quot;/&gt;&#10;  &lt;xs:element name=&quot;debut&quot; type=&quot;xs:integer&quot;/&gt;&#10;  &lt;xs:element name=&quot;actor&quot; maxOccurs=&quot;unbounded&quot;/&gt;&#10;    &lt;xs:complexType&gt;&#10;      &lt;xs:sequence&gt;&#10;        &lt;xs:element name=&quot;a-nombre&quot; type=&quot;xs:string&quot; /&gt;&#10;        &lt;xs:element name=&quot;a-apellido&quot; type=&quot;xs:string&quot; /&gt;&#10;        &lt;xs:element name=&quot;pais&quot; type=&quot;xs:string&quot; /&gt;&#10;      &lt;/xs:sequence&gt;&#10;    &lt;/xs:complexType&gt;&#10;  &lt;/xs:element&gt;&#10;&lt;/xs:schema&gt;&#10;\end{lstlisting}&#10;\end{document}"/>
  <p:tag name="IGUANATEXSIZE" val="15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7,069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&lt;/juego-de-tronos&gt;&#10;\end{lstlisting}&#10;\end{document}"/>
  <p:tag name="IGUANATEXSIZE" val="17"/>
  <p:tag name="IGUANATEXCURSOR" val="5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280,31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57,537"/>
  <p:tag name="ORIGINALWIDTH" val="4226,84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Expresión} &amp; \textbf{Operación}\\\midrule&#10;\xnc\texttt{nombreDeNodo} &amp; Seleccionar nodos con el nombre &quot;\texttt{nombreDeNodo}&quot;\\&#10;\xpc\texttt{text()} &amp; Seleccionar el texto del nodo actual\\&#10;\xpc\texttt{normalize-space()} &amp; Seleccionar el texto sin espacios anteriores/posteriores\\&#10;\texttt{\xpc @\xnc nombreDeAtr} &amp; Seleccionar atributos con el nombre &quot;\texttt{nombreDeAtr}&quot;\\&#10;\xnc\texttt{*} &amp; Seleccionar nodos con cualquier nombre\\&#10;\texttt{\xpc @\xnc *} &amp; Seleccionar atributos con cualquier nombre\\&#10;\midrule&#10;\xpc\texttt{/} &amp; Seleccionar desde la raiz\\&#10;\xpc\texttt{//} &amp; Seleccionar descendientes recursivos\\&#10;\xpc\texttt{.} &amp; Seleccionar el nodo actual\\&#10;\xpc\texttt{..} &amp; Seleccionar el padre\\&#10;\midrule&#10;\xpc\texttt{|} &amp; Unión de caminos \\&#10;\bottomrule&#10;\end{tabular}&#10;\end{document}&#10;"/>
  <p:tag name="IGUANATEXSIZE" val="20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0,525"/>
  <p:tag name="ORIGINALWIDTH" val="3376,22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l}&#10;\toprule&#10;\textbf{Eje} &amp; \textbf{Ejemplo} &amp; \textbf{Abreviado}\\\midrule&#10;\xpc child:: &amp; \xpc child::\xnc cultura &amp; \xnc cultura\\&#10;\xpc attribute:: &amp; \xpc attribute::\xnc id &amp; \xpc@\xnc id\\&#10;\xpc descendant:: &amp; \xpc descendant::\xnc cultura &amp; \\&#10;\xpc descendant-or-self:: &amp; \xpc descendant-or-self::\xnc cultura   &amp; \xpc//\xnc cultura\\&#10;\midrule&#10;\xpc parent:: &amp; \xpc parent::\xnc personaje  &amp; \\&#10;\xpc ancestor:: &amp; \xpc ancestor::\xnc actor  &amp; \\&#10;\xpc ancestor-or-self:: &amp; \xpc ancestor-or-self::\xnc actor  &amp; \\&#10;\midrule&#10;\xpc following-sibling:: &amp; \xpc following-sibling::\xnc casa  &amp; \\&#10;\xpc preceding-sibling:: &amp; \xpc preceding-sibling::\xnc casa  &amp; \\&#10;\midrule&#10;\xpc self:: &amp; \xpc self::\xnc  &amp; \xpc . \\&#10;\bottomrule&#10;\end{tabular}&#10;\end{document}&#10;"/>
  <p:tag name="IGUANATEXSIZE" val="20"/>
  <p:tag name="IGUANATEXCURSOR" val="8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56,079"/>
  <p:tag name="ORIGINALWIDTH" val="4502,128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Predicado} &amp; \textbf{Operación}\\\midrule&#10;\texttt{\xpre{}} &amp; Predicado con una condición \\&#10;\quad\xpre{$n$} &amp; Seleccionar el $n$° hijo \\&#10;\quad\xpre{last()} &amp; Seleccionar el último hijo \\&#10;\quad\xpre{last()-1} &amp; Seleccionar el penúltimo hijo \\&#10;\quad\xpre{position()&lt;11} &amp; Seleccionar los 10 primeros hijos \\&#10;\quad\xpre{@attr} &amp; Seleccionar nodos con un attributo \texttt{attr} \\&#10;\quad\xpre{@attr=val} &amp; Seleccionar nodos con valor \texttt{val} para el attributo \texttt{attr} \\&#10;\quad\xpre{nh&gt;$n$} &amp; Seleccionar nodos con valor mayor a $n$ para el nodo hijo \texttt{nh} \\&#10;\midrule&#10;\quad\xpre{... or ...} &amp; Combinar restricciones con `o'\\&#10;\quad\xpre{... and ...} &amp; Combinar restricciones con `y'\\&#10;\quad\xpre{not(...)} &amp; Negar la restricción \\&#10;\midrule&#10;\quad\xpre{5}\xpre{@attr} &amp; Seleccionar el 5° hijo si tiene \texttt{attr} \\&#10;\quad\xpre{@attr}\xpre{5} &amp; Seleccionar el 5° hijo con \texttt{attr} \\&#10;\bottomrule&#10;\end{tabular}&#10;\end{document}&#10;"/>
  <p:tag name="IGUANATEXSIZE" val="18"/>
  <p:tag name="IGUANATEXCURSOR" val="8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2673,37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String} \\\midrule&#10;\xpc string\xmc(), \xpc concat\xmc(), \xpc starts-with\xmc(), \xpc contains\xmc(),\\&#10;\xpc substring-before\xmc(), \xpc substring-after\xmc(), \xpc substring\xmc(), \\&#10;\xpc string-length\xmc(), \xpc normalize-space\xmc(), \xpc translate\xmc()\\&#10;\bottomrule&#10;\end{tabular}&#10;\end{document}&#10;"/>
  <p:tag name="IGUANATEXSIZE" val="18"/>
  <p:tag name="IGUANATEXCURSOR" val="4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1668,98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Expresión} &amp; \textbf{Operación}\\\midrule&#10;\xnc foo \xpc + \xnc bar &amp; Suma \\&#10;\xnc foo \xpc - \xnc bar &amp; Resta \\&#10;\xnc foo \xpc * \xnc bar &amp; Multiplicación \\&#10;\xnc foo \xpc div \xnc bar &amp; División \\&#10;\xnc foo \xpc mod \xnc bar &amp; Módulo \\&#10;\xnc \xpc floor\xmc(\xnc foo\xmc ) &amp; Piso \\&#10;\xnc \xpc ceiling\xmc(\xnc foo\xmc ) &amp; Techo \\&#10;\xnc \xpc round\xmc(\xnc foo\xmc ) &amp; Redondeo \\&#10;\bottomrule&#10;\end{tabular}&#10;\end{document}&#10;"/>
  <p:tag name="IGUANATEXSIZE" val="18"/>
  <p:tag name="IGUANATEXCURSOR" val="6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1379,44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Comparaciones} \\\midrule&#10;\xpc =\xmc, \xpc!=\xmc, \xpc$&lt;$\xmc, \xpc$&gt;$\xmc, \xpc$&gt;$=\xmc, \xpc$&lt;$=\xmc,\\&#10;\bottomrule&#10;\end{tabular}&#10;\end{document}&#10;"/>
  <p:tag name="IGUANATEXSIZE" val="18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9,5823"/>
  <p:tag name="ORIGINALWIDTH" val="2185,055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sf&#10;\begin{tabular}{ll}&#10;\toprule&#10;\textbf{Agregaciones} \\\midrule&#10;\xpc count\xmc(), \xpc sum\xmc(), \xpc avg\xmc()$^\dagger$, \xpc max\xmc()$^\dagger$, \xpc min\xmc()$^\dagger$\\&#10;$^\dagger$ XPath 2.0\\&#10;\bottomrule&#10;\end{tabular}&#10;\end{document}&#10;"/>
  <p:tag name="IGUANATEXSIZE" val="18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~&lt;actor&gt;&#10;      &lt;nombre&gt;Jack&lt;/nombre&gt;&#10;      &lt;apellido&gt;Gleeson&lt;/apellido&gt;&#10;      &lt;pais xml:lang=&quot;es&quot;&gt;Irlanda&lt;/pais&gt;&#10;    &lt;/actor&gt;~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~&lt;actor&gt;^\elip^&lt;/actor&gt;~&#10;    ~&lt;actor&gt;^\elip^&lt;/actor&gt;~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446,312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actor}&#10;\end{document}&#10;"/>
  <p:tag name="IGUANATEXSIZE" val="16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~&lt;casa&gt;Baratheon&lt;/casa&gt;~&#10;    ~&lt;casa&gt;Lannister&lt;/casa&gt;~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~&lt;casa&gt;Baratheon&lt;/casa&gt;~&#10;    ~&lt;casa&gt;Lannister&lt;/casa&gt;~&#10;    &lt;origen&gt;King^'^s Landing&lt;/origen&gt;&#10;  &lt;/personaje&gt;^\elip^&#10;&lt;/juego-de-tronos&gt;&#10;\end{lstlisting}&#10;\end{document}"/>
  <p:tag name="IGUANATEXSIZE" val="15"/>
  <p:tag name="IGUANATEXCURSOR" val="5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385,5538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casa}&#10;\end{document}&#10;"/>
  <p:tag name="IGUANATEXSIZE" val="16"/>
  <p:tag name="IGUANATEXCURSOR" val="2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~Baratheon~&lt;/casa&gt;&#10;    &lt;casa&gt;~Lannister~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~Baratheon~&lt;/casa&gt;&#10;    &lt;casa&gt;~Lannister~&lt;/casa&gt;&#10;    &lt;origen&gt;King^'^s Landing&lt;/origen&gt;&#10;  &lt;/personaje&gt;^\elip^&#10;&lt;/juego-de-tronos&gt;&#10;\end{lstlisting}&#10;\end{document}"/>
  <p:tag name="IGUANATEXSIZE" val="15"/>
  <p:tag name="IGUANATEXCURSOR" val="7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822,1147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casa\xpc/text()}&#10;\end{document}&#10;"/>
  <p:tag name="IGUANATEXSIZE" val="16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~Baratheon~&lt;/apellido&gt;&#10;    &lt;actor&gt;&#10;      &lt;nombre&gt;Jack&lt;/nombre&gt;&#10;      &lt;apellido&gt;~Gleeson~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~Baratheon~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7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1083,151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apellido\xpc/text()}&#10;\end{document}&#10;"/>
  <p:tag name="IGUANATEXSIZE" val="16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~Gleeson~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1475,456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actor\xpc/\xnc apellido\xpc/text()}&#10;\end{document}&#10;"/>
  <p:tag name="IGUANATEXSIZE" val="16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~Tommen~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1802,502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ersonaje\xpre{2}\xpc/\xnc nombre\xpc/text()}&#10;\end{document}&#10;"/>
  <p:tag name="IGUANATEXSIZE" val="16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Joffrey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~Andal~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93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46817</TotalTime>
  <Words>946</Words>
  <Application>Microsoft Office PowerPoint</Application>
  <PresentationFormat>On-screen Show (4:3)</PresentationFormat>
  <Paragraphs>195</Paragraphs>
  <Slides>84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Courier New</vt:lpstr>
      <vt:lpstr>Segoe UI Semilight</vt:lpstr>
      <vt:lpstr>Office Theme</vt:lpstr>
      <vt:lpstr>CC3201-1 Bases de Datos Otoño 2017  Clase 11: Datos Semiestructurados: Arboles</vt:lpstr>
      <vt:lpstr>modeloS DE DAtOS</vt:lpstr>
      <vt:lpstr>Modelo de datos (árbol/jerarquía)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diferentes fortalezas y debilidades …</vt:lpstr>
      <vt:lpstr>Pero el modelo (formal) más establecido es el del modelo relacional</vt:lpstr>
      <vt:lpstr>Bases de datos relacionales …</vt:lpstr>
      <vt:lpstr>El mundo real …</vt:lpstr>
      <vt:lpstr>Datos semiestructurados</vt:lpstr>
      <vt:lpstr>El espectro de la estructura de datos</vt:lpstr>
      <vt:lpstr>PowerPoint Presentation</vt:lpstr>
      <vt:lpstr>PowerPoint Presentation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Juego de Datos: Relacional</vt:lpstr>
      <vt:lpstr>Datos semiestructurados …</vt:lpstr>
      <vt:lpstr>Datos semiestructurados: arboles (XML)</vt:lpstr>
      <vt:lpstr>PowerPoint Presentation</vt:lpstr>
      <vt:lpstr>eXtensible Markup Language (XML)</vt:lpstr>
      <vt:lpstr>eXtensible Markup Language (XML)</vt:lpstr>
      <vt:lpstr>eXtensible Markup Language (XML)</vt:lpstr>
      <vt:lpstr>eXtensible Markup Language (XML)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Juego de Datos: XML</vt:lpstr>
      <vt:lpstr>… XML es más flexible que los datos relacionales</vt:lpstr>
      <vt:lpstr>XML: Otras Características (en breve)</vt:lpstr>
      <vt:lpstr>XML: Versión</vt:lpstr>
      <vt:lpstr>XML: Codificación</vt:lpstr>
      <vt:lpstr>XML: Atributos</vt:lpstr>
      <vt:lpstr>XML: Idiomas</vt:lpstr>
      <vt:lpstr>XML Esquema (XSD)</vt:lpstr>
      <vt:lpstr>XML Esquema (XSD): Ejemplo parcial</vt:lpstr>
      <vt:lpstr>XML Esquema (XSD): Datatypes</vt:lpstr>
      <vt:lpstr>XML: ¿Consultas?</vt:lpstr>
      <vt:lpstr>XPath: Abreviaturas</vt:lpstr>
      <vt:lpstr>XPath: Ejes</vt:lpstr>
      <vt:lpstr>XPath: Predicados</vt:lpstr>
      <vt:lpstr>XPath: Funciones de String</vt:lpstr>
      <vt:lpstr>XPath: Aritmética</vt:lpstr>
      <vt:lpstr>XPath: Hay Más Operadores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XPath: Ejemplos</vt:lpstr>
      <vt:lpstr>Nota al margen: HTML vs. XML</vt:lpstr>
      <vt:lpstr>Nota al margen: HTML vs. XML</vt:lpstr>
      <vt:lpstr>Nota al margen: HTML vs. XML</vt:lpstr>
      <vt:lpstr>Nota al margen: HTML vs. XML</vt:lpstr>
      <vt:lpstr>XPath sobre HTML en Chrome</vt:lpstr>
      <vt:lpstr>Nota al margen: XML vs. JSON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3232</cp:revision>
  <cp:lastPrinted>2016-09-13T22:53:39Z</cp:lastPrinted>
  <dcterms:created xsi:type="dcterms:W3CDTF">2006-08-16T00:00:00Z</dcterms:created>
  <dcterms:modified xsi:type="dcterms:W3CDTF">2017-05-30T16:25:49Z</dcterms:modified>
</cp:coreProperties>
</file>