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notesSlides/notesSlide2.xml" ContentType="application/vnd.openxmlformats-officedocument.presentationml.notesSlide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528" r:id="rId2"/>
    <p:sldId id="462" r:id="rId3"/>
    <p:sldId id="1038" r:id="rId4"/>
    <p:sldId id="1086" r:id="rId5"/>
    <p:sldId id="1007" r:id="rId6"/>
    <p:sldId id="1006" r:id="rId7"/>
    <p:sldId id="1031" r:id="rId8"/>
    <p:sldId id="1087" r:id="rId9"/>
    <p:sldId id="1008" r:id="rId10"/>
    <p:sldId id="1010" r:id="rId11"/>
    <p:sldId id="1013" r:id="rId12"/>
    <p:sldId id="1014" r:id="rId13"/>
    <p:sldId id="1016" r:id="rId14"/>
    <p:sldId id="1017" r:id="rId15"/>
    <p:sldId id="1018" r:id="rId16"/>
    <p:sldId id="1022" r:id="rId17"/>
    <p:sldId id="1023" r:id="rId18"/>
    <p:sldId id="1032" r:id="rId19"/>
    <p:sldId id="1081" r:id="rId20"/>
    <p:sldId id="1026" r:id="rId21"/>
    <p:sldId id="1033" r:id="rId22"/>
    <p:sldId id="1088" r:id="rId23"/>
    <p:sldId id="1089" r:id="rId24"/>
    <p:sldId id="1009" r:id="rId25"/>
    <p:sldId id="1090" r:id="rId26"/>
    <p:sldId id="1091" r:id="rId27"/>
    <p:sldId id="1041" r:id="rId28"/>
    <p:sldId id="1034" r:id="rId29"/>
    <p:sldId id="1042" r:id="rId30"/>
    <p:sldId id="1044" r:id="rId31"/>
    <p:sldId id="1045" r:id="rId32"/>
    <p:sldId id="1046" r:id="rId33"/>
    <p:sldId id="1047" r:id="rId34"/>
    <p:sldId id="1048" r:id="rId35"/>
    <p:sldId id="1084" r:id="rId36"/>
    <p:sldId id="1049" r:id="rId37"/>
    <p:sldId id="1051" r:id="rId38"/>
    <p:sldId id="1050" r:id="rId39"/>
    <p:sldId id="1052" r:id="rId40"/>
    <p:sldId id="1053" r:id="rId41"/>
    <p:sldId id="1083" r:id="rId42"/>
    <p:sldId id="1054" r:id="rId43"/>
    <p:sldId id="1056" r:id="rId44"/>
    <p:sldId id="1063" r:id="rId45"/>
    <p:sldId id="1057" r:id="rId46"/>
    <p:sldId id="1058" r:id="rId47"/>
    <p:sldId id="1060" r:id="rId48"/>
    <p:sldId id="1061" r:id="rId49"/>
    <p:sldId id="1062" r:id="rId50"/>
    <p:sldId id="1066" r:id="rId51"/>
    <p:sldId id="1085" r:id="rId52"/>
    <p:sldId id="1067" r:id="rId53"/>
    <p:sldId id="1070" r:id="rId54"/>
    <p:sldId id="1069" r:id="rId55"/>
    <p:sldId id="1071" r:id="rId56"/>
    <p:sldId id="1072" r:id="rId57"/>
    <p:sldId id="1073" r:id="rId58"/>
    <p:sldId id="1074" r:id="rId59"/>
    <p:sldId id="1075" r:id="rId60"/>
    <p:sldId id="1077" r:id="rId61"/>
    <p:sldId id="1078" r:id="rId62"/>
    <p:sldId id="1079" r:id="rId63"/>
    <p:sldId id="989" r:id="rId64"/>
    <p:sldId id="680" r:id="rId65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C1C1"/>
    <a:srgbClr val="777777"/>
    <a:srgbClr val="009900"/>
    <a:srgbClr val="008000"/>
    <a:srgbClr val="0033CC"/>
    <a:srgbClr val="FFFFCC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94" autoAdjust="0"/>
    <p:restoredTop sz="95501" autoAdjust="0"/>
  </p:normalViewPr>
  <p:slideViewPr>
    <p:cSldViewPr>
      <p:cViewPr varScale="1">
        <p:scale>
          <a:sx n="86" d="100"/>
          <a:sy n="86" d="100"/>
        </p:scale>
        <p:origin x="117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4E300012-02A5-4B9A-BBBE-ECC937BD1D5A}" type="datetimeFigureOut">
              <a:rPr lang="en-IE" smtClean="0"/>
              <a:t>03/04/2017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904E58D3-AE56-4AF7-BFDD-CAD04963A4E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28777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0035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>
                <a:solidFill>
                  <a:prstClr val="black"/>
                </a:solidFill>
              </a:rPr>
              <a:pPr/>
              <a:t>63</a:t>
            </a:fld>
            <a:endParaRPr lang="en-I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012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28.xml"/><Relationship Id="rId7" Type="http://schemas.openxmlformats.org/officeDocument/2006/relationships/image" Target="../media/image10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3.png"/><Relationship Id="rId4" Type="http://schemas.openxmlformats.org/officeDocument/2006/relationships/tags" Target="../tags/tag29.xml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32.xml"/><Relationship Id="rId7" Type="http://schemas.openxmlformats.org/officeDocument/2006/relationships/image" Target="../media/image12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5.png"/><Relationship Id="rId4" Type="http://schemas.openxmlformats.org/officeDocument/2006/relationships/tags" Target="../tags/tag33.xml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36.xml"/><Relationship Id="rId7" Type="http://schemas.openxmlformats.org/officeDocument/2006/relationships/image" Target="../media/image12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7.png"/><Relationship Id="rId4" Type="http://schemas.openxmlformats.org/officeDocument/2006/relationships/tags" Target="../tags/tag37.xml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40.xml"/><Relationship Id="rId7" Type="http://schemas.openxmlformats.org/officeDocument/2006/relationships/image" Target="../media/image28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9.png"/><Relationship Id="rId4" Type="http://schemas.openxmlformats.org/officeDocument/2006/relationships/tags" Target="../tags/tag41.xml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44.xml"/><Relationship Id="rId7" Type="http://schemas.openxmlformats.org/officeDocument/2006/relationships/image" Target="../media/image12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0.png"/><Relationship Id="rId4" Type="http://schemas.openxmlformats.org/officeDocument/2006/relationships/tags" Target="../tags/tag45.xml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48.xml"/><Relationship Id="rId7" Type="http://schemas.openxmlformats.org/officeDocument/2006/relationships/image" Target="../media/image9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3.png"/><Relationship Id="rId4" Type="http://schemas.openxmlformats.org/officeDocument/2006/relationships/tags" Target="../tags/tag49.xml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52.xml"/><Relationship Id="rId7" Type="http://schemas.openxmlformats.org/officeDocument/2006/relationships/image" Target="../media/image10.pn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5.png"/><Relationship Id="rId4" Type="http://schemas.openxmlformats.org/officeDocument/2006/relationships/tags" Target="../tags/tag53.xml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56.xml"/><Relationship Id="rId7" Type="http://schemas.openxmlformats.org/officeDocument/2006/relationships/image" Target="../media/image10.pn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7.png"/><Relationship Id="rId4" Type="http://schemas.openxmlformats.org/officeDocument/2006/relationships/tags" Target="../tags/tag57.xml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60.xml"/><Relationship Id="rId7" Type="http://schemas.openxmlformats.org/officeDocument/2006/relationships/image" Target="../media/image10.pn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7.png"/><Relationship Id="rId4" Type="http://schemas.openxmlformats.org/officeDocument/2006/relationships/tags" Target="../tags/tag61.xml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64.xml"/><Relationship Id="rId7" Type="http://schemas.openxmlformats.org/officeDocument/2006/relationships/image" Target="../media/image10.pn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0.png"/><Relationship Id="rId4" Type="http://schemas.openxmlformats.org/officeDocument/2006/relationships/tags" Target="../tags/tag65.xml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68.xml"/><Relationship Id="rId7" Type="http://schemas.openxmlformats.org/officeDocument/2006/relationships/image" Target="../media/image10.pn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1.png"/><Relationship Id="rId4" Type="http://schemas.openxmlformats.org/officeDocument/2006/relationships/tags" Target="../tags/tag69.xml"/><Relationship Id="rId9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72.xml"/><Relationship Id="rId7" Type="http://schemas.openxmlformats.org/officeDocument/2006/relationships/image" Target="../media/image10.png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2.png"/><Relationship Id="rId4" Type="http://schemas.openxmlformats.org/officeDocument/2006/relationships/tags" Target="../tags/tag73.xml"/><Relationship Id="rId9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76.xml"/><Relationship Id="rId7" Type="http://schemas.openxmlformats.org/officeDocument/2006/relationships/image" Target="../media/image10.pn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4.png"/><Relationship Id="rId4" Type="http://schemas.openxmlformats.org/officeDocument/2006/relationships/tags" Target="../tags/tag77.xml"/><Relationship Id="rId9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49.png"/><Relationship Id="rId3" Type="http://schemas.openxmlformats.org/officeDocument/2006/relationships/tags" Target="../tags/tag80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8.png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tags" Target="../tags/tag83.xml"/><Relationship Id="rId11" Type="http://schemas.openxmlformats.org/officeDocument/2006/relationships/image" Target="../media/image47.png"/><Relationship Id="rId5" Type="http://schemas.openxmlformats.org/officeDocument/2006/relationships/tags" Target="../tags/tag82.xml"/><Relationship Id="rId10" Type="http://schemas.openxmlformats.org/officeDocument/2006/relationships/image" Target="../media/image46.png"/><Relationship Id="rId4" Type="http://schemas.openxmlformats.org/officeDocument/2006/relationships/tags" Target="../tags/tag81.xml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86.xml"/><Relationship Id="rId7" Type="http://schemas.openxmlformats.org/officeDocument/2006/relationships/image" Target="../media/image9.png"/><Relationship Id="rId12" Type="http://schemas.openxmlformats.org/officeDocument/2006/relationships/image" Target="../media/image52.png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4.png"/><Relationship Id="rId5" Type="http://schemas.openxmlformats.org/officeDocument/2006/relationships/tags" Target="../tags/tag88.xml"/><Relationship Id="rId10" Type="http://schemas.openxmlformats.org/officeDocument/2006/relationships/image" Target="../media/image51.png"/><Relationship Id="rId4" Type="http://schemas.openxmlformats.org/officeDocument/2006/relationships/tags" Target="../tags/tag87.xml"/><Relationship Id="rId9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5.png"/><Relationship Id="rId3" Type="http://schemas.openxmlformats.org/officeDocument/2006/relationships/tags" Target="../tags/tag91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4.pn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tags" Target="../tags/tag94.xml"/><Relationship Id="rId11" Type="http://schemas.openxmlformats.org/officeDocument/2006/relationships/image" Target="../media/image53.png"/><Relationship Id="rId5" Type="http://schemas.openxmlformats.org/officeDocument/2006/relationships/tags" Target="../tags/tag93.xml"/><Relationship Id="rId10" Type="http://schemas.openxmlformats.org/officeDocument/2006/relationships/image" Target="../media/image12.png"/><Relationship Id="rId4" Type="http://schemas.openxmlformats.org/officeDocument/2006/relationships/tags" Target="../tags/tag92.xml"/><Relationship Id="rId9" Type="http://schemas.openxmlformats.org/officeDocument/2006/relationships/image" Target="../media/image10.png"/><Relationship Id="rId1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4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3.png"/><Relationship Id="rId17" Type="http://schemas.openxmlformats.org/officeDocument/2006/relationships/image" Target="../media/image8.png"/><Relationship Id="rId2" Type="http://schemas.openxmlformats.org/officeDocument/2006/relationships/tags" Target="../tags/tag2.xml"/><Relationship Id="rId16" Type="http://schemas.openxmlformats.org/officeDocument/2006/relationships/image" Target="../media/image7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.png"/><Relationship Id="rId5" Type="http://schemas.openxmlformats.org/officeDocument/2006/relationships/tags" Target="../tags/tag5.xml"/><Relationship Id="rId15" Type="http://schemas.openxmlformats.org/officeDocument/2006/relationships/image" Target="../media/image6.png"/><Relationship Id="rId10" Type="http://schemas.openxmlformats.org/officeDocument/2006/relationships/image" Target="../media/image1.png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6.xml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db-engines.com/en/ranking/relational+dbms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tags" Target="../tags/tag99.xml"/><Relationship Id="rId7" Type="http://schemas.openxmlformats.org/officeDocument/2006/relationships/image" Target="../media/image71.png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image" Target="../media/image70.png"/><Relationship Id="rId5" Type="http://schemas.openxmlformats.org/officeDocument/2006/relationships/image" Target="../media/image69.gif"/><Relationship Id="rId4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11.xml"/><Relationship Id="rId7" Type="http://schemas.openxmlformats.org/officeDocument/2006/relationships/image" Target="../media/image10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3.png"/><Relationship Id="rId4" Type="http://schemas.openxmlformats.org/officeDocument/2006/relationships/tags" Target="../tags/tag12.xml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tags" Target="../tags/tag103.xml"/><Relationship Id="rId7" Type="http://schemas.openxmlformats.org/officeDocument/2006/relationships/image" Target="../media/image76.png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image" Target="../media/image70.png"/><Relationship Id="rId5" Type="http://schemas.openxmlformats.org/officeDocument/2006/relationships/image" Target="../media/image69.gif"/><Relationship Id="rId4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tags" Target="../tags/tag107.xml"/><Relationship Id="rId7" Type="http://schemas.openxmlformats.org/officeDocument/2006/relationships/image" Target="../media/image79.png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image" Target="../media/image70.png"/><Relationship Id="rId5" Type="http://schemas.openxmlformats.org/officeDocument/2006/relationships/image" Target="../media/image69.gif"/><Relationship Id="rId4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tags" Target="../tags/tag110.xml"/><Relationship Id="rId7" Type="http://schemas.openxmlformats.org/officeDocument/2006/relationships/image" Target="../media/image81.png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image" Target="../media/image70.png"/><Relationship Id="rId5" Type="http://schemas.openxmlformats.org/officeDocument/2006/relationships/image" Target="../media/image69.gif"/><Relationship Id="rId4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tags" Target="../tags/tag113.xml"/><Relationship Id="rId7" Type="http://schemas.openxmlformats.org/officeDocument/2006/relationships/image" Target="../media/image83.png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image" Target="../media/image70.png"/><Relationship Id="rId5" Type="http://schemas.openxmlformats.org/officeDocument/2006/relationships/image" Target="../media/image69.gif"/><Relationship Id="rId4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tags" Target="../tags/tag116.xml"/><Relationship Id="rId7" Type="http://schemas.openxmlformats.org/officeDocument/2006/relationships/image" Target="../media/image86.png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image" Target="../media/image85.png"/><Relationship Id="rId5" Type="http://schemas.openxmlformats.org/officeDocument/2006/relationships/image" Target="../media/image69.gif"/><Relationship Id="rId4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tags" Target="../tags/tag119.xml"/><Relationship Id="rId7" Type="http://schemas.openxmlformats.org/officeDocument/2006/relationships/image" Target="../media/image91.png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image" Target="../media/image90.png"/><Relationship Id="rId5" Type="http://schemas.openxmlformats.org/officeDocument/2006/relationships/image" Target="../media/image69.gif"/><Relationship Id="rId4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tags" Target="../tags/tag122.xml"/><Relationship Id="rId7" Type="http://schemas.openxmlformats.org/officeDocument/2006/relationships/image" Target="../media/image93.png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image" Target="../media/image92.png"/><Relationship Id="rId5" Type="http://schemas.openxmlformats.org/officeDocument/2006/relationships/image" Target="../media/image69.gif"/><Relationship Id="rId4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tags" Target="../tags/tag125.xml"/><Relationship Id="rId7" Type="http://schemas.openxmlformats.org/officeDocument/2006/relationships/image" Target="../media/image94.png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image" Target="../media/image69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6.png"/><Relationship Id="rId4" Type="http://schemas.openxmlformats.org/officeDocument/2006/relationships/tags" Target="../tags/tag126.xml"/><Relationship Id="rId9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image" Target="../media/image14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tags" Target="../tags/tag129.xml"/><Relationship Id="rId7" Type="http://schemas.openxmlformats.org/officeDocument/2006/relationships/image" Target="../media/image97.png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image" Target="../media/image69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5.png"/><Relationship Id="rId4" Type="http://schemas.openxmlformats.org/officeDocument/2006/relationships/tags" Target="../tags/tag130.xml"/><Relationship Id="rId9" Type="http://schemas.openxmlformats.org/officeDocument/2006/relationships/image" Target="../media/image99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tags" Target="../tags/tag133.xml"/><Relationship Id="rId7" Type="http://schemas.openxmlformats.org/officeDocument/2006/relationships/image" Target="../media/image98.png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image" Target="../media/image100.png"/><Relationship Id="rId5" Type="http://schemas.openxmlformats.org/officeDocument/2006/relationships/image" Target="../media/image69.gif"/><Relationship Id="rId4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tags" Target="../tags/tag136.xml"/><Relationship Id="rId7" Type="http://schemas.openxmlformats.org/officeDocument/2006/relationships/image" Target="../media/image102.png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6" Type="http://schemas.openxmlformats.org/officeDocument/2006/relationships/image" Target="../media/image69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0.png"/><Relationship Id="rId4" Type="http://schemas.openxmlformats.org/officeDocument/2006/relationships/tags" Target="../tags/tag137.xml"/><Relationship Id="rId9" Type="http://schemas.openxmlformats.org/officeDocument/2006/relationships/image" Target="../media/image10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tags" Target="../tags/tag140.xml"/><Relationship Id="rId7" Type="http://schemas.openxmlformats.org/officeDocument/2006/relationships/image" Target="../media/image105.png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6" Type="http://schemas.openxmlformats.org/officeDocument/2006/relationships/image" Target="../media/image69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0.png"/><Relationship Id="rId4" Type="http://schemas.openxmlformats.org/officeDocument/2006/relationships/tags" Target="../tags/tag141.xml"/><Relationship Id="rId9" Type="http://schemas.openxmlformats.org/officeDocument/2006/relationships/image" Target="../media/image106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tags" Target="../tags/tag144.xml"/><Relationship Id="rId7" Type="http://schemas.openxmlformats.org/officeDocument/2006/relationships/image" Target="../media/image107.png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image" Target="../media/image69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0.png"/><Relationship Id="rId4" Type="http://schemas.openxmlformats.org/officeDocument/2006/relationships/tags" Target="../tags/tag145.xml"/><Relationship Id="rId9" Type="http://schemas.openxmlformats.org/officeDocument/2006/relationships/image" Target="../media/image10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tags" Target="../tags/tag148.xml"/><Relationship Id="rId7" Type="http://schemas.openxmlformats.org/officeDocument/2006/relationships/image" Target="../media/image109.png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6" Type="http://schemas.openxmlformats.org/officeDocument/2006/relationships/image" Target="../media/image69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0.png"/><Relationship Id="rId4" Type="http://schemas.openxmlformats.org/officeDocument/2006/relationships/tags" Target="../tags/tag149.xml"/><Relationship Id="rId9" Type="http://schemas.openxmlformats.org/officeDocument/2006/relationships/image" Target="../media/image11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tags" Target="../tags/tag152.xml"/><Relationship Id="rId7" Type="http://schemas.openxmlformats.org/officeDocument/2006/relationships/image" Target="../media/image111.png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6" Type="http://schemas.openxmlformats.org/officeDocument/2006/relationships/image" Target="../media/image69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0.png"/><Relationship Id="rId4" Type="http://schemas.openxmlformats.org/officeDocument/2006/relationships/tags" Target="../tags/tag153.xml"/><Relationship Id="rId9" Type="http://schemas.openxmlformats.org/officeDocument/2006/relationships/image" Target="../media/image11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tags" Target="../tags/tag156.xml"/><Relationship Id="rId7" Type="http://schemas.openxmlformats.org/officeDocument/2006/relationships/image" Target="../media/image114.png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image" Target="../media/image113.png"/><Relationship Id="rId5" Type="http://schemas.openxmlformats.org/officeDocument/2006/relationships/image" Target="../media/image69.gif"/><Relationship Id="rId4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tags" Target="../tags/tag159.xml"/><Relationship Id="rId7" Type="http://schemas.openxmlformats.org/officeDocument/2006/relationships/image" Target="../media/image116.png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6" Type="http://schemas.openxmlformats.org/officeDocument/2006/relationships/image" Target="../media/image115.png"/><Relationship Id="rId5" Type="http://schemas.openxmlformats.org/officeDocument/2006/relationships/image" Target="../media/image69.gif"/><Relationship Id="rId4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8.png"/><Relationship Id="rId3" Type="http://schemas.openxmlformats.org/officeDocument/2006/relationships/tags" Target="../tags/tag18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7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image" Target="../media/image16.png"/><Relationship Id="rId5" Type="http://schemas.openxmlformats.org/officeDocument/2006/relationships/tags" Target="../tags/tag20.xml"/><Relationship Id="rId10" Type="http://schemas.openxmlformats.org/officeDocument/2006/relationships/image" Target="../media/image15.png"/><Relationship Id="rId4" Type="http://schemas.openxmlformats.org/officeDocument/2006/relationships/tags" Target="../tags/tag19.xml"/><Relationship Id="rId9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tags" Target="../tags/tag163.xml"/><Relationship Id="rId7" Type="http://schemas.openxmlformats.org/officeDocument/2006/relationships/image" Target="../media/image119.png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6" Type="http://schemas.openxmlformats.org/officeDocument/2006/relationships/image" Target="../media/image118.png"/><Relationship Id="rId5" Type="http://schemas.openxmlformats.org/officeDocument/2006/relationships/image" Target="../media/image69.gif"/><Relationship Id="rId4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tags" Target="../tags/tag166.xml"/><Relationship Id="rId7" Type="http://schemas.openxmlformats.org/officeDocument/2006/relationships/image" Target="../media/image122.png"/><Relationship Id="rId2" Type="http://schemas.openxmlformats.org/officeDocument/2006/relationships/tags" Target="../tags/tag165.xml"/><Relationship Id="rId1" Type="http://schemas.openxmlformats.org/officeDocument/2006/relationships/tags" Target="../tags/tag164.xml"/><Relationship Id="rId6" Type="http://schemas.openxmlformats.org/officeDocument/2006/relationships/image" Target="../media/image121.png"/><Relationship Id="rId5" Type="http://schemas.openxmlformats.org/officeDocument/2006/relationships/image" Target="../media/image69.gif"/><Relationship Id="rId4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gif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24.xml"/><Relationship Id="rId7" Type="http://schemas.openxmlformats.org/officeDocument/2006/relationships/image" Target="../media/image10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9.png"/><Relationship Id="rId4" Type="http://schemas.openxmlformats.org/officeDocument/2006/relationships/tags" Target="../tags/tag25.xml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CL" b="1" dirty="0" smtClean="0"/>
              <a:t>CC3201-1</a:t>
            </a:r>
            <a:r>
              <a:rPr lang="es-ES" b="1" dirty="0" smtClean="0"/>
              <a:t/>
            </a:r>
            <a:br>
              <a:rPr lang="es-ES" b="1" dirty="0" smtClean="0"/>
            </a:br>
            <a:r>
              <a:rPr lang="en-IE" b="1" cap="small" dirty="0" smtClean="0"/>
              <a:t>Bases de </a:t>
            </a:r>
            <a:r>
              <a:rPr lang="en-IE" b="1" cap="small" dirty="0" err="1" smtClean="0"/>
              <a:t>Datos</a:t>
            </a:r>
            <a:r>
              <a:rPr lang="en-IE" b="1" cap="small" dirty="0"/>
              <a:t/>
            </a:r>
            <a:br>
              <a:rPr lang="en-IE" b="1" cap="small" dirty="0"/>
            </a:br>
            <a:r>
              <a:rPr lang="en-IE" b="1" cap="small" dirty="0" err="1" smtClean="0"/>
              <a:t>Otoño</a:t>
            </a:r>
            <a:r>
              <a:rPr lang="en-IE" b="1" cap="small" dirty="0" smtClean="0"/>
              <a:t> </a:t>
            </a:r>
            <a:r>
              <a:rPr lang="es-ES" b="1" dirty="0" smtClean="0"/>
              <a:t>2017</a:t>
            </a:r>
            <a:br>
              <a:rPr lang="es-ES" b="1" dirty="0" smtClean="0"/>
            </a:br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 smtClean="0"/>
              <a:t>Clase 4: Cálculo Relacional &amp; SQL (I)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/>
          <a:lstStyle/>
          <a:p>
            <a:r>
              <a:rPr lang="en-IE" dirty="0" smtClean="0"/>
              <a:t>Aidan Hogan</a:t>
            </a:r>
          </a:p>
          <a:p>
            <a:r>
              <a:rPr lang="en-IE" dirty="0" smtClean="0"/>
              <a:t>aidhog@gmail.com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1" y="-180515"/>
            <a:ext cx="9753601" cy="7248145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3657600" y="3662362"/>
            <a:ext cx="3162300" cy="931069"/>
          </a:xfrm>
          <a:prstGeom prst="cloudCallout">
            <a:avLst>
              <a:gd name="adj1" fmla="val 67725"/>
              <a:gd name="adj2" fmla="val -33706"/>
            </a:avLst>
          </a:prstGeom>
          <a:solidFill>
            <a:schemeClr val="lt1">
              <a:alpha val="60000"/>
            </a:schemeClr>
          </a:solidFill>
          <a:ln w="4445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L" sz="2000" b="1" i="1" dirty="0" smtClean="0">
                <a:solidFill>
                  <a:schemeClr val="tx1"/>
                </a:solidFill>
                <a:latin typeface="Bodoni MT Condensed" panose="02070606080606020203" pitchFamily="18" charset="0"/>
              </a:rPr>
              <a:t>¿hay otra forma de formalizar consultas?</a:t>
            </a:r>
            <a:endParaRPr lang="es-CL" sz="2000" b="1" i="1" dirty="0">
              <a:solidFill>
                <a:schemeClr val="tx1"/>
              </a:solidFill>
              <a:latin typeface="Bodoni MT Condensed" panose="02070606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61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n Arrow 6"/>
          <p:cNvSpPr/>
          <p:nvPr/>
        </p:nvSpPr>
        <p:spPr>
          <a:xfrm>
            <a:off x="28534" y="3606360"/>
            <a:ext cx="6981865" cy="1762124"/>
          </a:xfrm>
          <a:prstGeom prst="downArrow">
            <a:avLst>
              <a:gd name="adj1" fmla="val 87719"/>
              <a:gd name="adj2" fmla="val 50000"/>
            </a:avLst>
          </a:prstGeom>
          <a:ln w="254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Rectangle 16"/>
          <p:cNvSpPr/>
          <p:nvPr/>
        </p:nvSpPr>
        <p:spPr>
          <a:xfrm>
            <a:off x="228600" y="1143000"/>
            <a:ext cx="6248400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9" y="2362192"/>
            <a:ext cx="6026863" cy="9488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6" y="1257672"/>
            <a:ext cx="4804676" cy="952660"/>
          </a:xfrm>
          <a:prstGeom prst="rect">
            <a:avLst/>
          </a:prstGeom>
        </p:spPr>
      </p:pic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s-CL" dirty="0"/>
              <a:t>El Cálculo Relacional: 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err="1" smtClean="0"/>
              <a:t>Tuplas</a:t>
            </a:r>
            <a:endParaRPr lang="es-CL" dirty="0"/>
          </a:p>
        </p:txBody>
      </p:sp>
      <p:sp>
        <p:nvSpPr>
          <p:cNvPr id="8" name="Rectangle 7"/>
          <p:cNvSpPr/>
          <p:nvPr/>
        </p:nvSpPr>
        <p:spPr>
          <a:xfrm>
            <a:off x="228600" y="5486400"/>
            <a:ext cx="6248400" cy="228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6" y="5612243"/>
            <a:ext cx="4744641" cy="7523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3150" y="3328987"/>
            <a:ext cx="3295650" cy="3724275"/>
          </a:xfrm>
          <a:prstGeom prst="rect">
            <a:avLst/>
          </a:prstGeom>
        </p:spPr>
      </p:pic>
      <p:sp>
        <p:nvSpPr>
          <p:cNvPr id="24" name="Cloud Callout 23"/>
          <p:cNvSpPr/>
          <p:nvPr/>
        </p:nvSpPr>
        <p:spPr>
          <a:xfrm>
            <a:off x="4648200" y="1535865"/>
            <a:ext cx="4800600" cy="1295400"/>
          </a:xfrm>
          <a:prstGeom prst="cloudCallout">
            <a:avLst>
              <a:gd name="adj1" fmla="val 21562"/>
              <a:gd name="adj2" fmla="val 103927"/>
            </a:avLst>
          </a:prstGeom>
          <a:solidFill>
            <a:schemeClr val="lt1">
              <a:alpha val="60000"/>
            </a:schemeClr>
          </a:solidFill>
          <a:ln w="4445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L" sz="2000" b="1" i="1" dirty="0">
                <a:latin typeface="Bodoni MT Condensed" panose="02070606080606020203" pitchFamily="18" charset="0"/>
              </a:rPr>
              <a:t>¿Cuáles </a:t>
            </a:r>
            <a:r>
              <a:rPr lang="es-CL" sz="2000" b="1" i="1" dirty="0" smtClean="0">
                <a:latin typeface="Bodoni MT Condensed" panose="02070606080606020203" pitchFamily="18" charset="0"/>
              </a:rPr>
              <a:t>cervezas hay</a:t>
            </a:r>
            <a:r>
              <a:rPr lang="es-CL" sz="2000" b="1" i="1" dirty="0">
                <a:latin typeface="Bodoni MT Condensed" panose="02070606080606020203" pitchFamily="18" charset="0"/>
              </a:rPr>
              <a:t>?</a:t>
            </a:r>
          </a:p>
        </p:txBody>
      </p:sp>
      <p:pic>
        <p:nvPicPr>
          <p:cNvPr id="29" name="Picture 2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3" y="3677094"/>
            <a:ext cx="2567797" cy="51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71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Down Arrow 25"/>
          <p:cNvSpPr/>
          <p:nvPr/>
        </p:nvSpPr>
        <p:spPr>
          <a:xfrm>
            <a:off x="28534" y="3606360"/>
            <a:ext cx="6981865" cy="1762124"/>
          </a:xfrm>
          <a:prstGeom prst="downArrow">
            <a:avLst>
              <a:gd name="adj1" fmla="val 87719"/>
              <a:gd name="adj2" fmla="val 50000"/>
            </a:avLst>
          </a:prstGeom>
          <a:ln w="254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s-CL" dirty="0"/>
              <a:t>El Cálculo Relacional: 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smtClean="0"/>
              <a:t>Selección</a:t>
            </a:r>
            <a:endParaRPr lang="es-CL" dirty="0"/>
          </a:p>
        </p:txBody>
      </p:sp>
      <p:sp>
        <p:nvSpPr>
          <p:cNvPr id="8" name="Rectangle 7"/>
          <p:cNvSpPr/>
          <p:nvPr/>
        </p:nvSpPr>
        <p:spPr>
          <a:xfrm>
            <a:off x="228600" y="5486400"/>
            <a:ext cx="6248400" cy="228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6" y="5612242"/>
            <a:ext cx="4743213" cy="56854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3150" y="3328987"/>
            <a:ext cx="3295650" cy="372427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28600" y="1143000"/>
            <a:ext cx="6248400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9" y="2362192"/>
            <a:ext cx="6026863" cy="9488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6" y="1257672"/>
            <a:ext cx="4804676" cy="952660"/>
          </a:xfrm>
          <a:prstGeom prst="rect">
            <a:avLst/>
          </a:prstGeom>
        </p:spPr>
      </p:pic>
      <p:sp>
        <p:nvSpPr>
          <p:cNvPr id="24" name="Cloud Callout 23"/>
          <p:cNvSpPr/>
          <p:nvPr/>
        </p:nvSpPr>
        <p:spPr>
          <a:xfrm>
            <a:off x="4648200" y="1535865"/>
            <a:ext cx="4800600" cy="1295400"/>
          </a:xfrm>
          <a:prstGeom prst="cloudCallout">
            <a:avLst>
              <a:gd name="adj1" fmla="val 21562"/>
              <a:gd name="adj2" fmla="val 103927"/>
            </a:avLst>
          </a:prstGeom>
          <a:solidFill>
            <a:schemeClr val="lt1">
              <a:alpha val="60000"/>
            </a:schemeClr>
          </a:solidFill>
          <a:ln w="4445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L" sz="2000" b="1" i="1" dirty="0">
                <a:latin typeface="Bodoni MT Condensed" panose="02070606080606020203" pitchFamily="18" charset="0"/>
              </a:rPr>
              <a:t>¿Cuáles </a:t>
            </a:r>
            <a:r>
              <a:rPr lang="es-CL" sz="2000" b="1" i="1" dirty="0" smtClean="0">
                <a:latin typeface="Bodoni MT Condensed" panose="02070606080606020203" pitchFamily="18" charset="0"/>
              </a:rPr>
              <a:t>cervezas de la marca </a:t>
            </a:r>
            <a:r>
              <a:rPr lang="es-CL" sz="2000" b="1" i="1" dirty="0">
                <a:latin typeface="Bodoni MT Condensed" panose="02070606080606020203" pitchFamily="18" charset="0"/>
              </a:rPr>
              <a:t>“Austral” hay?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3677091"/>
            <a:ext cx="4312005" cy="52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32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own Arrow 27"/>
          <p:cNvSpPr/>
          <p:nvPr/>
        </p:nvSpPr>
        <p:spPr>
          <a:xfrm>
            <a:off x="28534" y="3606360"/>
            <a:ext cx="6981865" cy="1762124"/>
          </a:xfrm>
          <a:prstGeom prst="downArrow">
            <a:avLst>
              <a:gd name="adj1" fmla="val 87719"/>
              <a:gd name="adj2" fmla="val 50000"/>
            </a:avLst>
          </a:prstGeom>
          <a:ln w="254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s-CL" dirty="0"/>
              <a:t>El Cálculo Relacional: </a:t>
            </a:r>
            <a:br>
              <a:rPr lang="es-CL" dirty="0"/>
            </a:br>
            <a:r>
              <a:rPr lang="es-CL" dirty="0" smtClean="0"/>
              <a:t>	Selección (</a:t>
            </a:r>
            <a:r>
              <a:rPr lang="es-CL" dirty="0" smtClean="0">
                <a:solidFill>
                  <a:schemeClr val="tx1"/>
                </a:solidFill>
              </a:rPr>
              <a:t>&gt;</a:t>
            </a:r>
            <a:r>
              <a:rPr lang="es-CL" dirty="0" smtClean="0"/>
              <a:t>,</a:t>
            </a:r>
            <a:r>
              <a:rPr lang="es-CL" dirty="0" smtClean="0">
                <a:solidFill>
                  <a:schemeClr val="tx1"/>
                </a:solidFill>
              </a:rPr>
              <a:t> ∧</a:t>
            </a:r>
            <a:r>
              <a:rPr lang="es-CL" dirty="0" smtClean="0"/>
              <a:t>, etc.)</a:t>
            </a:r>
            <a:endParaRPr lang="es-CL" dirty="0"/>
          </a:p>
        </p:txBody>
      </p:sp>
      <p:sp>
        <p:nvSpPr>
          <p:cNvPr id="8" name="Rectangle 7"/>
          <p:cNvSpPr/>
          <p:nvPr/>
        </p:nvSpPr>
        <p:spPr>
          <a:xfrm>
            <a:off x="228600" y="5486400"/>
            <a:ext cx="6248400" cy="228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7" y="5612241"/>
            <a:ext cx="4645342" cy="38644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3150" y="3328987"/>
            <a:ext cx="3295650" cy="37242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28600" y="1143000"/>
            <a:ext cx="6248400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9" y="2362192"/>
            <a:ext cx="6026863" cy="9488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6" y="1257672"/>
            <a:ext cx="4804676" cy="952660"/>
          </a:xfrm>
          <a:prstGeom prst="rect">
            <a:avLst/>
          </a:prstGeom>
        </p:spPr>
      </p:pic>
      <p:sp>
        <p:nvSpPr>
          <p:cNvPr id="24" name="Cloud Callout 23"/>
          <p:cNvSpPr/>
          <p:nvPr/>
        </p:nvSpPr>
        <p:spPr>
          <a:xfrm>
            <a:off x="4648200" y="1535865"/>
            <a:ext cx="4800600" cy="1295400"/>
          </a:xfrm>
          <a:prstGeom prst="cloudCallout">
            <a:avLst>
              <a:gd name="adj1" fmla="val 21562"/>
              <a:gd name="adj2" fmla="val 103927"/>
            </a:avLst>
          </a:prstGeom>
          <a:solidFill>
            <a:schemeClr val="lt1">
              <a:alpha val="60000"/>
            </a:schemeClr>
          </a:solidFill>
          <a:ln w="4445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L" sz="2000" b="1" i="1" dirty="0" smtClean="0">
                <a:latin typeface="Bodoni MT Condensed" panose="02070606080606020203" pitchFamily="18" charset="0"/>
              </a:rPr>
              <a:t>¿</a:t>
            </a:r>
            <a:r>
              <a:rPr lang="es-CL" sz="2000" b="1" i="1" dirty="0">
                <a:latin typeface="Bodoni MT Condensed" panose="02070606080606020203" pitchFamily="18" charset="0"/>
              </a:rPr>
              <a:t>C</a:t>
            </a:r>
            <a:r>
              <a:rPr lang="es-CL" sz="2000" b="1" i="1" dirty="0" smtClean="0">
                <a:latin typeface="Bodoni MT Condensed" panose="02070606080606020203" pitchFamily="18" charset="0"/>
              </a:rPr>
              <a:t>uáles ales son </a:t>
            </a:r>
          </a:p>
          <a:p>
            <a:pPr algn="ctr"/>
            <a:r>
              <a:rPr lang="es-CL" sz="2000" b="1" i="1" dirty="0" smtClean="0">
                <a:latin typeface="Bodoni MT Condensed" panose="02070606080606020203" pitchFamily="18" charset="0"/>
              </a:rPr>
              <a:t>más fuertes que 4,8?</a:t>
            </a:r>
            <a:endParaRPr lang="es-CL" sz="2000" b="1" i="1" dirty="0">
              <a:latin typeface="Bodoni MT Condensed" panose="02070606080606020203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6" y="3677094"/>
            <a:ext cx="5280865" cy="51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26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own Arrow 15"/>
          <p:cNvSpPr/>
          <p:nvPr/>
        </p:nvSpPr>
        <p:spPr>
          <a:xfrm>
            <a:off x="28534" y="3606360"/>
            <a:ext cx="6981865" cy="1762124"/>
          </a:xfrm>
          <a:prstGeom prst="downArrow">
            <a:avLst>
              <a:gd name="adj1" fmla="val 87719"/>
              <a:gd name="adj2" fmla="val 50000"/>
            </a:avLst>
          </a:prstGeom>
          <a:ln w="254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Rectangle 7"/>
          <p:cNvSpPr/>
          <p:nvPr/>
        </p:nvSpPr>
        <p:spPr>
          <a:xfrm>
            <a:off x="228600" y="5486400"/>
            <a:ext cx="6248400" cy="228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s-CL" dirty="0"/>
              <a:t>El Cálculo Relacional: </a:t>
            </a:r>
            <a:br>
              <a:rPr lang="es-CL" dirty="0"/>
            </a:br>
            <a:r>
              <a:rPr lang="es-CL" dirty="0"/>
              <a:t>	</a:t>
            </a:r>
            <a:r>
              <a:rPr lang="es-CL" dirty="0" smtClean="0"/>
              <a:t>Proyección</a:t>
            </a:r>
            <a:endParaRPr lang="es-CL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3150" y="3328987"/>
            <a:ext cx="3295650" cy="37242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7" y="5610036"/>
            <a:ext cx="566982" cy="57395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28600" y="1143000"/>
            <a:ext cx="6248400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9" y="2362192"/>
            <a:ext cx="6026863" cy="9488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6" y="1257672"/>
            <a:ext cx="4804676" cy="952660"/>
          </a:xfrm>
          <a:prstGeom prst="rect">
            <a:avLst/>
          </a:prstGeom>
        </p:spPr>
      </p:pic>
      <p:sp>
        <p:nvSpPr>
          <p:cNvPr id="24" name="Cloud Callout 23"/>
          <p:cNvSpPr/>
          <p:nvPr/>
        </p:nvSpPr>
        <p:spPr>
          <a:xfrm>
            <a:off x="4648200" y="1535865"/>
            <a:ext cx="4800600" cy="1295400"/>
          </a:xfrm>
          <a:prstGeom prst="cloudCallout">
            <a:avLst>
              <a:gd name="adj1" fmla="val 21562"/>
              <a:gd name="adj2" fmla="val 103927"/>
            </a:avLst>
          </a:prstGeom>
          <a:solidFill>
            <a:schemeClr val="lt1">
              <a:alpha val="60000"/>
            </a:schemeClr>
          </a:solidFill>
          <a:ln w="4445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L" sz="2000" b="1" dirty="0" smtClean="0">
                <a:latin typeface="Bodoni MT Condensed" panose="02070606080606020203" pitchFamily="18" charset="0"/>
              </a:rPr>
              <a:t>Un paso atrás …</a:t>
            </a:r>
          </a:p>
          <a:p>
            <a:pPr algn="ctr"/>
            <a:r>
              <a:rPr lang="es-CL" sz="2000" b="1" i="1" dirty="0" smtClean="0">
                <a:latin typeface="Bodoni MT Condensed" panose="02070606080606020203" pitchFamily="18" charset="0"/>
              </a:rPr>
              <a:t>¿Cuáles tipos de cerveza hay?</a:t>
            </a:r>
            <a:endParaRPr lang="es-CL" sz="2000" b="1" i="1" dirty="0">
              <a:latin typeface="Bodoni MT Condensed" panose="02070606080606020203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4" y="3677093"/>
            <a:ext cx="4115609" cy="51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59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own Arrow 17"/>
          <p:cNvSpPr/>
          <p:nvPr/>
        </p:nvSpPr>
        <p:spPr>
          <a:xfrm>
            <a:off x="28534" y="3606360"/>
            <a:ext cx="6981865" cy="1762124"/>
          </a:xfrm>
          <a:prstGeom prst="downArrow">
            <a:avLst>
              <a:gd name="adj1" fmla="val 87719"/>
              <a:gd name="adj2" fmla="val 50000"/>
            </a:avLst>
          </a:prstGeom>
          <a:ln w="254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Rectangle 7"/>
          <p:cNvSpPr/>
          <p:nvPr/>
        </p:nvSpPr>
        <p:spPr>
          <a:xfrm>
            <a:off x="228600" y="5486400"/>
            <a:ext cx="6248400" cy="228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s-CL" dirty="0"/>
              <a:t>El Cálculo </a:t>
            </a:r>
            <a:r>
              <a:rPr lang="es-CL" dirty="0" smtClean="0"/>
              <a:t>Relacional:</a:t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smtClean="0"/>
              <a:t>Selección </a:t>
            </a:r>
            <a:r>
              <a:rPr lang="es-CL" dirty="0"/>
              <a:t>+ </a:t>
            </a:r>
            <a:r>
              <a:rPr lang="es-CL" dirty="0" smtClean="0"/>
              <a:t>Proyección</a:t>
            </a:r>
            <a:endParaRPr lang="es-CL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3150" y="3328987"/>
            <a:ext cx="3295650" cy="37242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28600" y="1143000"/>
            <a:ext cx="6248400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9" y="2362192"/>
            <a:ext cx="6026863" cy="9488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6" y="1257672"/>
            <a:ext cx="4804676" cy="952660"/>
          </a:xfrm>
          <a:prstGeom prst="rect">
            <a:avLst/>
          </a:prstGeom>
        </p:spPr>
      </p:pic>
      <p:sp>
        <p:nvSpPr>
          <p:cNvPr id="24" name="Cloud Callout 23"/>
          <p:cNvSpPr/>
          <p:nvPr/>
        </p:nvSpPr>
        <p:spPr>
          <a:xfrm>
            <a:off x="4648200" y="1535865"/>
            <a:ext cx="4800600" cy="1295400"/>
          </a:xfrm>
          <a:prstGeom prst="cloudCallout">
            <a:avLst>
              <a:gd name="adj1" fmla="val 21562"/>
              <a:gd name="adj2" fmla="val 103927"/>
            </a:avLst>
          </a:prstGeom>
          <a:solidFill>
            <a:schemeClr val="lt1">
              <a:alpha val="60000"/>
            </a:schemeClr>
          </a:solidFill>
          <a:ln w="4445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L" sz="2000" b="1" dirty="0" smtClean="0">
                <a:latin typeface="Bodoni MT Condensed" panose="02070606080606020203" pitchFamily="18" charset="0"/>
              </a:rPr>
              <a:t>Y</a:t>
            </a:r>
            <a:r>
              <a:rPr lang="es-CL" sz="2000" b="1" i="1" dirty="0" smtClean="0">
                <a:latin typeface="Bodoni MT Condensed" panose="02070606080606020203" pitchFamily="18" charset="0"/>
              </a:rPr>
              <a:t> ¿cuáles tipos tienen una cerveza más fuerte que 4,8?</a:t>
            </a:r>
            <a:endParaRPr lang="es-CL" sz="2000" b="1" i="1" dirty="0">
              <a:latin typeface="Bodoni MT Condensed" panose="02070606080606020203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7" y="5610036"/>
            <a:ext cx="468009" cy="3909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4" y="3677094"/>
            <a:ext cx="5573178" cy="52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40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own Arrow 14"/>
          <p:cNvSpPr/>
          <p:nvPr/>
        </p:nvSpPr>
        <p:spPr>
          <a:xfrm>
            <a:off x="28534" y="3606360"/>
            <a:ext cx="6981865" cy="1762124"/>
          </a:xfrm>
          <a:prstGeom prst="downArrow">
            <a:avLst>
              <a:gd name="adj1" fmla="val 87719"/>
              <a:gd name="adj2" fmla="val 50000"/>
            </a:avLst>
          </a:prstGeom>
          <a:ln w="254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4" y="3677095"/>
            <a:ext cx="5811208" cy="729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28600" y="1143000"/>
            <a:ext cx="6248400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9" y="2362192"/>
            <a:ext cx="6026863" cy="9488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6" y="1257672"/>
            <a:ext cx="4804676" cy="9526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0" y="5486400"/>
            <a:ext cx="6248400" cy="228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s-CL" dirty="0"/>
              <a:t>El Cálculo Relacional: 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smtClean="0"/>
              <a:t>Selección </a:t>
            </a:r>
            <a:r>
              <a:rPr lang="es-CL" dirty="0"/>
              <a:t>+ </a:t>
            </a:r>
            <a:r>
              <a:rPr lang="es-CL" dirty="0" smtClean="0"/>
              <a:t>Proyección + Intersección</a:t>
            </a:r>
            <a:endParaRPr lang="es-CL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3150" y="3328987"/>
            <a:ext cx="3295650" cy="3724275"/>
          </a:xfrm>
          <a:prstGeom prst="rect">
            <a:avLst/>
          </a:prstGeom>
        </p:spPr>
      </p:pic>
      <p:sp>
        <p:nvSpPr>
          <p:cNvPr id="24" name="Cloud Callout 23"/>
          <p:cNvSpPr/>
          <p:nvPr/>
        </p:nvSpPr>
        <p:spPr>
          <a:xfrm>
            <a:off x="4648200" y="1535865"/>
            <a:ext cx="4800600" cy="1295400"/>
          </a:xfrm>
          <a:prstGeom prst="cloudCallout">
            <a:avLst>
              <a:gd name="adj1" fmla="val 21562"/>
              <a:gd name="adj2" fmla="val 103927"/>
            </a:avLst>
          </a:prstGeom>
          <a:solidFill>
            <a:schemeClr val="lt1">
              <a:alpha val="60000"/>
            </a:schemeClr>
          </a:solidFill>
          <a:ln w="4445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L" sz="2000" b="1" dirty="0" smtClean="0">
                <a:latin typeface="Bodoni MT Condensed" panose="02070606080606020203" pitchFamily="18" charset="0"/>
              </a:rPr>
              <a:t>Estoy curioso</a:t>
            </a:r>
            <a:r>
              <a:rPr lang="es-CL" sz="2000" b="1" i="1" dirty="0" smtClean="0">
                <a:latin typeface="Bodoni MT Condensed" panose="02070606080606020203" pitchFamily="18" charset="0"/>
              </a:rPr>
              <a:t> ¿cuáles marcas de cerveza tienen un ale y un lager?</a:t>
            </a:r>
            <a:endParaRPr lang="es-CL" sz="2000" b="1" i="1" dirty="0">
              <a:latin typeface="Bodoni MT Condensed" panose="020706060806060202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9" y="5612242"/>
            <a:ext cx="676910" cy="39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85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8600" y="1143000"/>
            <a:ext cx="6248400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9" y="2362192"/>
            <a:ext cx="6026863" cy="9488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6" y="1257672"/>
            <a:ext cx="4804676" cy="9526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0" y="5486400"/>
            <a:ext cx="6248400" cy="228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s-CL" dirty="0"/>
              <a:t>El Cálculo Relacional: </a:t>
            </a:r>
            <a:br>
              <a:rPr lang="es-CL" dirty="0"/>
            </a:br>
            <a:r>
              <a:rPr lang="es-CL" dirty="0"/>
              <a:t>	Selección + Proyección + </a:t>
            </a:r>
            <a:r>
              <a:rPr lang="es-CL" dirty="0" smtClean="0"/>
              <a:t>Diferencia</a:t>
            </a:r>
            <a:endParaRPr lang="es-CL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3150" y="3328987"/>
            <a:ext cx="3295650" cy="3724275"/>
          </a:xfrm>
          <a:prstGeom prst="rect">
            <a:avLst/>
          </a:prstGeom>
        </p:spPr>
      </p:pic>
      <p:sp>
        <p:nvSpPr>
          <p:cNvPr id="24" name="Cloud Callout 23"/>
          <p:cNvSpPr/>
          <p:nvPr/>
        </p:nvSpPr>
        <p:spPr>
          <a:xfrm>
            <a:off x="4648200" y="1535865"/>
            <a:ext cx="4800600" cy="1295400"/>
          </a:xfrm>
          <a:prstGeom prst="cloudCallout">
            <a:avLst>
              <a:gd name="adj1" fmla="val 21562"/>
              <a:gd name="adj2" fmla="val 103927"/>
            </a:avLst>
          </a:prstGeom>
          <a:solidFill>
            <a:schemeClr val="lt1">
              <a:alpha val="60000"/>
            </a:schemeClr>
          </a:solidFill>
          <a:ln w="4445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L" sz="2000" b="1" dirty="0" smtClean="0">
                <a:latin typeface="Bodoni MT Condensed" panose="02070606080606020203" pitchFamily="18" charset="0"/>
              </a:rPr>
              <a:t>Y</a:t>
            </a:r>
            <a:r>
              <a:rPr lang="es-CL" sz="2000" b="1" i="1" dirty="0" smtClean="0">
                <a:latin typeface="Bodoni MT Condensed" panose="02070606080606020203" pitchFamily="18" charset="0"/>
              </a:rPr>
              <a:t> ¿cuáles marcas de cervezas tienen un ale pero no un lager?</a:t>
            </a:r>
            <a:endParaRPr lang="es-CL" sz="2000" b="1" i="1" dirty="0">
              <a:latin typeface="Bodoni MT Condensed" panose="020706060806060202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9" y="5612243"/>
            <a:ext cx="611377" cy="392587"/>
          </a:xfrm>
          <a:prstGeom prst="rect">
            <a:avLst/>
          </a:prstGeom>
        </p:spPr>
      </p:pic>
      <p:sp>
        <p:nvSpPr>
          <p:cNvPr id="15" name="Down Arrow 14"/>
          <p:cNvSpPr/>
          <p:nvPr/>
        </p:nvSpPr>
        <p:spPr>
          <a:xfrm>
            <a:off x="28534" y="3606360"/>
            <a:ext cx="6981865" cy="1762124"/>
          </a:xfrm>
          <a:prstGeom prst="downArrow">
            <a:avLst>
              <a:gd name="adj1" fmla="val 87719"/>
              <a:gd name="adj2" fmla="val 50000"/>
            </a:avLst>
          </a:prstGeom>
          <a:ln w="254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10" y="3677095"/>
            <a:ext cx="5936313" cy="73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487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8600" y="1143000"/>
            <a:ext cx="6248400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9" y="2362192"/>
            <a:ext cx="6026863" cy="9488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6" y="1257672"/>
            <a:ext cx="4804676" cy="9526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0" y="5486400"/>
            <a:ext cx="6248400" cy="228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s-CL" dirty="0"/>
              <a:t>El Cálculo Relacional: </a:t>
            </a:r>
            <a:br>
              <a:rPr lang="es-CL" dirty="0"/>
            </a:br>
            <a:r>
              <a:rPr lang="es-CL" dirty="0"/>
              <a:t>	Selección + Proyección + </a:t>
            </a:r>
            <a:r>
              <a:rPr lang="es-CL" dirty="0" smtClean="0"/>
              <a:t>Unión</a:t>
            </a:r>
            <a:endParaRPr lang="es-CL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3150" y="3328987"/>
            <a:ext cx="3295650" cy="3724275"/>
          </a:xfrm>
          <a:prstGeom prst="rect">
            <a:avLst/>
          </a:prstGeom>
        </p:spPr>
      </p:pic>
      <p:sp>
        <p:nvSpPr>
          <p:cNvPr id="15" name="Down Arrow 14"/>
          <p:cNvSpPr/>
          <p:nvPr/>
        </p:nvSpPr>
        <p:spPr>
          <a:xfrm>
            <a:off x="28534" y="3606360"/>
            <a:ext cx="6981865" cy="1762124"/>
          </a:xfrm>
          <a:prstGeom prst="downArrow">
            <a:avLst>
              <a:gd name="adj1" fmla="val 87719"/>
              <a:gd name="adj2" fmla="val 50000"/>
            </a:avLst>
          </a:prstGeom>
          <a:ln w="254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7" y="3677096"/>
            <a:ext cx="5819795" cy="957692"/>
          </a:xfrm>
          <a:prstGeom prst="rect">
            <a:avLst/>
          </a:prstGeom>
        </p:spPr>
      </p:pic>
      <p:sp>
        <p:nvSpPr>
          <p:cNvPr id="21" name="Cloud Callout 20"/>
          <p:cNvSpPr/>
          <p:nvPr/>
        </p:nvSpPr>
        <p:spPr>
          <a:xfrm>
            <a:off x="4648200" y="1535865"/>
            <a:ext cx="4800600" cy="1295400"/>
          </a:xfrm>
          <a:prstGeom prst="cloudCallout">
            <a:avLst>
              <a:gd name="adj1" fmla="val 21562"/>
              <a:gd name="adj2" fmla="val 103927"/>
            </a:avLst>
          </a:prstGeom>
          <a:solidFill>
            <a:schemeClr val="lt1">
              <a:alpha val="60000"/>
            </a:schemeClr>
          </a:solidFill>
          <a:ln w="4445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L" sz="2000" b="1" dirty="0" smtClean="0">
                <a:latin typeface="Bodoni MT Condensed" panose="02070606080606020203" pitchFamily="18" charset="0"/>
              </a:rPr>
              <a:t>Y</a:t>
            </a:r>
            <a:r>
              <a:rPr lang="es-CL" sz="2000" b="1" i="1" dirty="0" smtClean="0">
                <a:latin typeface="Bodoni MT Condensed" panose="02070606080606020203" pitchFamily="18" charset="0"/>
              </a:rPr>
              <a:t> ¿cuáles marcas de cervezas tienen un ale o un lager?</a:t>
            </a:r>
            <a:endParaRPr lang="es-CL" sz="2000" b="1" i="1" dirty="0">
              <a:latin typeface="Bodoni MT Condensed" panose="02070606080606020203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40" y="5612243"/>
            <a:ext cx="677525" cy="578404"/>
          </a:xfrm>
          <a:prstGeom prst="rect">
            <a:avLst/>
          </a:prstGeom>
        </p:spPr>
      </p:pic>
      <p:sp>
        <p:nvSpPr>
          <p:cNvPr id="26" name="Down Arrow 25"/>
          <p:cNvSpPr/>
          <p:nvPr/>
        </p:nvSpPr>
        <p:spPr>
          <a:xfrm>
            <a:off x="28534" y="4191000"/>
            <a:ext cx="6981865" cy="1184834"/>
          </a:xfrm>
          <a:prstGeom prst="downArrow">
            <a:avLst>
              <a:gd name="adj1" fmla="val 87719"/>
              <a:gd name="adj2" fmla="val 74756"/>
            </a:avLst>
          </a:prstGeom>
          <a:gradFill>
            <a:gsLst>
              <a:gs pos="0">
                <a:schemeClr val="dk1">
                  <a:tint val="50000"/>
                  <a:satMod val="300000"/>
                  <a:lumMod val="96000"/>
                  <a:lumOff val="4000"/>
                </a:schemeClr>
              </a:gs>
              <a:gs pos="35000">
                <a:schemeClr val="dk1">
                  <a:tint val="37000"/>
                  <a:satMod val="300000"/>
                  <a:lumMod val="32000"/>
                  <a:lumOff val="68000"/>
                </a:schemeClr>
              </a:gs>
              <a:gs pos="100000">
                <a:schemeClr val="dk1">
                  <a:tint val="15000"/>
                  <a:satMod val="350000"/>
                  <a:lumMod val="10000"/>
                  <a:lumOff val="90000"/>
                </a:schemeClr>
              </a:gs>
            </a:gsLst>
          </a:gradFill>
          <a:ln w="28575">
            <a:prstDash val="dash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¿</a:t>
            </a:r>
            <a:r>
              <a:rPr lang="es-CL" i="1" dirty="0" smtClean="0"/>
              <a:t>En el cálculo</a:t>
            </a:r>
            <a:r>
              <a:rPr lang="es-CL" dirty="0" smtClean="0"/>
              <a:t>?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1490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8600" y="1143000"/>
            <a:ext cx="6248400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9" y="2362192"/>
            <a:ext cx="6026863" cy="9488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6" y="1257672"/>
            <a:ext cx="4804676" cy="9526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0" y="5486400"/>
            <a:ext cx="6248400" cy="228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s-CL" dirty="0"/>
              <a:t>El Cálculo Relacional: </a:t>
            </a:r>
            <a:br>
              <a:rPr lang="es-CL" dirty="0"/>
            </a:br>
            <a:r>
              <a:rPr lang="es-CL" dirty="0"/>
              <a:t>	Selección + Proyección + </a:t>
            </a:r>
            <a:r>
              <a:rPr lang="es-CL" dirty="0" smtClean="0"/>
              <a:t>Unión</a:t>
            </a:r>
            <a:endParaRPr lang="es-CL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3150" y="3328987"/>
            <a:ext cx="3295650" cy="3724275"/>
          </a:xfrm>
          <a:prstGeom prst="rect">
            <a:avLst/>
          </a:prstGeom>
        </p:spPr>
      </p:pic>
      <p:sp>
        <p:nvSpPr>
          <p:cNvPr id="15" name="Down Arrow 14"/>
          <p:cNvSpPr/>
          <p:nvPr/>
        </p:nvSpPr>
        <p:spPr>
          <a:xfrm>
            <a:off x="28534" y="3606360"/>
            <a:ext cx="6981865" cy="1762124"/>
          </a:xfrm>
          <a:prstGeom prst="downArrow">
            <a:avLst>
              <a:gd name="adj1" fmla="val 87719"/>
              <a:gd name="adj2" fmla="val 50000"/>
            </a:avLst>
          </a:prstGeom>
          <a:ln w="254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7" y="3677096"/>
            <a:ext cx="5816208" cy="959947"/>
          </a:xfrm>
          <a:prstGeom prst="rect">
            <a:avLst/>
          </a:prstGeom>
        </p:spPr>
      </p:pic>
      <p:sp>
        <p:nvSpPr>
          <p:cNvPr id="21" name="Cloud Callout 20"/>
          <p:cNvSpPr/>
          <p:nvPr/>
        </p:nvSpPr>
        <p:spPr>
          <a:xfrm>
            <a:off x="4648200" y="1535865"/>
            <a:ext cx="4800600" cy="1295400"/>
          </a:xfrm>
          <a:prstGeom prst="cloudCallout">
            <a:avLst>
              <a:gd name="adj1" fmla="val 21562"/>
              <a:gd name="adj2" fmla="val 103927"/>
            </a:avLst>
          </a:prstGeom>
          <a:solidFill>
            <a:schemeClr val="lt1">
              <a:alpha val="60000"/>
            </a:schemeClr>
          </a:solidFill>
          <a:ln w="4445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L" sz="2000" b="1" dirty="0" smtClean="0">
                <a:latin typeface="Bodoni MT Condensed" panose="02070606080606020203" pitchFamily="18" charset="0"/>
              </a:rPr>
              <a:t>Y</a:t>
            </a:r>
            <a:r>
              <a:rPr lang="es-CL" sz="2000" b="1" i="1" dirty="0" smtClean="0">
                <a:latin typeface="Bodoni MT Condensed" panose="02070606080606020203" pitchFamily="18" charset="0"/>
              </a:rPr>
              <a:t> ¿cuáles marcas de cervezas tienen un ale o un lager?</a:t>
            </a:r>
            <a:endParaRPr lang="es-CL" sz="2000" b="1" i="1" dirty="0">
              <a:latin typeface="Bodoni MT Condensed" panose="02070606080606020203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40" y="5612243"/>
            <a:ext cx="677525" cy="57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32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Resumen </a:t>
            </a:r>
            <a:r>
              <a:rPr lang="es-CL" dirty="0"/>
              <a:t>de los contenidos anteriores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1644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own Arrow 17"/>
          <p:cNvSpPr/>
          <p:nvPr/>
        </p:nvSpPr>
        <p:spPr>
          <a:xfrm>
            <a:off x="28534" y="3606360"/>
            <a:ext cx="6981865" cy="1762124"/>
          </a:xfrm>
          <a:prstGeom prst="downArrow">
            <a:avLst>
              <a:gd name="adj1" fmla="val 87719"/>
              <a:gd name="adj2" fmla="val 50000"/>
            </a:avLst>
          </a:prstGeom>
          <a:ln w="254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Rectangle 11"/>
          <p:cNvSpPr/>
          <p:nvPr/>
        </p:nvSpPr>
        <p:spPr>
          <a:xfrm>
            <a:off x="228600" y="1143000"/>
            <a:ext cx="6248400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9" y="2362192"/>
            <a:ext cx="6026863" cy="9488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6" y="1257672"/>
            <a:ext cx="4804676" cy="9526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0" y="5486400"/>
            <a:ext cx="6248400" cy="228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s-CL" dirty="0"/>
              <a:t>El Cálculo Relacional: </a:t>
            </a:r>
            <a:br>
              <a:rPr lang="es-CL" dirty="0"/>
            </a:br>
            <a:r>
              <a:rPr lang="es-CL" dirty="0"/>
              <a:t>	</a:t>
            </a:r>
            <a:r>
              <a:rPr lang="es-CL" dirty="0" err="1" smtClean="0"/>
              <a:t>Join</a:t>
            </a:r>
            <a:endParaRPr lang="es-CL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3150" y="3328987"/>
            <a:ext cx="3295650" cy="3724275"/>
          </a:xfrm>
          <a:prstGeom prst="rect">
            <a:avLst/>
          </a:prstGeom>
        </p:spPr>
      </p:pic>
      <p:sp>
        <p:nvSpPr>
          <p:cNvPr id="24" name="Cloud Callout 23"/>
          <p:cNvSpPr/>
          <p:nvPr/>
        </p:nvSpPr>
        <p:spPr>
          <a:xfrm>
            <a:off x="4648200" y="1535865"/>
            <a:ext cx="4800600" cy="1295400"/>
          </a:xfrm>
          <a:prstGeom prst="cloudCallout">
            <a:avLst>
              <a:gd name="adj1" fmla="val 21562"/>
              <a:gd name="adj2" fmla="val 103927"/>
            </a:avLst>
          </a:prstGeom>
          <a:solidFill>
            <a:schemeClr val="lt1">
              <a:alpha val="60000"/>
            </a:schemeClr>
          </a:solidFill>
          <a:ln w="4445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L" sz="2000" b="1" i="1" dirty="0" smtClean="0">
                <a:latin typeface="Bodoni MT Condensed" panose="02070606080606020203" pitchFamily="18" charset="0"/>
              </a:rPr>
              <a:t>¿Cuáles son los pares de nombres de cervezas donde la primera cerveza sea más fuerte que la segunda?</a:t>
            </a:r>
            <a:endParaRPr lang="es-CL" sz="2000" b="1" i="1" dirty="0">
              <a:latin typeface="Bodoni MT Condensed" panose="020706060806060202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42" y="5612244"/>
            <a:ext cx="1590129" cy="76648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12" y="3677096"/>
            <a:ext cx="5634797" cy="11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7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own Arrow 26"/>
          <p:cNvSpPr/>
          <p:nvPr/>
        </p:nvSpPr>
        <p:spPr>
          <a:xfrm>
            <a:off x="28534" y="3606360"/>
            <a:ext cx="6981865" cy="1762124"/>
          </a:xfrm>
          <a:prstGeom prst="downArrow">
            <a:avLst>
              <a:gd name="adj1" fmla="val 87719"/>
              <a:gd name="adj2" fmla="val 50000"/>
            </a:avLst>
          </a:prstGeom>
          <a:ln w="254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Rectangle 11"/>
          <p:cNvSpPr/>
          <p:nvPr/>
        </p:nvSpPr>
        <p:spPr>
          <a:xfrm>
            <a:off x="228600" y="1143000"/>
            <a:ext cx="6248400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9" y="2362192"/>
            <a:ext cx="6026863" cy="9488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6" y="1257672"/>
            <a:ext cx="4804676" cy="9526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0" y="5486400"/>
            <a:ext cx="6248400" cy="228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s-CL" dirty="0"/>
              <a:t>El Cálculo Relacional: 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smtClean="0"/>
              <a:t>División</a:t>
            </a:r>
            <a:endParaRPr lang="es-CL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3150" y="3328987"/>
            <a:ext cx="3295650" cy="3724275"/>
          </a:xfrm>
          <a:prstGeom prst="rect">
            <a:avLst/>
          </a:prstGeom>
        </p:spPr>
      </p:pic>
      <p:sp>
        <p:nvSpPr>
          <p:cNvPr id="24" name="Cloud Callout 23"/>
          <p:cNvSpPr/>
          <p:nvPr/>
        </p:nvSpPr>
        <p:spPr>
          <a:xfrm>
            <a:off x="4648200" y="1535865"/>
            <a:ext cx="4800600" cy="1295400"/>
          </a:xfrm>
          <a:prstGeom prst="cloudCallout">
            <a:avLst>
              <a:gd name="adj1" fmla="val 21562"/>
              <a:gd name="adj2" fmla="val 103927"/>
            </a:avLst>
          </a:prstGeom>
          <a:solidFill>
            <a:schemeClr val="lt1">
              <a:alpha val="60000"/>
            </a:schemeClr>
          </a:solidFill>
          <a:ln w="4445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L" sz="2000" b="1" dirty="0" smtClean="0">
                <a:latin typeface="Bodoni MT Condensed" panose="02070606080606020203" pitchFamily="18" charset="0"/>
              </a:rPr>
              <a:t>¿</a:t>
            </a:r>
            <a:r>
              <a:rPr lang="es-CL" sz="2000" b="1" i="1" dirty="0" smtClean="0">
                <a:latin typeface="Bodoni MT Condensed" panose="02070606080606020203" pitchFamily="18" charset="0"/>
              </a:rPr>
              <a:t>Cuáles </a:t>
            </a:r>
            <a:r>
              <a:rPr lang="es-CL" sz="2000" b="1" i="1" dirty="0">
                <a:latin typeface="Bodoni MT Condensed" panose="02070606080606020203" pitchFamily="18" charset="0"/>
              </a:rPr>
              <a:t>marcas de vino que tienen un vino de cada origen de vinos?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41" y="5612244"/>
            <a:ext cx="1189549" cy="3943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16" y="3677096"/>
            <a:ext cx="3776257" cy="243294"/>
          </a:xfrm>
          <a:prstGeom prst="rect">
            <a:avLst/>
          </a:prstGeom>
        </p:spPr>
      </p:pic>
      <p:sp>
        <p:nvSpPr>
          <p:cNvPr id="28" name="Down Arrow 27"/>
          <p:cNvSpPr/>
          <p:nvPr/>
        </p:nvSpPr>
        <p:spPr>
          <a:xfrm>
            <a:off x="28534" y="4191000"/>
            <a:ext cx="6981865" cy="1184834"/>
          </a:xfrm>
          <a:prstGeom prst="downArrow">
            <a:avLst>
              <a:gd name="adj1" fmla="val 87719"/>
              <a:gd name="adj2" fmla="val 74756"/>
            </a:avLst>
          </a:prstGeom>
          <a:gradFill>
            <a:gsLst>
              <a:gs pos="0">
                <a:schemeClr val="dk1">
                  <a:tint val="50000"/>
                  <a:satMod val="300000"/>
                  <a:lumMod val="96000"/>
                  <a:lumOff val="4000"/>
                </a:schemeClr>
              </a:gs>
              <a:gs pos="35000">
                <a:schemeClr val="dk1">
                  <a:tint val="37000"/>
                  <a:satMod val="300000"/>
                  <a:lumMod val="32000"/>
                  <a:lumOff val="68000"/>
                </a:schemeClr>
              </a:gs>
              <a:gs pos="100000">
                <a:schemeClr val="dk1">
                  <a:tint val="15000"/>
                  <a:satMod val="350000"/>
                  <a:lumMod val="10000"/>
                  <a:lumOff val="90000"/>
                </a:schemeClr>
              </a:gs>
            </a:gsLst>
          </a:gradFill>
          <a:ln w="28575">
            <a:prstDash val="dash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¿</a:t>
            </a:r>
            <a:r>
              <a:rPr lang="es-CL" i="1" dirty="0" smtClean="0"/>
              <a:t>En el cálculo</a:t>
            </a:r>
            <a:r>
              <a:rPr lang="es-CL" dirty="0" smtClean="0"/>
              <a:t>?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55969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5486400"/>
            <a:ext cx="6248400" cy="228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7" name="Down Arrow 26"/>
          <p:cNvSpPr/>
          <p:nvPr/>
        </p:nvSpPr>
        <p:spPr>
          <a:xfrm>
            <a:off x="28534" y="3606360"/>
            <a:ext cx="6981865" cy="2565840"/>
          </a:xfrm>
          <a:prstGeom prst="downArrow">
            <a:avLst>
              <a:gd name="adj1" fmla="val 87719"/>
              <a:gd name="adj2" fmla="val 50000"/>
            </a:avLst>
          </a:prstGeom>
          <a:ln w="254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Rectangle 11"/>
          <p:cNvSpPr/>
          <p:nvPr/>
        </p:nvSpPr>
        <p:spPr>
          <a:xfrm>
            <a:off x="228600" y="1143000"/>
            <a:ext cx="6248400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9" y="2362192"/>
            <a:ext cx="6026863" cy="9488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6" y="1257672"/>
            <a:ext cx="4804676" cy="952660"/>
          </a:xfrm>
          <a:prstGeom prst="rect">
            <a:avLst/>
          </a:prstGeom>
        </p:spPr>
      </p:pic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s-CL" dirty="0"/>
              <a:t>El Cálculo Relacional: </a:t>
            </a:r>
            <a:br>
              <a:rPr lang="es-CL" dirty="0"/>
            </a:br>
            <a:r>
              <a:rPr lang="es-CL" dirty="0"/>
              <a:t>	División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3150" y="3328987"/>
            <a:ext cx="3295650" cy="3724275"/>
          </a:xfrm>
          <a:prstGeom prst="rect">
            <a:avLst/>
          </a:prstGeom>
        </p:spPr>
      </p:pic>
      <p:sp>
        <p:nvSpPr>
          <p:cNvPr id="24" name="Cloud Callout 23"/>
          <p:cNvSpPr/>
          <p:nvPr/>
        </p:nvSpPr>
        <p:spPr>
          <a:xfrm>
            <a:off x="4648200" y="1535865"/>
            <a:ext cx="4800600" cy="1295400"/>
          </a:xfrm>
          <a:prstGeom prst="cloudCallout">
            <a:avLst>
              <a:gd name="adj1" fmla="val 21562"/>
              <a:gd name="adj2" fmla="val 103927"/>
            </a:avLst>
          </a:prstGeom>
          <a:solidFill>
            <a:schemeClr val="lt1">
              <a:alpha val="60000"/>
            </a:schemeClr>
          </a:solidFill>
          <a:ln w="4445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L" sz="2000" b="1" dirty="0" smtClean="0">
                <a:latin typeface="Bodoni MT Condensed" panose="02070606080606020203" pitchFamily="18" charset="0"/>
              </a:rPr>
              <a:t>¿</a:t>
            </a:r>
            <a:r>
              <a:rPr lang="es-CL" sz="2000" b="1" i="1" dirty="0" smtClean="0">
                <a:latin typeface="Bodoni MT Condensed" panose="02070606080606020203" pitchFamily="18" charset="0"/>
              </a:rPr>
              <a:t>Cuáles marcas de vino tienen un vino de cada región de vinos?</a:t>
            </a:r>
            <a:endParaRPr lang="es-CL" sz="2000" b="1" i="1" dirty="0">
              <a:latin typeface="Bodoni MT Condensed" panose="020706060806060202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41" y="5612244"/>
            <a:ext cx="1189549" cy="39437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16" y="3677097"/>
            <a:ext cx="4815128" cy="184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48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5486400"/>
            <a:ext cx="6248400" cy="228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7" name="Down Arrow 26"/>
          <p:cNvSpPr/>
          <p:nvPr/>
        </p:nvSpPr>
        <p:spPr>
          <a:xfrm>
            <a:off x="28534" y="3606360"/>
            <a:ext cx="6981865" cy="2565840"/>
          </a:xfrm>
          <a:prstGeom prst="downArrow">
            <a:avLst>
              <a:gd name="adj1" fmla="val 87719"/>
              <a:gd name="adj2" fmla="val 50000"/>
            </a:avLst>
          </a:prstGeom>
          <a:ln w="254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Rectangle 11"/>
          <p:cNvSpPr/>
          <p:nvPr/>
        </p:nvSpPr>
        <p:spPr>
          <a:xfrm>
            <a:off x="228600" y="1143000"/>
            <a:ext cx="6248400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9" y="2362192"/>
            <a:ext cx="6026863" cy="9488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6" y="1257672"/>
            <a:ext cx="4804676" cy="952660"/>
          </a:xfrm>
          <a:prstGeom prst="rect">
            <a:avLst/>
          </a:prstGeom>
        </p:spPr>
      </p:pic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s-CL" dirty="0"/>
              <a:t>El Cálculo Relacional: </a:t>
            </a:r>
            <a:br>
              <a:rPr lang="es-CL" dirty="0"/>
            </a:br>
            <a:r>
              <a:rPr lang="es-CL" dirty="0"/>
              <a:t>	División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3150" y="3328987"/>
            <a:ext cx="3295650" cy="3724275"/>
          </a:xfrm>
          <a:prstGeom prst="rect">
            <a:avLst/>
          </a:prstGeom>
        </p:spPr>
      </p:pic>
      <p:sp>
        <p:nvSpPr>
          <p:cNvPr id="24" name="Cloud Callout 23"/>
          <p:cNvSpPr/>
          <p:nvPr/>
        </p:nvSpPr>
        <p:spPr>
          <a:xfrm>
            <a:off x="4648200" y="1535865"/>
            <a:ext cx="4800600" cy="1295400"/>
          </a:xfrm>
          <a:prstGeom prst="cloudCallout">
            <a:avLst>
              <a:gd name="adj1" fmla="val 21562"/>
              <a:gd name="adj2" fmla="val 103927"/>
            </a:avLst>
          </a:prstGeom>
          <a:solidFill>
            <a:schemeClr val="lt1">
              <a:alpha val="60000"/>
            </a:schemeClr>
          </a:solidFill>
          <a:ln w="4445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L" sz="2000" b="1" dirty="0" smtClean="0">
                <a:latin typeface="Bodoni MT Condensed" panose="02070606080606020203" pitchFamily="18" charset="0"/>
              </a:rPr>
              <a:t>¿</a:t>
            </a:r>
            <a:r>
              <a:rPr lang="es-CL" sz="2000" b="1" i="1" dirty="0" smtClean="0">
                <a:latin typeface="Bodoni MT Condensed" panose="02070606080606020203" pitchFamily="18" charset="0"/>
              </a:rPr>
              <a:t>Cuáles marcas de vino tienen un vino de cada región de vinos </a:t>
            </a:r>
            <a:r>
              <a:rPr lang="es-CL" sz="2000" b="1" i="1" dirty="0" smtClean="0">
                <a:solidFill>
                  <a:schemeClr val="accent6">
                    <a:lumMod val="75000"/>
                  </a:schemeClr>
                </a:solidFill>
                <a:latin typeface="Bodoni MT Condensed" panose="02070606080606020203" pitchFamily="18" charset="0"/>
              </a:rPr>
              <a:t>con un precio mayor que 4000</a:t>
            </a:r>
            <a:r>
              <a:rPr lang="es-CL" sz="2000" b="1" i="1" dirty="0" smtClean="0">
                <a:latin typeface="Bodoni MT Condensed" panose="02070606080606020203" pitchFamily="18" charset="0"/>
              </a:rPr>
              <a:t>?</a:t>
            </a:r>
            <a:endParaRPr lang="es-CL" sz="2000" b="1" i="1" dirty="0">
              <a:latin typeface="Bodoni MT Condensed" panose="02070606080606020203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42" y="5612244"/>
            <a:ext cx="1189715" cy="5810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16" y="3677095"/>
            <a:ext cx="4817145" cy="18508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76600" y="4573594"/>
            <a:ext cx="1600200" cy="304800"/>
          </a:xfrm>
          <a:prstGeom prst="rect">
            <a:avLst/>
          </a:prstGeom>
          <a:solidFill>
            <a:schemeClr val="accent6">
              <a:alpha val="37000"/>
            </a:schemeClr>
          </a:solidFill>
          <a:ln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574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Cálculo Relacional (de </a:t>
            </a:r>
            <a:r>
              <a:rPr lang="es-CL" dirty="0" err="1" smtClean="0"/>
              <a:t>tuplas</a:t>
            </a:r>
            <a:r>
              <a:rPr lang="es-CL" dirty="0" smtClean="0"/>
              <a:t>)</a:t>
            </a:r>
            <a:endParaRPr lang="en-IE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00B0F0"/>
                </a:solidFill>
              </a:rPr>
              <a:t>Fórmulas atómicas</a:t>
            </a:r>
            <a:r>
              <a:rPr lang="es-CL" dirty="0" smtClean="0"/>
              <a:t>:</a:t>
            </a:r>
          </a:p>
          <a:p>
            <a:pPr lvl="1"/>
            <a:endParaRPr lang="es-CL" dirty="0" smtClean="0"/>
          </a:p>
          <a:p>
            <a:pPr lvl="1"/>
            <a:endParaRPr lang="es-CL" dirty="0"/>
          </a:p>
          <a:p>
            <a:endParaRPr lang="es-CL" dirty="0" smtClean="0"/>
          </a:p>
          <a:p>
            <a:r>
              <a:rPr lang="es-CL" dirty="0" smtClean="0"/>
              <a:t>Una 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fórmula</a:t>
            </a:r>
            <a:r>
              <a:rPr lang="es-CL" dirty="0" smtClean="0"/>
              <a:t> puede ser</a:t>
            </a:r>
          </a:p>
          <a:p>
            <a:pPr lvl="1"/>
            <a:r>
              <a:rPr lang="es-CL" dirty="0" smtClean="0"/>
              <a:t>Una </a:t>
            </a:r>
            <a:r>
              <a:rPr lang="es-CL" dirty="0" smtClean="0">
                <a:solidFill>
                  <a:srgbClr val="00B0F0"/>
                </a:solidFill>
              </a:rPr>
              <a:t>fórmula atómica </a:t>
            </a:r>
            <a:r>
              <a:rPr lang="es-CL" dirty="0" smtClean="0"/>
              <a:t>o</a:t>
            </a:r>
          </a:p>
          <a:p>
            <a:pPr lvl="1"/>
            <a:r>
              <a:rPr lang="es-CL" dirty="0" smtClean="0"/>
              <a:t>Sean (recursivamente) </a:t>
            </a:r>
            <a:r>
              <a:rPr lang="es-CL" i="1" dirty="0" smtClean="0"/>
              <a:t>p</a:t>
            </a:r>
            <a:r>
              <a:rPr lang="es-CL" dirty="0"/>
              <a:t> </a:t>
            </a:r>
            <a:r>
              <a:rPr lang="es-CL" dirty="0" smtClean="0"/>
              <a:t>y </a:t>
            </a:r>
            <a:r>
              <a:rPr lang="es-CL" i="1" dirty="0" smtClean="0"/>
              <a:t>q</a:t>
            </a:r>
            <a:r>
              <a:rPr lang="es-CL" dirty="0" smtClean="0"/>
              <a:t> formulas:</a:t>
            </a:r>
          </a:p>
          <a:p>
            <a:pPr lvl="1"/>
            <a:endParaRPr lang="es-CL" dirty="0" smtClean="0"/>
          </a:p>
          <a:p>
            <a:pPr lvl="1"/>
            <a:endParaRPr lang="es-CL" dirty="0" smtClean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311" y="2341492"/>
            <a:ext cx="142895" cy="17528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136" y="2310559"/>
            <a:ext cx="1305095" cy="20404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161" y="2328861"/>
            <a:ext cx="883159" cy="18573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50" y="2325448"/>
            <a:ext cx="885091" cy="1891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788060"/>
            <a:ext cx="5426869" cy="25904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730" y="5181600"/>
            <a:ext cx="4512220" cy="28450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581400" y="5072232"/>
            <a:ext cx="838200" cy="503237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TextBox 10"/>
          <p:cNvSpPr txBox="1"/>
          <p:nvPr/>
        </p:nvSpPr>
        <p:spPr>
          <a:xfrm>
            <a:off x="5417888" y="3359872"/>
            <a:ext cx="3352801" cy="830997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/>
              <a:t>¿Se necesitan todos estos operadores?</a:t>
            </a:r>
            <a:endParaRPr lang="es-CL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57800" y="1581877"/>
            <a:ext cx="1329450" cy="503237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Rectangle 12"/>
          <p:cNvSpPr/>
          <p:nvPr/>
        </p:nvSpPr>
        <p:spPr>
          <a:xfrm>
            <a:off x="6478425" y="2168405"/>
            <a:ext cx="1102740" cy="503237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6497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5486400"/>
            <a:ext cx="6248400" cy="228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7" name="Down Arrow 26"/>
          <p:cNvSpPr/>
          <p:nvPr/>
        </p:nvSpPr>
        <p:spPr>
          <a:xfrm>
            <a:off x="28534" y="3606360"/>
            <a:ext cx="6981865" cy="2565840"/>
          </a:xfrm>
          <a:prstGeom prst="downArrow">
            <a:avLst>
              <a:gd name="adj1" fmla="val 87719"/>
              <a:gd name="adj2" fmla="val 50000"/>
            </a:avLst>
          </a:prstGeom>
          <a:ln w="254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Rectangle 11"/>
          <p:cNvSpPr/>
          <p:nvPr/>
        </p:nvSpPr>
        <p:spPr>
          <a:xfrm>
            <a:off x="228600" y="1143000"/>
            <a:ext cx="6248400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9" y="2362192"/>
            <a:ext cx="6026863" cy="9488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6" y="1257672"/>
            <a:ext cx="4804676" cy="952660"/>
          </a:xfrm>
          <a:prstGeom prst="rect">
            <a:avLst/>
          </a:prstGeom>
        </p:spPr>
      </p:pic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s-CL" dirty="0"/>
              <a:t>El Cálculo Relacional: </a:t>
            </a:r>
            <a:br>
              <a:rPr lang="es-CL" dirty="0"/>
            </a:br>
            <a:r>
              <a:rPr lang="es-CL" dirty="0"/>
              <a:t>	División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3150" y="3328987"/>
            <a:ext cx="3295650" cy="3724275"/>
          </a:xfrm>
          <a:prstGeom prst="rect">
            <a:avLst/>
          </a:prstGeom>
        </p:spPr>
      </p:pic>
      <p:sp>
        <p:nvSpPr>
          <p:cNvPr id="24" name="Cloud Callout 23"/>
          <p:cNvSpPr/>
          <p:nvPr/>
        </p:nvSpPr>
        <p:spPr>
          <a:xfrm>
            <a:off x="4648200" y="1535865"/>
            <a:ext cx="4800600" cy="1295400"/>
          </a:xfrm>
          <a:prstGeom prst="cloudCallout">
            <a:avLst>
              <a:gd name="adj1" fmla="val 21562"/>
              <a:gd name="adj2" fmla="val 103927"/>
            </a:avLst>
          </a:prstGeom>
          <a:solidFill>
            <a:schemeClr val="lt1">
              <a:alpha val="60000"/>
            </a:schemeClr>
          </a:solidFill>
          <a:ln w="4445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L" sz="2000" b="1" dirty="0" smtClean="0">
                <a:latin typeface="Bodoni MT Condensed" panose="02070606080606020203" pitchFamily="18" charset="0"/>
              </a:rPr>
              <a:t>¿</a:t>
            </a:r>
            <a:r>
              <a:rPr lang="es-CL" sz="2000" b="1" i="1" dirty="0" smtClean="0">
                <a:latin typeface="Bodoni MT Condensed" panose="02070606080606020203" pitchFamily="18" charset="0"/>
              </a:rPr>
              <a:t>Cuáles marcas de vino tienen un vino de cada región de vinos </a:t>
            </a:r>
            <a:r>
              <a:rPr lang="es-CL" sz="2000" b="1" i="1" dirty="0" smtClean="0">
                <a:solidFill>
                  <a:schemeClr val="accent6">
                    <a:lumMod val="75000"/>
                  </a:schemeClr>
                </a:solidFill>
                <a:latin typeface="Bodoni MT Condensed" panose="02070606080606020203" pitchFamily="18" charset="0"/>
              </a:rPr>
              <a:t>con un precio mayor que 4000</a:t>
            </a:r>
            <a:r>
              <a:rPr lang="es-CL" sz="2000" b="1" i="1" dirty="0" smtClean="0">
                <a:latin typeface="Bodoni MT Condensed" panose="02070606080606020203" pitchFamily="18" charset="0"/>
              </a:rPr>
              <a:t>?</a:t>
            </a:r>
            <a:endParaRPr lang="es-CL" sz="2000" b="1" i="1" dirty="0">
              <a:latin typeface="Bodoni MT Condensed" panose="020706060806060202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42" y="5612244"/>
            <a:ext cx="1189715" cy="5810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16" y="3677095"/>
            <a:ext cx="4817145" cy="185080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324265" y="6128917"/>
            <a:ext cx="3352801" cy="461665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/>
              <a:t>¿Sin      ?</a:t>
            </a:r>
            <a:endParaRPr lang="es-CL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912" y="6290397"/>
            <a:ext cx="224059" cy="138703"/>
          </a:xfrm>
          <a:prstGeom prst="rect">
            <a:avLst/>
          </a:prstGeom>
        </p:spPr>
      </p:pic>
      <p:sp>
        <p:nvSpPr>
          <p:cNvPr id="16" name="Content Placeholder 6 2"/>
          <p:cNvSpPr txBox="1">
            <a:spLocks/>
          </p:cNvSpPr>
          <p:nvPr/>
        </p:nvSpPr>
        <p:spPr>
          <a:xfrm>
            <a:off x="6462734" y="6454890"/>
            <a:ext cx="428664" cy="336775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/>
              <a:t>…</a:t>
            </a:r>
            <a:endParaRPr lang="es-CL" sz="2100" i="1" dirty="0"/>
          </a:p>
        </p:txBody>
      </p:sp>
    </p:spTree>
    <p:extLst>
      <p:ext uri="{BB962C8B-B14F-4D97-AF65-F5344CB8AC3E}">
        <p14:creationId xmlns:p14="http://schemas.microsoft.com/office/powerpoint/2010/main" val="72515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5486400"/>
            <a:ext cx="6248400" cy="1371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7" name="Down Arrow 26"/>
          <p:cNvSpPr/>
          <p:nvPr/>
        </p:nvSpPr>
        <p:spPr>
          <a:xfrm>
            <a:off x="28534" y="3606360"/>
            <a:ext cx="6981865" cy="2565840"/>
          </a:xfrm>
          <a:prstGeom prst="downArrow">
            <a:avLst>
              <a:gd name="adj1" fmla="val 87719"/>
              <a:gd name="adj2" fmla="val 50000"/>
            </a:avLst>
          </a:prstGeom>
          <a:ln w="254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Rectangle 11"/>
          <p:cNvSpPr/>
          <p:nvPr/>
        </p:nvSpPr>
        <p:spPr>
          <a:xfrm>
            <a:off x="228600" y="1143000"/>
            <a:ext cx="6248400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9" y="2362192"/>
            <a:ext cx="6026863" cy="9488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6" y="1257672"/>
            <a:ext cx="4804676" cy="952660"/>
          </a:xfrm>
          <a:prstGeom prst="rect">
            <a:avLst/>
          </a:prstGeom>
        </p:spPr>
      </p:pic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s-CL" dirty="0"/>
              <a:t>El Cálculo Relacional: </a:t>
            </a:r>
            <a:br>
              <a:rPr lang="es-CL" dirty="0"/>
            </a:br>
            <a:r>
              <a:rPr lang="es-CL" dirty="0"/>
              <a:t>	División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53150" y="3328987"/>
            <a:ext cx="3295650" cy="3724275"/>
          </a:xfrm>
          <a:prstGeom prst="rect">
            <a:avLst/>
          </a:prstGeom>
        </p:spPr>
      </p:pic>
      <p:sp>
        <p:nvSpPr>
          <p:cNvPr id="24" name="Cloud Callout 23"/>
          <p:cNvSpPr/>
          <p:nvPr/>
        </p:nvSpPr>
        <p:spPr>
          <a:xfrm>
            <a:off x="4648200" y="1535865"/>
            <a:ext cx="4800600" cy="1295400"/>
          </a:xfrm>
          <a:prstGeom prst="cloudCallout">
            <a:avLst>
              <a:gd name="adj1" fmla="val 21562"/>
              <a:gd name="adj2" fmla="val 103927"/>
            </a:avLst>
          </a:prstGeom>
          <a:solidFill>
            <a:schemeClr val="lt1">
              <a:alpha val="60000"/>
            </a:schemeClr>
          </a:solidFill>
          <a:ln w="4445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L" sz="2000" b="1" dirty="0" smtClean="0">
                <a:latin typeface="Bodoni MT Condensed" panose="02070606080606020203" pitchFamily="18" charset="0"/>
              </a:rPr>
              <a:t>¿</a:t>
            </a:r>
            <a:r>
              <a:rPr lang="es-CL" sz="2000" b="1" i="1" dirty="0" smtClean="0">
                <a:latin typeface="Bodoni MT Condensed" panose="02070606080606020203" pitchFamily="18" charset="0"/>
              </a:rPr>
              <a:t>Cuáles marcas de vino tienen un vino de cada región de vinos </a:t>
            </a:r>
            <a:r>
              <a:rPr lang="es-CL" sz="2000" b="1" i="1" dirty="0" smtClean="0">
                <a:solidFill>
                  <a:schemeClr val="accent6">
                    <a:lumMod val="75000"/>
                  </a:schemeClr>
                </a:solidFill>
                <a:latin typeface="Bodoni MT Condensed" panose="02070606080606020203" pitchFamily="18" charset="0"/>
              </a:rPr>
              <a:t>con un precio mayor que 4000</a:t>
            </a:r>
            <a:r>
              <a:rPr lang="es-CL" sz="2000" b="1" i="1" dirty="0" smtClean="0">
                <a:latin typeface="Bodoni MT Condensed" panose="02070606080606020203" pitchFamily="18" charset="0"/>
              </a:rPr>
              <a:t>?</a:t>
            </a:r>
            <a:endParaRPr lang="es-CL" sz="2000" b="1" i="1" dirty="0">
              <a:latin typeface="Bodoni MT Condensed" panose="02070606080606020203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42" y="5612244"/>
            <a:ext cx="1189715" cy="5810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16" y="3677094"/>
            <a:ext cx="4817817" cy="1851542"/>
          </a:xfrm>
          <a:prstGeom prst="rect">
            <a:avLst/>
          </a:prstGeom>
        </p:spPr>
      </p:pic>
      <p:sp>
        <p:nvSpPr>
          <p:cNvPr id="16" name="Content Placeholder 6 2"/>
          <p:cNvSpPr txBox="1">
            <a:spLocks/>
          </p:cNvSpPr>
          <p:nvPr/>
        </p:nvSpPr>
        <p:spPr>
          <a:xfrm>
            <a:off x="3305134" y="6292625"/>
            <a:ext cx="3171866" cy="336775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/>
              <a:t>equivalente a</a:t>
            </a:r>
            <a:endParaRPr lang="es-CL" sz="2100" i="1" dirty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695" y="6373373"/>
            <a:ext cx="648079" cy="186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561" y="6362194"/>
            <a:ext cx="683039" cy="20618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276600" y="4573594"/>
            <a:ext cx="1752600" cy="304800"/>
          </a:xfrm>
          <a:prstGeom prst="rect">
            <a:avLst/>
          </a:prstGeom>
          <a:solidFill>
            <a:schemeClr val="accent6">
              <a:alpha val="37000"/>
            </a:schemeClr>
          </a:solidFill>
          <a:ln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96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Consultas (</a:t>
            </a:r>
            <a:r>
              <a:rPr lang="es-CL" dirty="0" smtClean="0">
                <a:solidFill>
                  <a:srgbClr val="FF0000"/>
                </a:solidFill>
              </a:rPr>
              <a:t>no</a:t>
            </a:r>
            <a:r>
              <a:rPr lang="es-CL" dirty="0" smtClean="0"/>
              <a:t>) </a:t>
            </a:r>
            <a:r>
              <a:rPr lang="es-CL" dirty="0" smtClean="0">
                <a:solidFill>
                  <a:srgbClr val="92D050"/>
                </a:solidFill>
              </a:rPr>
              <a:t>seguras</a:t>
            </a:r>
            <a:endParaRPr lang="es-CL" dirty="0">
              <a:solidFill>
                <a:srgbClr val="92D05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 smtClean="0"/>
          </a:p>
          <a:p>
            <a:r>
              <a:rPr lang="es-CL" dirty="0" smtClean="0"/>
              <a:t>Sintácticamente correcta </a:t>
            </a:r>
            <a:r>
              <a:rPr lang="es-CL" i="1" dirty="0" smtClean="0"/>
              <a:t>pero</a:t>
            </a:r>
            <a:r>
              <a:rPr lang="es-CL" dirty="0" smtClean="0"/>
              <a:t> …</a:t>
            </a:r>
          </a:p>
          <a:p>
            <a:r>
              <a:rPr lang="es-CL" dirty="0" smtClean="0"/>
              <a:t>Pide todas las </a:t>
            </a:r>
            <a:r>
              <a:rPr lang="es-CL" dirty="0" err="1" smtClean="0"/>
              <a:t>tuplas</a:t>
            </a:r>
            <a:r>
              <a:rPr lang="es-CL" dirty="0" smtClean="0"/>
              <a:t> que no estén en </a:t>
            </a:r>
            <a:r>
              <a:rPr lang="es-CL" dirty="0" smtClean="0">
                <a:solidFill>
                  <a:srgbClr val="008000"/>
                </a:solidFill>
              </a:rPr>
              <a:t>Cerveza </a:t>
            </a:r>
            <a:r>
              <a:rPr lang="es-CL" dirty="0" smtClean="0"/>
              <a:t>(pero que satisfagan el esquema de </a:t>
            </a:r>
            <a:r>
              <a:rPr lang="es-CL" dirty="0" smtClean="0">
                <a:solidFill>
                  <a:srgbClr val="008000"/>
                </a:solidFill>
              </a:rPr>
              <a:t>Cerveza</a:t>
            </a:r>
            <a:r>
              <a:rPr lang="es-CL" dirty="0" smtClean="0"/>
              <a:t>)</a:t>
            </a:r>
          </a:p>
          <a:p>
            <a:pPr lvl="1"/>
            <a:r>
              <a:rPr lang="es-CL" dirty="0" smtClean="0"/>
              <a:t>¡Puede ser infinito! (“</a:t>
            </a:r>
            <a:r>
              <a:rPr lang="es-CL" i="1" dirty="0" smtClean="0">
                <a:solidFill>
                  <a:srgbClr val="FF0000"/>
                </a:solidFill>
              </a:rPr>
              <a:t>No segura</a:t>
            </a:r>
            <a:r>
              <a:rPr lang="es-CL" dirty="0" smtClean="0"/>
              <a:t>”)</a:t>
            </a:r>
          </a:p>
          <a:p>
            <a:pPr marL="0" indent="0">
              <a:buNone/>
            </a:pPr>
            <a:endParaRPr lang="es-CL" dirty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779" y="1371600"/>
            <a:ext cx="3003188" cy="301836"/>
          </a:xfrm>
          <a:prstGeom prst="rect">
            <a:avLst/>
          </a:prstGeom>
        </p:spPr>
      </p:pic>
      <p:sp>
        <p:nvSpPr>
          <p:cNvPr id="10" name="Content Placeholder 6 1"/>
          <p:cNvSpPr txBox="1">
            <a:spLocks/>
          </p:cNvSpPr>
          <p:nvPr/>
        </p:nvSpPr>
        <p:spPr>
          <a:xfrm>
            <a:off x="685800" y="4591278"/>
            <a:ext cx="7924800" cy="17525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CL" dirty="0" smtClean="0"/>
              <a:t>Una consulta es </a:t>
            </a:r>
            <a:r>
              <a:rPr lang="es-CL" dirty="0" smtClean="0">
                <a:solidFill>
                  <a:srgbClr val="92D050"/>
                </a:solidFill>
              </a:rPr>
              <a:t>segura</a:t>
            </a:r>
            <a:r>
              <a:rPr lang="es-CL" dirty="0" smtClean="0"/>
              <a:t> si puede generar </a:t>
            </a:r>
          </a:p>
          <a:p>
            <a:pPr marL="0" indent="0">
              <a:buFont typeface="Arial" pitchFamily="34" charset="0"/>
              <a:buNone/>
            </a:pPr>
            <a:r>
              <a:rPr lang="es-CL" dirty="0"/>
              <a:t>	</a:t>
            </a:r>
            <a:r>
              <a:rPr lang="es-CL" dirty="0" smtClean="0"/>
              <a:t>todas las soluciones considerando solo las </a:t>
            </a:r>
          </a:p>
          <a:p>
            <a:pPr marL="0" indent="0">
              <a:buFont typeface="Arial" pitchFamily="34" charset="0"/>
              <a:buNone/>
            </a:pPr>
            <a:r>
              <a:rPr lang="es-CL" dirty="0" smtClean="0"/>
              <a:t>		constantes en los datos y la consulta.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15000" y="41910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i="1" dirty="0" smtClean="0">
                <a:solidFill>
                  <a:schemeClr val="accent6">
                    <a:lumMod val="75000"/>
                  </a:schemeClr>
                </a:solidFill>
              </a:rPr>
              <a:t>Una definición aproximada</a:t>
            </a:r>
            <a:endParaRPr lang="es-CL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97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animBg="1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53" y="1744860"/>
            <a:ext cx="4186239" cy="3144921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álgebra versus el cálculo (seguro)</a:t>
            </a:r>
            <a:endParaRPr lang="es-C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257" y="1752600"/>
            <a:ext cx="4186239" cy="3139679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pic>
        <p:nvPicPr>
          <p:cNvPr id="2052" name="Picture 4" descr="http://8wayrun.tv/scripts/versus/v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264" y="1417439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789896" y="6082905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/>
              <a:t>… tienen la misma expresividad.</a:t>
            </a:r>
            <a:endParaRPr lang="es-CL" dirty="0"/>
          </a:p>
        </p:txBody>
      </p:sp>
      <p:sp>
        <p:nvSpPr>
          <p:cNvPr id="7" name="Rectangle 6"/>
          <p:cNvSpPr/>
          <p:nvPr/>
        </p:nvSpPr>
        <p:spPr>
          <a:xfrm>
            <a:off x="6477000" y="4038600"/>
            <a:ext cx="434065" cy="2286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5065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53" y="1744860"/>
            <a:ext cx="4186239" cy="3144921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álgebra versus el cálculo (seguro)</a:t>
            </a:r>
            <a:endParaRPr lang="es-C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257" y="1752600"/>
            <a:ext cx="4186239" cy="3139679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789896" y="6082905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/>
              <a:t>… tienen la misma expresividad.</a:t>
            </a:r>
            <a:endParaRPr lang="es-CL" dirty="0"/>
          </a:p>
        </p:txBody>
      </p:sp>
      <p:sp>
        <p:nvSpPr>
          <p:cNvPr id="7" name="TextBox 6"/>
          <p:cNvSpPr txBox="1"/>
          <p:nvPr/>
        </p:nvSpPr>
        <p:spPr>
          <a:xfrm>
            <a:off x="304799" y="5065693"/>
            <a:ext cx="8610601" cy="954107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sz="3200" i="1" dirty="0"/>
              <a:t>¿</a:t>
            </a:r>
            <a:r>
              <a:rPr lang="es-CL" sz="3200" i="1" dirty="0" smtClean="0"/>
              <a:t>Qué piensan ustedes?</a:t>
            </a:r>
          </a:p>
          <a:p>
            <a:pPr algn="ctr"/>
            <a:r>
              <a:rPr lang="es-CL" sz="2400" i="1" dirty="0" smtClean="0"/>
              <a:t>¿Cuál es mejor … el álgebra o el cálculo?</a:t>
            </a:r>
            <a:endParaRPr lang="es-CL" sz="2400" dirty="0"/>
          </a:p>
        </p:txBody>
      </p:sp>
      <p:pic>
        <p:nvPicPr>
          <p:cNvPr id="2052" name="Picture 4" descr="http://8wayrun.tv/scripts/versus/v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264" y="1417439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477000" y="4038600"/>
            <a:ext cx="434065" cy="2286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2724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Álgebra Relacional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57400"/>
            <a:ext cx="2893156" cy="551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077509"/>
            <a:ext cx="2631648" cy="5108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203" y="5388705"/>
            <a:ext cx="1733841" cy="4316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59499"/>
            <a:ext cx="1735354" cy="4343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557169"/>
            <a:ext cx="1794128" cy="4370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672" y="3554064"/>
            <a:ext cx="1796927" cy="4397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580" y="5375110"/>
            <a:ext cx="3503385" cy="4588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672" y="2072638"/>
            <a:ext cx="2252728" cy="6613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86223" y="5167474"/>
            <a:ext cx="8200577" cy="812149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8858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smtClean="0"/>
              <a:t>STRUCTURED QUERY LANGUAGE</a:t>
            </a:r>
            <a:br>
              <a:rPr lang="es-CL" i="1" dirty="0" smtClean="0"/>
            </a:br>
            <a:r>
              <a:rPr lang="es-CL" dirty="0" smtClean="0"/>
              <a:t>(SQL)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El lenguaje estructurado de consulta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3429000" y="6019800"/>
            <a:ext cx="5678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solidFill>
                  <a:prstClr val="black"/>
                </a:solidFill>
              </a:rPr>
              <a:t>Capítulo 5 </a:t>
            </a:r>
            <a:r>
              <a:rPr lang="es-CL" dirty="0" err="1" smtClean="0">
                <a:solidFill>
                  <a:prstClr val="black"/>
                </a:solidFill>
              </a:rPr>
              <a:t>Database</a:t>
            </a:r>
            <a:r>
              <a:rPr lang="es-CL" dirty="0" smtClean="0">
                <a:solidFill>
                  <a:prstClr val="black"/>
                </a:solidFill>
              </a:rPr>
              <a:t> Management </a:t>
            </a:r>
            <a:r>
              <a:rPr lang="es-CL" dirty="0" err="1" smtClean="0">
                <a:solidFill>
                  <a:prstClr val="black"/>
                </a:solidFill>
              </a:rPr>
              <a:t>Systems</a:t>
            </a:r>
            <a:r>
              <a:rPr lang="es-CL" dirty="0" smtClean="0">
                <a:solidFill>
                  <a:prstClr val="black"/>
                </a:solidFill>
              </a:rPr>
              <a:t>,</a:t>
            </a:r>
          </a:p>
          <a:p>
            <a:pPr algn="r"/>
            <a:r>
              <a:rPr lang="es-CL" dirty="0" err="1" smtClean="0">
                <a:solidFill>
                  <a:prstClr val="black"/>
                </a:solidFill>
              </a:rPr>
              <a:t>Ramakrishnan</a:t>
            </a:r>
            <a:r>
              <a:rPr lang="es-CL" dirty="0" smtClean="0">
                <a:solidFill>
                  <a:prstClr val="black"/>
                </a:solidFill>
              </a:rPr>
              <a:t> / </a:t>
            </a:r>
            <a:r>
              <a:rPr lang="es-CL" dirty="0" err="1" smtClean="0">
                <a:solidFill>
                  <a:prstClr val="black"/>
                </a:solidFill>
              </a:rPr>
              <a:t>Gehrke</a:t>
            </a:r>
            <a:r>
              <a:rPr lang="es-CL" dirty="0" smtClean="0">
                <a:solidFill>
                  <a:prstClr val="black"/>
                </a:solidFill>
              </a:rPr>
              <a:t> (</a:t>
            </a:r>
            <a:r>
              <a:rPr lang="es-CL" dirty="0" err="1" smtClean="0">
                <a:solidFill>
                  <a:prstClr val="black"/>
                </a:solidFill>
              </a:rPr>
              <a:t>Third</a:t>
            </a:r>
            <a:r>
              <a:rPr lang="es-CL" dirty="0" smtClean="0">
                <a:solidFill>
                  <a:prstClr val="black"/>
                </a:solidFill>
              </a:rPr>
              <a:t> </a:t>
            </a:r>
            <a:r>
              <a:rPr lang="es-CL" dirty="0" err="1" smtClean="0">
                <a:solidFill>
                  <a:prstClr val="black"/>
                </a:solidFill>
              </a:rPr>
              <a:t>Edition</a:t>
            </a:r>
            <a:r>
              <a:rPr lang="es-CL" dirty="0" smtClean="0">
                <a:solidFill>
                  <a:prstClr val="black"/>
                </a:solidFill>
              </a:rPr>
              <a:t>)</a:t>
            </a:r>
            <a:endParaRPr lang="es-C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67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53" y="1744860"/>
            <a:ext cx="4186239" cy="3144921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álgebra y el cálculo</a:t>
            </a:r>
            <a:endParaRPr lang="es-C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257" y="1744860"/>
            <a:ext cx="4186239" cy="3139679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789896" y="5638800"/>
            <a:ext cx="8229600" cy="1160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/>
              <a:t>… ¿cómo se pueden expresar estos lenguajes matemáticos en un lenguaje computacional?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76431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Los inicios de SQL …</a:t>
            </a:r>
            <a:endParaRPr lang="es-CL" dirty="0"/>
          </a:p>
        </p:txBody>
      </p:sp>
      <p:pic>
        <p:nvPicPr>
          <p:cNvPr id="3074" name="Picture 2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76400"/>
            <a:ext cx="1905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aymond F. Boyce wwwcsumdeduhcilmembersbshneidermanPhotosV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676400"/>
            <a:ext cx="2088816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4"/>
          <p:cNvSpPr>
            <a:spLocks noGrp="1"/>
          </p:cNvSpPr>
          <p:nvPr>
            <p:ph idx="1"/>
          </p:nvPr>
        </p:nvSpPr>
        <p:spPr>
          <a:xfrm>
            <a:off x="457200" y="4267200"/>
            <a:ext cx="7956216" cy="18589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es-CL" sz="2400" dirty="0" smtClean="0"/>
          </a:p>
          <a:p>
            <a:pPr marL="0" indent="0">
              <a:buNone/>
            </a:pPr>
            <a:r>
              <a:rPr lang="es-CL" sz="2400" dirty="0" smtClean="0"/>
              <a:t>Conceptualizado por</a:t>
            </a:r>
            <a:r>
              <a:rPr lang="es-CL" sz="2400" dirty="0"/>
              <a:t> </a:t>
            </a:r>
            <a:r>
              <a:rPr lang="es-CL" sz="2400" dirty="0" smtClean="0"/>
              <a:t>               </a:t>
            </a:r>
          </a:p>
          <a:p>
            <a:pPr marL="0" indent="0">
              <a:buNone/>
            </a:pPr>
            <a:r>
              <a:rPr lang="es-CL" sz="2400" dirty="0" smtClean="0"/>
              <a:t>       </a:t>
            </a:r>
            <a:r>
              <a:rPr lang="es-CL" dirty="0"/>
              <a:t>Donald </a:t>
            </a:r>
            <a:r>
              <a:rPr lang="es-CL" dirty="0" err="1" smtClean="0"/>
              <a:t>Chamberlin</a:t>
            </a:r>
            <a:r>
              <a:rPr lang="es-CL" dirty="0" smtClean="0"/>
              <a:t> </a:t>
            </a:r>
            <a:r>
              <a:rPr lang="es-CL" sz="2400" dirty="0" smtClean="0"/>
              <a:t>(IBM)      y     </a:t>
            </a:r>
            <a:r>
              <a:rPr lang="es-CL" dirty="0" smtClean="0"/>
              <a:t>Raymond </a:t>
            </a:r>
            <a:r>
              <a:rPr lang="es-CL" dirty="0"/>
              <a:t>F. </a:t>
            </a:r>
            <a:r>
              <a:rPr lang="es-CL" dirty="0" err="1" smtClean="0"/>
              <a:t>Boyce</a:t>
            </a:r>
            <a:r>
              <a:rPr lang="es-CL" dirty="0" smtClean="0"/>
              <a:t> </a:t>
            </a:r>
            <a:r>
              <a:rPr lang="es-CL" sz="2500" dirty="0" smtClean="0"/>
              <a:t>(IBM)</a:t>
            </a:r>
            <a:endParaRPr lang="es-CL" sz="2500" dirty="0"/>
          </a:p>
          <a:p>
            <a:pPr marL="0" indent="0">
              <a:buNone/>
            </a:pPr>
            <a:r>
              <a:rPr lang="es-CL" dirty="0" smtClean="0"/>
              <a:t>	 </a:t>
            </a:r>
            <a:r>
              <a:rPr lang="es-CL" sz="2400" dirty="0" smtClean="0"/>
              <a:t>en </a:t>
            </a:r>
            <a:r>
              <a:rPr lang="es-CL" dirty="0" smtClean="0"/>
              <a:t>1974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5150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1974 …</a:t>
            </a:r>
            <a:endParaRPr lang="es-CL" dirty="0"/>
          </a:p>
        </p:txBody>
      </p:sp>
      <p:pic>
        <p:nvPicPr>
          <p:cNvPr id="4" name="Picture 6" descr="https://s-media-cache-ak0.pinimg.com/236x/72/d5/e1/72d5e130c5ba0dafa25786e10ea51c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378" y="1354486"/>
            <a:ext cx="3276600" cy="481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s-media-cache-ak0.pinimg.com/564x/85/b3/cc/85b3ccc480db70391a59079255f3127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178" y="1365372"/>
            <a:ext cx="2848022" cy="198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178" y="3998562"/>
            <a:ext cx="2848022" cy="217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32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3.bp.blogspot.com/-tTXEI5IiQh4/VQqaJz4LtSI/AAAAAAAAEL8/n5AwTVNI-Us/s1600/Introduction%2Bto%2BSQ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69016"/>
            <a:ext cx="3670300" cy="124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La evolución de SQL</a:t>
            </a:r>
            <a:endParaRPr lang="es-CL" dirty="0"/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74" y="2133600"/>
            <a:ext cx="8020251" cy="368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23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431" y="1045545"/>
            <a:ext cx="7577138" cy="52258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Sistemas de bases de datos (con SQL)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6446837"/>
            <a:ext cx="4953000" cy="4873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s-CL" sz="1800" dirty="0">
                <a:hlinkClick r:id="rId3"/>
              </a:rPr>
              <a:t>http://</a:t>
            </a:r>
            <a:r>
              <a:rPr lang="es-CL" sz="1800" dirty="0" smtClean="0">
                <a:hlinkClick r:id="rId3"/>
              </a:rPr>
              <a:t>db-engines.com/en/ranking/relational+dbms</a:t>
            </a:r>
            <a:endParaRPr lang="es-CL" sz="1800" dirty="0"/>
          </a:p>
        </p:txBody>
      </p:sp>
      <p:sp>
        <p:nvSpPr>
          <p:cNvPr id="5" name="Content Placeholder 6 2"/>
          <p:cNvSpPr txBox="1">
            <a:spLocks/>
          </p:cNvSpPr>
          <p:nvPr/>
        </p:nvSpPr>
        <p:spPr>
          <a:xfrm>
            <a:off x="3429000" y="4724400"/>
            <a:ext cx="4876800" cy="13716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/>
              <a:t>¡Varios sistemas pueden tener varias interpretaciones del estándar de SQL!</a:t>
            </a:r>
          </a:p>
          <a:p>
            <a:pPr marL="0" indent="0" algn="ctr">
              <a:buNone/>
            </a:pPr>
            <a:r>
              <a:rPr lang="es-CL" sz="2100" i="1" dirty="0" smtClean="0"/>
              <a:t>Pero normalmente el “</a:t>
            </a:r>
            <a:r>
              <a:rPr lang="es-CL" sz="2100" i="1" dirty="0" err="1" smtClean="0"/>
              <a:t>core</a:t>
            </a:r>
            <a:r>
              <a:rPr lang="es-CL" sz="2100" i="1" dirty="0" smtClean="0"/>
              <a:t>” de SQL es compatible en los sistemas más populares.</a:t>
            </a:r>
            <a:endParaRPr lang="es-CL" sz="2100" i="1" dirty="0"/>
          </a:p>
        </p:txBody>
      </p:sp>
    </p:spTree>
    <p:extLst>
      <p:ext uri="{BB962C8B-B14F-4D97-AF65-F5344CB8AC3E}">
        <p14:creationId xmlns:p14="http://schemas.microsoft.com/office/powerpoint/2010/main" val="417394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 en alto nivel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CL" dirty="0" smtClean="0">
                <a:solidFill>
                  <a:srgbClr val="0070C0"/>
                </a:solidFill>
              </a:rPr>
              <a:t>Lenguaje de Manipulación de Datos </a:t>
            </a:r>
            <a:r>
              <a:rPr lang="es-CL" dirty="0" smtClean="0"/>
              <a:t>(</a:t>
            </a:r>
            <a:r>
              <a:rPr lang="es-CL" dirty="0" smtClean="0">
                <a:solidFill>
                  <a:srgbClr val="0070C0"/>
                </a:solidFill>
              </a:rPr>
              <a:t>LMD</a:t>
            </a:r>
            <a:r>
              <a:rPr lang="es-CL" dirty="0" smtClean="0"/>
              <a:t>)</a:t>
            </a:r>
          </a:p>
          <a:p>
            <a:pPr lvl="1"/>
            <a:r>
              <a:rPr lang="es-CL" dirty="0" smtClean="0"/>
              <a:t>o </a:t>
            </a:r>
            <a:r>
              <a:rPr lang="es-CL" i="1" dirty="0" smtClean="0"/>
              <a:t>DML: Data </a:t>
            </a:r>
            <a:r>
              <a:rPr lang="es-CL" i="1" dirty="0" err="1" smtClean="0"/>
              <a:t>Manipulation</a:t>
            </a:r>
            <a:r>
              <a:rPr lang="es-CL" i="1" dirty="0" smtClean="0"/>
              <a:t> </a:t>
            </a:r>
            <a:r>
              <a:rPr lang="es-CL" i="1" dirty="0" err="1" smtClean="0"/>
              <a:t>Language</a:t>
            </a:r>
            <a:r>
              <a:rPr lang="es-CL" i="1" dirty="0" smtClean="0"/>
              <a:t> </a:t>
            </a:r>
            <a:r>
              <a:rPr lang="es-CL" dirty="0" smtClean="0"/>
              <a:t>en inglés</a:t>
            </a:r>
          </a:p>
          <a:p>
            <a:pPr lvl="1"/>
            <a:r>
              <a:rPr lang="es-CL" dirty="0" smtClean="0"/>
              <a:t>Actualizar filas, consultar tablas, etc.</a:t>
            </a:r>
          </a:p>
          <a:p>
            <a:endParaRPr lang="es-CL" dirty="0"/>
          </a:p>
          <a:p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Lenguaje de Definición de Datos </a:t>
            </a:r>
            <a:r>
              <a:rPr lang="es-CL" dirty="0" smtClean="0"/>
              <a:t>(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LDD</a:t>
            </a:r>
            <a:r>
              <a:rPr lang="es-CL" dirty="0" smtClean="0"/>
              <a:t>)</a:t>
            </a:r>
          </a:p>
          <a:p>
            <a:pPr lvl="1"/>
            <a:r>
              <a:rPr lang="es-CL" dirty="0" smtClean="0"/>
              <a:t>o </a:t>
            </a:r>
            <a:r>
              <a:rPr lang="es-CL" i="1" dirty="0" smtClean="0"/>
              <a:t>DDL: Data </a:t>
            </a:r>
            <a:r>
              <a:rPr lang="es-CL" i="1" dirty="0" err="1" smtClean="0"/>
              <a:t>Definition</a:t>
            </a:r>
            <a:r>
              <a:rPr lang="es-CL" i="1" dirty="0" smtClean="0"/>
              <a:t> </a:t>
            </a:r>
            <a:r>
              <a:rPr lang="es-CL" i="1" dirty="0" err="1" smtClean="0"/>
              <a:t>Language</a:t>
            </a:r>
            <a:r>
              <a:rPr lang="es-CL" i="1" dirty="0" smtClean="0"/>
              <a:t> </a:t>
            </a:r>
            <a:r>
              <a:rPr lang="es-CL" dirty="0" smtClean="0"/>
              <a:t>en inglés</a:t>
            </a:r>
          </a:p>
          <a:p>
            <a:pPr lvl="1"/>
            <a:r>
              <a:rPr lang="es-CL" dirty="0" smtClean="0"/>
              <a:t>Crear y definir tablas</a:t>
            </a:r>
          </a:p>
          <a:p>
            <a:pPr lvl="1"/>
            <a:endParaRPr lang="es-CL" dirty="0"/>
          </a:p>
          <a:p>
            <a:r>
              <a:rPr lang="es-CL" dirty="0" smtClean="0">
                <a:solidFill>
                  <a:schemeClr val="bg1">
                    <a:lumMod val="50000"/>
                  </a:schemeClr>
                </a:solidFill>
              </a:rPr>
              <a:t>Disparadores (</a:t>
            </a:r>
            <a:r>
              <a:rPr lang="es-CL" i="1" dirty="0" err="1" smtClean="0">
                <a:solidFill>
                  <a:schemeClr val="bg1">
                    <a:lumMod val="50000"/>
                  </a:schemeClr>
                </a:solidFill>
              </a:rPr>
              <a:t>triggers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</a:rPr>
              <a:t>), transacciones, seguridad, SQL dinámico, etcétera</a:t>
            </a:r>
          </a:p>
        </p:txBody>
      </p:sp>
    </p:spTree>
    <p:extLst>
      <p:ext uri="{BB962C8B-B14F-4D97-AF65-F5344CB8AC3E}">
        <p14:creationId xmlns:p14="http://schemas.microsoft.com/office/powerpoint/2010/main" val="124452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457200" y="1371600"/>
            <a:ext cx="10058400" cy="44196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Los planetas</a:t>
            </a:r>
            <a:endParaRPr lang="es-CL" dirty="0"/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775618"/>
            <a:ext cx="5015844" cy="18652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378" y="3933588"/>
            <a:ext cx="3041846" cy="1686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2" y="3922638"/>
            <a:ext cx="3706797" cy="171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07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864" y="1600200"/>
            <a:ext cx="4084271" cy="40842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solidFill>
                  <a:schemeClr val="bg1">
                    <a:lumMod val="85000"/>
                  </a:schemeClr>
                </a:solidFill>
              </a:rPr>
              <a:t>Mientras tanto en Plutón …</a:t>
            </a:r>
            <a:endParaRPr lang="es-CL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2438400"/>
            <a:ext cx="1371600" cy="90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27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Forma básica de una consulta de SQL</a:t>
            </a:r>
            <a:endParaRPr lang="es-CL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590800"/>
            <a:ext cx="3959528" cy="137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4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9"/>
          <p:cNvSpPr/>
          <p:nvPr/>
        </p:nvSpPr>
        <p:spPr>
          <a:xfrm>
            <a:off x="28535" y="3606360"/>
            <a:ext cx="6753266" cy="1762124"/>
          </a:xfrm>
          <a:prstGeom prst="downArrow">
            <a:avLst>
              <a:gd name="adj1" fmla="val 87719"/>
              <a:gd name="adj2" fmla="val 50000"/>
            </a:avLst>
          </a:prstGeom>
          <a:gradFill>
            <a:gsLst>
              <a:gs pos="0">
                <a:schemeClr val="dk1">
                  <a:tint val="50000"/>
                  <a:satMod val="300000"/>
                  <a:lumMod val="96000"/>
                  <a:lumOff val="4000"/>
                </a:schemeClr>
              </a:gs>
              <a:gs pos="35000">
                <a:schemeClr val="dk1">
                  <a:tint val="37000"/>
                  <a:satMod val="300000"/>
                  <a:lumMod val="32000"/>
                  <a:lumOff val="68000"/>
                </a:schemeClr>
              </a:gs>
              <a:gs pos="100000">
                <a:schemeClr val="dk1">
                  <a:tint val="15000"/>
                  <a:satMod val="350000"/>
                  <a:lumMod val="10000"/>
                  <a:lumOff val="90000"/>
                </a:schemeClr>
              </a:gs>
            </a:gsLst>
          </a:gradFill>
          <a:ln w="28575">
            <a:prstDash val="dash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TextBox 10"/>
          <p:cNvSpPr txBox="1"/>
          <p:nvPr/>
        </p:nvSpPr>
        <p:spPr>
          <a:xfrm>
            <a:off x="585767" y="3620049"/>
            <a:ext cx="5638801" cy="461665"/>
          </a:xfrm>
          <a:prstGeom prst="rect">
            <a:avLst/>
          </a:prstGeom>
          <a:noFill/>
          <a:ln w="38100"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/>
              <a:t>¿Se necesita un operador nuevo aquí?</a:t>
            </a:r>
            <a:endParaRPr lang="es-CL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600" y="1143000"/>
            <a:ext cx="6248400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9" y="2362192"/>
            <a:ext cx="6026863" cy="9488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6" y="1257672"/>
            <a:ext cx="4804676" cy="952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73" y="4199630"/>
            <a:ext cx="280878" cy="14351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0" y="5486400"/>
            <a:ext cx="6248400" cy="228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s-CL" dirty="0" smtClean="0"/>
              <a:t>Formalizando demasiadas preguntas</a:t>
            </a:r>
            <a:endParaRPr lang="es-CL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3150" y="3328987"/>
            <a:ext cx="3295650" cy="3724275"/>
          </a:xfrm>
          <a:prstGeom prst="rect">
            <a:avLst/>
          </a:prstGeom>
        </p:spPr>
      </p:pic>
      <p:sp>
        <p:nvSpPr>
          <p:cNvPr id="24" name="Cloud Callout 23"/>
          <p:cNvSpPr/>
          <p:nvPr/>
        </p:nvSpPr>
        <p:spPr>
          <a:xfrm>
            <a:off x="4648200" y="1535865"/>
            <a:ext cx="4800600" cy="1295400"/>
          </a:xfrm>
          <a:prstGeom prst="cloudCallout">
            <a:avLst>
              <a:gd name="adj1" fmla="val 21562"/>
              <a:gd name="adj2" fmla="val 103927"/>
            </a:avLst>
          </a:prstGeom>
          <a:solidFill>
            <a:schemeClr val="lt1">
              <a:alpha val="60000"/>
            </a:schemeClr>
          </a:solidFill>
          <a:ln w="4445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L" sz="2000" b="1" dirty="0" smtClean="0">
                <a:latin typeface="Bodoni MT Condensed" panose="02070606080606020203" pitchFamily="18" charset="0"/>
              </a:rPr>
              <a:t>Y</a:t>
            </a:r>
            <a:r>
              <a:rPr lang="es-CL" sz="2000" b="1" i="1" dirty="0" smtClean="0">
                <a:latin typeface="Bodoni MT Condensed" panose="02070606080606020203" pitchFamily="18" charset="0"/>
              </a:rPr>
              <a:t> ¿marcas de vino que tienen un vino de cada origen de vinos?</a:t>
            </a:r>
            <a:endParaRPr lang="es-CL" sz="2000" b="1" i="1" dirty="0">
              <a:latin typeface="Bodoni MT Condensed" panose="020706060806060202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41" y="5612244"/>
            <a:ext cx="1189549" cy="39437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981371" y="5618724"/>
            <a:ext cx="1905000" cy="400110"/>
          </a:xfrm>
          <a:prstGeom prst="rect">
            <a:avLst/>
          </a:prstGeom>
          <a:solidFill>
            <a:srgbClr val="F9FFD5"/>
          </a:solidFill>
          <a:ln w="41275">
            <a:solidFill>
              <a:srgbClr val="FFC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srgbClr val="FFC000"/>
                </a:solidFill>
              </a:rPr>
              <a:t>Una tarea.</a:t>
            </a:r>
            <a:endParaRPr lang="es-CL" sz="2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9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457200" y="762000"/>
            <a:ext cx="100584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Proyectar todo: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SELECT *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166018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482600" y="3340100"/>
            <a:ext cx="100584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angle 6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588" y="4119233"/>
            <a:ext cx="5018012" cy="16719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5" y="4178129"/>
            <a:ext cx="1590036" cy="46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49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¡Cuidado!</a:t>
            </a:r>
            <a:endParaRPr lang="es-CL" dirty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052" y="2514600"/>
            <a:ext cx="5861896" cy="96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84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457200" y="762000"/>
            <a:ext cx="100584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cs typeface="Courier New" panose="02070309020205020404" pitchFamily="49" charset="0"/>
              </a:rPr>
              <a:t>Proyectar </a:t>
            </a:r>
            <a:r>
              <a:rPr lang="es-CL" dirty="0" smtClean="0">
                <a:cs typeface="Courier New" panose="02070309020205020404" pitchFamily="49" charset="0"/>
              </a:rPr>
              <a:t>algo: </a:t>
            </a:r>
            <a:r>
              <a:rPr lang="es-CL" sz="2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SELECT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[v</a:t>
            </a:r>
            <a:r>
              <a:rPr lang="es-CL" sz="2800" baseline="-25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1</a:t>
            </a:r>
            <a:r>
              <a:rPr lang="es-CL" sz="2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…</a:t>
            </a:r>
            <a:r>
              <a:rPr lang="es-CL" sz="2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sz="2800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v</a:t>
            </a:r>
            <a:r>
              <a:rPr lang="es-CL" sz="2800" baseline="-25000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n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]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166018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482600" y="3340100"/>
            <a:ext cx="100584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6" y="4178128"/>
            <a:ext cx="2503251" cy="46391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981" y="4120979"/>
            <a:ext cx="1355401" cy="167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80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457200" y="762000"/>
            <a:ext cx="100584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Seleccionar filas: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WHERE (=|&lt;&gt;|&lt;|&lt;=|etc.)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166018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482600" y="3340100"/>
            <a:ext cx="100584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5" y="4178129"/>
            <a:ext cx="2878940" cy="77349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5" y="4120980"/>
            <a:ext cx="1043180" cy="39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53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457200" y="762000"/>
            <a:ext cx="100584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Seleccionar filas: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WHERE … AND … (OR|NOT)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166018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482600" y="3340100"/>
            <a:ext cx="100584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6" y="4178131"/>
            <a:ext cx="2526952" cy="107753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5" y="4120981"/>
            <a:ext cx="1157566" cy="23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85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457200" y="762000"/>
            <a:ext cx="100584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Duplicados: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SELECT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482600" y="3340100"/>
            <a:ext cx="100584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5" y="4178130"/>
            <a:ext cx="1980358" cy="52138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5" y="4120980"/>
            <a:ext cx="794986" cy="14945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889" y="1210222"/>
            <a:ext cx="3041846" cy="1686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303680" y="4766102"/>
            <a:ext cx="3352801" cy="461665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/>
              <a:t>¿Algún problema aquí?</a:t>
            </a:r>
            <a:endParaRPr lang="es-CL" sz="2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95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38200"/>
            <a:ext cx="6304515" cy="4857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800" y="4191000"/>
            <a:ext cx="5480811" cy="89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7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457200" y="762000"/>
            <a:ext cx="100584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Distinto: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SELECT DISTINCT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482600" y="3340100"/>
            <a:ext cx="100584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5" y="4178130"/>
            <a:ext cx="3064322" cy="52145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762" y="4115254"/>
            <a:ext cx="795097" cy="943731"/>
          </a:xfrm>
          <a:prstGeom prst="rect">
            <a:avLst/>
          </a:prstGeom>
        </p:spPr>
      </p:pic>
      <p:sp>
        <p:nvSpPr>
          <p:cNvPr id="15" name="Content Placeholder 6 2"/>
          <p:cNvSpPr txBox="1">
            <a:spLocks/>
          </p:cNvSpPr>
          <p:nvPr/>
        </p:nvSpPr>
        <p:spPr>
          <a:xfrm>
            <a:off x="304800" y="5035551"/>
            <a:ext cx="4876800" cy="1060449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/>
              <a:t>SQL “torce las reglas” del álgebra relacional a veces, por ejemplo, para permitir duplicados, orden, extensiones, etcétera.</a:t>
            </a:r>
            <a:endParaRPr lang="es-CL" sz="210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304801" y="6096000"/>
            <a:ext cx="4876800" cy="738664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sz="2400" i="1" dirty="0"/>
              <a:t>¿</a:t>
            </a:r>
            <a:r>
              <a:rPr lang="es-CL" sz="2400" i="1" dirty="0" smtClean="0"/>
              <a:t>Qué piensan ustedes?</a:t>
            </a:r>
          </a:p>
          <a:p>
            <a:pPr algn="ctr"/>
            <a:r>
              <a:rPr lang="es-CL" i="1" dirty="0" smtClean="0"/>
              <a:t>¿Duplicados en tablas/resultados son </a:t>
            </a:r>
            <a:r>
              <a:rPr lang="es-CL" i="1" dirty="0"/>
              <a:t>ú</a:t>
            </a:r>
            <a:r>
              <a:rPr lang="es-CL" i="1" dirty="0" smtClean="0"/>
              <a:t>tiles?</a:t>
            </a:r>
            <a:endParaRPr lang="es-CL" dirty="0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889" y="1210222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08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457200" y="762000"/>
            <a:ext cx="100584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Ordenar resultados: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ORDER BY [DESC|ASC]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482600" y="3340100"/>
            <a:ext cx="100584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7" y="4178130"/>
            <a:ext cx="3052253" cy="80599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762" y="4115254"/>
            <a:ext cx="3041846" cy="14896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889" y="1210222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73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457200" y="762000"/>
            <a:ext cx="100584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Reunir tablas: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JOIN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482600" y="3340100"/>
            <a:ext cx="100584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5" y="4178131"/>
            <a:ext cx="3184598" cy="13858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14" y="1166017"/>
            <a:ext cx="3041846" cy="168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66018"/>
            <a:ext cx="5015844" cy="186523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155" y="4115254"/>
            <a:ext cx="2011464" cy="57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1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Down Arrow 39"/>
          <p:cNvSpPr/>
          <p:nvPr/>
        </p:nvSpPr>
        <p:spPr>
          <a:xfrm>
            <a:off x="228600" y="4339626"/>
            <a:ext cx="8658265" cy="960022"/>
          </a:xfrm>
          <a:prstGeom prst="downArrow">
            <a:avLst>
              <a:gd name="adj1" fmla="val 87719"/>
              <a:gd name="adj2" fmla="val 36634"/>
            </a:avLst>
          </a:prstGeom>
          <a:gradFill>
            <a:gsLst>
              <a:gs pos="0">
                <a:schemeClr val="dk1">
                  <a:tint val="50000"/>
                  <a:satMod val="300000"/>
                  <a:lumMod val="96000"/>
                  <a:lumOff val="4000"/>
                </a:schemeClr>
              </a:gs>
              <a:gs pos="35000">
                <a:schemeClr val="dk1">
                  <a:tint val="37000"/>
                  <a:satMod val="300000"/>
                  <a:lumMod val="32000"/>
                  <a:lumOff val="68000"/>
                </a:schemeClr>
              </a:gs>
              <a:gs pos="100000">
                <a:schemeClr val="dk1">
                  <a:tint val="15000"/>
                  <a:satMod val="350000"/>
                  <a:lumMod val="10000"/>
                  <a:lumOff val="90000"/>
                </a:schemeClr>
              </a:gs>
            </a:gsLst>
          </a:gradFill>
          <a:ln w="28575">
            <a:prstDash val="dash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angle 4"/>
          <p:cNvSpPr/>
          <p:nvPr/>
        </p:nvSpPr>
        <p:spPr>
          <a:xfrm>
            <a:off x="1447798" y="1078277"/>
            <a:ext cx="6248401" cy="11411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La intuición: los pares que no existen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568" y="1152642"/>
            <a:ext cx="6026863" cy="9488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47798" y="5791200"/>
            <a:ext cx="6248400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374" y="6138929"/>
            <a:ext cx="1189549" cy="394373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>
            <a:off x="228600" y="2391739"/>
            <a:ext cx="8658265" cy="1820992"/>
          </a:xfrm>
          <a:prstGeom prst="downArrow">
            <a:avLst>
              <a:gd name="adj1" fmla="val 87719"/>
              <a:gd name="adj2" fmla="val 25582"/>
            </a:avLst>
          </a:prstGeom>
          <a:gradFill>
            <a:gsLst>
              <a:gs pos="0">
                <a:schemeClr val="dk1">
                  <a:tint val="50000"/>
                  <a:satMod val="300000"/>
                  <a:lumMod val="96000"/>
                  <a:lumOff val="4000"/>
                </a:schemeClr>
              </a:gs>
              <a:gs pos="35000">
                <a:schemeClr val="dk1">
                  <a:tint val="37000"/>
                  <a:satMod val="300000"/>
                  <a:lumMod val="32000"/>
                  <a:lumOff val="68000"/>
                </a:schemeClr>
              </a:gs>
              <a:gs pos="100000">
                <a:schemeClr val="dk1">
                  <a:tint val="15000"/>
                  <a:satMod val="350000"/>
                  <a:lumMod val="10000"/>
                  <a:lumOff val="90000"/>
                </a:schemeClr>
              </a:gs>
            </a:gsLst>
          </a:gradFill>
          <a:ln w="28575">
            <a:prstDash val="dash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¿Cómo se pueden computar los pares que no existen?</a:t>
            </a:r>
            <a:endParaRPr lang="es-CL" dirty="0"/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976" y="4704278"/>
            <a:ext cx="1758136" cy="39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8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457200" y="762000"/>
            <a:ext cx="100584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Alias: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AS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482600" y="3340100"/>
            <a:ext cx="100584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6" y="4178133"/>
            <a:ext cx="3872448" cy="8347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1166018"/>
            <a:ext cx="3706797" cy="171148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941" y="4113392"/>
            <a:ext cx="772229" cy="95113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14" y="1166017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1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457200" y="762000"/>
            <a:ext cx="100584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Alias: tablas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482600" y="3340100"/>
            <a:ext cx="100584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6" y="4178132"/>
            <a:ext cx="3728247" cy="13955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601" y="1234522"/>
            <a:ext cx="3706797" cy="171148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944" y="4113392"/>
            <a:ext cx="1855985" cy="137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9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457200" y="762000"/>
            <a:ext cx="100584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Unión (distinta):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UNION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482600" y="3340100"/>
            <a:ext cx="100584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6" y="3788899"/>
            <a:ext cx="1723079" cy="13927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905" y="1166018"/>
            <a:ext cx="3706797" cy="171148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941" y="4113392"/>
            <a:ext cx="797738" cy="13391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1" y="1166018"/>
            <a:ext cx="5015844" cy="186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457200" y="762000"/>
            <a:ext cx="100584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Unión (con alias): </a:t>
            </a:r>
            <a:r>
              <a:rPr lang="es-CL" sz="2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UNION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+ AS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482600" y="3340100"/>
            <a:ext cx="100584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6" y="3785221"/>
            <a:ext cx="3211422" cy="13963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905" y="1166018"/>
            <a:ext cx="3706797" cy="171148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941" y="4113394"/>
            <a:ext cx="797960" cy="16939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1" y="1166018"/>
            <a:ext cx="5015844" cy="186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45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457200" y="762000"/>
            <a:ext cx="100584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Unión (bruta):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UNION ALL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482600" y="3340100"/>
            <a:ext cx="100584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6" y="3786448"/>
            <a:ext cx="3209440" cy="13951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905" y="1166018"/>
            <a:ext cx="3706797" cy="171148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941" y="4113395"/>
            <a:ext cx="798182" cy="15097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1" y="1166018"/>
            <a:ext cx="5015844" cy="186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7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457200" y="762000"/>
            <a:ext cx="100584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Diferencia: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EXCEPT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482600" y="3340100"/>
            <a:ext cx="100584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7" y="3777161"/>
            <a:ext cx="3210719" cy="17092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905" y="1166018"/>
            <a:ext cx="3706797" cy="171148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941" y="4113395"/>
            <a:ext cx="709438" cy="5827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1" y="1166018"/>
            <a:ext cx="5015844" cy="186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43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457200" y="762000"/>
            <a:ext cx="100584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Intersección: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INTERSECT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482600" y="3340100"/>
            <a:ext cx="100584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7" y="3775368"/>
            <a:ext cx="3212192" cy="17110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905" y="1166018"/>
            <a:ext cx="3706797" cy="171148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942" y="4113394"/>
            <a:ext cx="777097" cy="7678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1" y="1166018"/>
            <a:ext cx="5015844" cy="186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19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457200" y="762000"/>
            <a:ext cx="100584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Patrones simples: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LIKE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482600" y="3340100"/>
            <a:ext cx="100584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7" y="3769133"/>
            <a:ext cx="2892591" cy="80286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942" y="4113394"/>
            <a:ext cx="800475" cy="5818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166018"/>
            <a:ext cx="5015844" cy="186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0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457200" y="762000"/>
            <a:ext cx="100584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>
                <a:cs typeface="Courier New" panose="02070309020205020404" pitchFamily="49" charset="0"/>
              </a:rPr>
              <a:t>Patrones simples:</a:t>
            </a:r>
            <a:r>
              <a:rPr lang="es-CL" dirty="0" smtClean="0">
                <a:cs typeface="Courier New" panose="02070309020205020404" pitchFamily="49" charset="0"/>
              </a:rPr>
              <a:t>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NOT LIKE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482600" y="3340100"/>
            <a:ext cx="100584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7" y="3769133"/>
            <a:ext cx="3563923" cy="109525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942" y="4113395"/>
            <a:ext cx="719234" cy="5837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166018"/>
            <a:ext cx="5015844" cy="186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72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LIKE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 smtClean="0"/>
          </a:p>
          <a:p>
            <a:endParaRPr lang="es-CL" dirty="0"/>
          </a:p>
          <a:p>
            <a:endParaRPr lang="es-CL" dirty="0" smtClean="0"/>
          </a:p>
          <a:p>
            <a:endParaRPr lang="es-CL" dirty="0"/>
          </a:p>
          <a:p>
            <a:endParaRPr lang="es-CL" dirty="0" smtClean="0"/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09800"/>
            <a:ext cx="8376774" cy="753377"/>
          </a:xfrm>
          <a:prstGeom prst="rect">
            <a:avLst/>
          </a:prstGeom>
        </p:spPr>
      </p:pic>
      <p:sp>
        <p:nvSpPr>
          <p:cNvPr id="12" name="Content Placeholder 6 2"/>
          <p:cNvSpPr txBox="1">
            <a:spLocks/>
          </p:cNvSpPr>
          <p:nvPr/>
        </p:nvSpPr>
        <p:spPr>
          <a:xfrm>
            <a:off x="1866900" y="4081598"/>
            <a:ext cx="5410200" cy="795202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b="1" i="1" dirty="0">
                <a:solidFill>
                  <a:srgbClr val="FFC000"/>
                </a:solidFill>
              </a:rPr>
              <a:t>¡Distinción de mayúsculas depende de </a:t>
            </a:r>
          </a:p>
          <a:p>
            <a:pPr marL="0" indent="0" algn="ctr">
              <a:buNone/>
            </a:pPr>
            <a:r>
              <a:rPr lang="es-CL" sz="2000" b="1" i="1" dirty="0">
                <a:solidFill>
                  <a:srgbClr val="FFC000"/>
                </a:solidFill>
              </a:rPr>
              <a:t>la configuración de un sistema en particular!</a:t>
            </a:r>
          </a:p>
        </p:txBody>
      </p:sp>
    </p:spTree>
    <p:extLst>
      <p:ext uri="{BB962C8B-B14F-4D97-AF65-F5344CB8AC3E}">
        <p14:creationId xmlns:p14="http://schemas.microsoft.com/office/powerpoint/2010/main" val="272446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Down Arrow 39"/>
          <p:cNvSpPr/>
          <p:nvPr/>
        </p:nvSpPr>
        <p:spPr>
          <a:xfrm>
            <a:off x="228600" y="4339626"/>
            <a:ext cx="8658265" cy="960022"/>
          </a:xfrm>
          <a:prstGeom prst="downArrow">
            <a:avLst>
              <a:gd name="adj1" fmla="val 87719"/>
              <a:gd name="adj2" fmla="val 36634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angle 4"/>
          <p:cNvSpPr/>
          <p:nvPr/>
        </p:nvSpPr>
        <p:spPr>
          <a:xfrm>
            <a:off x="1447798" y="1078277"/>
            <a:ext cx="6248401" cy="11411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La solución completa …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568" y="1152642"/>
            <a:ext cx="6026863" cy="9488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47798" y="5791200"/>
            <a:ext cx="6248400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374" y="6138929"/>
            <a:ext cx="1189549" cy="394373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>
            <a:off x="228600" y="2391739"/>
            <a:ext cx="8658265" cy="1820992"/>
          </a:xfrm>
          <a:prstGeom prst="downArrow">
            <a:avLst>
              <a:gd name="adj1" fmla="val 87719"/>
              <a:gd name="adj2" fmla="val 25582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1" name="Picture 4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65" y="2666427"/>
            <a:ext cx="2136045" cy="92870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374" y="4544770"/>
            <a:ext cx="1756738" cy="54973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811" y="2573604"/>
            <a:ext cx="2556039" cy="111391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374" y="5963497"/>
            <a:ext cx="1896925" cy="56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2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457200" y="762000"/>
            <a:ext cx="100584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Abreviatura: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IN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482600" y="3340100"/>
            <a:ext cx="100584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8" y="3777161"/>
            <a:ext cx="3707269" cy="8384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941" y="4113395"/>
            <a:ext cx="799167" cy="11393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178" y="1166017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9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457200" y="762000"/>
            <a:ext cx="100584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Abreviatura: </a:t>
            </a:r>
            <a:r>
              <a:rPr lang="es-CL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BETWEEN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482600" y="3340100"/>
            <a:ext cx="100584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7" y="3777161"/>
            <a:ext cx="4143182" cy="78448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941" y="4113395"/>
            <a:ext cx="708663" cy="7684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178" y="1166017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8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52" y="2874879"/>
            <a:ext cx="4186239" cy="3144921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Una tarea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Pensar en la forma de representar estas consultas usando el álgebra y el cálculo</a:t>
            </a:r>
            <a:endParaRPr lang="es-C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257" y="2880121"/>
            <a:ext cx="4186239" cy="3139679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1885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2" y="3962400"/>
            <a:ext cx="8116887" cy="1806575"/>
          </a:xfrm>
        </p:spPr>
        <p:txBody>
          <a:bodyPr>
            <a:normAutofit fontScale="90000"/>
          </a:bodyPr>
          <a:lstStyle/>
          <a:p>
            <a:r>
              <a:rPr lang="es-CL" sz="2700" i="1" dirty="0" smtClean="0"/>
              <a:t>LA PROXIMA VEZ, Continuaremos con MÁS: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dirty="0" smtClean="0"/>
              <a:t>STRUCTURED QUERY LANGAUGE</a:t>
            </a:r>
            <a:br>
              <a:rPr lang="es-CL" dirty="0" smtClean="0"/>
            </a:br>
            <a:r>
              <a:rPr lang="es-CL" dirty="0" smtClean="0"/>
              <a:t>(SQL)</a:t>
            </a:r>
            <a:br>
              <a:rPr lang="es-CL" dirty="0" smtClean="0"/>
            </a:br>
            <a:endParaRPr lang="es-CL" dirty="0"/>
          </a:p>
        </p:txBody>
      </p:sp>
      <p:sp>
        <p:nvSpPr>
          <p:cNvPr id="13" name="TextBox 12"/>
          <p:cNvSpPr txBox="1"/>
          <p:nvPr/>
        </p:nvSpPr>
        <p:spPr>
          <a:xfrm>
            <a:off x="4343400" y="6019800"/>
            <a:ext cx="4764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solidFill>
                  <a:prstClr val="black"/>
                </a:solidFill>
              </a:rPr>
              <a:t>Capítulo 4</a:t>
            </a:r>
            <a:r>
              <a:rPr lang="es-CL" dirty="0">
                <a:solidFill>
                  <a:prstClr val="black"/>
                </a:solidFill>
              </a:rPr>
              <a:t> </a:t>
            </a:r>
            <a:r>
              <a:rPr lang="es-CL" dirty="0" smtClean="0">
                <a:solidFill>
                  <a:prstClr val="black"/>
                </a:solidFill>
              </a:rPr>
              <a:t>&amp; 5 | </a:t>
            </a:r>
            <a:r>
              <a:rPr lang="es-CL" dirty="0" err="1" smtClean="0">
                <a:solidFill>
                  <a:prstClr val="black"/>
                </a:solidFill>
              </a:rPr>
              <a:t>Ramakrishnan</a:t>
            </a:r>
            <a:r>
              <a:rPr lang="es-CL" dirty="0" smtClean="0">
                <a:solidFill>
                  <a:prstClr val="black"/>
                </a:solidFill>
              </a:rPr>
              <a:t> / </a:t>
            </a:r>
            <a:r>
              <a:rPr lang="es-CL" dirty="0" err="1" smtClean="0">
                <a:solidFill>
                  <a:prstClr val="black"/>
                </a:solidFill>
              </a:rPr>
              <a:t>Gehrke</a:t>
            </a:r>
            <a:endParaRPr lang="es-C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38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solidFill>
                  <a:schemeClr val="bg1">
                    <a:lumMod val="75000"/>
                  </a:schemeClr>
                </a:solidFill>
              </a:rPr>
              <a:t>Preguntas?</a:t>
            </a:r>
            <a:endParaRPr lang="es-CL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s-CL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3971883"/>
            <a:ext cx="885825" cy="1019917"/>
          </a:xfrm>
          <a:prstGeom prst="rect">
            <a:avLst/>
          </a:prstGeom>
        </p:spPr>
      </p:pic>
      <p:pic>
        <p:nvPicPr>
          <p:cNvPr id="16386" name="Picture 2" descr="http://i.imgur.com/vVrHJku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360" y="1815158"/>
            <a:ext cx="6642411" cy="330107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360" y="1815158"/>
            <a:ext cx="6642413" cy="330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87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9"/>
          <p:cNvSpPr/>
          <p:nvPr/>
        </p:nvSpPr>
        <p:spPr>
          <a:xfrm>
            <a:off x="28535" y="3606360"/>
            <a:ext cx="6753266" cy="1762124"/>
          </a:xfrm>
          <a:prstGeom prst="downArrow">
            <a:avLst>
              <a:gd name="adj1" fmla="val 87719"/>
              <a:gd name="adj2" fmla="val 50000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Rectangle 11"/>
          <p:cNvSpPr/>
          <p:nvPr/>
        </p:nvSpPr>
        <p:spPr>
          <a:xfrm>
            <a:off x="228600" y="1143000"/>
            <a:ext cx="6248400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9" y="2362192"/>
            <a:ext cx="6026863" cy="9488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6" y="1257672"/>
            <a:ext cx="4804676" cy="9526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0" y="5486400"/>
            <a:ext cx="6248400" cy="228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s-CL" dirty="0" smtClean="0"/>
              <a:t>División (una abreviatura)</a:t>
            </a:r>
            <a:endParaRPr lang="es-CL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3150" y="3328987"/>
            <a:ext cx="3295650" cy="3724275"/>
          </a:xfrm>
          <a:prstGeom prst="rect">
            <a:avLst/>
          </a:prstGeom>
        </p:spPr>
      </p:pic>
      <p:sp>
        <p:nvSpPr>
          <p:cNvPr id="24" name="Cloud Callout 23"/>
          <p:cNvSpPr/>
          <p:nvPr/>
        </p:nvSpPr>
        <p:spPr>
          <a:xfrm>
            <a:off x="4648200" y="1535865"/>
            <a:ext cx="4800600" cy="1295400"/>
          </a:xfrm>
          <a:prstGeom prst="cloudCallout">
            <a:avLst>
              <a:gd name="adj1" fmla="val 21562"/>
              <a:gd name="adj2" fmla="val 103927"/>
            </a:avLst>
          </a:prstGeom>
          <a:solidFill>
            <a:schemeClr val="lt1">
              <a:alpha val="60000"/>
            </a:schemeClr>
          </a:solidFill>
          <a:ln w="4445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L" sz="2000" b="1" dirty="0" smtClean="0">
                <a:latin typeface="Bodoni MT Condensed" panose="02070606080606020203" pitchFamily="18" charset="0"/>
              </a:rPr>
              <a:t>¿</a:t>
            </a:r>
            <a:r>
              <a:rPr lang="es-CL" sz="2000" b="1" i="1" dirty="0" smtClean="0">
                <a:latin typeface="Bodoni MT Condensed" panose="02070606080606020203" pitchFamily="18" charset="0"/>
              </a:rPr>
              <a:t>Cuáles marcas de vino tienen un vino de cada región de vinos?</a:t>
            </a:r>
            <a:endParaRPr lang="es-CL" sz="2000" b="1" i="1" dirty="0">
              <a:latin typeface="Bodoni MT Condensed" panose="020706060806060202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41" y="5612244"/>
            <a:ext cx="1189549" cy="3943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269" y="3733684"/>
            <a:ext cx="3183590" cy="24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58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C1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Lab</a:t>
            </a:r>
            <a:r>
              <a:rPr lang="es-CL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3 …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636" y="1447800"/>
            <a:ext cx="5772727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25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CÁLCULO RELACIONAL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(</a:t>
            </a:r>
            <a:r>
              <a:rPr lang="en-IE" i="1" dirty="0" err="1" smtClean="0"/>
              <a:t>En</a:t>
            </a:r>
            <a:r>
              <a:rPr lang="en-IE" i="1" dirty="0" smtClean="0"/>
              <a:t> breve</a:t>
            </a:r>
            <a:r>
              <a:rPr lang="en-IE" dirty="0" smtClean="0"/>
              <a:t>)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3429000" y="6019800"/>
            <a:ext cx="567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solidFill>
                  <a:prstClr val="black"/>
                </a:solidFill>
              </a:rPr>
              <a:t>Capítulo 4.</a:t>
            </a:r>
            <a:r>
              <a:rPr lang="es-CL" dirty="0" smtClean="0"/>
              <a:t>3</a:t>
            </a:r>
            <a:r>
              <a:rPr lang="es-CL" dirty="0" smtClean="0">
                <a:solidFill>
                  <a:prstClr val="black"/>
                </a:solidFill>
              </a:rPr>
              <a:t> | </a:t>
            </a:r>
            <a:r>
              <a:rPr lang="es-CL" dirty="0" err="1" smtClean="0">
                <a:solidFill>
                  <a:prstClr val="black"/>
                </a:solidFill>
              </a:rPr>
              <a:t>Ramakrishnan</a:t>
            </a:r>
            <a:r>
              <a:rPr lang="es-CL" dirty="0" smtClean="0">
                <a:solidFill>
                  <a:prstClr val="black"/>
                </a:solidFill>
              </a:rPr>
              <a:t> / </a:t>
            </a:r>
            <a:r>
              <a:rPr lang="es-CL" dirty="0" err="1" smtClean="0">
                <a:solidFill>
                  <a:prstClr val="black"/>
                </a:solidFill>
              </a:rPr>
              <a:t>Gehrke</a:t>
            </a:r>
            <a:endParaRPr lang="es-C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81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,5149"/>
  <p:tag name="ORIGINALWIDTH" val="570,82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pi}_{\sch{A$_1$},...,\sch{A$_n$}}(\rlt{R})$&#10;\end{document}&#10;"/>
  <p:tag name="IGUANATEXSIZE" val="20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21,0867"/>
  <p:tag name="ORIGINALWIDTH" val="3139,9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r r r}&#10;\textbf{\rlt{Cerveza}}\\&#10;\hline&#10;\schk{marca} &amp; \schk{nombre} &amp; \sch{tipo} &amp; \sch{grados} &amp; \sch{origen} &amp; \sch{ml} &amp; \sch{precio}\\[\ksg]&#10;\hline &#10;Austral &amp; Lager &amp; Lager &amp; 4,6 &amp; Punta Arenas &amp; 330 &amp; 2000 \\ &#10;Austral &amp; Yagan &amp; Ale &amp; 5,0 &amp; Punta Arenas &amp; 330 &amp; 2400 \\&#10;Raco &amp; Amber &amp; Ale &amp; 4,5 &amp; Maipo &amp; 500 &amp; 3000 \\&#10;\hline &#10;\end{tabular}&#10;&#10;\end{document}"/>
  <p:tag name="IGUANATEXSIZE" val="15"/>
  <p:tag name="IGUANATEXCURSOR" val="2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5,3052"/>
  <p:tag name="ORIGINALWIDTH" val="1148,4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[atributos]&#10;FROM [tablas]&#10;WHERE [condición]&#10;\end{lstlisting}&#10;\end{document}&#10;"/>
  <p:tag name="IGUANATEXSIZE" val="15"/>
  <p:tag name="IGUANATEXCURSOR" val="32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0,151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nombre} &amp; \sch{dist} &amp; \sch{radio} &amp; \sch{grav} &amp; \sch{días} &amp; \sch{años} &amp; \sch{temp}  &amp; \sch{anillo} \\&#10;\hline &#10;Saturno &amp; 9,54 &amp; 9,14  &amp; 9,1 &amp; 0,444  &amp; 29,447 &amp; 134 &amp; true\\&#10;Urano &amp; 19,19 &amp; 3,98  &amp; 7,8 &amp; -0,719 &amp; 84,017 &amp; 76 &amp; true\\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Neptuno &amp; 30,07 &amp; 3,86  &amp; 11,0 &amp; 0,671  &amp; 164,791 &amp; 53 &amp; true\\ \hline&#10;\end{tabular}&#10;&#10;&#10;&#10;&#10;&#10;\end{document}"/>
  <p:tag name="IGUANATEXSIZE" val="15"/>
  <p:tag name="IGUANATEXCURSOR" val="57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8,0318"/>
  <p:tag name="ORIGINALWIDTH" val="781,609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*&#10;FROM Planeta&#10;\end{lstlisting}&#10;\end{document}&#10;"/>
  <p:tag name="IGUANATEXSIZE" val="20"/>
  <p:tag name="IGUANATEXCURSOR" val="3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696,73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l@{~~}l}&#10;{\color{purple}\texttt{SELECT}} &amp; indica \textbf{proyectión} ($\pi$)\\&#10;{\color{purple}\texttt{WHERE}} &amp; indica \textbf{seleción} ($\sigma$)\\&#10;\end{tabular}&#10;\end{document}&#10;"/>
  <p:tag name="IGUANATEXSIZE" val="15"/>
  <p:tag name="IGUANATEXCURSOR" val="3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8,0318"/>
  <p:tag name="ORIGINALWIDTH" val="1230,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, dist&#10;FROM Planeta&#10;\end{lstlisting}&#10;\end{document}&#10;"/>
  <p:tag name="IGUANATEXSIZE" val="20"/>
  <p:tag name="IGUANATEXCURSOR" val="3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0,151"/>
  <p:tag name="ORIGINALWIDTH" val="882,12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nombre} &amp; \sch{dist}  \\%&amp; \sch{radio} &amp; \sch{grav} &amp; \sch{días} &amp; \sch{años} &amp; \sch{temp}  &amp; \sch{anillo} \\&#10;\hline &#10;Saturno &amp; 9,54 \\% &amp; 9,14  &amp; 9,1 &amp; 0,444  &amp; 29,447 &amp; 134 &amp; true\\&#10;Urano &amp; 19,19 \\% &amp; 3,98  &amp; 7,8 &amp; -0,719 &amp; 84,017 &amp; 76 &amp; true\\&#10;Mercurio &amp; 0,39 \\% &amp; 0,38 &amp; 2,8 &amp; 58,646 &amp; 0,241 &amp; 440 &amp; false \\&#10;Venus &amp; 0,72 \\% &amp; 0,95 &amp; 8,9 &amp; -243,019 &amp; 0,615  &amp; 730 &amp; false\\&#10;Tierra &amp; 1,00 \\%  &amp; 1,00   &amp; 9,8 &amp; 0,997  &amp; 1,000  &amp; 288 &amp; false \\&#10;Marte &amp; 1,52 \\% &amp; 0,53  &amp; 3,7 &amp; 1,026  &amp; 1,880  &amp; 186 &amp; false \\&#10;Júpiter &amp; 5,20 \\% &amp; 10,97  &amp; 22,9 &amp; 0,414  &amp; 11,862 &amp; 152 &amp; true \\&#10;Neptuno &amp; 30,07 \\\hline% &amp; 3,86  &amp; 11,0 &amp; 0,671  &amp; 164,791 &amp; 53 &amp; true\\ \hline&#10;\end{tabular}&#10;&#10;&#10;&#10;&#10;&#10;\end{document}"/>
  <p:tag name="IGUANATEXSIZE" val="15"/>
  <p:tag name="IGUANATEXCURSOR" val="27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7,3027"/>
  <p:tag name="ORIGINALWIDTH" val="1410,1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grav, temp&#10;FROM Planeta&#10;WHERE nombre = 'Venus'&#10;\end{lstlisting}&#10;\end{document}&#10;"/>
  <p:tag name="IGUANATEXSIZE" val="20"/>
  <p:tag name="IGUANATEXCURSOR" val="3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9,75977"/>
  <p:tag name="ORIGINALWIDTH" val="138,019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???&#10;\end{document}&#10;"/>
  <p:tag name="IGUANATEXSIZE" val="20"/>
  <p:tag name="IGUANATEXCURSOR" val="2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676,594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 r}&#10;\hline&#10;\sch{grav} &amp; \sch{temp}  \\\hline %&amp; \sch{radio} &amp; \sch{grav} &amp; \sch{días} &amp; \sch{años} &amp; \sch{temp}  &amp; \sch{anillo} \\&#10;8,9 &amp; 730\\&#10;\hline&#10;\end{tabular}&#10;&#10;&#10;&#10;&#10;&#10;\end{document}"/>
  <p:tag name="IGUANATEXSIZE" val="15"/>
  <p:tag name="IGUANATEXCURSOR" val="2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6,5735"/>
  <p:tag name="ORIGINALWIDTH" val="1238,42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, dist&#10;FROM Planeta&#10;WHERE radio &gt; 1.0&#10;AND anillo IS FALSE&#10;\end{lstlisting}&#10;\end{document}&#10;"/>
  <p:tag name="IGUANATEXSIZE" val="20"/>
  <p:tag name="IGUANATEXCURSOR" val="2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3,0213"/>
  <p:tag name="ORIGINALWIDTH" val="750,854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nombre} &amp; \sch{dist}  \\%&amp; \sch{radio} &amp; \sch{grav} &amp; \sch{días} &amp; \sch{años} &amp; \sch{temp}  &amp; \sch{anillo} \\&#10;\hline &#10;%Marte &amp; 1,52\\&#10;\hline&#10;\end{tabular}&#10;&#10;&#10;&#10;&#10;&#10;\end{document}"/>
  <p:tag name="IGUANATEXSIZE" val="15"/>
  <p:tag name="IGUANATEXCURSOR" val="39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5,0356"/>
  <p:tag name="ORIGINALWIDTH" val="970,635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laneta &#10;FROM Aterrizaje&#10;\end{lstlisting}&#10;\end{document}&#10;"/>
  <p:tag name="IGUANATEXSIZE" val="20"/>
  <p:tag name="IGUANATEXCURSOR" val="3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1,6342"/>
  <p:tag name="ORIGINALWIDTH" val="516,0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planeta} \\%&amp; \sch{radio} &amp; \sch{grav} &amp; \sch{días} &amp; \sch{años} &amp; \sch{temp}  &amp; \sch{anillo} \\&#10;\hline&#10;Marte\\ &#10;Marte\\&#10;Marte\\&#10;Venus\\&#10;Venus\\&#10;Mercurio\\&#10;Júpiter\\&#10;\hline&#10;\end{tabular}&#10;&#10;&#10;&#10;&#10;&#10;\end{document}"/>
  <p:tag name="IGUANATEXSIZE" val="15"/>
  <p:tag name="IGUANATEXCURSOR" val="44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5,0356"/>
  <p:tag name="ORIGINALWIDTH" val="1500,9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planeta&#10;FROM Aterrizaje&#10;\end{lstlisting}&#10;\end{document}&#10;"/>
  <p:tag name="IGUANATEXSIZE" val="20"/>
  <p:tag name="IGUANATEXCURSOR" val="3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06,8347"/>
  <p:tag name="ORIGINALWIDTH" val="516,0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planeta} \\%&amp; \sch{radio} &amp; \sch{grav} &amp; \sch{días} &amp; \sch{años} &amp; \sch{temp}  &amp; \sch{anillo} \\&#10;\hline&#10;Venus\\&#10;Marte\\ &#10;Mercurio\\&#10;Júpiter\\&#10;\hline&#10;\end{tabular}&#10;&#10;&#10;&#10;&#10;&#10;\end{document}"/>
  <p:tag name="IGUANATEXSIZE" val="15"/>
  <p:tag name="IGUANATEXCURSOR" val="4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774,10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l l r}&#10;%\rlt{Vino}\\&#10;\hline&#10;\sch{marca}\\&#10;\hline &#10;Concha y Toro\\\hline &#10;\end{tabular}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3,0549"/>
  <p:tag name="ORIGINALWIDTH" val="1493,4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*&#10;FROM Aterrizaje&#10;ORDER BY año DESC, nave &#10;\end{lstlisting}&#10;\end{document}&#10;"/>
  <p:tag name="IGUANATEXSIZE" val="20"/>
  <p:tag name="IGUANATEXCURSOR" val="32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1,634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hline&#10;\sch{nave} &amp; \sch{planeta} &amp; \sch{pais} &amp; \sch{año}\\&#10;\hline &#10;Messenger &amp; Mercurio &amp; EEUU &amp; 2015\\&#10;Beagle 2 &amp; Marte &amp; ESA &amp; 2003\\&#10;Galileo &amp; Júpiter &amp; EEUU &amp; 2003 \\&#10;Pioneer &amp; Venus  &amp; EEUU  &amp; 1978 \\&#10;%Pioneer &amp; Venus  &amp; EEUU  &amp; 1978 \\&#10;Viking 1 &amp; Marte &amp; EEUU &amp; 1976 \\&#10;Mars 2 lander &amp; Marte &amp; URRS &amp; 1971\\&#10;%Venera 4 &amp; Venus  &amp; URRS  &amp; 1967 \\&#10;Venera 3 &amp; Venus  &amp; URRS  &amp; 1966 \\&#10;\hline&#10;\end{tabular}&#10;&#10;&#10;&#10;&#10;&#10;\end{document}"/>
  <p:tag name="IGUANATEXSIZE" val="15"/>
  <p:tag name="IGUANATEXCURSOR" val="6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1560,2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, año, nave &#10;FROM Planeta, Aterrizaje&#10;WHERE nombre = planeta&#10;AND dist &gt; 1.00&#10;AND año &gt;= 2000 &#10;\end{lstlisting}&#10;\end{document}"/>
  <p:tag name="IGUANATEXSIZE" val="20"/>
  <p:tag name="IGUANATEXCURSOR" val="4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1305,1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l}&#10;\hline&#10;\sch{nombre} &amp; \sch{año} &amp; \sch{nave}\\&#10;\hline&#10;%Marte &amp; 1976 &amp; Viking 1\\ &#10;%Marte &amp; 1971 &amp; Mars 2 lander\\ &#10;Marte &amp; 2003 &amp; Beagle 2\\&#10;Júpiter &amp; 2003 &amp; Galileo\\&#10;\hline&#10;\end{tabular}&#10;&#10;&#10;&#10;&#10;&#10;\end{document}"/>
  <p:tag name="IGUANATEXSIZE" val="15"/>
  <p:tag name="IGUANATEXCURSOR" val="33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3,5563"/>
  <p:tag name="ORIGINALWIDTH" val="1891,76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S.planeta AS splaneta&#10;FROM Satélite S, Aterrizaje A&#10;WHERE S.planeta = A.planeta&#10;\end{lstlisting}&#10;\end{document}"/>
  <p:tag name="IGUANATEXSIZE" val="20"/>
  <p:tag name="IGUANATEXCURSOR" val="2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06,8347"/>
  <p:tag name="ORIGINALWIDTH" val="499,56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l}&#10;\hline&#10;\sch{splaneta}\\&#10;\hline&#10;Júpiter \\&#10;Júpiter \\&#10;Júpiter \\&#10;Júpiter \\&#10;\hline&#10;\end{tabular}&#10;&#10;&#10;&#10;&#10;&#10;\end{document}"/>
  <p:tag name="IGUANATEXSIZE" val="15"/>
  <p:tag name="IGUANATEXCURSOR" val="27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3935,0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Vino}\\&#10;\hline&#10;\schk{marca} &amp; \schk{nombre} &amp; \schk{año} &amp; \schk{tipo} &amp; \sch{grados} &amp; \sch{origen}  &amp; \sch{ml} &amp; \sch{precio} \\[0.5ex]&#10;\hline &#10;Tarapacá &amp; Gran &amp; 2014 &amp; Carménère &amp; 13,5 &amp; Maipo &amp; 750 &amp; 4500 \\&#10;Concha y Toro &amp; Amelie &amp; 2016 &amp; Chardonnay &amp; 14,0 &amp; Casablanca  &amp; 700 &amp; 3000 \\&#10;Concha y Toro &amp; Gravas &amp; 2015 &amp; Syrah &amp; 14,0 &amp; Maipo   &amp; 700 &amp; 3100 \\\hline &#10;\end{tabular}&#10;&#10;\end{document}"/>
  <p:tag name="IGUANATEXSIZE" val="15"/>
  <p:tag name="IGUANATEXCURSOR" val="2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5,8444"/>
  <p:tag name="ORIGINALWIDTH" val="1822,75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s1.nombre AS nombre1,&#10;   s2.nombre AS nombre2&#10;FROM Satélite s1,Satélite s2&#10;WHERE s1.año=s2.año&#10;AND s1.nombre&lt;s2.nombre&#10;\end{lstlisting}&#10;\end{document}"/>
  <p:tag name="IGUANATEXSIZE" val="20"/>
  <p:tag name="IGUANATEXCURSOR" val="3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6,8724"/>
  <p:tag name="ORIGINALWIDTH" val="1198,66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}&#10;\hline&#10;\sch{nombre1} &amp; \sch{nombre2}\\&#10;\hline&#10;Calisto &amp; Europa \\&#10;Calisto &amp; Ganímedes \\&#10;Calisto &amp; Ío\\&#10;Europa &amp; Ganímedes \\&#10;Europa &amp; Ío\\&#10;Ganímedes &amp; Ío\\&#10;\hline&#10;\end{tabular}&#10;&#10;&#10;&#10;&#10;&#10;\end{document}"/>
  <p:tag name="IGUANATEXSIZE" val="15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843,11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&#10;FROM Planeta&#10;UNION&#10;SELECT nombre&#10;FROM Satélite&#10;\end{lstlisting}&#10;\end{document}"/>
  <p:tag name="IGUANATEXSIZE" val="20"/>
  <p:tag name="IGUANATEXCURSOR" val="33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4,3692"/>
  <p:tag name="ORIGINALWIDTH" val="516,0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l}&#10;\hline&#10;\sch{nombre}\\&#10;\hline&#10;Urano \\&#10;Venus \\&#10;Mercurio \\&#10;Ío \\&#10;Júpiter \\&#10;\ldots\\&#10;\hline&#10;\end{tabular}&#10;&#10;&#10;&#10;&#10;&#10;\end{document}"/>
  <p:tag name="IGUANATEXSIZE" val="15"/>
  <p:tag name="IGUANATEXCURSOR" val="33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1569,9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 AS planeta&#10;FROM Planeta&#10;UNION&#10;SELECT planeta &#10;FROM Satélite&#10;\end{lstlisting}&#10;\end{document}"/>
  <p:tag name="IGUANATEXSIZE" val="20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774,10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l l r}&#10;%\rlt{Vino}\\&#10;\hline&#10;\sch{marca}\\&#10;\hline &#10;Concha y Toro\\\hline &#10;\end{tabular}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0,151"/>
  <p:tag name="ORIGINALWIDTH" val="516,0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l}&#10;\hline&#10;\sch{planeta}\\&#10;\hline&#10;Urano \\&#10;Venus \\&#10;Mercurio \\&#10;Tierra \\&#10;Saturno \\&#10;Neptuno\\&#10;Júpiter\\&#10;Marte\\&#10;\hline&#10;\end{tabular}&#10;&#10;&#10;&#10;&#10;&#10;\end{document}"/>
  <p:tag name="IGUANATEXSIZE" val="15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1569,9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 AS planeta&#10;FROM Planeta&#10;UNION ALL&#10;SELECT planeta &#10;FROM Satélite&#10;\end{lstlisting}&#10;\end{document}"/>
  <p:tag name="IGUANATEXSIZE" val="20"/>
  <p:tag name="IGUANATEXCURSOR" val="3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1,6342"/>
  <p:tag name="ORIGINALWIDTH" val="516,0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l}&#10;\hline&#10;\sch{planeta}\\&#10;\hline&#10;Urano \\&#10;Neptuno\\&#10;Neptuno\\&#10;Mercurio \\&#10;Saturno \\&#10;Saturno \\&#10;\ldots\\&#10;\hline&#10;\end{tabular}&#10;&#10;&#10;&#10;&#10;&#10;\end{document}"/>
  <p:tag name="IGUANATEXSIZE" val="15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5,8653"/>
  <p:tag name="ORIGINALWIDTH" val="1567,71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 AS planeta&#10;FROM Planeta&#10;WHERE dist &gt; 1.00&#10;EXCEPT&#10;SELECT planeta &#10;FROM Satélite&#10;\end{lstlisting}&#10;\end{document}"/>
  <p:tag name="IGUANATEXSIZE" val="20"/>
  <p:tag name="IGUANATEXCURSOR" val="3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457,56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l}&#10;\hline&#10;\sch{planeta}\\&#10;\hline&#10;Marte\\&#10;Urano \\&#10;\hline&#10;\end{tabular}&#10;&#10;&#10;&#10;&#10;&#10;\end{document}"/>
  <p:tag name="IGUANATEXSIZE" val="15"/>
  <p:tag name="IGUANATEXCURSOR" val="2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1143,9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}&#10;\hline&#10;\sch{marca} &amp; \sch{origen}\\&#10;\hline &#10;Tarapacá &amp; Casablanca\\&#10;\hline &#10;\end{tabular}&#10;&#10;\end{document}"/>
  <p:tag name="IGUANATEXSIZE" val="15"/>
  <p:tag name="IGUANATEXCURSOR" val="2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5,8653"/>
  <p:tag name="ORIGINALWIDTH" val="1567,71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 AS planeta&#10;FROM Planeta&#10;WHERE dist &gt; 1.00&#10;INTERSECT&#10;SELECT planeta &#10;FROM Satélite&#10;\end{lstlisting}&#10;\end{document}"/>
  <p:tag name="IGUANATEXSIZE" val="20"/>
  <p:tag name="IGUANATEXCURSOR" val="3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501,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l}&#10;\hline&#10;\sch{planeta}\\&#10;\hline&#10;Saturno \\&#10;Júpiter \\&#10;Neptuno \\&#10;\hline&#10;\end{tabular}&#10;&#10;&#10;&#10;&#10;&#10;\end{document}"/>
  <p:tag name="IGUANATEXSIZE" val="15"/>
  <p:tag name="IGUANATEXCURSOR" val="3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86,3039"/>
  <p:tag name="ORIGINALWIDTH" val="1410,1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&#10;FROM Planeta&#10;WHERE nombre LIKE 'M%'&#10;\end{lstlisting}&#10;\end{document}"/>
  <p:tag name="IGUANATEXSIZE" val="20"/>
  <p:tag name="IGUANATEXCURSOR" val="32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516,0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l}&#10;\hline&#10;\sch{nombre}\\&#10;\hline&#10;Mercurio \\&#10;Marte \\&#10;\hline&#10;\end{tabular}&#10;&#10;&#10;&#10;&#10;&#10;\end{document}"/>
  <p:tag name="IGUANATEXSIZE" val="15"/>
  <p:tag name="IGUANATEXCURSOR" val="3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6,5735"/>
  <p:tag name="ORIGINALWIDTH" val="1737,24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&#10;FROM Planeta&#10;WHERE nombre NOT LIKE '%no'&#10;AND dist &gt; 1.00&#10;\end{lstlisting}&#10;\end{document}"/>
  <p:tag name="IGUANATEXSIZE" val="20"/>
  <p:tag name="IGUANATEXCURSOR" val="3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462,814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l}&#10;\hline&#10;\sch{nombre}\\&#10;\hline&#10;Júpiter \\&#10;Marte \\&#10;\hline&#10;\end{tabular}&#10;&#10;&#10;&#10;&#10;&#10;\end{document}"/>
  <p:tag name="IGUANATEXSIZE" val="15"/>
  <p:tag name="IGUANATEXCURSOR" val="3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3935,0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Vino}\\&#10;\hline&#10;\schk{marca} &amp; \schk{nombre} &amp; \schk{año} &amp; \schk{tipo} &amp; \sch{grados} &amp; \sch{origen}  &amp; \sch{ml} &amp; \sch{precio} \\[0.5ex]&#10;\hline &#10;Tarapacá &amp; Gran &amp; 2014 &amp; Carménère &amp; 13,5 &amp; Maipo &amp; 750 &amp; 4500 \\&#10;Concha y Toro &amp; Amelie &amp; 2016 &amp; Chardonnay &amp; 14,0 &amp; Casablanca  &amp; 700 &amp; 3000 \\&#10;Concha y Toro &amp; Gravas &amp; 2015 &amp; Syrah &amp; 14,0 &amp; Maipo   &amp; 700 &amp; 3100 \\\hline &#10;\end{tabular}&#10;&#10;\end{document}"/>
  <p:tag name="IGUANATEXSIZE" val="15"/>
  <p:tag name="IGUANATEXCURSOR" val="2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5,3009"/>
  <p:tag name="ORIGINALWIDTH" val="4120,32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ewcommand{\spa}[1]{{\color{green!80!black}#1}}&#10;\newcommand{\sfa}[1]{{\color{red}#1}}&#10;\tpre&#10;\begin{tabular}{l l l l l}&#10;\hline&#10;\texttt{\%} &amp; 0 o más caracteres &amp; \texttt{sat\%} &amp; \spa{Saturno}, \spa{SAT} &amp; \sfa{asat}\\&#10;\texttt{\_} &amp; un caracter &amp; \texttt{\%sat\_} &amp; \spa{Satu}, \spa{SATu}, \spa{asatu} &amp; \sfa{sat}, \sfa{Saturno}\\&#10;\texttt{[charlist]} &amp; uno de los caracters &amp; sat[uv][r-z]\% &amp; \spa{SatUrno}, \spa{SatvZno} &amp; \sfa{satrno}, \sfa{satuurno}\\&#10;\hline&#10;\end{tabular}&#10;&#10;\end{document}"/>
  <p:tag name="IGUANATEXSIZE" val="20"/>
  <p:tag name="IGUANATEXCURSOR" val="6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3,5563"/>
  <p:tag name="ORIGINALWIDTH" val="1807,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laneta&#10;FROM Aterrizaje&#10;WHERE país IN ('EEUU','ESA')&#10;\end{lstlisting}&#10;\end{document}"/>
  <p:tag name="IGUANATEXSIZE" val="20"/>
  <p:tag name="IGUANATEXCURSOR" val="3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24,6011"/>
  <p:tag name="ORIGINALWIDTH" val="516,0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l}&#10;\hline&#10;\sch{planeta}\\&#10;\hline&#10;Mercurio \\&#10;Venus \\&#10;Marte \\&#10;Marte \\&#10;Júpiter \\&#10;\hline&#10;\end{tabular}&#10;&#10;&#10;&#10;&#10;&#10;\end{document}"/>
  <p:tag name="IGUANATEXSIZE" val="15"/>
  <p:tag name="IGUANATEXCURSOR" val="3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7,3027"/>
  <p:tag name="ORIGINALWIDTH" val="2020,0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laneta&#10;FROM Aterrizaje&#10;WHERE año BETWEEN 1971 and 1978&#10;\end{lstlisting}&#10;\end{document}"/>
  <p:tag name="IGUANATEXSIZE" val="20"/>
  <p:tag name="IGUANATEXCURSOR" val="34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457,56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l}&#10;\hline&#10;\sch{planeta}\\&#10;\hline&#10;Marte \\&#10;Marte \\&#10;Venus \\&#10;\hline&#10;\end{tabular}&#10;&#10;&#10;&#10;&#10;&#10;\end{document}"/>
  <p:tag name="IGUANATEXSIZE" val="15"/>
  <p:tag name="IGUANATEXCURSOR" val="3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774,10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l l r}&#10;%\rlt{Vino}\\&#10;\hline&#10;\sch{marca}\\&#10;\hline &#10;Concha y Toro\\\hline &#10;\end{tabular}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98,5836"/>
  <p:tag name="ORIGINALWIDTH" val="1392,1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multicolumn{2}{l}{$R_1 = \rao{\pi}_{\sch{marca},\sch{origen}}(\rlt{Vino})$}\\&#10;\hline&#10;\sch{marca} &amp; \sch{origen}\\&#10;\hline &#10;Tarapacá &amp; Maipo\\&#10;Concha y Toro &amp; Casablanca \\&#10;Concha y Toro &amp; Maipo \\\hline &#10;\end{tabular}&#10;&#10;\end{document}"/>
  <p:tag name="IGUANATEXSIZE" val="15"/>
  <p:tag name="IGUANATEXCURSOR" val="37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54,7995"/>
  <p:tag name="ORIGINALWIDTH" val="1143,9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}&#10;\multicolumn{2}{l}{$R_3 = R_2 - R_1$}\\&#10;\hline&#10;\sch{marca} &amp; \sch{origen}\\&#10;\hline &#10;Tarapacá &amp; Casablanca\\&#10;\hline &#10;\end{tabular}&#10;&#10;\end{document}"/>
  <p:tag name="IGUANATEXSIZE" val="15"/>
  <p:tag name="IGUANATEXCURSOR" val="32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520,572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sigma}_{\text{condición}}(\rlt{R})$&#10;\end{document}&#10;"/>
  <p:tag name="IGUANATEXSIZE" val="20"/>
  <p:tag name="IGUANATEXCURSOR" val="2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16,35"/>
  <p:tag name="ORIGINALWIDTH" val="1663,7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multicolumn{2}{l}{$R_2 = \rao{\pi}_{\sch{marca}}(\rlt{Vino}) \times \rao{\pi}_{\sch{origen}}(\rlt{Vino})$}\\&#10;\hline&#10;\sch{marca} &amp; \sch{origen}\\&#10;\hline &#10;Tarapacá &amp; Casablanca \\&#10;Tarapacá &amp; Maipo\\&#10;Concha y Toro &amp; Casablanca \\&#10;Concha y Toro &amp; Maipo \\\hline &#10;\end{tabular}&#10;&#10;\end{document}"/>
  <p:tag name="IGUANATEXSIZE" val="15"/>
  <p:tag name="IGUANATEXCURSOR" val="4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1,5505"/>
  <p:tag name="ORIGINALWIDTH" val="1233,92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l l r}&#10;$\rao{\pi}_{\sch{marca}}(R_1) - \rao{\pi}_{\sch{marca}}(R_3)$\\&#10;\hline&#10;\sch{marca}\\&#10;\hline &#10;Concha y Toro\\\hline &#10;\end{tabular}&#10;&#10;\end{document}"/>
  <p:tag name="IGUANATEXSIZE" val="15"/>
  <p:tag name="IGUANATEXCURSOR" val="26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3935,0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Vino}\\&#10;\hline&#10;\schk{marca} &amp; \schk{nombre} &amp; \schk{año} &amp; \schk{tipo} &amp; \sch{grados} &amp; \sch{origen}  &amp; \sch{ml} &amp; \sch{precio} \\[0.5ex]&#10;\hline &#10;Tarapacá &amp; Gran &amp; 2014 &amp; Carménère &amp; 13,5 &amp; Maipo &amp; 750 &amp; 4500 \\&#10;Concha y Toro &amp; Amelie &amp; 2016 &amp; Chardonnay &amp; 14,0 &amp; Casablanca  &amp; 700 &amp; 3000 \\&#10;Concha y Toro &amp; Gravas &amp; 2015 &amp; Syrah &amp; 14,0 &amp; Maipo   &amp; 700 &amp; 3100 \\\hline &#10;\end{tabular}&#10;&#10;\end{document}"/>
  <p:tag name="IGUANATEXSIZE" val="15"/>
  <p:tag name="IGUANATEXCURSOR" val="2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21,0867"/>
  <p:tag name="ORIGINALWIDTH" val="3139,9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r r r}&#10;\textbf{\rlt{Cerveza}}\\&#10;\hline&#10;\schk{marca} &amp; \schk{nombre} &amp; \sch{tipo} &amp; \sch{grados} &amp; \sch{origen} &amp; \sch{ml} &amp; \sch{precio}\\[\ksg]&#10;\hline &#10;Austral &amp; Lager &amp; Lager &amp; 4,6 &amp; Punta Arenas &amp; 330 &amp; 2000 \\ &#10;Austral &amp; Yagan &amp; Ale &amp; 5,0 &amp; Punta Arenas &amp; 330 &amp; 2400 \\&#10;Raco &amp; Amber &amp; Ale &amp; 4,5 &amp; Maipo &amp; 500 &amp; 3000 \\&#10;\hline &#10;\end{tabular}&#10;&#10;\end{document}"/>
  <p:tag name="IGUANATEXSIZE" val="15"/>
  <p:tag name="IGUANATEXCURSOR" val="2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774,10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l l r}&#10;%\rlt{Vino}\\&#10;\hline&#10;\sch{marca}\\&#10;\hline &#10;Concha y Toro\\\hline &#10;\end{tabular}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7,265"/>
  <p:tag name="ORIGINALWIDTH" val="1482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c}&#10;$\rao{\pi}_{\sch{marca},\sch{origen}}(\rlt{Vino}) \,\%\, \rao{\pi}_{\sch{origen}}(\rlt{Vino})$\\&#10;\end{tabular}&#10;\end{document}&#10;"/>
  <p:tag name="IGUANATEXSIZE" val="25"/>
  <p:tag name="IGUANATEXCURSOR" val="3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3935,0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Vino}\\&#10;\hline&#10;\schk{marca} &amp; \schk{nombre} &amp; \schk{año} &amp; \schk{tipo} &amp; \sch{grados} &amp; \sch{origen}  &amp; \sch{ml} &amp; \sch{precio} \\[0.5ex]&#10;\hline &#10;Tarapacá &amp; Gran &amp; 2014 &amp; Carménère &amp; 13,5 &amp; Maipo &amp; 750 &amp; 4500 \\&#10;Concha y Toro &amp; Amelie &amp; 2016 &amp; Chardonnay &amp; 14,0 &amp; Casablanca  &amp; 700 &amp; 3000 \\&#10;Concha y Toro &amp; Gravas &amp; 2015 &amp; Syrah &amp; 14,0 &amp; Maipo   &amp; 700 &amp; 3100 \\\hline &#10;\end{tabular}&#10;&#10;\end{document}"/>
  <p:tag name="IGUANATEXSIZE" val="15"/>
  <p:tag name="IGUANATEXCURSOR" val="2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21,0867"/>
  <p:tag name="ORIGINALWIDTH" val="3139,9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r r r}&#10;\textbf{\rlt{Cerveza}}\\&#10;\hline&#10;\schk{marca} &amp; \schk{nombre} &amp; \sch{tipo} &amp; \sch{grados} &amp; \sch{origen} &amp; \sch{ml} &amp; \sch{precio}\\[\ksg]&#10;\hline &#10;Austral &amp; Lager &amp; Lager &amp; 4,6 &amp; Punta Arenas &amp; 330 &amp; 2000 \\ &#10;Austral &amp; Yagan &amp; Ale &amp; 5,0 &amp; Punta Arenas &amp; 330 &amp; 2400 \\&#10;Raco &amp; Amber &amp; Ale &amp; 4,5 &amp; Maipo &amp; 500 &amp; 3000 \\&#10;\hline &#10;\end{tabular}&#10;&#10;\end{document}"/>
  <p:tag name="IGUANATEXSIZE" val="15"/>
  <p:tag name="IGUANATEXCURSOR" val="2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3097,9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r r r}&#10;%\textbf{\rlt{Cervezas}}\\&#10;\hline&#10;\sch{marca} &amp; \sch{nombre} &amp; \sch{tipo} &amp; \sch{grados} &amp; \sch{origen} &amp; \sch{ml} &amp; \sch{precio}\\\hline &#10;Austral &amp; Lager &amp; Lager &amp; 4,6 &amp; Punta Arenas &amp; 330 &amp; 2000 \\ &#10;Austral &amp; Yagan &amp; Ale &amp; 5,0 &amp; Punta Arenas &amp; 330 &amp; 2400 \\&#10;Raco &amp; Amber &amp; Ale &amp; 4,5 &amp; Maipo &amp; 500 &amp; 3000 \\\hline &#10;\end{tabular}&#10;&#10;\end{document}"/>
  <p:tag name="IGUANATEXSIZE" val="15"/>
  <p:tag name="IGUANATEXCURSOR" val="57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2,0394"/>
  <p:tag name="ORIGINALWIDTH" val="1402,6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r@{~~~}l}&#10;\textsc{Álgebra:} &amp; &#10;$\rlt{Cerveza}$\\[1ex]&#10;\textsc{Cálculo:} &amp; $\{ C \mid C \in \rlt{Cerveza} \}$&#10;\end{tabular}&#10;\end{document}&#10;"/>
  <p:tag name="IGUANATEXSIZE" val="18"/>
  <p:tag name="IGUANATEXCURSOR" val="29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41,29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cap \rlt{R$_2$}$&#10;\end{document}&#10;"/>
  <p:tag name="IGUANATEXSIZE" val="20"/>
  <p:tag name="IGUANATEXCURSOR" val="2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3097,9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r r r}&#10;%\textbf{\rlt{Cervezas}}\\&#10;\hline&#10;\sch{marca} &amp; \sch{nombre} &amp; \sch{tipo} &amp; \sch{grados} &amp; \sch{origen} &amp; \sch{ml} &amp; \sch{precio}\\\hline &#10;Austral &amp; Lager &amp; Lager &amp; 4,6 &amp; Punta Arenas &amp; 330 &amp; 2000 \\ &#10;Austral &amp; Yagan &amp; Ale &amp; 5,0 &amp; Punta Arenas &amp; 330 &amp; 2400 \\\hline &#10;\end{tabular}&#10;&#10;\end{document}"/>
  <p:tag name="IGUANATEXSIZE" val="15"/>
  <p:tag name="IGUANATEXCURSOR" val="26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3935,0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Vino}\\&#10;\hline&#10;\schk{marca} &amp; \schk{nombre} &amp; \schk{año} &amp; \schk{tipo} &amp; \sch{grados} &amp; \sch{origen}  &amp; \sch{ml} &amp; \sch{precio} \\[0.5ex]&#10;\hline &#10;Tarapacá &amp; Gran &amp; 2014 &amp; Carménère &amp; 13,5 &amp; Maipo &amp; 750 &amp; 4500 \\&#10;Concha y Toro &amp; Amelie &amp; 2016 &amp; Chardonnay &amp; 14,0 &amp; Casablanca  &amp; 700 &amp; 3000 \\&#10;Concha y Toro &amp; Gravas &amp; 2015 &amp; Syrah &amp; 14,0 &amp; Maipo   &amp; 700 &amp; 3100 \\\hline &#10;\end{tabular}&#10;&#10;\end{document}"/>
  <p:tag name="IGUANATEXSIZE" val="15"/>
  <p:tag name="IGUANATEXCURSOR" val="2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21,0867"/>
  <p:tag name="ORIGINALWIDTH" val="3139,9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r r r}&#10;\textbf{\rlt{Cerveza}}\\&#10;\hline&#10;\schk{marca} &amp; \schk{nombre} &amp; \sch{tipo} &amp; \sch{grados} &amp; \sch{origen} &amp; \sch{ml} &amp; \sch{precio}\\[\ksg]&#10;\hline &#10;Austral &amp; Lager &amp; Lager &amp; 4,6 &amp; Punta Arenas &amp; 330 &amp; 2000 \\ &#10;Austral &amp; Yagan &amp; Ale &amp; 5,0 &amp; Punta Arenas &amp; 330 &amp; 2400 \\&#10;Raco &amp; Amber &amp; Ale &amp; 4,5 &amp; Maipo &amp; 500 &amp; 3000 \\&#10;\hline &#10;\end{tabular}&#10;&#10;\end{document}"/>
  <p:tag name="IGUANATEXSIZE" val="15"/>
  <p:tag name="IGUANATEXCURSOR" val="2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3,5396"/>
  <p:tag name="ORIGINALWIDTH" val="2355,32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r@{~~~}l}&#10;\textsc{Álgebra:} &amp; &#10;$\rao{\sigma}_{\sch{marca}=\text{Austral}}(\rlt{Cerveza})$\\[1ex]&#10;\textsc{Cálculo:} &amp; $\{ C \mid C \in \rlt{Cerveza} \wedge C.\sch{marca} = \text{Austral} \}$&#10;&#10;\end{tabular}&#10;\end{document}&#10;"/>
  <p:tag name="IGUANATEXSIZE" val="18"/>
  <p:tag name="IGUANATEXCURSOR" val="4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3032,67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r r r}&#10;%\textbf{\rlt{Cerveza}}\\&#10;\hline&#10;\sch{marca} &amp; \sch{nombre} &amp; \sch{tipo} &amp; \sch{grados} &amp; \sch{origen} &amp; \sch{ml} &amp; \sch{precio}\\\hline &#10;Austral &amp; Yagan &amp; Ale &amp; 5,0 &amp; Punta Arenas &amp; 330 &amp; 2400 \\\hline &#10;\end{tabular}&#10;&#10;\end{document}"/>
  <p:tag name="IGUANATEXSIZE" val="15"/>
  <p:tag name="IGUANATEXCURSOR" val="26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3935,0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Vino}\\&#10;\hline&#10;\schk{marca} &amp; \schk{nombre} &amp; \schk{año} &amp; \schk{tipo} &amp; \sch{grados} &amp; \sch{origen}  &amp; \sch{ml} &amp; \sch{precio} \\[0.5ex]&#10;\hline &#10;Tarapacá &amp; Gran &amp; 2014 &amp; Carménère &amp; 13,5 &amp; Maipo &amp; 750 &amp; 4500 \\&#10;Concha y Toro &amp; Amelie &amp; 2016 &amp; Chardonnay &amp; 14,0 &amp; Casablanca  &amp; 700 &amp; 3000 \\&#10;Concha y Toro &amp; Gravas &amp; 2015 &amp; Syrah &amp; 14,0 &amp; Maipo   &amp; 700 &amp; 3100 \\\hline &#10;\end{tabular}&#10;&#10;\end{document}"/>
  <p:tag name="IGUANATEXSIZE" val="15"/>
  <p:tag name="IGUANATEXCURSOR" val="2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21,0867"/>
  <p:tag name="ORIGINALWIDTH" val="3139,9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r r r}&#10;\textbf{\rlt{Cerveza}}\\&#10;\hline&#10;\schk{marca} &amp; \schk{nombre} &amp; \sch{tipo} &amp; \sch{grados} &amp; \sch{origen} &amp; \sch{ml} &amp; \sch{precio}\\[\ksg]&#10;\hline &#10;Austral &amp; Lager &amp; Lager &amp; 4,6 &amp; Punta Arenas &amp; 330 &amp; 2000 \\ &#10;Austral &amp; Yagan &amp; Ale &amp; 5,0 &amp; Punta Arenas &amp; 330 &amp; 2400 \\&#10;Raco &amp; Amber &amp; Ale &amp; 4,5 &amp; Maipo &amp; 500 &amp; 3000 \\&#10;\hline &#10;\end{tabular}&#10;&#10;\end{document}"/>
  <p:tag name="IGUANATEXSIZE" val="15"/>
  <p:tag name="IGUANATEXCURSOR" val="2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2,0394"/>
  <p:tag name="ORIGINALWIDTH" val="2887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r@{~~~}l}&#10;\textsc{Álgebra:} &amp; &#10;$\rao{\sigma}_{\sch{tipo}=\text{Ale} \wedge \sch{grados} &gt; 4,8}(\rlt{Cerveza})$\\[1ex]&#10;\textsc{Cálculo:} &amp; $\{ C \mid C \in \rlt{Cerveza} \wedge C.\sch{tipo} = \text{Ale}  \wedge C.\sch{grados} &gt; 4,\!8 \}$&#10;\end{tabular}&#10;\end{document}&#10;"/>
  <p:tag name="IGUANATEXSIZE" val="18"/>
  <p:tag name="IGUANATEXCURSOR" val="47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369,051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%\rlt{Cerveza}\\&#10;\hline&#10;\sch{tipo}\\&#10;\hline &#10;Ale\\&#10;Lager\\\hline &#10;\end{tabular}&#10;&#10;\end{document}"/>
  <p:tag name="IGUANATEXSIZE" val="15"/>
  <p:tag name="IGUANATEXCURSOR" val="26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3935,0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Vino}\\&#10;\hline&#10;\schk{marca} &amp; \schk{nombre} &amp; \schk{año} &amp; \schk{tipo} &amp; \sch{grados} &amp; \sch{origen}  &amp; \sch{ml} &amp; \sch{precio} \\[0.5ex]&#10;\hline &#10;Tarapacá &amp; Gran &amp; 2014 &amp; Carménère &amp; 13,5 &amp; Maipo &amp; 750 &amp; 4500 \\&#10;Concha y Toro &amp; Amelie &amp; 2016 &amp; Chardonnay &amp; 14,0 &amp; Casablanca  &amp; 700 &amp; 3000 \\&#10;Concha y Toro &amp; Gravas &amp; 2015 &amp; Syrah &amp; 14,0 &amp; Maipo   &amp; 700 &amp; 3100 \\\hline &#10;\end{tabular}&#10;&#10;\end{document}"/>
  <p:tag name="IGUANATEXSIZE" val="15"/>
  <p:tag name="IGUANATEXCURSOR" val="2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41,29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cup \rlt{R$_2$}$&#10;\end{document}&#10;"/>
  <p:tag name="IGUANATEXSIZE" val="20"/>
  <p:tag name="IGUANATEXCURSOR" val="2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21,0867"/>
  <p:tag name="ORIGINALWIDTH" val="3139,9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r r r}&#10;\textbf{\rlt{Cerveza}}\\&#10;\hline&#10;\schk{marca} &amp; \schk{nombre} &amp; \sch{tipo} &amp; \sch{grados} &amp; \sch{origen} &amp; \sch{ml} &amp; \sch{precio}\\[\ksg]&#10;\hline &#10;Austral &amp; Lager &amp; Lager &amp; 4,6 &amp; Punta Arenas &amp; 330 &amp; 2000 \\ &#10;Austral &amp; Yagan &amp; Ale &amp; 5,0 &amp; Punta Arenas &amp; 330 &amp; 2400 \\&#10;Raco &amp; Amber &amp; Ale &amp; 4,5 &amp; Maipo &amp; 500 &amp; 3000 \\&#10;\hline &#10;\end{tabular}&#10;&#10;\end{document}"/>
  <p:tag name="IGUANATEXSIZE" val="15"/>
  <p:tag name="IGUANATEXCURSOR" val="2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2,0394"/>
  <p:tag name="ORIGINALWIDTH" val="2248,81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r@{~~~}l}&#10;\textsc{Álgebra:} &amp; &#10;$\rao{\pi}_{\sch{tipo}}(\rlt{Cerveza})$\\[1ex]&#10;\textsc{Cálculo:} &amp; $\{ P \mid \exists C \in \rlt{Cerveza} ( C.\sch{tipo} = P.\sch{tipo}) \}$&#10;\end{tabular}&#10;\end{document}&#10;"/>
  <p:tag name="IGUANATEXSIZE" val="18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3935,0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Vino}\\&#10;\hline&#10;\schk{marca} &amp; \schk{nombre} &amp; \schk{año} &amp; \schk{tipo} &amp; \sch{grados} &amp; \sch{origen}  &amp; \sch{ml} &amp; \sch{precio} \\[0.5ex]&#10;\hline &#10;Tarapacá &amp; Gran &amp; 2014 &amp; Carménère &amp; 13,5 &amp; Maipo &amp; 750 &amp; 4500 \\&#10;Concha y Toro &amp; Amelie &amp; 2016 &amp; Chardonnay &amp; 14,0 &amp; Casablanca  &amp; 700 &amp; 3000 \\&#10;Concha y Toro &amp; Gravas &amp; 2015 &amp; Syrah &amp; 14,0 &amp; Maipo   &amp; 700 &amp; 3100 \\\hline &#10;\end{tabular}&#10;&#10;\end{document}"/>
  <p:tag name="IGUANATEXSIZE" val="15"/>
  <p:tag name="IGUANATEXCURSOR" val="2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21,0867"/>
  <p:tag name="ORIGINALWIDTH" val="3139,9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r r r}&#10;\textbf{\rlt{Cerveza}}\\&#10;\hline&#10;\schk{marca} &amp; \schk{nombre} &amp; \sch{tipo} &amp; \sch{grados} &amp; \sch{origen} &amp; \sch{ml} &amp; \sch{precio}\\[\ksg]&#10;\hline &#10;Austral &amp; Lager &amp; Lager &amp; 4,6 &amp; Punta Arenas &amp; 330 &amp; 2000 \\ &#10;Austral &amp; Yagan &amp; Ale &amp; 5,0 &amp; Punta Arenas &amp; 330 &amp; 2400 \\&#10;Raco &amp; Amber &amp; Ale &amp; 4,5 &amp; Maipo &amp; 500 &amp; 3000 \\&#10;\hline &#10;\end{tabular}&#10;&#10;\end{document}"/>
  <p:tag name="IGUANATEXSIZE" val="15"/>
  <p:tag name="IGUANATEXCURSOR" val="2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303,792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%\rlt{Cerveza}\\&#10;\hline&#10;\sch{tipo}\\&#10;\hline &#10;Ale\\&#10;\hline &#10;\end{tabular}&#10;&#10;\end{document}"/>
  <p:tag name="IGUANATEXSIZE" val="15"/>
  <p:tag name="IGUANATEXCURSOR" val="3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7,2901"/>
  <p:tag name="ORIGINALWIDTH" val="3046,1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r@{~~~}l}&#10;\textsc{Álgebra:} &amp; &#10;$\rao{\pi}_{\sch{tipo}}\big(\rao{\sigma}_{\sch{grados}&gt;4,8}(\rlt{Cerveza})\big)$\\[1ex]&#10;\textsc{Cálculo:} &amp; $\{ P \mid \exists C \in \rlt{Cerveza} ( C.\sch{tipo} = P.\sch{tipo} \wedge C.\sch{grados} &gt; 4,\!8) \}$&#10;\end{tabular}&#10;\end{document}&#10;"/>
  <p:tag name="IGUANATEXSIZE" val="18"/>
  <p:tag name="IGUANATEXCURSOR" val="48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6,8054"/>
  <p:tag name="ORIGINALWIDTH" val="3171,44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r@{~~~}l}&#10;\textsc{Álgebra:} &amp; &#10;$\rao{\pi}_{\sch{marca}}\big(\rao{\sigma}_{\sch{tipo}=\text{Ale}}(\rlt{Cerveza})\big) \,\cap\, \rao{\pi}_{\sch{marca}}\big(\rao{\sigma}_{\sch{tipo}=\text{Lager}}(\rlt{Cerveza})\big)$\\[1ex]&#10;\textsc{Cálculo:} &amp; \scriptsize $\{ P \mid \exists C_1 \in \rlt{Cerveza} ( C_1.\sch{marca} = P.\sch{marca} \wedge C_1.\sch{tipo} = \text{ale}) \wedge$\\&#10;                  &amp; \scriptsize \qquad~~ $\exists C_2 \in \rlt{Cerveza} ( C_2.\sch{marca} = P.\sch{marca} \wedge C_2.\sch{tipo} = \text{lager})$\}&#10;\end{tabular}&#10;\end{document}&#10;"/>
  <p:tag name="IGUANATEXSIZE" val="18"/>
  <p:tag name="IGUANATEXCURSOR" val="4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3935,0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Vino}\\&#10;\hline&#10;\schk{marca} &amp; \schk{nombre} &amp; \schk{año} &amp; \schk{tipo} &amp; \sch{grados} &amp; \sch{origen}  &amp; \sch{ml} &amp; \sch{precio} \\[0.5ex]&#10;\hline &#10;Tarapacá &amp; Gran &amp; 2014 &amp; Carménère &amp; 13,5 &amp; Maipo &amp; 750 &amp; 4500 \\&#10;Concha y Toro &amp; Amelie &amp; 2016 &amp; Chardonnay &amp; 14,0 &amp; Casablanca  &amp; 700 &amp; 3000 \\&#10;Concha y Toro &amp; Gravas &amp; 2015 &amp; Syrah &amp; 14,0 &amp; Maipo   &amp; 700 &amp; 3100 \\\hline &#10;\end{tabular}&#10;&#10;\end{document}"/>
  <p:tag name="IGUANATEXSIZE" val="15"/>
  <p:tag name="IGUANATEXCURSOR" val="2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21,0867"/>
  <p:tag name="ORIGINALWIDTH" val="3139,9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r r r}&#10;\textbf{\rlt{Cerveza}}\\&#10;\hline&#10;\schk{marca} &amp; \schk{nombre} &amp; \sch{tipo} &amp; \sch{grados} &amp; \sch{origen} &amp; \sch{ml} &amp; \sch{precio}\\[\ksg]&#10;\hline &#10;Austral &amp; Lager &amp; Lager &amp; 4,6 &amp; Punta Arenas &amp; 330 &amp; 2000 \\ &#10;Austral &amp; Yagan &amp; Ale &amp; 5,0 &amp; Punta Arenas &amp; 330 &amp; 2400 \\&#10;Raco &amp; Amber &amp; Ale &amp; 4,5 &amp; Maipo &amp; 500 &amp; 3000 \\&#10;\hline &#10;\end{tabular}&#10;&#10;\end{document}"/>
  <p:tag name="IGUANATEXSIZE" val="15"/>
  <p:tag name="IGUANATEXCURSOR" val="2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441,061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%\rlt{Vino}\\&#10;\hline&#10;\sch{marca}\\&#10;\hline &#10;Austral \\\hline &#10;\end{tabular}&#10;&#10;\end{document}"/>
  <p:tag name="IGUANATEXSIZE" val="15"/>
  <p:tag name="IGUANATEXCURSOR" val="3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52,5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times \rlt{R$_2$}$&#10;\end{document}&#10;"/>
  <p:tag name="IGUANATEXSIZE" val="20"/>
  <p:tag name="IGUANATEXCURSOR" val="2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3935,0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Vino}\\&#10;\hline&#10;\schk{marca} &amp; \schk{nombre} &amp; \schk{año} &amp; \schk{tipo} &amp; \sch{grados} &amp; \sch{origen}  &amp; \sch{ml} &amp; \sch{precio} \\[0.5ex]&#10;\hline &#10;Tarapacá &amp; Gran &amp; 2014 &amp; Carménère &amp; 13,5 &amp; Maipo &amp; 750 &amp; 4500 \\&#10;Concha y Toro &amp; Amelie &amp; 2016 &amp; Chardonnay &amp; 14,0 &amp; Casablanca  &amp; 700 &amp; 3000 \\&#10;Concha y Toro &amp; Gravas &amp; 2015 &amp; Syrah &amp; 14,0 &amp; Maipo   &amp; 700 &amp; 3100 \\\hline &#10;\end{tabular}&#10;&#10;\end{document}"/>
  <p:tag name="IGUANATEXSIZE" val="15"/>
  <p:tag name="IGUANATEXCURSOR" val="2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21,0867"/>
  <p:tag name="ORIGINALWIDTH" val="3139,9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r r r}&#10;\textbf{\rlt{Cerveza}}\\&#10;\hline&#10;\schk{marca} &amp; \schk{nombre} &amp; \sch{tipo} &amp; \sch{grados} &amp; \sch{origen} &amp; \sch{ml} &amp; \sch{precio}\\[\ksg]&#10;\hline &#10;Austral &amp; Lager &amp; Lager &amp; 4,6 &amp; Punta Arenas &amp; 330 &amp; 2000 \\ &#10;Austral &amp; Yagan &amp; Ale &amp; 5,0 &amp; Punta Arenas &amp; 330 &amp; 2400 \\&#10;Raco &amp; Amber &amp; Ale &amp; 4,5 &amp; Maipo &amp; 500 &amp; 3000 \\&#10;\hline &#10;\end{tabular}&#10;&#10;\end{document}"/>
  <p:tag name="IGUANATEXSIZE" val="15"/>
  <p:tag name="IGUANATEXCURSOR" val="2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398,30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%\rlt{Vino}\\&#10;\hline&#10;\sch{marca}\\&#10;\hline &#10;Raco \\\hline &#10;\end{tabular}&#10;&#10;\end{document}"/>
  <p:tag name="IGUANATEXSIZE" val="15"/>
  <p:tag name="IGUANATEXCURSOR" val="3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6,8054"/>
  <p:tag name="ORIGINALWIDTH" val="3238,20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r@{~~~}l}&#10;\textsc{Álgebra:} &amp; &#10;$\rao{\pi}_{\sch{marca}}\big(\rao{\sigma}_{\sch{tipo}=\text{Ale}}(\rlt{Cerveza})\big) \,\setminus\, \rao{\pi}_{\sch{marca}}\big(\rao{\sigma}_{\sch{tipo}=\text{Lager}}(\rlt{Cerveza})\big)$\\[1ex]&#10;\textsc{Cálculo:} &amp; \scriptsize $\{ P \mid \exists C_1 \in \rlt{Cerveza} ( C_1.\sch{marca} = P.\sch{marca} \wedge C_1.\sch{tipo} = \text{ale}) \wedge$\\&#10;                  &amp; \scriptsize \qquad~~ $\neg\exists C_2 \in \rlt{Cerveza} ( C_2.\sch{marca} = P.\sch{marca} \wedge C_2.\sch{tipo} = \text{lager})$\}&#10;\end{tabular}&#10;\end{document}&#10;"/>
  <p:tag name="IGUANATEXSIZE" val="18"/>
  <p:tag name="IGUANATEXCURSOR" val="4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3935,0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Vino}\\&#10;\hline&#10;\schk{marca} &amp; \schk{nombre} &amp; \schk{año} &amp; \schk{tipo} &amp; \sch{grados} &amp; \sch{origen}  &amp; \sch{ml} &amp; \sch{precio} \\[0.5ex]&#10;\hline &#10;Tarapacá &amp; Gran &amp; 2014 &amp; Carménère &amp; 13,5 &amp; Maipo &amp; 750 &amp; 4500 \\&#10;Concha y Toro &amp; Amelie &amp; 2016 &amp; Chardonnay &amp; 14,0 &amp; Casablanca  &amp; 700 &amp; 3000 \\&#10;Concha y Toro &amp; Gravas &amp; 2015 &amp; Syrah &amp; 14,0 &amp; Maipo   &amp; 700 &amp; 3100 \\\hline &#10;\end{tabular}&#10;&#10;\end{document}"/>
  <p:tag name="IGUANATEXSIZE" val="15"/>
  <p:tag name="IGUANATEXCURSOR" val="2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21,0867"/>
  <p:tag name="ORIGINALWIDTH" val="3139,9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r r r}&#10;\textbf{\rlt{Cerveza}}\\&#10;\hline&#10;\schk{marca} &amp; \schk{nombre} &amp; \sch{tipo} &amp; \sch{grados} &amp; \sch{origen} &amp; \sch{ml} &amp; \sch{precio}\\[\ksg]&#10;\hline &#10;Austral &amp; Lager &amp; Lager &amp; 4,6 &amp; Punta Arenas &amp; 330 &amp; 2000 \\ &#10;Austral &amp; Yagan &amp; Ale &amp; 5,0 &amp; Punta Arenas &amp; 330 &amp; 2400 \\&#10;Raco &amp; Amber &amp; Ale &amp; 4,5 &amp; Maipo &amp; 500 &amp; 3000 \\&#10;\hline &#10;\end{tabular}&#10;&#10;\end{document}"/>
  <p:tag name="IGUANATEXSIZE" val="15"/>
  <p:tag name="IGUANATEXCURSOR" val="2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17,5722"/>
  <p:tag name="ORIGINALWIDTH" val="3171,44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r@{~~~}l}&#10;\textsc{Álgebra:} &amp; &#10;$\rao{\pi}_{\sch{marca}}\big(\rao{\sigma}_{\sch{tipo}=\text{Ale}\,\,\vee\,\,\sch{tipo}=\text{Lager}}(\rlt{Cerveza})\big)$\\&#10;       \textit{o}: &amp; $\rao{\pi}_{\sch{marca}}\big(\rao{\sigma}_{\sch{tipo}=\text{Ale}}(\rlt{Cerveza})\big) \,\cup\, \rao{\pi}_{\sch{marca}}\big(\rao{\sigma}_{\sch{tipo}=\text{Lager}}(\rlt{Cerveza})\big)$\\[1ex]&#10;\textsc{Cálculo:} &amp; \scriptsize $\{ P \mid \exists C_1 \in \rlt{Cerveza} ( C_1.\sch{marca} = P.\sch{marca} \wedge C_1.\sch{tipo} = \text{ale}) \vee$\\&#10;                  &amp; \scriptsize \qquad~~ $\exists C_2 \in \rlt{Cerveza} ( C_2.\sch{marca} = P.\sch{marca} \wedge C_2.\sch{tipo} = \text{lager})$\}&#10;\end{tabular}&#10;\end{document}&#10;"/>
  <p:tag name="IGUANATEXSIZE" val="18"/>
  <p:tag name="IGUANATEXCURSOR" val="6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441,061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%\rlt{Vino}\\&#10;\hline&#10;\sch{marca}\\&#10;\hline &#10;Raco \\&#10;Austral \\\hline &#10;\end{tabular}&#10;&#10;\end{document}"/>
  <p:tag name="IGUANATEXSIZE" val="15"/>
  <p:tag name="IGUANATEXCURSOR" val="3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3935,0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Vino}\\&#10;\hline&#10;\schk{marca} &amp; \schk{nombre} &amp; \schk{año} &amp; \schk{tipo} &amp; \sch{grados} &amp; \sch{origen}  &amp; \sch{ml} &amp; \sch{precio} \\[0.5ex]&#10;\hline &#10;Tarapacá &amp; Gran &amp; 2014 &amp; Carménère &amp; 13,5 &amp; Maipo &amp; 750 &amp; 4500 \\&#10;Concha y Toro &amp; Amelie &amp; 2016 &amp; Chardonnay &amp; 14,0 &amp; Casablanca  &amp; 700 &amp; 3000 \\&#10;Concha y Toro &amp; Gravas &amp; 2015 &amp; Syrah &amp; 14,0 &amp; Maipo   &amp; 700 &amp; 3100 \\\hline &#10;\end{tabular}&#10;&#10;\end{document}"/>
  <p:tag name="IGUANATEXSIZE" val="15"/>
  <p:tag name="IGUANATEXCURSOR" val="2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21,0867"/>
  <p:tag name="ORIGINALWIDTH" val="3139,9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r r r}&#10;\textbf{\rlt{Cerveza}}\\&#10;\hline&#10;\schk{marca} &amp; \schk{nombre} &amp; \sch{tipo} &amp; \sch{grados} &amp; \sch{origen} &amp; \sch{ml} &amp; \sch{precio}\\[\ksg]&#10;\hline &#10;Austral &amp; Lager &amp; Lager &amp; 4,6 &amp; Punta Arenas &amp; 330 &amp; 2000 \\ &#10;Austral &amp; Yagan &amp; Ale &amp; 5,0 &amp; Punta Arenas &amp; 330 &amp; 2400 \\&#10;Raco &amp; Amber &amp; Ale &amp; 4,5 &amp; Maipo &amp; 500 &amp; 3000 \\&#10;\hline &#10;\end{tabular}&#10;&#10;\end{document}"/>
  <p:tag name="IGUANATEXSIZE" val="15"/>
  <p:tag name="IGUANATEXCURSOR" val="2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52,5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- \rlt{R$_2$}$&#10;\end{document}&#10;"/>
  <p:tag name="IGUANATEXSIZE" val="20"/>
  <p:tag name="IGUANATEXCURSOR" val="2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17,5722"/>
  <p:tag name="ORIGINALWIDTH" val="3167,6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r@{~~~}l}&#10;\textsc{Álgebra:} &amp; &#10;$\rao{\pi}_{\sch{marca}}\big(\rao{\sigma}_{\sch{tipo}=\text{Ale}\,\,\vee\,\,\sch{tipo}=\text{Lager}}(\rlt{Cerveza})\big)$\\&#10;       \textit{o}: &amp; $\rao{\pi}_{\sch{marca}}\big(\rao{\sigma}_{\sch{tipo}=\text{Ale}}(\rlt{Cerveza})\big) \,\cup\, \rao{\pi}_{\sch{marca}}\big(\rao{\sigma}_{\sch{tipo}=\text{Lager}}(\rlt{Cerveza})\big)$\\[1ex]&#10;\textsc{Cálculo:} &amp; \scriptsize $\{ P \mid \exists C \in \rlt{Cerveza} ( C.\sch{marca} = P.\sch{marca}\, \wedge$ \\&#10;                   &amp; \scriptsize \qquad~~ $(C.\sch{tipo} = \text{ale} \vee C.\sch{tipo} = \text{lager}) \}$\\&#10;%                  &amp; \scriptsize \qquad~~ $\exists C_2 \in \rlt{Cerveza} ( C_2.\sch{marca} = P.\sch{marca} \wedge C_2.\sch{tipo} = \text{lager})$\}&#10;\end{tabular}&#10;\end{document}&#10;"/>
  <p:tag name="IGUANATEXSIZE" val="18"/>
  <p:tag name="IGUANATEXCURSOR" val="7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441,061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%\rlt{Vino}\\&#10;\hline&#10;\sch{marca}\\&#10;\hline &#10;Raco \\&#10;Austral \\\hline &#10;\end{tabular}&#10;&#10;\end{document}"/>
  <p:tag name="IGUANATEXSIZE" val="15"/>
  <p:tag name="IGUANATEXCURSOR" val="3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3935,0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Vino}\\&#10;\hline&#10;\schk{marca} &amp; \schk{nombre} &amp; \schk{año} &amp; \schk{tipo} &amp; \sch{grados} &amp; \sch{origen}  &amp; \sch{ml} &amp; \sch{precio} \\[0.5ex]&#10;\hline &#10;Tarapacá &amp; Gran &amp; 2014 &amp; Carménère &amp; 13,5 &amp; Maipo &amp; 750 &amp; 4500 \\&#10;Concha y Toro &amp; Amelie &amp; 2016 &amp; Chardonnay &amp; 14,0 &amp; Casablanca  &amp; 700 &amp; 3000 \\&#10;Concha y Toro &amp; Gravas &amp; 2015 &amp; Syrah &amp; 14,0 &amp; Maipo   &amp; 700 &amp; 3100 \\\hline &#10;\end{tabular}&#10;&#10;\end{document}"/>
  <p:tag name="IGUANATEXSIZE" val="15"/>
  <p:tag name="IGUANATEXCURSOR" val="2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21,0867"/>
  <p:tag name="ORIGINALWIDTH" val="3139,9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r r r}&#10;\textbf{\rlt{Cerveza}}\\&#10;\hline&#10;\schk{marca} &amp; \schk{nombre} &amp; \sch{tipo} &amp; \sch{grados} &amp; \sch{origen} &amp; \sch{ml} &amp; \sch{precio}\\[\ksg]&#10;\hline &#10;Austral &amp; Lager &amp; Lager &amp; 4,6 &amp; Punta Arenas &amp; 330 &amp; 2000 \\ &#10;Austral &amp; Yagan &amp; Ale &amp; 5,0 &amp; Punta Arenas &amp; 330 &amp; 2400 \\&#10;Raco &amp; Amber &amp; Ale &amp; 4,5 &amp; Maipo &amp; 500 &amp; 3000 \\&#10;\hline &#10;\end{tabular}&#10;&#10;\end{document}"/>
  <p:tag name="IGUANATEXSIZE" val="15"/>
  <p:tag name="IGUANATEXCURSOR" val="2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1034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l l r}&#10;%\rlt{Vino}\\&#10;\hline&#10;\sch{nombre1} &amp; \sch{nombre2}\\&#10;\hline &#10;Lager &amp; Amber\\&#10;Yagan &amp; Lager\\&#10;Yagan &amp; Amber\\\hline &#10;\end{tabular}&#10;&#10;\end{document}"/>
  <p:tag name="IGUANATEXSIZE" val="15"/>
  <p:tag name="IGUANATEXCURSOR" val="3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35,3387"/>
  <p:tag name="ORIGINALWIDTH" val="3064,92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r@{~~~}l}&#10;\textsc{Álgebra:} &amp; &#10;  $\rao{\pi}_{\sch{nombre$_1$},\sch{nombre$_2$}}\big( \rao{\sigma}_{\sch{grados$_1$}&gt;\sch{grados$_2$}}(\rlt{Cerveza$_1$} \times \rlt{Cerveza$_2$})\big)$\\&#10; \textit{o}: &amp; $\rao{\pi}_{\sch{nombre$_1$},\sch{nombre$_2$}}\big(\rlt{Cerveza$_1$} \bowtie_{\sch{grados$_1$}&gt;\sch{grados$_2$}} \rlt{Cerveza$_2$}\big)$\\[1ex]&#10;\textsc{Cálculo:} &amp; \scriptsize $\{ P \mid \exists C_1, C_2 \in \rlt{Cerveza} ( C_1.\sch{nombre} = P.\sch{nombre$_1$} \wedge$ \\&#10;                  &amp; \scriptsize \qquad~~ $C_2.\sch{nombre} = P.\sch{nombre$_2$} \wedge$ \\&#10;                  &amp; \scriptsize \qquad~~ $C_1.\sch{grados} &gt; C_2.\sch{grados})$\}\\&#10;\end{tabular}&#10;\end{document}&#10;"/>
  <p:tag name="IGUANATEXSIZE" val="18"/>
  <p:tag name="IGUANATEXCURSOR" val="4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3935,0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Vino}\\&#10;\hline&#10;\schk{marca} &amp; \schk{nombre} &amp; \schk{año} &amp; \schk{tipo} &amp; \sch{grados} &amp; \sch{origen}  &amp; \sch{ml} &amp; \sch{precio} \\[0.5ex]&#10;\hline &#10;Tarapacá &amp; Gran &amp; 2014 &amp; Carménère &amp; 13,5 &amp; Maipo &amp; 750 &amp; 4500 \\&#10;Concha y Toro &amp; Amelie &amp; 2016 &amp; Chardonnay &amp; 14,0 &amp; Casablanca  &amp; 700 &amp; 3000 \\&#10;Concha y Toro &amp; Gravas &amp; 2015 &amp; Syrah &amp; 14,0 &amp; Maipo   &amp; 700 &amp; 3100 \\\hline &#10;\end{tabular}&#10;&#10;\end{document}"/>
  <p:tag name="IGUANATEXSIZE" val="15"/>
  <p:tag name="IGUANATEXCURSOR" val="2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21,0867"/>
  <p:tag name="ORIGINALWIDTH" val="3139,9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r r r}&#10;\textbf{\rlt{Cerveza}}\\&#10;\hline&#10;\schk{marca} &amp; \schk{nombre} &amp; \sch{tipo} &amp; \sch{grados} &amp; \sch{origen} &amp; \sch{ml} &amp; \sch{precio}\\[\ksg]&#10;\hline &#10;Austral &amp; Lager &amp; Lager &amp; 4,6 &amp; Punta Arenas &amp; 330 &amp; 2000 \\ &#10;Austral &amp; Yagan &amp; Ale &amp; 5,0 &amp; Punta Arenas &amp; 330 &amp; 2400 \\&#10;Raco &amp; Amber &amp; Ale &amp; 4,5 &amp; Maipo &amp; 500 &amp; 3000 \\&#10;\hline &#10;\end{tabular}&#10;&#10;\end{document}"/>
  <p:tag name="IGUANATEXSIZE" val="15"/>
  <p:tag name="IGUANATEXCURSOR" val="2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774,10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l l r}&#10;%\rlt{Vino}\\&#10;\hline&#10;\sch{marca}\\&#10;\hline &#10;Concha y Toro\\\hline &#10;\end{tabular}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9,018"/>
  <p:tag name="ORIGINALWIDTH" val="2048,53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r@{~~~}l}&#10;\textsc{Álgebra:} &amp; &#10;  $\rao{\pi}_{\sch{marca},\sch{origen}}(\rlt{Vino}) \,\%\, \rao{\pi}_{\sch{origen}}(\rlt{Vino})$\\\\&#10;\end{tabular}&#10;\end{document}&#10;"/>
  <p:tag name="IGUANATEXSIZE" val="18"/>
  <p:tag name="IGUANATEXCURSOR" val="37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01212"/>
  <p:tag name="ORIGINALWIDTH" val="687,09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bowtie_{\text{condición}} \rlt{R$_2$}$\\&#10;\end{document}&#10;"/>
  <p:tag name="IGUANATEXSIZE" val="20"/>
  <p:tag name="IGUANATEXCURSOR" val="2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3935,0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Vino}\\&#10;\hline&#10;\schk{marca} &amp; \schk{nombre} &amp; \schk{año} &amp; \schk{tipo} &amp; \sch{grados} &amp; \sch{origen}  &amp; \sch{ml} &amp; \sch{precio} \\[0.5ex]&#10;\hline &#10;Tarapacá &amp; Gran &amp; 2014 &amp; Carménère &amp; 13,5 &amp; Maipo &amp; 750 &amp; 4500 \\&#10;Concha y Toro &amp; Amelie &amp; 2016 &amp; Chardonnay &amp; 14,0 &amp; Casablanca  &amp; 700 &amp; 3000 \\&#10;Concha y Toro &amp; Gravas &amp; 2015 &amp; Syrah &amp; 14,0 &amp; Maipo   &amp; 700 &amp; 3100 \\\hline &#10;\end{tabular}&#10;&#10;\end{document}"/>
  <p:tag name="IGUANATEXSIZE" val="15"/>
  <p:tag name="IGUANATEXCURSOR" val="2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21,0867"/>
  <p:tag name="ORIGINALWIDTH" val="3139,9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r r r}&#10;\textbf{\rlt{Cerveza}}\\&#10;\hline&#10;\schk{marca} &amp; \schk{nombre} &amp; \sch{tipo} &amp; \sch{grados} &amp; \sch{origen} &amp; \sch{ml} &amp; \sch{precio}\\[\ksg]&#10;\hline &#10;Austral &amp; Lager &amp; Lager &amp; 4,6 &amp; Punta Arenas &amp; 330 &amp; 2000 \\ &#10;Austral &amp; Yagan &amp; Ale &amp; 5,0 &amp; Punta Arenas &amp; 330 &amp; 2400 \\&#10;Raco &amp; Amber &amp; Ale &amp; 4,5 &amp; Maipo &amp; 500 &amp; 3000 \\&#10;\hline &#10;\end{tabular}&#10;&#10;\end{document}"/>
  <p:tag name="IGUANATEXSIZE" val="15"/>
  <p:tag name="IGUANATEXCURSOR" val="2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774,10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l l r}&#10;%\rlt{Vino}\\&#10;\hline&#10;\sch{marca}\\&#10;\hline &#10;Concha y Toro\\\hline &#10;\end{tabular}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5,3847"/>
  <p:tag name="ORIGINALWIDTH" val="2601,3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r@{~~~}l}&#10;\textsc{Álgebra:} &amp; &#10;  $\rao{\pi}_{\sch{marca},\sch{origen}}(\rlt{Vino}) \,\%\, \rao{\pi}_{\sch{origen}}(\rlt{Vino})$\\\\&#10;\textsc{Cálculo:} &amp; \scriptsize $\bigg\{ P \mid \exists V_1 \in \rlt{Vino} \bigg(V_1.\sch{marca} = P.\sch{marca}\,\wedge $\\&#10;    &amp;  \qquad~~~~\scriptsize$\forall V_2 \in \rlt{Vino} \big($ \\&#10;  &amp; \qquad\qquad~~~~\scriptsize  $\exists V_3 \in \rlt{Vino}( V_1.\sch{marca} = V_3.\sch{marca}\,\wedge$ \\&#10;  &amp; \qquad\qquad\qquad~~~~\scriptsize $V_2.\sch{origen} = V_3.\sch{origen} )\big)\bigg) \bigg\}$\\&#10;\end{tabular}&#10;\end{document}&#10;"/>
  <p:tag name="IGUANATEXSIZE" val="18"/>
  <p:tag name="IGUANATEXCURSOR" val="77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3935,0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Vino}\\&#10;\hline&#10;\schk{marca} &amp; \schk{nombre} &amp; \schk{año} &amp; \schk{tipo} &amp; \sch{grados} &amp; \sch{origen}  &amp; \sch{ml} &amp; \sch{precio} \\[0.5ex]&#10;\hline &#10;Tarapacá &amp; Gran &amp; 2014 &amp; Carménère &amp; 13,5 &amp; Maipo &amp; 750 &amp; 4500 \\&#10;Concha y Toro &amp; Amelie &amp; 2016 &amp; Chardonnay &amp; 14,0 &amp; Casablanca  &amp; 700 &amp; 3000 \\&#10;Concha y Toro &amp; Gravas &amp; 2015 &amp; Syrah &amp; 14,0 &amp; Maipo   &amp; 700 &amp; 3100 \\\hline &#10;\end{tabular}&#10;&#10;\end{document}"/>
  <p:tag name="IGUANATEXSIZE" val="15"/>
  <p:tag name="IGUANATEXCURSOR" val="2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21,0867"/>
  <p:tag name="ORIGINALWIDTH" val="3139,9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r r r}&#10;\textbf{\rlt{Cerveza}}\\&#10;\hline&#10;\schk{marca} &amp; \schk{nombre} &amp; \sch{tipo} &amp; \sch{grados} &amp; \sch{origen} &amp; \sch{ml} &amp; \sch{precio}\\[\ksg]&#10;\hline &#10;Austral &amp; Lager &amp; Lager &amp; 4,6 &amp; Punta Arenas &amp; 330 &amp; 2000 \\ &#10;Austral &amp; Yagan &amp; Ale &amp; 5,0 &amp; Punta Arenas &amp; 330 &amp; 2400 \\&#10;Raco &amp; Amber &amp; Ale &amp; 4,5 &amp; Maipo &amp; 500 &amp; 3000 \\&#10;\hline &#10;\end{tabular}&#10;&#10;\end{document}"/>
  <p:tag name="IGUANATEXSIZE" val="15"/>
  <p:tag name="IGUANATEXCURSOR" val="2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774,10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l l r}&#10;%\rlt{Vino}\\&#10;\hline&#10;\sch{marca}\\&#10;\hline &#10;Tarapacá \\&#10;Concha y Toro\\\hline &#10;\end{tabular}&#10;&#10;\end{document}"/>
  <p:tag name="IGUANATEXSIZE" val="15"/>
  <p:tag name="IGUANATEXCURSOR" val="3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5,3847"/>
  <p:tag name="ORIGINALWIDTH" val="2601,3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r@{~~~}l}&#10;\textsc{Álgebra:} &amp; &#10;  $\rao{\pi}_{\sch{marca},\sch{origen}}(\rlt{Vino}) \,\%\, \rao{\pi}_{\sch{origen}}(\rlt{Vino})$\\\\&#10;\textsc{Cálculo:} &amp; \scriptsize $\bigg\{ P \mid \exists V_1 \in \rlt{Vino} \bigg(V_1.\sch{marca} = P.\sch{marca}\,\wedge $\\&#10;    &amp;  \qquad~~~~\scriptsize$\forall V_2 \in \rlt{Vino} \big( V_2.\sch{precio} &gt; 4000 \Rightarrow $ \\&#10;  &amp; \qquad\qquad~~~~\scriptsize  $\exists V_3 \in \rlt{Vino}( V_1.\sch{marca} = V_3.\sch{marca}\,\wedge$ \\&#10;  &amp; \qquad\qquad\qquad~~~~\scriptsize $V_2.\sch{origen} = V_3.\sch{origen} )\big)\bigg) \bigg\}$\\&#10;\end{tabular}&#10;\end{document}&#10;"/>
  <p:tag name="IGUANATEXSIZE" val="18"/>
  <p:tag name="IGUANATEXCURSOR" val="5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9,00961"/>
  <p:tag name="ORIGINALWIDTH" val="56,257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&#10;$\rlt{R}$&#10;&#10;%\begin{tabular}{r@{~~~}l}&#10;%\textsc{Álgebra:} &amp; &#10;%$\rao{\pi}_{\sch{marca}}\big(\rao{\sigma}_{\sch{tipo}=\text{Ale}\,\,\vee\,\,\sch{tipo}=\text{Lager}}(\rlt{Cerveza})\big)$\\&#10; %      \textit{o}: &amp; $\rao{\pi}_{\sch{marca}}\big(\rao{\sigma}_{\sch{tipo}=\text{Ale}}(\rlt{Cerveza})\big) \,\cup\, \rao{\pi}_{\sch{marca}}\big(\rao{\sigma}_{\sch{tipo}=\text{Lager}}(\rlt{Cerveza})\big)$\\[1ex]&#10;%\textsc{Cálculo:} &amp; \scriptsize $\{ P \mid \exists C_1 \in \rlt{Cerveza} ( C_1.\sch{marca} = P.\sch{marca} \wedge C_1.\sch{tipo} = \text{ale}) \vee$\\&#10; %                 &amp; \scriptsize \qquad~~ $\exists C_2 \in \rlt{Cerveza} ( C_2.\sch{marca} = P.\sch{marca} \wedge C_2.\sch{tipo} = \text{lager})$\}&#10;%\end{tabular}&#10;\end{document}&#10;"/>
  <p:tag name="IGUANATEXSIZE" val="25"/>
  <p:tag name="IGUANATEXCURSOR" val="4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01086"/>
  <p:tag name="ORIGINALWIDTH" val="506,32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&#10;$\rlt{R}.\sch{a}\,\textsc{op}\,\rlt{R$'$}.\sch{a$'$}$&#10;&#10;%\begin{tabular}{r@{~~~}l}&#10;%\textsc{Álgebra:} &amp; &#10;%$\rao{\pi}_{\sch{marca}}\big(\rao{\sigma}_{\sch{tipo}=\text{Ale}\,\,\vee\,\,\sch{tipo}=\text{Lager}}(\rlt{Cerveza})\big)$\\&#10; %      \textit{o}: &amp; $\rao{\pi}_{\sch{marca}}\big(\rao{\sigma}_{\sch{tipo}=\text{Ale}}(\rlt{Cerveza})\big) \,\cup\, \rao{\pi}_{\sch{marca}}\big(\rao{\sigma}_{\sch{tipo}=\text{Lager}}(\rlt{Cerveza})\big)$\\[1ex]&#10;%\textsc{Cálculo:} &amp; \scriptsize $\{ P \mid \exists C_1 \in \rlt{Cerveza} ( C_1.\sch{marca} = P.\sch{marca} \wedge C_1.\sch{tipo} = \text{ale}) \vee$\\&#10; %                 &amp; \scriptsize \qquad~~ $\exists C_2 \in \rlt{Cerveza} ( C_2.\sch{marca} = P.\sch{marca} \wedge C_2.\sch{tipo} = \text{lager})$\}&#10;%\end{tabular}&#10;\end{document}&#10;"/>
  <p:tag name="IGUANATEXSIZE" val="25"/>
  <p:tag name="IGUANATEXCURSOR" val="2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442,561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rho}_{\sch{A$_i$}/\sch{A$_j$}}(\rlt{R})$&#10;\end{document}&#10;"/>
  <p:tag name="IGUANATEXSIZE" val="20"/>
  <p:tag name="IGUANATEXCURSOR" val="2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0,50984"/>
  <p:tag name="ORIGINALWIDTH" val="342,797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&#10;$\rlt{R}.\sch{a}\,\textsc{op}\,c$&#10;&#10;%\begin{tabular}{r@{~~~}l}&#10;%\textsc{Álgebra:} &amp; &#10;%$\rao{\pi}_{\sch{marca}}\big(\rao{\sigma}_{\sch{tipo}=\text{Ale}\,\,\vee\,\,\sch{tipo}=\text{Lager}}(\rlt{Cerveza})\big)$\\&#10; %      \textit{o}: &amp; $\rao{\pi}_{\sch{marca}}\big(\rao{\sigma}_{\sch{tipo}=\text{Ale}}(\rlt{Cerveza})\big) \,\cup\, \rao{\pi}_{\sch{marca}}\big(\rao{\sigma}_{\sch{tipo}=\text{Lager}}(\rlt{Cerveza})\big)$\\[1ex]&#10;%\textsc{Cálculo:} &amp; \scriptsize $\{ P \mid \exists C_1 \in \rlt{Cerveza} ( C_1.\sch{marca} = P.\sch{marca} \wedge C_1.\sch{tipo} = \text{ale}) \vee$\\&#10; %                 &amp; \scriptsize \qquad~~ $\exists C_2 \in \rlt{Cerveza} ( C_2.\sch{marca} = P.\sch{marca} \wedge C_2.\sch{tipo} = \text{lager})$\}&#10;%\end{tabular}&#10;\end{document}&#10;"/>
  <p:tag name="IGUANATEXSIZE" val="25"/>
  <p:tag name="IGUANATEXCURSOR" val="2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0,50984"/>
  <p:tag name="ORIGINALWIDTH" val="342,797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&#10;$c \,\textsc{op}\,\rlt{R}.\sch{a}$&#10;&#10;%\begin{tabular}{r@{~~~}l}&#10;%\textsc{Álgebra:} &amp; &#10;%$\rao{\pi}_{\sch{marca}}\big(\rao{\sigma}_{\sch{tipo}=\text{Ale}\,\,\vee\,\,\sch{tipo}=\text{Lager}}(\rlt{Cerveza})\big)$\\&#10; %      \textit{o}: &amp; $\rao{\pi}_{\sch{marca}}\big(\rao{\sigma}_{\sch{tipo}=\text{Ale}}(\rlt{Cerveza})\big) \,\cup\, \rao{\pi}_{\sch{marca}}\big(\rao{\sigma}_{\sch{tipo}=\text{Lager}}(\rlt{Cerveza})\big)$\\[1ex]&#10;%\textsc{Cálculo:} &amp; \scriptsize $\{ P \mid \exists C_1 \in \rlt{Cerveza} ( C_1.\sch{marca} = P.\sch{marca} \wedge C_1.\sch{tipo} = \text{ale}) \vee$\\&#10; %                 &amp; \scriptsize \qquad~~ $\exists C_2 \in \rlt{Cerveza} ( C_2.\sch{marca} = P.\sch{marca} \wedge C_2.\sch{tipo} = \text{lager})$\}&#10;%\end{tabular}&#10;\end{document}&#10;"/>
  <p:tag name="IGUANATEXSIZE" val="25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2106,2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(sea $c$ una constante, $\textsc{op}\, \in \{ &lt;, &gt;, =, \leq, \geq, \neq \}$)&#10;&#10;%\begin{tabular}{r@{~~~}l}&#10;%\textsc{Álgebra:} &amp; &#10;%$\rao{\pi}_{\sch{marca}}\big(\rao{\sigma}_{\sch{tipo}=\text{Ale}\,\,\vee\,\,\sch{tipo}=\text{Lager}}(\rlt{Cerveza})\big)$\\&#10; %      \textit{o}: &amp; $\rao{\pi}_{\sch{marca}}\big(\rao{\sigma}_{\sch{tipo}=\text{Ale}}(\rlt{Cerveza})\big) \,\cup\, \rao{\pi}_{\sch{marca}}\big(\rao{\sigma}_{\sch{tipo}=\text{Lager}}(\rlt{Cerveza})\big)$\\[1ex]&#10;%\textsc{Cálculo:} &amp; \scriptsize $\{ P \mid \exists C_1 \in \rlt{Cerveza} ( C_1.\sch{marca} = P.\sch{marca} \wedge C_1.\sch{tipo} = \text{ale}) \vee$\\&#10; %                 &amp; \scriptsize \qquad~~ $\exists C_2 \in \rlt{Cerveza} ( C_2.\sch{marca} = P.\sch{marca} \wedge C_2.\sch{tipo} = \text{lager})$\}&#10;%\end{tabular}&#10;\end{document}&#10;"/>
  <p:tag name="IGUANATEXSIZE" val="25"/>
  <p:tag name="IGUANATEXCURSOR" val="2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1584,22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&#10;$\neg p, p \wedge q, p \vee q, p \Rightarrow q, \exists \rlt{R}(p), \forall \rlt{R}(p)$&#10;\end{document}&#10;"/>
  <p:tag name="IGUANATEXSIZE" val="28"/>
  <p:tag name="IGUANATEXCURSOR" val="3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3935,0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Vino}\\&#10;\hline&#10;\schk{marca} &amp; \schk{nombre} &amp; \schk{año} &amp; \schk{tipo} &amp; \sch{grados} &amp; \sch{origen}  &amp; \sch{ml} &amp; \sch{precio} \\[0.5ex]&#10;\hline &#10;Tarapacá &amp; Gran &amp; 2014 &amp; Carménère &amp; 13,5 &amp; Maipo &amp; 750 &amp; 4500 \\&#10;Concha y Toro &amp; Amelie &amp; 2016 &amp; Chardonnay &amp; 14,0 &amp; Casablanca  &amp; 700 &amp; 3000 \\&#10;Concha y Toro &amp; Gravas &amp; 2015 &amp; Syrah &amp; 14,0 &amp; Maipo   &amp; 700 &amp; 3100 \\\hline &#10;\end{tabular}&#10;&#10;\end{document}"/>
  <p:tag name="IGUANATEXSIZE" val="15"/>
  <p:tag name="IGUANATEXCURSOR" val="2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21,0867"/>
  <p:tag name="ORIGINALWIDTH" val="3139,9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r r r}&#10;\textbf{\rlt{Cerveza}}\\&#10;\hline&#10;\schk{marca} &amp; \schk{nombre} &amp; \sch{tipo} &amp; \sch{grados} &amp; \sch{origen} &amp; \sch{ml} &amp; \sch{precio}\\[\ksg]&#10;\hline &#10;Austral &amp; Lager &amp; Lager &amp; 4,6 &amp; Punta Arenas &amp; 330 &amp; 2000 \\ &#10;Austral &amp; Yagan &amp; Ale &amp; 5,0 &amp; Punta Arenas &amp; 330 &amp; 2400 \\&#10;Raco &amp; Amber &amp; Ale &amp; 4,5 &amp; Maipo &amp; 500 &amp; 3000 \\&#10;\hline &#10;\end{tabular}&#10;&#10;\end{document}"/>
  <p:tag name="IGUANATEXSIZE" val="15"/>
  <p:tag name="IGUANATEXCURSOR" val="2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774,10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l l r}&#10;%\rlt{Vino}\\&#10;\hline&#10;\sch{marca}\\&#10;\hline &#10;Tarapacá \\&#10;Concha y Toro\\\hline &#10;\end{tabular}&#10;&#10;\end{document}"/>
  <p:tag name="IGUANATEXSIZE" val="15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5,3847"/>
  <p:tag name="ORIGINALWIDTH" val="2601,3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r@{~~~}l}&#10;\textsc{Álgebra:} &amp; &#10;  $\rao{\pi}_{\sch{marca},\sch{origen}}(\rlt{Vino}) \,\%\, \rao{\pi}_{\sch{origen}}(\rlt{Vino})$\\\\&#10;\textsc{Cálculo:} &amp; \scriptsize $\bigg\{ P \mid \exists V_1 \in \rlt{Vino} \bigg(V_1.\sch{marca} = P.\sch{marca}\,\wedge $\\&#10;    &amp;  \qquad~~~~\scriptsize$\forall V_2 \in \rlt{Vino} \big( V_2.\sch{precio} &gt; 4000 \Rightarrow $ \\&#10;  &amp; \qquad\qquad~~~~\scriptsize  $\exists V_3 \in \rlt{Vino}( V_1.\sch{marca} = V_3.\sch{marca}\,\wedge$ \\&#10;  &amp; \qquad\qquad\qquad~~~~\scriptsize $V_2.\sch{origen} = V_3.\sch{origen} )\big)\bigg) \bigg\}$\\&#10;\end{tabular}&#10;\end{document}&#10;"/>
  <p:tag name="IGUANATEXSIZE" val="18"/>
  <p:tag name="IGUANATEXCURSOR" val="5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8,25953"/>
  <p:tag name="ORIGINALWIDTH" val="110,265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$\Rightarrow$&#10;\end{document}&#10;"/>
  <p:tag name="IGUANATEXSIZE" val="20"/>
  <p:tag name="IGUANATEXCURSOR" val="23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3935,0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Vino}\\&#10;\hline&#10;\schk{marca} &amp; \schk{nombre} &amp; \schk{año} &amp; \schk{tipo} &amp; \sch{grados} &amp; \sch{origen}  &amp; \sch{ml} &amp; \sch{precio} \\[0.5ex]&#10;\hline &#10;Tarapacá &amp; Gran &amp; 2014 &amp; Carménère &amp; 13,5 &amp; Maipo &amp; 750 &amp; 4500 \\&#10;Concha y Toro &amp; Amelie &amp; 2016 &amp; Chardonnay &amp; 14,0 &amp; Casablanca  &amp; 700 &amp; 3000 \\&#10;Concha y Toro &amp; Gravas &amp; 2015 &amp; Syrah &amp; 14,0 &amp; Maipo   &amp; 700 &amp; 3100 \\\hline &#10;\end{tabular}&#10;&#10;\end{document}"/>
  <p:tag name="IGUANATEXSIZE" val="15"/>
  <p:tag name="IGUANATEXCURSOR" val="2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0858"/>
  <p:tag name="ORIGINALWIDTH" val="3935,04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 r l r r}&#10;\rlt{Vino}\\&#10;\hline&#10;\schk{marca} &amp; \schk{nombre} &amp; \schk{año} &amp; \schk{tipo} &amp; \sch{grados} &amp; \sch{origen}  &amp; \sch{ml} &amp; \sch{precio} \\[0.5ex]&#10;\hline &#10;Tarapacá &amp; Gran &amp; 2014 &amp; Carménère &amp; 13,5 &amp; Maipo &amp; 750 &amp; 4500 \\&#10;Concha y Toro &amp; Amelie &amp; 2016 &amp; Chardonnay &amp; 14,0 &amp; Casablanca  &amp; 700 &amp; 3000 \\&#10;Concha y Toro &amp; Gravas &amp; 2015 &amp; Syrah &amp; 14,0 &amp; Maipo   &amp; 700 &amp; 3100 \\\hline &#10;\end{tabular}&#10;&#10;\end{document}"/>
  <p:tag name="IGUANATEXSIZE" val="15"/>
  <p:tag name="IGUANATEXCURSOR" val="2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21,0867"/>
  <p:tag name="ORIGINALWIDTH" val="3139,9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r r r}&#10;\textbf{\rlt{Cerveza}}\\&#10;\hline&#10;\schk{marca} &amp; \schk{nombre} &amp; \sch{tipo} &amp; \sch{grados} &amp; \sch{origen} &amp; \sch{ml} &amp; \sch{precio}\\[\ksg]&#10;\hline &#10;Austral &amp; Lager &amp; Lager &amp; 4,6 &amp; Punta Arenas &amp; 330 &amp; 2000 \\ &#10;Austral &amp; Yagan &amp; Ale &amp; 5,0 &amp; Punta Arenas &amp; 330 &amp; 2400 \\&#10;Raco &amp; Amber &amp; Ale &amp; 4,5 &amp; Maipo &amp; 500 &amp; 3000 \\&#10;\hline &#10;\end{tabular}&#10;&#10;\end{document}"/>
  <p:tag name="IGUANATEXSIZE" val="15"/>
  <p:tag name="IGUANATEXCURSOR" val="2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774,10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l l l r}&#10;%\rlt{Vino}\\&#10;\hline&#10;\sch{marca}\\&#10;\hline &#10;Tarapacá \\&#10;Concha y Toro\\\hline &#10;\end{tabular}&#10;&#10;\end{document}"/>
  <p:tag name="IGUANATEXSIZE" val="15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5,3847"/>
  <p:tag name="ORIGINALWIDTH" val="2601,36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begin{tabular}{r@{~~~}l}&#10;\textsc{Álgebra:} &amp; &#10;  $\rao{\pi}_{\sch{marca},\sch{origen}}(\rlt{Vino}) \,\%\, \rao{\pi}_{\sch{origen}}(\rlt{Vino})$\\\\&#10;\textsc{Cálculo:} &amp; \scriptsize $\bigg\{ P \mid \exists V_1 \in \rlt{Vino} \bigg(V_1.\sch{marca} = P.\sch{marca}\,\wedge $\\&#10;    &amp;  \qquad~~~~\scriptsize$\forall V_2 \in \rlt{Vino} \big( \neg(V_2.\sch{precio} &gt; 4000) \vee $ \\&#10;  &amp; \qquad\qquad~~~~\scriptsize  $\exists V_3 \in \rlt{Vino}( V_1.\sch{marca} = V_3.\sch{marca}\,\wedge$ \\&#10;  &amp; \qquad\qquad\qquad~~~~\scriptsize $V_2.\sch{origen} = V_3.\sch{origen} )\big)\bigg) \bigg\}$\\&#10;\end{tabular}&#10;\end{document}&#10;"/>
  <p:tag name="IGUANATEXSIZE" val="18"/>
  <p:tag name="IGUANATEXCURSOR" val="6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9,26244"/>
  <p:tag name="ORIGINALWIDTH" val="316,544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$p \Rightarrow q$&#10;\end{document}&#10;"/>
  <p:tag name="IGUANATEXSIZE" val="20"/>
  <p:tag name="IGUANATEXCURSOR" val="24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8,2637"/>
  <p:tag name="ORIGINALWIDTH" val="333,046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$\neg p \vee q$&#10;\end{document}&#10;"/>
  <p:tag name="IGUANATEXSIZE" val="20"/>
  <p:tag name="IGUANATEXCURSOR" val="23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984,88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{ C \mid \neg (C \in \rlt{Cerveza}) \}$&#10;\end{document}&#10;"/>
  <p:tag name="IGUANATEXSIZE" val="3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97,765"/>
  <p:tag name="ORIGINALWIDTH" val="4175,833"/>
  <p:tag name="OUTPUTDPI" val="1200"/>
  <p:tag name="LATEXADDIN" val="\documentclass{article}&#10;\usepackage{chronology}&#10;\usepackage[utf8]{inputenc}&#10;\pagestyle{empty}&#10;\begin{document}&#10;\begin{center}&#10;\sf&#10;\begin{chronology}[5]{1969}{2016}{\textwidth}&#10;\event{1969}{\color{orange}El álgebra relacional}&#10;\event{1974}{\color{blue}\textbf{SEQUEL} (Chamberlin y Boyce)}&#10;\event{1979}{\color{green!50!black}SQL (Oracle v2 y IBM System R)}&#10;\event{1986}{\color{green!50!black}\textbf{SQL-86} (Primer estánder)}&#10;\event{1989}{\color{green!50!black}SQL-89 (Revisión menor de SQL-86)}&#10;\event{1992}{\color{green!50!black}\textbf{SQL-92} (Revisión sustancial de SQL-89)}&#10;\event{1999}{\color{green!50!black}\textbf{SQL:1999} (Recursión, expresiones regulares, etc.)}&#10;\event{2003}{\color{green!50!black}SQL:2003 (Apoyo básico para XML, etc.)}&#10;\event{2006}{\color{green!50!black}SQL:2006 (Apoyo avanzado para XML, etc.)}&#10;\event{2008}{\color{green!50!black}SQL:2008 (Revisión menor)}&#10;\event{2011}{\color{green!50!black}SQL:2011 (Datos temporales, etc.)}&#10;\event[1980]{2016}{}&#10;\end{chronology}&#10;&#10;(\color{gray!50!black}Sistemas de bases de datos comerciales)&#10;\end{center}&#10;\end{document}"/>
  <p:tag name="IGUANATEXSIZE" val="20"/>
  <p:tag name="IGUANATEXCURSOR" val="4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36878</TotalTime>
  <Words>882</Words>
  <Application>Microsoft Office PowerPoint</Application>
  <PresentationFormat>On-screen Show (4:3)</PresentationFormat>
  <Paragraphs>148</Paragraphs>
  <Slides>64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0" baseType="lpstr">
      <vt:lpstr>Arial</vt:lpstr>
      <vt:lpstr>Bodoni MT Condensed</vt:lpstr>
      <vt:lpstr>Calibri</vt:lpstr>
      <vt:lpstr>Courier New</vt:lpstr>
      <vt:lpstr>Segoe UI Semilight</vt:lpstr>
      <vt:lpstr>Office Theme</vt:lpstr>
      <vt:lpstr>CC3201-1 Bases de Datos Otoño 2017  Clase 4: Cálculo Relacional &amp; SQL (I)</vt:lpstr>
      <vt:lpstr>Resumen de los contenidos anteriores</vt:lpstr>
      <vt:lpstr>El Álgebra Relacional</vt:lpstr>
      <vt:lpstr>Formalizando demasiadas preguntas</vt:lpstr>
      <vt:lpstr>La intuición: los pares que no existen</vt:lpstr>
      <vt:lpstr>La solución completa …</vt:lpstr>
      <vt:lpstr>División (una abreviatura)</vt:lpstr>
      <vt:lpstr>Lab 3 …</vt:lpstr>
      <vt:lpstr>EL CÁLCULO RELACIONAL</vt:lpstr>
      <vt:lpstr>PowerPoint Presentation</vt:lpstr>
      <vt:lpstr>El Cálculo Relacional:   Tuplas</vt:lpstr>
      <vt:lpstr>El Cálculo Relacional:   Selección</vt:lpstr>
      <vt:lpstr>El Cálculo Relacional:   Selección (&gt;, ∧, etc.)</vt:lpstr>
      <vt:lpstr>El Cálculo Relacional:   Proyección</vt:lpstr>
      <vt:lpstr>El Cálculo Relacional:  Selección + Proyección</vt:lpstr>
      <vt:lpstr>El Cálculo Relacional:   Selección + Proyección + Intersección</vt:lpstr>
      <vt:lpstr>El Cálculo Relacional:   Selección + Proyección + Diferencia</vt:lpstr>
      <vt:lpstr>El Cálculo Relacional:   Selección + Proyección + Unión</vt:lpstr>
      <vt:lpstr>El Cálculo Relacional:   Selección + Proyección + Unión</vt:lpstr>
      <vt:lpstr>El Cálculo Relacional:   Join</vt:lpstr>
      <vt:lpstr>El Cálculo Relacional:   División</vt:lpstr>
      <vt:lpstr>El Cálculo Relacional:   División</vt:lpstr>
      <vt:lpstr>El Cálculo Relacional:   División</vt:lpstr>
      <vt:lpstr>El Cálculo Relacional (de tuplas)</vt:lpstr>
      <vt:lpstr>El Cálculo Relacional:   División</vt:lpstr>
      <vt:lpstr>El Cálculo Relacional:   División</vt:lpstr>
      <vt:lpstr>Consultas (no) seguras</vt:lpstr>
      <vt:lpstr>El álgebra versus el cálculo (seguro)</vt:lpstr>
      <vt:lpstr>El álgebra versus el cálculo (seguro)</vt:lpstr>
      <vt:lpstr>STRUCTURED QUERY LANGUAGE (SQL)</vt:lpstr>
      <vt:lpstr>El álgebra y el cálculo</vt:lpstr>
      <vt:lpstr>Los inicios de SQL …</vt:lpstr>
      <vt:lpstr>1974 …</vt:lpstr>
      <vt:lpstr>La evolución de SQL</vt:lpstr>
      <vt:lpstr>Sistemas de bases de datos (con SQL)</vt:lpstr>
      <vt:lpstr>SQL en alto nivel</vt:lpstr>
      <vt:lpstr>Los planetas</vt:lpstr>
      <vt:lpstr>Mientras tanto en Plutón …</vt:lpstr>
      <vt:lpstr>Forma básica de una consulta de SQL</vt:lpstr>
      <vt:lpstr>Proyectar todo: SELECT *</vt:lpstr>
      <vt:lpstr>¡Cuidado!</vt:lpstr>
      <vt:lpstr>Proyectar algo: SELECT [v1, …, vn]</vt:lpstr>
      <vt:lpstr>Seleccionar filas: WHERE (=|&lt;&gt;|&lt;|&lt;=|etc.)</vt:lpstr>
      <vt:lpstr>Seleccionar filas: WHERE … AND … (OR|NOT)</vt:lpstr>
      <vt:lpstr>Duplicados: SELECT</vt:lpstr>
      <vt:lpstr>PowerPoint Presentation</vt:lpstr>
      <vt:lpstr>Distinto: SELECT DISTINCT</vt:lpstr>
      <vt:lpstr>Ordenar resultados: ORDER BY [DESC|ASC]</vt:lpstr>
      <vt:lpstr>Reunir tablas: JOIN</vt:lpstr>
      <vt:lpstr>Alias: AS</vt:lpstr>
      <vt:lpstr>Alias: tablas</vt:lpstr>
      <vt:lpstr>Unión (distinta): UNION</vt:lpstr>
      <vt:lpstr>Unión (con alias): UNION + AS</vt:lpstr>
      <vt:lpstr>Unión (bruta): UNION ALL</vt:lpstr>
      <vt:lpstr>Diferencia: EXCEPT</vt:lpstr>
      <vt:lpstr>Intersección: INTERSECT</vt:lpstr>
      <vt:lpstr>Patrones simples: LIKE</vt:lpstr>
      <vt:lpstr>Patrones simples: NOT LIKE</vt:lpstr>
      <vt:lpstr>LIKE</vt:lpstr>
      <vt:lpstr>Abreviatura: IN</vt:lpstr>
      <vt:lpstr>Abreviatura: BETWEEN</vt:lpstr>
      <vt:lpstr>Una tarea</vt:lpstr>
      <vt:lpstr>LA PROXIMA VEZ, Continuaremos con MÁS: STRUCTURED QUERY LANGAUGE (SQL) </vt:lpstr>
      <vt:lpstr>Preguntas?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CC6202-1 La Web de Datos 2015</dc:title>
  <dc:creator>Aidan Hogan</dc:creator>
  <cp:lastModifiedBy>ahogan</cp:lastModifiedBy>
  <cp:revision>1583</cp:revision>
  <cp:lastPrinted>2016-09-13T22:53:39Z</cp:lastPrinted>
  <dcterms:created xsi:type="dcterms:W3CDTF">2006-08-16T00:00:00Z</dcterms:created>
  <dcterms:modified xsi:type="dcterms:W3CDTF">2017-04-03T15:03:11Z</dcterms:modified>
</cp:coreProperties>
</file>