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28" r:id="rId2"/>
    <p:sldId id="1213" r:id="rId3"/>
    <p:sldId id="1214" r:id="rId4"/>
    <p:sldId id="1215" r:id="rId5"/>
    <p:sldId id="1234" r:id="rId6"/>
    <p:sldId id="1216" r:id="rId7"/>
    <p:sldId id="1219" r:id="rId8"/>
    <p:sldId id="1222" r:id="rId9"/>
    <p:sldId id="1224" r:id="rId10"/>
    <p:sldId id="1225" r:id="rId11"/>
    <p:sldId id="1226" r:id="rId12"/>
    <p:sldId id="1227" r:id="rId13"/>
    <p:sldId id="1217" r:id="rId14"/>
    <p:sldId id="1230" r:id="rId15"/>
    <p:sldId id="1221" r:id="rId16"/>
    <p:sldId id="1231" r:id="rId17"/>
    <p:sldId id="1232" r:id="rId18"/>
    <p:sldId id="1233" r:id="rId19"/>
    <p:sldId id="1228" r:id="rId20"/>
    <p:sldId id="1144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306"/>
    <a:srgbClr val="009900"/>
    <a:srgbClr val="452103"/>
    <a:srgbClr val="0066CC"/>
    <a:srgbClr val="EEECE2"/>
    <a:srgbClr val="FEF1E6"/>
    <a:srgbClr val="0033CC"/>
    <a:srgbClr val="FFFF99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94" autoAdjust="0"/>
    <p:restoredTop sz="95501" autoAdjust="0"/>
  </p:normalViewPr>
  <p:slideViewPr>
    <p:cSldViewPr>
      <p:cViewPr varScale="1">
        <p:scale>
          <a:sx n="92" d="100"/>
          <a:sy n="92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03/11/2016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2.xml"/><Relationship Id="rId7" Type="http://schemas.openxmlformats.org/officeDocument/2006/relationships/image" Target="../media/image2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6.xml"/><Relationship Id="rId7" Type="http://schemas.openxmlformats.org/officeDocument/2006/relationships/image" Target="../media/image3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0.xml"/><Relationship Id="rId7" Type="http://schemas.openxmlformats.org/officeDocument/2006/relationships/image" Target="../media/image3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CC3201-1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n-IE" b="1" cap="small" dirty="0" smtClean="0"/>
              <a:t>Bases de </a:t>
            </a:r>
            <a:r>
              <a:rPr lang="en-IE" b="1" cap="small" dirty="0" err="1" smtClean="0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smtClean="0"/>
              <a:t>Primavera </a:t>
            </a:r>
            <a:r>
              <a:rPr lang="es-ES" b="1" dirty="0" smtClean="0"/>
              <a:t>2016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Clase 10: SQL (V) </a:t>
            </a:r>
            <a:br>
              <a:rPr lang="es-ES" b="1" dirty="0" smtClean="0"/>
            </a:br>
            <a:r>
              <a:rPr lang="es-CL" sz="2000" i="1" strike="sngStrike" dirty="0">
                <a:solidFill>
                  <a:srgbClr val="FF0000"/>
                </a:solidFill>
              </a:rPr>
              <a:t>El </a:t>
            </a:r>
            <a:r>
              <a:rPr lang="es-CL" sz="2000" i="1" strike="sngStrike" dirty="0">
                <a:solidFill>
                  <a:srgbClr val="FF0000"/>
                </a:solidFill>
              </a:rPr>
              <a:t>H</a:t>
            </a:r>
            <a:r>
              <a:rPr lang="es-CL" sz="2000" i="1" strike="sngStrike" dirty="0" smtClean="0">
                <a:solidFill>
                  <a:srgbClr val="FF0000"/>
                </a:solidFill>
              </a:rPr>
              <a:t>acker Contraataca</a:t>
            </a:r>
            <a:r>
              <a:rPr lang="es-ES" sz="2200" b="1" i="1" strike="sngStrike" dirty="0" smtClean="0">
                <a:solidFill>
                  <a:srgbClr val="FF0000"/>
                </a:solidFill>
              </a:rPr>
              <a:t/>
            </a:r>
            <a:br>
              <a:rPr lang="es-ES" sz="2200" b="1" i="1" strike="sngStrike" dirty="0" smtClean="0">
                <a:solidFill>
                  <a:srgbClr val="FF0000"/>
                </a:solidFill>
              </a:rPr>
            </a:br>
            <a:r>
              <a:rPr lang="es-ES" sz="3100" b="1" i="1" dirty="0" smtClean="0"/>
              <a:t>Acceso programático</a:t>
            </a:r>
            <a:endParaRPr lang="en-IE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http://www.sony.net/template/2012/v50/en/img/h1_sonylogo_x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7" y="2312750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u88jj3r4db2x4txp44yqfj1.wpengine.netdna-cdn.com/wp-content/uploads/2014/12/the_pirate_bay_logo-930x5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307599"/>
            <a:ext cx="2675455" cy="16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originals/81/fa/1e/81fa1e5097a7ddcf65029cb9cb775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7" y="5280121"/>
            <a:ext cx="1227843" cy="13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yimg.com/dh/ap/default/130909/y_200_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99" y="2307599"/>
            <a:ext cx="2264401" cy="22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edx.org/sites/default/files/microsoft_banner1200x5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" y="3892464"/>
            <a:ext cx="2819249" cy="12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h5.ggpht.com/ybomDVOGzBDt2gaYXglRxICoKih95zFz_oPvRJSvZCDe5gXeKbib9rtOdV8sBSpmA6o=w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3" y="5310391"/>
            <a:ext cx="1301627" cy="1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rashantblog.com/wp-content/uploads/2013/10/mysq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4136480"/>
            <a:ext cx="2684851" cy="11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Jefe de </a:t>
            </a:r>
            <a:r>
              <a:rPr lang="es-CL" dirty="0" err="1" smtClean="0"/>
              <a:t>HBGary</a:t>
            </a:r>
            <a:r>
              <a:rPr lang="es-CL" dirty="0" smtClean="0"/>
              <a:t> …</a:t>
            </a:r>
            <a:endParaRPr lang="es-CL" dirty="0"/>
          </a:p>
        </p:txBody>
      </p:sp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626"/>
            <a:ext cx="4152616" cy="50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logs-images.forbes.com/andygreenberg/files/2011/02/aaronbar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20" y="1389626"/>
            <a:ext cx="27749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¿escapar </a:t>
            </a:r>
            <a:r>
              <a:rPr lang="es-CL" dirty="0" err="1" smtClean="0"/>
              <a:t>strings</a:t>
            </a:r>
            <a:r>
              <a:rPr lang="es-CL" dirty="0" smtClean="0"/>
              <a:t>?</a:t>
            </a:r>
            <a:endParaRPr lang="es-CL" i="1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035494"/>
            <a:ext cx="8767320" cy="460371"/>
          </a:xfrm>
          <a:prstGeom prst="rect">
            <a:avLst/>
          </a:prstGeom>
        </p:spPr>
      </p:pic>
      <p:sp>
        <p:nvSpPr>
          <p:cNvPr id="27" name="Content Placeholder 6 2 2 2 1"/>
          <p:cNvSpPr txBox="1">
            <a:spLocks/>
          </p:cNvSpPr>
          <p:nvPr/>
        </p:nvSpPr>
        <p:spPr>
          <a:xfrm>
            <a:off x="111629" y="5123533"/>
            <a:ext cx="8956171" cy="896267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Mejor</a:t>
            </a:r>
            <a:r>
              <a:rPr lang="es-CL" sz="1800" dirty="0" smtClean="0"/>
              <a:t>, pero </a:t>
            </a:r>
            <a:r>
              <a:rPr lang="es-CL" sz="1800" dirty="0" smtClean="0">
                <a:solidFill>
                  <a:srgbClr val="FF0000"/>
                </a:solidFill>
              </a:rPr>
              <a:t>sería complicado implementar la función </a:t>
            </a:r>
            <a:r>
              <a:rPr lang="es-CL" sz="1800" dirty="0" smtClean="0">
                <a:solidFill>
                  <a:srgbClr val="FAA306"/>
                </a:solidFill>
              </a:rPr>
              <a:t>escapar</a:t>
            </a:r>
            <a:r>
              <a:rPr lang="es-CL" sz="1800" dirty="0" smtClean="0">
                <a:solidFill>
                  <a:srgbClr val="FFC000"/>
                </a:solidFill>
              </a:rPr>
              <a:t> </a:t>
            </a:r>
            <a:r>
              <a:rPr lang="es-CL" sz="1800" dirty="0" smtClean="0">
                <a:solidFill>
                  <a:srgbClr val="FF0000"/>
                </a:solidFill>
              </a:rPr>
              <a:t>en un lenguaje de programaci</a:t>
            </a:r>
            <a:r>
              <a:rPr lang="es-CL" sz="1800" dirty="0" smtClean="0">
                <a:solidFill>
                  <a:srgbClr val="FF0000"/>
                </a:solidFill>
              </a:rPr>
              <a:t>ón general</a:t>
            </a:r>
            <a:r>
              <a:rPr lang="es-CL" sz="1800" dirty="0" smtClean="0">
                <a:solidFill>
                  <a:srgbClr val="FF0000"/>
                </a:solidFill>
              </a:rPr>
              <a:t> y garantizar que prevente cada tipo de inyección en cada versión (futura) de cada sistema de </a:t>
            </a:r>
            <a:r>
              <a:rPr lang="es-CL" sz="1800" dirty="0" err="1" smtClean="0">
                <a:solidFill>
                  <a:srgbClr val="FF0000"/>
                </a:solidFill>
              </a:rPr>
              <a:t>BdD</a:t>
            </a:r>
            <a:r>
              <a:rPr lang="es-CL" sz="1800" dirty="0">
                <a:solidFill>
                  <a:srgbClr val="FF0000"/>
                </a:solidFill>
              </a:rPr>
              <a:t> </a:t>
            </a:r>
            <a:r>
              <a:rPr lang="es-CL" sz="1800" dirty="0" smtClean="0">
                <a:solidFill>
                  <a:srgbClr val="FF0000"/>
                </a:solidFill>
              </a:rPr>
              <a:t>dado cualquier tipo de consulta y entrada</a:t>
            </a:r>
            <a:r>
              <a:rPr lang="es-CL" sz="1800" dirty="0" smtClean="0">
                <a:solidFill>
                  <a:srgbClr val="FF0000"/>
                </a:solidFill>
              </a:rPr>
              <a:t>! 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/>
              <a:t>¡sentencias </a:t>
            </a:r>
            <a:r>
              <a:rPr lang="es-CL" i="1" dirty="0" err="1"/>
              <a:t>precompiladas</a:t>
            </a:r>
            <a:r>
              <a:rPr lang="es-CL" i="1" dirty="0"/>
              <a:t>!</a:t>
            </a:r>
          </a:p>
        </p:txBody>
      </p:sp>
      <p:pic>
        <p:nvPicPr>
          <p:cNvPr id="3074" name="Picture 2 1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3886199"/>
            <a:ext cx="8245096" cy="1256894"/>
          </a:xfrm>
          <a:prstGeom prst="rect">
            <a:avLst/>
          </a:prstGeom>
        </p:spPr>
      </p:pic>
      <p:sp>
        <p:nvSpPr>
          <p:cNvPr id="27" name="Content Placeholder 6 2 2 2 1"/>
          <p:cNvSpPr txBox="1">
            <a:spLocks/>
          </p:cNvSpPr>
          <p:nvPr/>
        </p:nvSpPr>
        <p:spPr>
          <a:xfrm>
            <a:off x="494303" y="5715000"/>
            <a:ext cx="8136158" cy="709565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Mandamos la consulta al sistema de bases de datos antes que reemplazar los parámetros con la entrada del usuario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</a:t>
            </a:r>
            <a:r>
              <a:rPr lang="es-CL" i="1" dirty="0" err="1" smtClean="0"/>
              <a:t>precompiladas</a:t>
            </a:r>
            <a:r>
              <a:rPr lang="es-CL" i="1" dirty="0" smtClean="0"/>
              <a:t>!</a:t>
            </a:r>
            <a:endParaRPr lang="es-CL" i="1" dirty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El sistema de base de datos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9"/>
            <a:ext cx="6426081" cy="1969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83001"/>
            <a:ext cx="7542872" cy="925045"/>
          </a:xfrm>
          <a:prstGeom prst="rect">
            <a:avLst/>
          </a:prstGeom>
        </p:spPr>
      </p:pic>
      <p:sp>
        <p:nvSpPr>
          <p:cNvPr id="33" name="Content Placeholder 6 2 2 2 1"/>
          <p:cNvSpPr txBox="1">
            <a:spLocks/>
          </p:cNvSpPr>
          <p:nvPr/>
        </p:nvSpPr>
        <p:spPr>
          <a:xfrm>
            <a:off x="494303" y="6179729"/>
            <a:ext cx="8136158" cy="3734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La consulta es compilada por el sistema </a:t>
            </a:r>
            <a:r>
              <a:rPr lang="es-CL" sz="1800" b="1" i="1" dirty="0" smtClean="0">
                <a:solidFill>
                  <a:srgbClr val="009900"/>
                </a:solidFill>
              </a:rPr>
              <a:t>sin </a:t>
            </a:r>
            <a:r>
              <a:rPr lang="es-CL" sz="1800" i="1" dirty="0" smtClean="0">
                <a:solidFill>
                  <a:srgbClr val="009900"/>
                </a:solidFill>
              </a:rPr>
              <a:t>la entrara</a:t>
            </a:r>
            <a:endParaRPr lang="es-CL" sz="2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</a:t>
            </a:r>
            <a:r>
              <a:rPr lang="es-CL" i="1" dirty="0" err="1" smtClean="0"/>
              <a:t>precompiladas</a:t>
            </a:r>
            <a:r>
              <a:rPr lang="es-CL" i="1" dirty="0" smtClean="0"/>
              <a:t>!</a:t>
            </a:r>
            <a:endParaRPr lang="es-CL" i="1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El sistema de base de datos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8"/>
            <a:ext cx="7894019" cy="196982"/>
          </a:xfrm>
          <a:prstGeom prst="rect">
            <a:avLst/>
          </a:prstGeom>
        </p:spPr>
      </p:pic>
      <p:sp>
        <p:nvSpPr>
          <p:cNvPr id="20" name="Content Placeholder 6 2 2 2 1"/>
          <p:cNvSpPr txBox="1">
            <a:spLocks/>
          </p:cNvSpPr>
          <p:nvPr/>
        </p:nvSpPr>
        <p:spPr>
          <a:xfrm>
            <a:off x="494303" y="6019800"/>
            <a:ext cx="8136158" cy="6782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Se reemplaza el parámetro en la sentencia </a:t>
            </a:r>
            <a:r>
              <a:rPr lang="es-CL" sz="1800" i="1" dirty="0" err="1" smtClean="0">
                <a:solidFill>
                  <a:srgbClr val="009900"/>
                </a:solidFill>
              </a:rPr>
              <a:t>precompilada</a:t>
            </a:r>
            <a:r>
              <a:rPr lang="es-CL" sz="1800" i="1" dirty="0">
                <a:solidFill>
                  <a:srgbClr val="009900"/>
                </a:solidFill>
              </a:rPr>
              <a:t> </a:t>
            </a:r>
            <a:endParaRPr lang="es-CL" sz="1800" i="1" dirty="0" smtClean="0">
              <a:solidFill>
                <a:srgbClr val="009900"/>
              </a:solidFill>
            </a:endParaRPr>
          </a:p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(que es un plan en memoria, no un </a:t>
            </a:r>
            <a:r>
              <a:rPr lang="es-CL" sz="1800" i="1" dirty="0" err="1" smtClean="0">
                <a:solidFill>
                  <a:srgbClr val="009900"/>
                </a:solidFill>
              </a:rPr>
              <a:t>string</a:t>
            </a:r>
            <a:r>
              <a:rPr lang="es-CL" sz="1800" i="1" dirty="0" smtClean="0">
                <a:solidFill>
                  <a:srgbClr val="009900"/>
                </a:solidFill>
              </a:rPr>
              <a:t>)</a:t>
            </a:r>
            <a:endParaRPr lang="es-CL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</a:t>
            </a:r>
            <a:r>
              <a:rPr lang="es-CL" i="1" dirty="0" err="1" smtClean="0"/>
              <a:t>precompiladas</a:t>
            </a:r>
            <a:r>
              <a:rPr lang="es-CL" i="1" dirty="0" smtClean="0"/>
              <a:t>!</a:t>
            </a:r>
            <a:endParaRPr lang="es-CL" i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El sistema de base de datos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7"/>
            <a:ext cx="5861712" cy="198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59" y="6014071"/>
            <a:ext cx="667702" cy="557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Sentencias </a:t>
            </a:r>
            <a:r>
              <a:rPr lang="es-CL" dirty="0" err="1" smtClean="0"/>
              <a:t>precompiladas</a:t>
            </a:r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3" y="1841028"/>
            <a:ext cx="7397357" cy="2121372"/>
          </a:xfrm>
          <a:prstGeom prst="rect">
            <a:avLst/>
          </a:prstGeom>
        </p:spPr>
      </p:pic>
      <p:sp>
        <p:nvSpPr>
          <p:cNvPr id="19" name="Content Placeholder 6 2 2 2 1"/>
          <p:cNvSpPr txBox="1">
            <a:spLocks/>
          </p:cNvSpPr>
          <p:nvPr/>
        </p:nvSpPr>
        <p:spPr>
          <a:xfrm>
            <a:off x="494303" y="4800600"/>
            <a:ext cx="8136158" cy="7620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/>
              <a:t>Se puede reutilizar el </a:t>
            </a:r>
            <a:r>
              <a:rPr lang="es-CL" sz="1800" dirty="0" err="1"/>
              <a:t>PreparedStatement</a:t>
            </a:r>
            <a:r>
              <a:rPr lang="es-CL" sz="1800" dirty="0"/>
              <a:t> varias </a:t>
            </a:r>
            <a:r>
              <a:rPr lang="es-CL" sz="1800" dirty="0" smtClean="0"/>
              <a:t>veces</a:t>
            </a:r>
          </a:p>
          <a:p>
            <a:pPr marL="0" indent="0" algn="ctr">
              <a:buNone/>
            </a:pPr>
            <a:r>
              <a:rPr lang="es-CL" sz="1800" dirty="0" smtClean="0"/>
              <a:t>(es más eficiente también: se compila la </a:t>
            </a:r>
            <a:r>
              <a:rPr lang="es-CL" sz="1800" dirty="0" err="1" smtClean="0"/>
              <a:t>sentenica</a:t>
            </a:r>
            <a:r>
              <a:rPr lang="es-CL" sz="1800" dirty="0" smtClean="0"/>
              <a:t> sólo una vez</a:t>
            </a:r>
            <a:endParaRPr lang="es-CL" sz="1800" dirty="0"/>
          </a:p>
        </p:txBody>
      </p:sp>
      <p:sp>
        <p:nvSpPr>
          <p:cNvPr id="21" name="Content Placeholder 6 2 2 2 1"/>
          <p:cNvSpPr txBox="1">
            <a:spLocks/>
          </p:cNvSpPr>
          <p:nvPr/>
        </p:nvSpPr>
        <p:spPr>
          <a:xfrm>
            <a:off x="494303" y="5943600"/>
            <a:ext cx="8136158" cy="4572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/>
              <a:t>Se puede tener varios parámetros con varios tipos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4555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11" y="1162945"/>
            <a:ext cx="6335988" cy="5314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Veamos </a:t>
            </a:r>
            <a:r>
              <a:rPr lang="es-CL" smtClean="0"/>
              <a:t>el </a:t>
            </a:r>
            <a:r>
              <a:rPr lang="es-CL" dirty="0" smtClean="0"/>
              <a:t>ejemplo </a:t>
            </a:r>
            <a:r>
              <a:rPr lang="es-CL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ApellidoAppSegura.java</a:t>
            </a:r>
            <a:endParaRPr lang="es-CL" sz="3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ACCESO </a:t>
            </a:r>
            <a:r>
              <a:rPr lang="es-ES" dirty="0" smtClean="0"/>
              <a:t>programático (Java):</a:t>
            </a:r>
            <a:br>
              <a:rPr lang="es-ES" dirty="0" smtClean="0"/>
            </a:br>
            <a:r>
              <a:rPr lang="es-CL" i="1" dirty="0"/>
              <a:t>Java </a:t>
            </a:r>
            <a:r>
              <a:rPr lang="es-CL" i="1" dirty="0" err="1"/>
              <a:t>Database</a:t>
            </a:r>
            <a:r>
              <a:rPr lang="es-CL" i="1" dirty="0"/>
              <a:t> </a:t>
            </a:r>
            <a:r>
              <a:rPr lang="es-CL" i="1" dirty="0" err="1" smtClean="0"/>
              <a:t>Connectivity</a:t>
            </a:r>
            <a:r>
              <a:rPr lang="es-CL" dirty="0" smtClean="0"/>
              <a:t> (</a:t>
            </a:r>
            <a:r>
              <a:rPr lang="es-ES" dirty="0" smtClean="0"/>
              <a:t>JDBC)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</a:rPr>
              <a:t> Parte del Capítulo </a:t>
            </a:r>
            <a:r>
              <a:rPr lang="es-CL" dirty="0" smtClean="0">
                <a:solidFill>
                  <a:prstClr val="black"/>
                </a:solidFill>
              </a:rPr>
              <a:t>6,</a:t>
            </a:r>
            <a:r>
              <a:rPr lang="es-CL" dirty="0" smtClean="0">
                <a:solidFill>
                  <a:prstClr val="black"/>
                </a:solidFill>
              </a:rPr>
              <a:t> </a:t>
            </a:r>
            <a:r>
              <a:rPr lang="es-CL" dirty="0" err="1" smtClean="0">
                <a:solidFill>
                  <a:prstClr val="black"/>
                </a:solidFill>
              </a:rPr>
              <a:t>Database</a:t>
            </a:r>
            <a:r>
              <a:rPr lang="es-CL" dirty="0" smtClean="0">
                <a:solidFill>
                  <a:prstClr val="black"/>
                </a:solidFill>
              </a:rPr>
              <a:t> Management </a:t>
            </a:r>
            <a:r>
              <a:rPr lang="es-CL" dirty="0" err="1" smtClean="0">
                <a:solidFill>
                  <a:prstClr val="black"/>
                </a:solidFill>
              </a:rPr>
              <a:t>Systems</a:t>
            </a:r>
            <a:r>
              <a:rPr lang="es-CL" dirty="0" smtClean="0">
                <a:solidFill>
                  <a:prstClr val="black"/>
                </a:solidFill>
              </a:rPr>
              <a:t>,</a:t>
            </a:r>
          </a:p>
          <a:p>
            <a:pPr algn="r"/>
            <a:r>
              <a:rPr lang="es-CL" dirty="0" err="1" smtClean="0">
                <a:solidFill>
                  <a:prstClr val="black"/>
                </a:solidFill>
              </a:rPr>
              <a:t>Ramakrishnan</a:t>
            </a:r>
            <a:r>
              <a:rPr lang="es-CL" dirty="0" smtClean="0">
                <a:solidFill>
                  <a:prstClr val="black"/>
                </a:solidFill>
              </a:rPr>
              <a:t> / </a:t>
            </a:r>
            <a:r>
              <a:rPr lang="es-CL" dirty="0" err="1" smtClean="0">
                <a:solidFill>
                  <a:prstClr val="black"/>
                </a:solidFill>
              </a:rPr>
              <a:t>Gehrke</a:t>
            </a:r>
            <a:r>
              <a:rPr lang="es-CL" dirty="0" smtClean="0">
                <a:solidFill>
                  <a:prstClr val="black"/>
                </a:solidFill>
              </a:rPr>
              <a:t> (</a:t>
            </a:r>
            <a:r>
              <a:rPr lang="es-CL" dirty="0" err="1" smtClean="0">
                <a:solidFill>
                  <a:prstClr val="black"/>
                </a:solidFill>
              </a:rPr>
              <a:t>Third</a:t>
            </a:r>
            <a:r>
              <a:rPr lang="es-CL" dirty="0" smtClean="0">
                <a:solidFill>
                  <a:prstClr val="black"/>
                </a:solidFill>
              </a:rPr>
              <a:t> </a:t>
            </a:r>
            <a:r>
              <a:rPr lang="es-CL" dirty="0" err="1" smtClean="0">
                <a:solidFill>
                  <a:prstClr val="black"/>
                </a:solidFill>
              </a:rPr>
              <a:t>Edition</a:t>
            </a:r>
            <a:r>
              <a:rPr lang="es-CL" dirty="0" smtClean="0">
                <a:solidFill>
                  <a:prstClr val="black"/>
                </a:solidFill>
              </a:rPr>
              <a:t>)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85000"/>
                  </a:schemeClr>
                </a:solidFill>
              </a:rPr>
              <a:t>Preguntas?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Java </a:t>
            </a:r>
            <a:r>
              <a:rPr lang="es-CL" dirty="0" err="1"/>
              <a:t>Database</a:t>
            </a:r>
            <a:r>
              <a:rPr lang="es-CL" dirty="0"/>
              <a:t> </a:t>
            </a:r>
            <a:r>
              <a:rPr lang="es-CL" dirty="0" err="1"/>
              <a:t>Connectivity</a:t>
            </a:r>
            <a:r>
              <a:rPr lang="es-CL" dirty="0"/>
              <a:t> (JDBC)</a:t>
            </a:r>
            <a:endParaRPr lang="es-CL" dirty="0"/>
          </a:p>
        </p:txBody>
      </p:sp>
      <p:pic>
        <p:nvPicPr>
          <p:cNvPr id="1026" name="Picture 2" descr="https://avaldes.com/wp-content/uploads/2011/05/Java_jdbc.png?x43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371600"/>
            <a:ext cx="6067425" cy="47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5029199"/>
            <a:ext cx="5334000" cy="145646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Externas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el ejemplo </a:t>
            </a:r>
            <a:r>
              <a:rPr lang="es-CL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ApellidoApp.java</a:t>
            </a:r>
            <a:endParaRPr lang="es-CL" sz="3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162945"/>
            <a:ext cx="6315075" cy="53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 vs. Actualización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Para hacer consultas (SELECT):</a:t>
            </a:r>
          </a:p>
          <a:p>
            <a:endParaRPr lang="es-CL" sz="2800" dirty="0"/>
          </a:p>
          <a:p>
            <a:endParaRPr lang="es-CL" sz="2800" dirty="0" smtClean="0"/>
          </a:p>
          <a:p>
            <a:endParaRPr lang="es-CL" sz="2800" dirty="0"/>
          </a:p>
          <a:p>
            <a:endParaRPr lang="es-CL" sz="2800" dirty="0" smtClean="0"/>
          </a:p>
          <a:p>
            <a:r>
              <a:rPr lang="es-CL" sz="2800" dirty="0" smtClean="0"/>
              <a:t>Para hacer actualizaciones (INSERT; UPDATE, …)</a:t>
            </a:r>
            <a:endParaRPr lang="es-CL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378340" cy="44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0"/>
            <a:ext cx="6956960" cy="4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problema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>
                <a:solidFill>
                  <a:srgbClr val="FF0000"/>
                </a:solidFill>
              </a:rPr>
              <a:t>No hemos verificado el </a:t>
            </a:r>
            <a:r>
              <a:rPr lang="es-CL" dirty="0" err="1" smtClean="0">
                <a:solidFill>
                  <a:srgbClr val="FF0000"/>
                </a:solidFill>
              </a:rPr>
              <a:t>string</a:t>
            </a:r>
            <a:r>
              <a:rPr lang="es-CL" dirty="0" smtClean="0">
                <a:solidFill>
                  <a:srgbClr val="FF0000"/>
                </a:solidFill>
              </a:rPr>
              <a:t> de entrada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2" y="2209800"/>
            <a:ext cx="899552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</a:t>
            </a:r>
            <a:r>
              <a:rPr lang="es-CL" dirty="0"/>
              <a:t>SQL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61714"/>
            <a:ext cx="5592217" cy="181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735844"/>
            <a:ext cx="8417567" cy="18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5" y="6316100"/>
            <a:ext cx="2577176" cy="2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 (muchas formas)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61714"/>
            <a:ext cx="5592217" cy="181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35844"/>
            <a:ext cx="6384445" cy="180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99883"/>
            <a:ext cx="26793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</a:rPr>
              <a:t>¿Qué </a:t>
            </a:r>
            <a:r>
              <a:rPr lang="es-CL" i="1" dirty="0" smtClean="0">
                <a:solidFill>
                  <a:prstClr val="black"/>
                </a:solidFill>
              </a:rPr>
              <a:t>hace el ejemplo?</a:t>
            </a:r>
            <a:endParaRPr lang="es-CL" i="1" dirty="0" smtClean="0">
              <a:solidFill>
                <a:prstClr val="black"/>
              </a:solidFill>
            </a:endParaRPr>
          </a:p>
        </p:txBody>
      </p:sp>
      <p:sp>
        <p:nvSpPr>
          <p:cNvPr id="10" name="Content Placeholder 6 2 2 2"/>
          <p:cNvSpPr txBox="1">
            <a:spLocks/>
          </p:cNvSpPr>
          <p:nvPr/>
        </p:nvSpPr>
        <p:spPr>
          <a:xfrm>
            <a:off x="2988333" y="6199883"/>
            <a:ext cx="5698467" cy="394648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>
                <a:solidFill>
                  <a:srgbClr val="FF0000"/>
                </a:solidFill>
              </a:rPr>
              <a:t>¡Devolverá todo la tabla!</a:t>
            </a:r>
            <a:endParaRPr lang="es-C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Parece estúpido pero (por ejemplo)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219200"/>
            <a:ext cx="6962775" cy="57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3111,4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...&quot;;\\&#10;ResultSet rs = statement.executeQuery(consulta);\\&#10;\end{tabular}&#10;\end{document}&#10;"/>
  <p:tag name="IGUANATEXSIZE" val="17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3720,5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1 : El sistema de bases de datos compila la sentencia &#10;\end{tabular}&#10;\end{document}&#10;"/>
  <p:tag name="IGUANATEXSIZE" val="17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emph={%  &#10;    Robert, for%&#10;    },&#10;    emphstyle={\color{red}}%&#10;}&#10;\begin{lstlisting}[style=sqlq]&#10;                            QUERY PLAN&#10;-------------------------------------------------------------------&#10; Seq Scan on Students  (cost=0.00..9654.67 rows=57 width=132)&#10;   Filter: ((name)::text = ^{\color{green}?}^::text)\end{lstlisting}&#10;\end{document}&#10;"/>
  <p:tag name="IGUANATEXSIZE" val="17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4568,8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2 : El sistema de bases de datos reempleza el parametro en el plan&#10;\end{tabular}&#10;\end{document}&#10;"/>
  <p:tag name="IGUANATEXSIZE" val="17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391,9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3 : El sistema de bases de datos ejecuta el plan&#10;\end{tabular}&#10;\end{document}&#10;"/>
  <p:tag name="IGUANATEXSIZE" val="17"/>
  <p:tag name="IGUANATEXCURSOR" val="2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4023,5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actualizacion = &quot;{\ckw UPDATE} ...&quot;;\\&#10;{\color{blue}int} tuplasAfectadas = statement.executeUpdate(actualizacion );\\&#10;\end{tabular}&#10;\end{document}&#10;"/>
  <p:tag name="IGUANATEXSIZE" val="17"/>
  <p:tag name="IGUANATEXCURSOR" val="31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27,79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\hline&#10;\sch{nota}\\[0.5ex]&#10;\hline &#10;3,7\\\hline&#10;\end{tabular}&#10;&#10;&#10;&#10;&#10;&#10;\end{document}"/>
  <p:tag name="IGUANATEXSIZE" val="20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4,432"/>
  <p:tag name="ORIGINALWIDTH" val="4550,1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{\color{green}?}\ {\ckw AND}\ year={\color{green}?}&quot;;\\&#10;\\&#10;PreparedStatement ps = conn.prepareStatement(consulta);\\&#10;{\color{blue} for}(String[] input:inputs)\{\\&#10;\quad ps.setString(1, input[1]);\\&#10;\quad ps.setInt(2, Integer.parseInt(input[2]));\\&#10;\quad ResultSet rs = ps.executeQuery();\\&#10;\quad ...\\&#10;\}&#10;\end{tabular}&#10;\end{document}&#10;"/>
  <p:tag name="IGUANATEXSIZE" val="16"/>
  <p:tag name="IGUANATEXCURSOR" val="6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144"/>
  <p:tag name="ORIGINALWIDTH" val="4872,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); DROP TABLE Students; --} \verb|'|&quot;&#10;\end{tabular}&#10;\end{document}&#10;"/>
  <p:tag name="IGUANATEXSIZE" val="17"/>
  <p:tag name="IGUANATEXCURSOR" val="3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83,47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gray}&#10;(\verb|'|\texttt{\color{blue}--}\verb|'| empieza un comentario)&#10;\end{document}&#10;"/>
  <p:tag name="IGUANATEXSIZE" val="16"/>
  <p:tag name="IGUANATEXCURSOR" val="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144"/>
  <p:tag name="ORIGINALWIDTH" val="3695,76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 OR 1=1);}\verb|'|&quot;&#10;\end{tabular}&#10;\end{document}&#10;"/>
  <p:tag name="IGUANATEXSIZE" val="17"/>
  <p:tag name="IGUANATEXCURSOR" val="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,0369"/>
  <p:tag name="ORIGINALWIDTH" val="5072,9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orange}escapar}({\color{blue}input})+&quot;\verb|'|&quot;;\\&#10;ResultSet rs = statement.executeQuery(consulta);\\&#10;\end{tabular}&#10;\end{document}&#10;"/>
  <p:tag name="IGUANATEXSIZE" val="17"/>
  <p:tag name="IGUANATEXCURSOR" val="3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764,6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{\color{green}?}\verb|'|&quot;;\\&#10;\color{gray}// donde {\color{green}?} es un parámetro que reemplezaremos con la entrada del usuario\\&#10;PreparedStatement ps = conn.prepareStatement(consulta);\\&#10;ps.setString(1, {\color{blue}input});\\&#10;ResultSet rs = ps.executeQuery();\\&#10;\end{tabular}&#10;\end{document}&#10;"/>
  <p:tag name="IGUANATEXSIZE" val="17"/>
  <p:tag name="IGUANATEXCURSOR" val="5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41734</TotalTime>
  <Words>294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Segoe UI Semilight</vt:lpstr>
      <vt:lpstr>Office Theme</vt:lpstr>
      <vt:lpstr>CC3201-1 Bases de Datos Primavera 2016  Clase 10: SQL (V)  El Hacker Contraataca Acceso programático</vt:lpstr>
      <vt:lpstr>ACCESO programático (Java): Java Database Connectivity (JDBC)</vt:lpstr>
      <vt:lpstr>Java Database Connectivity (JDBC)</vt:lpstr>
      <vt:lpstr>Veamos el ejemplo ApellidoApp.java</vt:lpstr>
      <vt:lpstr>Consulta vs. Actualización</vt:lpstr>
      <vt:lpstr>Un problema …</vt:lpstr>
      <vt:lpstr>Inyección SQL</vt:lpstr>
      <vt:lpstr>Inyección SQL (muchas formas)</vt:lpstr>
      <vt:lpstr>Parece estúpido pero (por ejemplo) …</vt:lpstr>
      <vt:lpstr>Más ejemplos …</vt:lpstr>
      <vt:lpstr>Más ejemplos …</vt:lpstr>
      <vt:lpstr>El Jefe de HBGary …</vt:lpstr>
      <vt:lpstr>Inyección SQL: ¿escapar strings?</vt:lpstr>
      <vt:lpstr>Inyección SQL: ¡sentencias precompiladas!</vt:lpstr>
      <vt:lpstr>Inyección SQL: ¡sentencias precompiladas!</vt:lpstr>
      <vt:lpstr>Inyección SQL: ¡sentencias precompiladas!</vt:lpstr>
      <vt:lpstr>Inyección SQL: ¡sentencias precompiladas!</vt:lpstr>
      <vt:lpstr>Sentencias precompiladas</vt:lpstr>
      <vt:lpstr>Veamos el ejemplo ApellidoAppSegura.java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CC6202-1 La Web de Datos 2015</dc:title>
  <dc:creator>Aidan Hogan</dc:creator>
  <cp:lastModifiedBy>ahogan</cp:lastModifiedBy>
  <cp:revision>2318</cp:revision>
  <cp:lastPrinted>2016-09-13T22:53:39Z</cp:lastPrinted>
  <dcterms:created xsi:type="dcterms:W3CDTF">2006-08-16T00:00:00Z</dcterms:created>
  <dcterms:modified xsi:type="dcterms:W3CDTF">2016-11-03T21:49:11Z</dcterms:modified>
</cp:coreProperties>
</file>