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4"/>
  </p:notesMasterIdLst>
  <p:sldIdLst>
    <p:sldId id="528" r:id="rId2"/>
    <p:sldId id="1009" r:id="rId3"/>
    <p:sldId id="1049" r:id="rId4"/>
    <p:sldId id="1051" r:id="rId5"/>
    <p:sldId id="1052" r:id="rId6"/>
    <p:sldId id="1053" r:id="rId7"/>
    <p:sldId id="1054" r:id="rId8"/>
    <p:sldId id="1073" r:id="rId9"/>
    <p:sldId id="1075" r:id="rId10"/>
    <p:sldId id="1076" r:id="rId11"/>
    <p:sldId id="1077" r:id="rId12"/>
    <p:sldId id="1079" r:id="rId13"/>
    <p:sldId id="1080" r:id="rId14"/>
    <p:sldId id="1081" r:id="rId15"/>
    <p:sldId id="1082" r:id="rId16"/>
    <p:sldId id="1083" r:id="rId17"/>
    <p:sldId id="1085" r:id="rId18"/>
    <p:sldId id="1147" r:id="rId19"/>
    <p:sldId id="1148" r:id="rId20"/>
    <p:sldId id="1084" r:id="rId21"/>
    <p:sldId id="1086" r:id="rId22"/>
    <p:sldId id="1149" r:id="rId23"/>
    <p:sldId id="1078" r:id="rId24"/>
    <p:sldId id="1154" r:id="rId25"/>
    <p:sldId id="1155" r:id="rId26"/>
    <p:sldId id="1156" r:id="rId27"/>
    <p:sldId id="1157" r:id="rId28"/>
    <p:sldId id="1163" r:id="rId29"/>
    <p:sldId id="1165" r:id="rId30"/>
    <p:sldId id="1164" r:id="rId31"/>
    <p:sldId id="1166" r:id="rId32"/>
    <p:sldId id="1161" r:id="rId33"/>
    <p:sldId id="1074" r:id="rId34"/>
    <p:sldId id="1087" r:id="rId35"/>
    <p:sldId id="1088" r:id="rId36"/>
    <p:sldId id="1090" r:id="rId37"/>
    <p:sldId id="1091" r:id="rId38"/>
    <p:sldId id="1100" r:id="rId39"/>
    <p:sldId id="1093" r:id="rId40"/>
    <p:sldId id="1096" r:id="rId41"/>
    <p:sldId id="1095" r:id="rId42"/>
    <p:sldId id="1097" r:id="rId43"/>
    <p:sldId id="1098" r:id="rId44"/>
    <p:sldId id="1099" r:id="rId45"/>
    <p:sldId id="1101" r:id="rId46"/>
    <p:sldId id="1102" r:id="rId47"/>
    <p:sldId id="1103" r:id="rId48"/>
    <p:sldId id="1107" r:id="rId49"/>
    <p:sldId id="1109" r:id="rId50"/>
    <p:sldId id="1105" r:id="rId51"/>
    <p:sldId id="1150" r:id="rId52"/>
    <p:sldId id="1151" r:id="rId53"/>
    <p:sldId id="1106" r:id="rId54"/>
    <p:sldId id="1072" r:id="rId55"/>
    <p:sldId id="1058" r:id="rId56"/>
    <p:sldId id="1056" r:id="rId57"/>
    <p:sldId id="1059" r:id="rId58"/>
    <p:sldId id="1057" r:id="rId59"/>
    <p:sldId id="1060" r:id="rId60"/>
    <p:sldId id="1062" r:id="rId61"/>
    <p:sldId id="1064" r:id="rId62"/>
    <p:sldId id="1065" r:id="rId63"/>
    <p:sldId id="1146" r:id="rId64"/>
    <p:sldId id="1066" r:id="rId65"/>
    <p:sldId id="1070" r:id="rId66"/>
    <p:sldId id="1152" r:id="rId67"/>
    <p:sldId id="1110" r:id="rId68"/>
    <p:sldId id="1126" r:id="rId69"/>
    <p:sldId id="1130" r:id="rId70"/>
    <p:sldId id="1131" r:id="rId71"/>
    <p:sldId id="1132" r:id="rId72"/>
    <p:sldId id="1135" r:id="rId73"/>
    <p:sldId id="1133" r:id="rId74"/>
    <p:sldId id="1134" r:id="rId75"/>
    <p:sldId id="1136" r:id="rId76"/>
    <p:sldId id="1137" r:id="rId77"/>
    <p:sldId id="1145" r:id="rId78"/>
    <p:sldId id="1128" r:id="rId79"/>
    <p:sldId id="1129" r:id="rId80"/>
    <p:sldId id="1112" r:id="rId81"/>
    <p:sldId id="1113" r:id="rId82"/>
    <p:sldId id="1115" r:id="rId83"/>
    <p:sldId id="1116" r:id="rId84"/>
    <p:sldId id="1117" r:id="rId85"/>
    <p:sldId id="1119" r:id="rId86"/>
    <p:sldId id="1127" r:id="rId87"/>
    <p:sldId id="1153" r:id="rId88"/>
    <p:sldId id="1120" r:id="rId89"/>
    <p:sldId id="1122" r:id="rId90"/>
    <p:sldId id="1123" r:id="rId91"/>
    <p:sldId id="1124" r:id="rId92"/>
    <p:sldId id="1121" r:id="rId93"/>
    <p:sldId id="1125" r:id="rId94"/>
    <p:sldId id="1138" r:id="rId95"/>
    <p:sldId id="1139" r:id="rId96"/>
    <p:sldId id="1140" r:id="rId97"/>
    <p:sldId id="1141" r:id="rId98"/>
    <p:sldId id="1142" r:id="rId99"/>
    <p:sldId id="989" r:id="rId100"/>
    <p:sldId id="991" r:id="rId101"/>
    <p:sldId id="1143" r:id="rId102"/>
    <p:sldId id="1144" r:id="rId103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9900"/>
    <a:srgbClr val="0033CC"/>
    <a:srgbClr val="FFFFCC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20" autoAdjust="0"/>
    <p:restoredTop sz="95501" autoAdjust="0"/>
  </p:normalViewPr>
  <p:slideViewPr>
    <p:cSldViewPr>
      <p:cViewPr varScale="1">
        <p:scale>
          <a:sx n="92" d="100"/>
          <a:sy n="92" d="100"/>
        </p:scale>
        <p:origin x="1260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4E300012-02A5-4B9A-BBBE-ECC937BD1D5A}" type="datetimeFigureOut">
              <a:rPr lang="en-IE" smtClean="0"/>
              <a:t>12/10/2016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904E58D3-AE56-4AF7-BFDD-CAD04963A4E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>
                <a:solidFill>
                  <a:prstClr val="black"/>
                </a:solidFill>
              </a:rPr>
              <a:pPr/>
              <a:t>99</a:t>
            </a:fld>
            <a:endParaRPr lang="en-I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012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17.xml"/><Relationship Id="rId7" Type="http://schemas.openxmlformats.org/officeDocument/2006/relationships/image" Target="../media/image8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7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9.png"/><Relationship Id="rId4" Type="http://schemas.openxmlformats.org/officeDocument/2006/relationships/tags" Target="../tags/tag18.xml"/><Relationship Id="rId9" Type="http://schemas.openxmlformats.org/officeDocument/2006/relationships/image" Target="../media/image18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gif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21.xml"/><Relationship Id="rId7" Type="http://schemas.openxmlformats.org/officeDocument/2006/relationships/image" Target="../media/image8.png"/><Relationship Id="rId12" Type="http://schemas.openxmlformats.org/officeDocument/2006/relationships/image" Target="../media/image23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7.gif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png"/><Relationship Id="rId4" Type="http://schemas.openxmlformats.org/officeDocument/2006/relationships/tags" Target="../tags/tag22.xml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25.xml"/><Relationship Id="rId7" Type="http://schemas.openxmlformats.org/officeDocument/2006/relationships/image" Target="../media/image8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7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6.png"/><Relationship Id="rId4" Type="http://schemas.openxmlformats.org/officeDocument/2006/relationships/tags" Target="../tags/tag26.xml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29.xml"/><Relationship Id="rId7" Type="http://schemas.openxmlformats.org/officeDocument/2006/relationships/image" Target="../media/image8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7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9.png"/><Relationship Id="rId4" Type="http://schemas.openxmlformats.org/officeDocument/2006/relationships/tags" Target="../tags/tag30.xml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33.xml"/><Relationship Id="rId7" Type="http://schemas.openxmlformats.org/officeDocument/2006/relationships/image" Target="../media/image8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7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2.png"/><Relationship Id="rId4" Type="http://schemas.openxmlformats.org/officeDocument/2006/relationships/tags" Target="../tags/tag34.xml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37.xml"/><Relationship Id="rId7" Type="http://schemas.openxmlformats.org/officeDocument/2006/relationships/image" Target="../media/image8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7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5.png"/><Relationship Id="rId4" Type="http://schemas.openxmlformats.org/officeDocument/2006/relationships/tags" Target="../tags/tag38.xml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41.xml"/><Relationship Id="rId7" Type="http://schemas.openxmlformats.org/officeDocument/2006/relationships/image" Target="../media/image8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7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8.png"/><Relationship Id="rId4" Type="http://schemas.openxmlformats.org/officeDocument/2006/relationships/tags" Target="../tags/tag42.xml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45.xml"/><Relationship Id="rId7" Type="http://schemas.openxmlformats.org/officeDocument/2006/relationships/image" Target="../media/image8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39.png"/><Relationship Id="rId5" Type="http://schemas.openxmlformats.org/officeDocument/2006/relationships/image" Target="../media/image7.gif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48.xml"/><Relationship Id="rId7" Type="http://schemas.openxmlformats.org/officeDocument/2006/relationships/image" Target="../media/image39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7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1.png"/><Relationship Id="rId4" Type="http://schemas.openxmlformats.org/officeDocument/2006/relationships/tags" Target="../tags/tag49.xml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7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4.png"/><Relationship Id="rId5" Type="http://schemas.openxmlformats.org/officeDocument/2006/relationships/tags" Target="../tags/tag5.xml"/><Relationship Id="rId10" Type="http://schemas.openxmlformats.org/officeDocument/2006/relationships/image" Target="../media/image3.png"/><Relationship Id="rId4" Type="http://schemas.openxmlformats.org/officeDocument/2006/relationships/tags" Target="../tags/tag4.xml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tags" Target="../tags/tag54.xml"/><Relationship Id="rId7" Type="http://schemas.openxmlformats.org/officeDocument/2006/relationships/image" Target="../media/image44.png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42.png"/><Relationship Id="rId5" Type="http://schemas.openxmlformats.org/officeDocument/2006/relationships/image" Target="../media/image7.gif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image" Target="../media/image45.png"/><Relationship Id="rId5" Type="http://schemas.openxmlformats.org/officeDocument/2006/relationships/image" Target="../media/image43.png"/><Relationship Id="rId4" Type="http://schemas.openxmlformats.org/officeDocument/2006/relationships/image" Target="../media/image7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tags" Target="../tags/tag59.xml"/><Relationship Id="rId7" Type="http://schemas.openxmlformats.org/officeDocument/2006/relationships/image" Target="../media/image46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image" Target="../media/image45.png"/><Relationship Id="rId5" Type="http://schemas.openxmlformats.org/officeDocument/2006/relationships/image" Target="../media/image7.gif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Relationship Id="rId9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62.xml"/><Relationship Id="rId7" Type="http://schemas.openxmlformats.org/officeDocument/2006/relationships/image" Target="../media/image56.pn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55.png"/><Relationship Id="rId5" Type="http://schemas.openxmlformats.org/officeDocument/2006/relationships/image" Target="../media/image7.gif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65.xml"/><Relationship Id="rId7" Type="http://schemas.openxmlformats.org/officeDocument/2006/relationships/image" Target="../media/image58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57.png"/><Relationship Id="rId5" Type="http://schemas.openxmlformats.org/officeDocument/2006/relationships/image" Target="../media/image7.gif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68.xml"/><Relationship Id="rId7" Type="http://schemas.openxmlformats.org/officeDocument/2006/relationships/image" Target="../media/image60.pn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59.png"/><Relationship Id="rId5" Type="http://schemas.openxmlformats.org/officeDocument/2006/relationships/image" Target="../media/image7.gif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tags" Target="../tags/tag71.xml"/><Relationship Id="rId7" Type="http://schemas.openxmlformats.org/officeDocument/2006/relationships/image" Target="../media/image62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61.png"/><Relationship Id="rId5" Type="http://schemas.openxmlformats.org/officeDocument/2006/relationships/image" Target="../media/image7.gif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tags" Target="../tags/tag74.xml"/><Relationship Id="rId7" Type="http://schemas.openxmlformats.org/officeDocument/2006/relationships/image" Target="../media/image63.png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image" Target="../media/image64.png"/><Relationship Id="rId5" Type="http://schemas.openxmlformats.org/officeDocument/2006/relationships/image" Target="../media/image7.gif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tags" Target="../tags/tag77.xml"/><Relationship Id="rId7" Type="http://schemas.openxmlformats.org/officeDocument/2006/relationships/image" Target="../media/image63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66.png"/><Relationship Id="rId5" Type="http://schemas.openxmlformats.org/officeDocument/2006/relationships/image" Target="../media/image7.gif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tags" Target="../tags/tag80.xml"/><Relationship Id="rId7" Type="http://schemas.openxmlformats.org/officeDocument/2006/relationships/image" Target="../media/image63.png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image" Target="../media/image67.png"/><Relationship Id="rId5" Type="http://schemas.openxmlformats.org/officeDocument/2006/relationships/image" Target="../media/image7.gif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tags" Target="../tags/tag83.xml"/><Relationship Id="rId7" Type="http://schemas.openxmlformats.org/officeDocument/2006/relationships/image" Target="../media/image68.png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image" Target="../media/image7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0.png"/><Relationship Id="rId4" Type="http://schemas.openxmlformats.org/officeDocument/2006/relationships/tags" Target="../tags/tag84.xml"/><Relationship Id="rId9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88.xml"/><Relationship Id="rId7" Type="http://schemas.openxmlformats.org/officeDocument/2006/relationships/image" Target="../media/image72.png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image" Target="../media/image71.png"/><Relationship Id="rId5" Type="http://schemas.openxmlformats.org/officeDocument/2006/relationships/image" Target="../media/image7.gif"/><Relationship Id="rId4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91.xml"/><Relationship Id="rId7" Type="http://schemas.openxmlformats.org/officeDocument/2006/relationships/image" Target="../media/image74.pn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image" Target="../media/image73.png"/><Relationship Id="rId5" Type="http://schemas.openxmlformats.org/officeDocument/2006/relationships/image" Target="../media/image7.gif"/><Relationship Id="rId4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94.xml"/><Relationship Id="rId7" Type="http://schemas.openxmlformats.org/officeDocument/2006/relationships/image" Target="../media/image76.png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image" Target="../media/image75.png"/><Relationship Id="rId5" Type="http://schemas.openxmlformats.org/officeDocument/2006/relationships/image" Target="../media/image7.gif"/><Relationship Id="rId4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97.xml"/><Relationship Id="rId7" Type="http://schemas.openxmlformats.org/officeDocument/2006/relationships/image" Target="../media/image72.png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image" Target="../media/image77.png"/><Relationship Id="rId5" Type="http://schemas.openxmlformats.org/officeDocument/2006/relationships/image" Target="../media/image7.gif"/><Relationship Id="rId4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tags" Target="../tags/tag100.xml"/><Relationship Id="rId7" Type="http://schemas.openxmlformats.org/officeDocument/2006/relationships/image" Target="../media/image78.png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image" Target="../media/image7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0.png"/><Relationship Id="rId4" Type="http://schemas.openxmlformats.org/officeDocument/2006/relationships/tags" Target="../tags/tag101.xml"/><Relationship Id="rId9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9.xml"/><Relationship Id="rId7" Type="http://schemas.openxmlformats.org/officeDocument/2006/relationships/image" Target="../media/image9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tags" Target="../tags/tag104.xml"/><Relationship Id="rId7" Type="http://schemas.openxmlformats.org/officeDocument/2006/relationships/image" Target="../media/image7.gif"/><Relationship Id="rId12" Type="http://schemas.openxmlformats.org/officeDocument/2006/relationships/image" Target="../media/image84.png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83.png"/><Relationship Id="rId5" Type="http://schemas.openxmlformats.org/officeDocument/2006/relationships/tags" Target="../tags/tag106.xml"/><Relationship Id="rId10" Type="http://schemas.openxmlformats.org/officeDocument/2006/relationships/image" Target="../media/image38.png"/><Relationship Id="rId4" Type="http://schemas.openxmlformats.org/officeDocument/2006/relationships/tags" Target="../tags/tag105.xml"/><Relationship Id="rId9" Type="http://schemas.openxmlformats.org/officeDocument/2006/relationships/image" Target="../media/image8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tags" Target="../tags/tag109.xml"/><Relationship Id="rId7" Type="http://schemas.openxmlformats.org/officeDocument/2006/relationships/image" Target="../media/image38.png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image" Target="../media/image85.png"/><Relationship Id="rId5" Type="http://schemas.openxmlformats.org/officeDocument/2006/relationships/image" Target="../media/image7.gif"/><Relationship Id="rId4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112.xml"/><Relationship Id="rId7" Type="http://schemas.openxmlformats.org/officeDocument/2006/relationships/image" Target="../media/image88.png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image" Target="../media/image87.png"/><Relationship Id="rId5" Type="http://schemas.openxmlformats.org/officeDocument/2006/relationships/image" Target="../media/image7.gif"/><Relationship Id="rId4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115.xml"/><Relationship Id="rId7" Type="http://schemas.openxmlformats.org/officeDocument/2006/relationships/image" Target="../media/image90.png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image" Target="../media/image89.png"/><Relationship Id="rId5" Type="http://schemas.openxmlformats.org/officeDocument/2006/relationships/image" Target="../media/image7.gif"/><Relationship Id="rId4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tags" Target="../tags/tag118.xml"/><Relationship Id="rId7" Type="http://schemas.openxmlformats.org/officeDocument/2006/relationships/image" Target="../media/image38.png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image" Target="../media/image91.png"/><Relationship Id="rId5" Type="http://schemas.openxmlformats.org/officeDocument/2006/relationships/image" Target="../media/image7.gif"/><Relationship Id="rId4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tags" Target="../tags/tag121.xml"/><Relationship Id="rId7" Type="http://schemas.openxmlformats.org/officeDocument/2006/relationships/image" Target="../media/image38.png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image" Target="../media/image93.png"/><Relationship Id="rId5" Type="http://schemas.openxmlformats.org/officeDocument/2006/relationships/image" Target="../media/image7.gif"/><Relationship Id="rId4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tags" Target="../tags/tag124.xml"/><Relationship Id="rId7" Type="http://schemas.openxmlformats.org/officeDocument/2006/relationships/image" Target="../media/image38.png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image" Target="../media/image95.png"/><Relationship Id="rId5" Type="http://schemas.openxmlformats.org/officeDocument/2006/relationships/image" Target="../media/image7.gif"/><Relationship Id="rId4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tags" Target="../tags/tag127.xml"/><Relationship Id="rId7" Type="http://schemas.openxmlformats.org/officeDocument/2006/relationships/image" Target="../media/image38.png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image" Target="../media/image97.png"/><Relationship Id="rId5" Type="http://schemas.openxmlformats.org/officeDocument/2006/relationships/image" Target="../media/image7.gif"/><Relationship Id="rId4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tags" Target="../tags/tag130.xml"/><Relationship Id="rId7" Type="http://schemas.openxmlformats.org/officeDocument/2006/relationships/image" Target="../media/image38.png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6" Type="http://schemas.openxmlformats.org/officeDocument/2006/relationships/image" Target="../media/image99.png"/><Relationship Id="rId5" Type="http://schemas.openxmlformats.org/officeDocument/2006/relationships/image" Target="../media/image7.gif"/><Relationship Id="rId4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133.xml"/><Relationship Id="rId7" Type="http://schemas.openxmlformats.org/officeDocument/2006/relationships/image" Target="../media/image101.png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image" Target="../media/image7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3.png"/><Relationship Id="rId4" Type="http://schemas.openxmlformats.org/officeDocument/2006/relationships/tags" Target="../tags/tag134.xml"/><Relationship Id="rId9" Type="http://schemas.openxmlformats.org/officeDocument/2006/relationships/image" Target="../media/image10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6" Type="http://schemas.openxmlformats.org/officeDocument/2006/relationships/image" Target="../media/image10.png"/><Relationship Id="rId5" Type="http://schemas.openxmlformats.org/officeDocument/2006/relationships/image" Target="../media/image104.png"/><Relationship Id="rId4" Type="http://schemas.openxmlformats.org/officeDocument/2006/relationships/image" Target="../media/image7.gi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139.xml"/><Relationship Id="rId7" Type="http://schemas.openxmlformats.org/officeDocument/2006/relationships/image" Target="../media/image105.png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image" Target="../media/image104.png"/><Relationship Id="rId5" Type="http://schemas.openxmlformats.org/officeDocument/2006/relationships/image" Target="../media/image7.gif"/><Relationship Id="rId4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142.xml"/><Relationship Id="rId7" Type="http://schemas.openxmlformats.org/officeDocument/2006/relationships/image" Target="../media/image8.png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6" Type="http://schemas.openxmlformats.org/officeDocument/2006/relationships/image" Target="../media/image106.png"/><Relationship Id="rId5" Type="http://schemas.openxmlformats.org/officeDocument/2006/relationships/image" Target="../media/image7.gif"/><Relationship Id="rId4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tags" Target="../tags/tag145.xml"/><Relationship Id="rId7" Type="http://schemas.openxmlformats.org/officeDocument/2006/relationships/image" Target="../media/image106.png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6" Type="http://schemas.openxmlformats.org/officeDocument/2006/relationships/image" Target="../media/image7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2.png"/><Relationship Id="rId4" Type="http://schemas.openxmlformats.org/officeDocument/2006/relationships/tags" Target="../tags/tag146.xml"/><Relationship Id="rId9" Type="http://schemas.openxmlformats.org/officeDocument/2006/relationships/image" Target="../media/image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Select_(SQL)#Limiting_result_rows" TargetMode="Externa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db-engines.com/en/ranking/relational+dbms" TargetMode="Externa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tags" Target="../tags/tag149.xml"/><Relationship Id="rId7" Type="http://schemas.openxmlformats.org/officeDocument/2006/relationships/image" Target="../media/image110.png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6" Type="http://schemas.openxmlformats.org/officeDocument/2006/relationships/image" Target="../media/image109.png"/><Relationship Id="rId5" Type="http://schemas.openxmlformats.org/officeDocument/2006/relationships/image" Target="../media/image7.gif"/><Relationship Id="rId4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tags" Target="../tags/tag152.xml"/><Relationship Id="rId7" Type="http://schemas.openxmlformats.org/officeDocument/2006/relationships/image" Target="../media/image110.png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6" Type="http://schemas.openxmlformats.org/officeDocument/2006/relationships/image" Target="../media/image112.png"/><Relationship Id="rId5" Type="http://schemas.openxmlformats.org/officeDocument/2006/relationships/image" Target="../media/image7.gif"/><Relationship Id="rId4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tags" Target="../tags/tag155.xml"/><Relationship Id="rId7" Type="http://schemas.openxmlformats.org/officeDocument/2006/relationships/image" Target="../media/image110.png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6" Type="http://schemas.openxmlformats.org/officeDocument/2006/relationships/image" Target="../media/image114.png"/><Relationship Id="rId5" Type="http://schemas.openxmlformats.org/officeDocument/2006/relationships/image" Target="../media/image7.gif"/><Relationship Id="rId4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tags" Target="../tags/tag158.xml"/><Relationship Id="rId7" Type="http://schemas.openxmlformats.org/officeDocument/2006/relationships/image" Target="../media/image110.png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image" Target="../media/image115.png"/><Relationship Id="rId5" Type="http://schemas.openxmlformats.org/officeDocument/2006/relationships/image" Target="../media/image7.gif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tags" Target="../tags/tag161.xml"/><Relationship Id="rId7" Type="http://schemas.openxmlformats.org/officeDocument/2006/relationships/image" Target="../media/image110.png"/><Relationship Id="rId2" Type="http://schemas.openxmlformats.org/officeDocument/2006/relationships/tags" Target="../tags/tag160.xml"/><Relationship Id="rId1" Type="http://schemas.openxmlformats.org/officeDocument/2006/relationships/tags" Target="../tags/tag159.xml"/><Relationship Id="rId6" Type="http://schemas.openxmlformats.org/officeDocument/2006/relationships/image" Target="../media/image116.png"/><Relationship Id="rId5" Type="http://schemas.openxmlformats.org/officeDocument/2006/relationships/image" Target="../media/image7.gif"/><Relationship Id="rId4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tags" Target="../tags/tag164.xml"/><Relationship Id="rId7" Type="http://schemas.openxmlformats.org/officeDocument/2006/relationships/image" Target="../media/image110.png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6" Type="http://schemas.openxmlformats.org/officeDocument/2006/relationships/image" Target="../media/image118.png"/><Relationship Id="rId5" Type="http://schemas.openxmlformats.org/officeDocument/2006/relationships/image" Target="../media/image7.gif"/><Relationship Id="rId4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tags" Target="../tags/tag167.xml"/><Relationship Id="rId7" Type="http://schemas.openxmlformats.org/officeDocument/2006/relationships/image" Target="../media/image110.png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6" Type="http://schemas.openxmlformats.org/officeDocument/2006/relationships/image" Target="../media/image120.png"/><Relationship Id="rId5" Type="http://schemas.openxmlformats.org/officeDocument/2006/relationships/image" Target="../media/image7.gif"/><Relationship Id="rId4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6" Type="http://schemas.openxmlformats.org/officeDocument/2006/relationships/image" Target="../media/image122.png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tags" Target="../tags/tag172.xml"/><Relationship Id="rId7" Type="http://schemas.openxmlformats.org/officeDocument/2006/relationships/image" Target="../media/image122.png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6" Type="http://schemas.openxmlformats.org/officeDocument/2006/relationships/image" Target="../media/image124.png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tags" Target="../tags/tag177.xml"/><Relationship Id="rId7" Type="http://schemas.openxmlformats.org/officeDocument/2006/relationships/image" Target="../media/image124.png"/><Relationship Id="rId2" Type="http://schemas.openxmlformats.org/officeDocument/2006/relationships/tags" Target="../tags/tag176.xml"/><Relationship Id="rId1" Type="http://schemas.openxmlformats.org/officeDocument/2006/relationships/tags" Target="../tags/tag175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hyperlink" Target="https://es.wikipedia.org/wiki/Null_(SQL)" TargetMode="Externa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8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tags" Target="../tags/tag181.xml"/><Relationship Id="rId7" Type="http://schemas.openxmlformats.org/officeDocument/2006/relationships/image" Target="../media/image128.png"/><Relationship Id="rId2" Type="http://schemas.openxmlformats.org/officeDocument/2006/relationships/tags" Target="../tags/tag180.xml"/><Relationship Id="rId1" Type="http://schemas.openxmlformats.org/officeDocument/2006/relationships/tags" Target="../tags/tag179.xml"/><Relationship Id="rId6" Type="http://schemas.openxmlformats.org/officeDocument/2006/relationships/image" Target="../media/image127.png"/><Relationship Id="rId5" Type="http://schemas.openxmlformats.org/officeDocument/2006/relationships/image" Target="../media/image7.gif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tags" Target="../tags/tag184.xml"/><Relationship Id="rId7" Type="http://schemas.openxmlformats.org/officeDocument/2006/relationships/image" Target="../media/image130.png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image" Target="../media/image129.png"/><Relationship Id="rId5" Type="http://schemas.openxmlformats.org/officeDocument/2006/relationships/image" Target="../media/image7.gif"/><Relationship Id="rId4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tags" Target="../tags/tag187.xml"/><Relationship Id="rId7" Type="http://schemas.openxmlformats.org/officeDocument/2006/relationships/image" Target="../media/image132.png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6" Type="http://schemas.openxmlformats.org/officeDocument/2006/relationships/image" Target="../media/image131.png"/><Relationship Id="rId5" Type="http://schemas.openxmlformats.org/officeDocument/2006/relationships/image" Target="../media/image7.gif"/><Relationship Id="rId4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tags" Target="../tags/tag190.xml"/><Relationship Id="rId7" Type="http://schemas.openxmlformats.org/officeDocument/2006/relationships/image" Target="../media/image134.png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image" Target="../media/image133.png"/><Relationship Id="rId5" Type="http://schemas.openxmlformats.org/officeDocument/2006/relationships/image" Target="../media/image7.gif"/><Relationship Id="rId4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2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tags" Target="../tags/tag195.xml"/><Relationship Id="rId7" Type="http://schemas.openxmlformats.org/officeDocument/2006/relationships/image" Target="../media/image137.png"/><Relationship Id="rId2" Type="http://schemas.openxmlformats.org/officeDocument/2006/relationships/tags" Target="../tags/tag194.xml"/><Relationship Id="rId1" Type="http://schemas.openxmlformats.org/officeDocument/2006/relationships/tags" Target="../tags/tag193.xml"/><Relationship Id="rId6" Type="http://schemas.openxmlformats.org/officeDocument/2006/relationships/image" Target="../media/image136.png"/><Relationship Id="rId5" Type="http://schemas.openxmlformats.org/officeDocument/2006/relationships/image" Target="../media/image7.gif"/><Relationship Id="rId4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198.xml"/><Relationship Id="rId7" Type="http://schemas.openxmlformats.org/officeDocument/2006/relationships/image" Target="../media/image10.png"/><Relationship Id="rId2" Type="http://schemas.openxmlformats.org/officeDocument/2006/relationships/tags" Target="../tags/tag197.xml"/><Relationship Id="rId1" Type="http://schemas.openxmlformats.org/officeDocument/2006/relationships/tags" Target="../tags/tag196.xml"/><Relationship Id="rId6" Type="http://schemas.openxmlformats.org/officeDocument/2006/relationships/image" Target="../media/image138.png"/><Relationship Id="rId5" Type="http://schemas.openxmlformats.org/officeDocument/2006/relationships/image" Target="../media/image7.gif"/><Relationship Id="rId4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tags" Target="../tags/tag201.xml"/><Relationship Id="rId7" Type="http://schemas.openxmlformats.org/officeDocument/2006/relationships/image" Target="../media/image139.png"/><Relationship Id="rId2" Type="http://schemas.openxmlformats.org/officeDocument/2006/relationships/tags" Target="../tags/tag200.xml"/><Relationship Id="rId1" Type="http://schemas.openxmlformats.org/officeDocument/2006/relationships/tags" Target="../tags/tag199.xml"/><Relationship Id="rId6" Type="http://schemas.openxmlformats.org/officeDocument/2006/relationships/image" Target="../media/image7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.png"/><Relationship Id="rId4" Type="http://schemas.openxmlformats.org/officeDocument/2006/relationships/tags" Target="../tags/tag202.xml"/><Relationship Id="rId9" Type="http://schemas.openxmlformats.org/officeDocument/2006/relationships/image" Target="../media/image10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tags" Target="../tags/tag205.xml"/><Relationship Id="rId7" Type="http://schemas.openxmlformats.org/officeDocument/2006/relationships/image" Target="../media/image7.gif"/><Relationship Id="rId12" Type="http://schemas.openxmlformats.org/officeDocument/2006/relationships/image" Target="../media/image143.png"/><Relationship Id="rId2" Type="http://schemas.openxmlformats.org/officeDocument/2006/relationships/tags" Target="../tags/tag204.xml"/><Relationship Id="rId1" Type="http://schemas.openxmlformats.org/officeDocument/2006/relationships/tags" Target="../tags/tag20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42.png"/><Relationship Id="rId5" Type="http://schemas.openxmlformats.org/officeDocument/2006/relationships/tags" Target="../tags/tag207.xml"/><Relationship Id="rId10" Type="http://schemas.openxmlformats.org/officeDocument/2006/relationships/image" Target="../media/image141.png"/><Relationship Id="rId4" Type="http://schemas.openxmlformats.org/officeDocument/2006/relationships/tags" Target="../tags/tag206.xml"/><Relationship Id="rId9" Type="http://schemas.openxmlformats.org/officeDocument/2006/relationships/image" Target="../media/image1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tags" Target="../tags/tag210.xml"/><Relationship Id="rId7" Type="http://schemas.openxmlformats.org/officeDocument/2006/relationships/image" Target="../media/image144.png"/><Relationship Id="rId2" Type="http://schemas.openxmlformats.org/officeDocument/2006/relationships/tags" Target="../tags/tag209.xml"/><Relationship Id="rId1" Type="http://schemas.openxmlformats.org/officeDocument/2006/relationships/tags" Target="../tags/tag208.xml"/><Relationship Id="rId6" Type="http://schemas.openxmlformats.org/officeDocument/2006/relationships/image" Target="../media/image7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45.png"/><Relationship Id="rId4" Type="http://schemas.openxmlformats.org/officeDocument/2006/relationships/tags" Target="../tags/tag211.xml"/><Relationship Id="rId9" Type="http://schemas.openxmlformats.org/officeDocument/2006/relationships/image" Target="../media/image8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tags" Target="../tags/tag214.xml"/><Relationship Id="rId7" Type="http://schemas.openxmlformats.org/officeDocument/2006/relationships/image" Target="../media/image7.gif"/><Relationship Id="rId12" Type="http://schemas.openxmlformats.org/officeDocument/2006/relationships/image" Target="../media/image148.png"/><Relationship Id="rId2" Type="http://schemas.openxmlformats.org/officeDocument/2006/relationships/tags" Target="../tags/tag213.xml"/><Relationship Id="rId1" Type="http://schemas.openxmlformats.org/officeDocument/2006/relationships/tags" Target="../tags/tag21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47.png"/><Relationship Id="rId5" Type="http://schemas.openxmlformats.org/officeDocument/2006/relationships/tags" Target="../tags/tag216.xml"/><Relationship Id="rId10" Type="http://schemas.openxmlformats.org/officeDocument/2006/relationships/image" Target="../media/image8.png"/><Relationship Id="rId4" Type="http://schemas.openxmlformats.org/officeDocument/2006/relationships/tags" Target="../tags/tag215.xml"/><Relationship Id="rId9" Type="http://schemas.openxmlformats.org/officeDocument/2006/relationships/image" Target="../media/image110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tags" Target="../tags/tag219.xml"/><Relationship Id="rId7" Type="http://schemas.openxmlformats.org/officeDocument/2006/relationships/image" Target="../media/image144.png"/><Relationship Id="rId2" Type="http://schemas.openxmlformats.org/officeDocument/2006/relationships/tags" Target="../tags/tag218.xml"/><Relationship Id="rId1" Type="http://schemas.openxmlformats.org/officeDocument/2006/relationships/tags" Target="../tags/tag217.xml"/><Relationship Id="rId6" Type="http://schemas.openxmlformats.org/officeDocument/2006/relationships/image" Target="../media/image7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45.png"/><Relationship Id="rId4" Type="http://schemas.openxmlformats.org/officeDocument/2006/relationships/tags" Target="../tags/tag220.xml"/><Relationship Id="rId9" Type="http://schemas.openxmlformats.org/officeDocument/2006/relationships/image" Target="../media/image8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tags" Target="../tags/tag223.xml"/><Relationship Id="rId7" Type="http://schemas.openxmlformats.org/officeDocument/2006/relationships/image" Target="../media/image149.png"/><Relationship Id="rId2" Type="http://schemas.openxmlformats.org/officeDocument/2006/relationships/tags" Target="../tags/tag222.xml"/><Relationship Id="rId1" Type="http://schemas.openxmlformats.org/officeDocument/2006/relationships/tags" Target="../tags/tag221.xml"/><Relationship Id="rId6" Type="http://schemas.openxmlformats.org/officeDocument/2006/relationships/image" Target="../media/image7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50.png"/><Relationship Id="rId4" Type="http://schemas.openxmlformats.org/officeDocument/2006/relationships/tags" Target="../tags/tag224.xml"/><Relationship Id="rId9" Type="http://schemas.openxmlformats.org/officeDocument/2006/relationships/image" Target="../media/image63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tags" Target="../tags/tag227.xml"/><Relationship Id="rId7" Type="http://schemas.openxmlformats.org/officeDocument/2006/relationships/image" Target="../media/image7.gif"/><Relationship Id="rId12" Type="http://schemas.openxmlformats.org/officeDocument/2006/relationships/image" Target="../media/image153.png"/><Relationship Id="rId2" Type="http://schemas.openxmlformats.org/officeDocument/2006/relationships/tags" Target="../tags/tag226.xml"/><Relationship Id="rId1" Type="http://schemas.openxmlformats.org/officeDocument/2006/relationships/tags" Target="../tags/tag22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52.png"/><Relationship Id="rId5" Type="http://schemas.openxmlformats.org/officeDocument/2006/relationships/tags" Target="../tags/tag229.xml"/><Relationship Id="rId10" Type="http://schemas.openxmlformats.org/officeDocument/2006/relationships/image" Target="../media/image63.png"/><Relationship Id="rId4" Type="http://schemas.openxmlformats.org/officeDocument/2006/relationships/tags" Target="../tags/tag228.xml"/><Relationship Id="rId9" Type="http://schemas.openxmlformats.org/officeDocument/2006/relationships/image" Target="../media/image110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tags" Target="../tags/tag232.xml"/><Relationship Id="rId7" Type="http://schemas.openxmlformats.org/officeDocument/2006/relationships/image" Target="../media/image110.png"/><Relationship Id="rId2" Type="http://schemas.openxmlformats.org/officeDocument/2006/relationships/tags" Target="../tags/tag231.xml"/><Relationship Id="rId1" Type="http://schemas.openxmlformats.org/officeDocument/2006/relationships/tags" Target="../tags/tag230.xml"/><Relationship Id="rId6" Type="http://schemas.openxmlformats.org/officeDocument/2006/relationships/image" Target="../media/image154.png"/><Relationship Id="rId5" Type="http://schemas.openxmlformats.org/officeDocument/2006/relationships/image" Target="../media/image7.gif"/><Relationship Id="rId4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tags" Target="../tags/tag235.xml"/><Relationship Id="rId7" Type="http://schemas.openxmlformats.org/officeDocument/2006/relationships/image" Target="../media/image7.gif"/><Relationship Id="rId12" Type="http://schemas.openxmlformats.org/officeDocument/2006/relationships/image" Target="../media/image148.png"/><Relationship Id="rId2" Type="http://schemas.openxmlformats.org/officeDocument/2006/relationships/tags" Target="../tags/tag234.xml"/><Relationship Id="rId1" Type="http://schemas.openxmlformats.org/officeDocument/2006/relationships/tags" Target="../tags/tag23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47.png"/><Relationship Id="rId5" Type="http://schemas.openxmlformats.org/officeDocument/2006/relationships/tags" Target="../tags/tag237.xml"/><Relationship Id="rId10" Type="http://schemas.openxmlformats.org/officeDocument/2006/relationships/image" Target="../media/image8.png"/><Relationship Id="rId4" Type="http://schemas.openxmlformats.org/officeDocument/2006/relationships/tags" Target="../tags/tag236.xml"/><Relationship Id="rId9" Type="http://schemas.openxmlformats.org/officeDocument/2006/relationships/image" Target="../media/image110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tags" Target="../tags/tag240.xml"/><Relationship Id="rId7" Type="http://schemas.openxmlformats.org/officeDocument/2006/relationships/image" Target="../media/image7.gif"/><Relationship Id="rId12" Type="http://schemas.openxmlformats.org/officeDocument/2006/relationships/image" Target="../media/image159.png"/><Relationship Id="rId2" Type="http://schemas.openxmlformats.org/officeDocument/2006/relationships/tags" Target="../tags/tag239.xml"/><Relationship Id="rId1" Type="http://schemas.openxmlformats.org/officeDocument/2006/relationships/tags" Target="../tags/tag238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58.png"/><Relationship Id="rId5" Type="http://schemas.openxmlformats.org/officeDocument/2006/relationships/tags" Target="../tags/tag242.xml"/><Relationship Id="rId10" Type="http://schemas.openxmlformats.org/officeDocument/2006/relationships/image" Target="../media/image157.png"/><Relationship Id="rId4" Type="http://schemas.openxmlformats.org/officeDocument/2006/relationships/tags" Target="../tags/tag241.xml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13.xml"/><Relationship Id="rId7" Type="http://schemas.openxmlformats.org/officeDocument/2006/relationships/image" Target="../media/image8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7.gif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5.png"/><Relationship Id="rId4" Type="http://schemas.openxmlformats.org/officeDocument/2006/relationships/tags" Target="../tags/tag14.xml"/><Relationship Id="rId9" Type="http://schemas.openxmlformats.org/officeDocument/2006/relationships/image" Target="../media/image14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tags" Target="../tags/tag245.xml"/><Relationship Id="rId7" Type="http://schemas.openxmlformats.org/officeDocument/2006/relationships/image" Target="../media/image7.gif"/><Relationship Id="rId12" Type="http://schemas.openxmlformats.org/officeDocument/2006/relationships/image" Target="../media/image161.png"/><Relationship Id="rId2" Type="http://schemas.openxmlformats.org/officeDocument/2006/relationships/tags" Target="../tags/tag244.xml"/><Relationship Id="rId1" Type="http://schemas.openxmlformats.org/officeDocument/2006/relationships/tags" Target="../tags/tag24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60.png"/><Relationship Id="rId5" Type="http://schemas.openxmlformats.org/officeDocument/2006/relationships/tags" Target="../tags/tag247.xml"/><Relationship Id="rId10" Type="http://schemas.openxmlformats.org/officeDocument/2006/relationships/image" Target="../media/image157.png"/><Relationship Id="rId4" Type="http://schemas.openxmlformats.org/officeDocument/2006/relationships/tags" Target="../tags/tag246.xml"/><Relationship Id="rId9" Type="http://schemas.openxmlformats.org/officeDocument/2006/relationships/image" Target="../media/image8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tags" Target="../tags/tag250.xml"/><Relationship Id="rId7" Type="http://schemas.openxmlformats.org/officeDocument/2006/relationships/image" Target="../media/image110.png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6" Type="http://schemas.openxmlformats.org/officeDocument/2006/relationships/image" Target="../media/image7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3.png"/><Relationship Id="rId4" Type="http://schemas.openxmlformats.org/officeDocument/2006/relationships/tags" Target="../tags/tag251.xml"/><Relationship Id="rId9" Type="http://schemas.openxmlformats.org/officeDocument/2006/relationships/image" Target="../media/image163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13" Type="http://schemas.openxmlformats.org/officeDocument/2006/relationships/image" Target="../media/image171.png"/><Relationship Id="rId3" Type="http://schemas.openxmlformats.org/officeDocument/2006/relationships/tags" Target="../tags/tag254.xml"/><Relationship Id="rId7" Type="http://schemas.openxmlformats.org/officeDocument/2006/relationships/image" Target="../media/image165.png"/><Relationship Id="rId12" Type="http://schemas.openxmlformats.org/officeDocument/2006/relationships/image" Target="../media/image170.png"/><Relationship Id="rId2" Type="http://schemas.openxmlformats.org/officeDocument/2006/relationships/tags" Target="../tags/tag253.xml"/><Relationship Id="rId1" Type="http://schemas.openxmlformats.org/officeDocument/2006/relationships/tags" Target="../tags/tag252.xml"/><Relationship Id="rId6" Type="http://schemas.openxmlformats.org/officeDocument/2006/relationships/image" Target="../media/image164.png"/><Relationship Id="rId11" Type="http://schemas.openxmlformats.org/officeDocument/2006/relationships/image" Target="../media/image16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68.png"/><Relationship Id="rId4" Type="http://schemas.openxmlformats.org/officeDocument/2006/relationships/tags" Target="../tags/tag255.xml"/><Relationship Id="rId9" Type="http://schemas.openxmlformats.org/officeDocument/2006/relationships/image" Target="../media/image16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57.xml"/><Relationship Id="rId1" Type="http://schemas.openxmlformats.org/officeDocument/2006/relationships/tags" Target="../tags/tag256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59.xml"/><Relationship Id="rId1" Type="http://schemas.openxmlformats.org/officeDocument/2006/relationships/tags" Target="../tags/tag258.xml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tags" Target="../tags/tag262.xml"/><Relationship Id="rId7" Type="http://schemas.openxmlformats.org/officeDocument/2006/relationships/image" Target="../media/image177.png"/><Relationship Id="rId2" Type="http://schemas.openxmlformats.org/officeDocument/2006/relationships/tags" Target="../tags/tag261.xml"/><Relationship Id="rId1" Type="http://schemas.openxmlformats.org/officeDocument/2006/relationships/tags" Target="../tags/tag260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CL" b="1" dirty="0" smtClean="0"/>
              <a:t>CC3201-1</a:t>
            </a:r>
            <a:r>
              <a:rPr lang="es-ES" b="1" dirty="0" smtClean="0"/>
              <a:t/>
            </a:r>
            <a:br>
              <a:rPr lang="es-ES" b="1" dirty="0" smtClean="0"/>
            </a:br>
            <a:r>
              <a:rPr lang="en-IE" b="1" cap="small" dirty="0" smtClean="0"/>
              <a:t>Bases de </a:t>
            </a:r>
            <a:r>
              <a:rPr lang="en-IE" b="1" cap="small" dirty="0" err="1" smtClean="0"/>
              <a:t>Datos</a:t>
            </a:r>
            <a:r>
              <a:rPr lang="en-IE" b="1" cap="small" dirty="0"/>
              <a:t/>
            </a:r>
            <a:br>
              <a:rPr lang="en-IE" b="1" cap="small" dirty="0"/>
            </a:br>
            <a:r>
              <a:rPr lang="en-IE" b="1" cap="small" dirty="0" smtClean="0"/>
              <a:t>Primavera </a:t>
            </a:r>
            <a:r>
              <a:rPr lang="es-ES" b="1" dirty="0" smtClean="0"/>
              <a:t>2016</a:t>
            </a:r>
            <a:br>
              <a:rPr lang="es-ES" b="1" dirty="0" smtClean="0"/>
            </a:br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 smtClean="0"/>
              <a:t>Clase 7: SQL (II)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/>
          <a:lstStyle/>
          <a:p>
            <a:r>
              <a:rPr lang="en-IE" dirty="0" smtClean="0"/>
              <a:t>Aidan Hogan</a:t>
            </a:r>
          </a:p>
          <a:p>
            <a:r>
              <a:rPr lang="en-IE" dirty="0" smtClean="0"/>
              <a:t>aidhog@gmail.com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Consultas Anidadas: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WHERE/NOT IN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0831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3939756"/>
            <a:ext cx="2302171" cy="158518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1"/>
            <a:ext cx="1697704" cy="5773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59375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80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horario: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Tendremos clases:</a:t>
            </a:r>
          </a:p>
          <a:p>
            <a:pPr lvl="1"/>
            <a:r>
              <a:rPr lang="es-CL" dirty="0" smtClean="0"/>
              <a:t>El jueves (13 de octubre)</a:t>
            </a:r>
          </a:p>
          <a:p>
            <a:pPr lvl="2"/>
            <a:r>
              <a:rPr lang="es-CL" dirty="0" smtClean="0"/>
              <a:t>Un </a:t>
            </a:r>
            <a:r>
              <a:rPr lang="es-CL" dirty="0" err="1" smtClean="0"/>
              <a:t>lab</a:t>
            </a:r>
            <a:r>
              <a:rPr lang="es-CL" dirty="0"/>
              <a:t>: </a:t>
            </a:r>
            <a:r>
              <a:rPr lang="es-CL" dirty="0" smtClean="0"/>
              <a:t>SQL II</a:t>
            </a:r>
            <a:endParaRPr lang="es-CL" dirty="0"/>
          </a:p>
          <a:p>
            <a:pPr lvl="1"/>
            <a:r>
              <a:rPr lang="es-CL" dirty="0" smtClean="0"/>
              <a:t>El lunes (17 de octubre)</a:t>
            </a:r>
          </a:p>
          <a:p>
            <a:pPr lvl="2"/>
            <a:r>
              <a:rPr lang="es-CL" dirty="0" smtClean="0"/>
              <a:t>Sesión auxiliar</a:t>
            </a:r>
          </a:p>
          <a:p>
            <a:pPr lvl="1"/>
            <a:r>
              <a:rPr lang="es-CL" dirty="0" smtClean="0"/>
              <a:t>El martes (18 de octubre)</a:t>
            </a:r>
          </a:p>
          <a:p>
            <a:pPr lvl="2"/>
            <a:r>
              <a:rPr lang="es-CL" dirty="0" smtClean="0"/>
              <a:t>Una clase con Sebastián</a:t>
            </a:r>
          </a:p>
          <a:p>
            <a:pPr lvl="1"/>
            <a:endParaRPr lang="es-CL" dirty="0" smtClean="0"/>
          </a:p>
        </p:txBody>
      </p:sp>
      <p:pic>
        <p:nvPicPr>
          <p:cNvPr id="2050" name="Picture 2" descr="https://d1u1p2xjjiahg3.cloudfront.net/4c070591-9fd4-4775-84c3-175d9d15b6e6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175" y="2762250"/>
            <a:ext cx="3705225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4"/>
          <p:cNvSpPr/>
          <p:nvPr/>
        </p:nvSpPr>
        <p:spPr>
          <a:xfrm>
            <a:off x="6096000" y="3236686"/>
            <a:ext cx="203200" cy="159657"/>
          </a:xfrm>
          <a:custGeom>
            <a:avLst/>
            <a:gdLst>
              <a:gd name="connsiteX0" fmla="*/ 0 w 203200"/>
              <a:gd name="connsiteY0" fmla="*/ 159657 h 159657"/>
              <a:gd name="connsiteX1" fmla="*/ 130629 w 203200"/>
              <a:gd name="connsiteY1" fmla="*/ 87085 h 159657"/>
              <a:gd name="connsiteX2" fmla="*/ 159657 w 203200"/>
              <a:gd name="connsiteY2" fmla="*/ 43543 h 159657"/>
              <a:gd name="connsiteX3" fmla="*/ 203200 w 203200"/>
              <a:gd name="connsiteY3" fmla="*/ 0 h 159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00" h="159657">
                <a:moveTo>
                  <a:pt x="0" y="159657"/>
                </a:moveTo>
                <a:cubicBezTo>
                  <a:pt x="15188" y="152063"/>
                  <a:pt x="107112" y="110602"/>
                  <a:pt x="130629" y="87085"/>
                </a:cubicBezTo>
                <a:cubicBezTo>
                  <a:pt x="142964" y="74750"/>
                  <a:pt x="148490" y="56944"/>
                  <a:pt x="159657" y="43543"/>
                </a:cubicBezTo>
                <a:cubicBezTo>
                  <a:pt x="172798" y="27774"/>
                  <a:pt x="203200" y="0"/>
                  <a:pt x="203200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4332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control (24 de octubre):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CL" dirty="0" smtClean="0"/>
              <a:t>Modelo ER</a:t>
            </a:r>
          </a:p>
          <a:p>
            <a:pPr lvl="1"/>
            <a:r>
              <a:rPr lang="es-CL" dirty="0" smtClean="0"/>
              <a:t>Traducción al modelo relacional</a:t>
            </a:r>
          </a:p>
          <a:p>
            <a:r>
              <a:rPr lang="es-CL" dirty="0" smtClean="0"/>
              <a:t>El Álgebra Relacional</a:t>
            </a:r>
          </a:p>
          <a:p>
            <a:r>
              <a:rPr lang="es-CL" dirty="0" smtClean="0"/>
              <a:t>SQL (I y II)</a:t>
            </a:r>
          </a:p>
          <a:p>
            <a:endParaRPr lang="es-CL" dirty="0"/>
          </a:p>
          <a:p>
            <a:r>
              <a:rPr lang="es-CL" dirty="0" smtClean="0"/>
              <a:t>Una hora y media</a:t>
            </a:r>
          </a:p>
          <a:p>
            <a:endParaRPr lang="es-CL" dirty="0"/>
          </a:p>
          <a:p>
            <a:r>
              <a:rPr lang="es-CL" sz="2800" dirty="0" smtClean="0"/>
              <a:t>Se puede traer </a:t>
            </a:r>
            <a:r>
              <a:rPr lang="es-CL" sz="2800" u="sng" dirty="0" smtClean="0"/>
              <a:t>una</a:t>
            </a:r>
            <a:r>
              <a:rPr lang="es-CL" sz="2800" dirty="0" smtClean="0"/>
              <a:t> página con notas </a:t>
            </a:r>
            <a:r>
              <a:rPr lang="es-CL" sz="2800" dirty="0"/>
              <a:t>propias </a:t>
            </a:r>
            <a:r>
              <a:rPr lang="es-CL" sz="2800" dirty="0" smtClean="0"/>
              <a:t>escritas a mano (de ambos lados) </a:t>
            </a:r>
            <a:r>
              <a:rPr lang="es-CL" sz="2800" dirty="0" smtClean="0">
                <a:solidFill>
                  <a:srgbClr val="FF0000"/>
                </a:solidFill>
              </a:rPr>
              <a:t>no fotocopiada</a:t>
            </a:r>
          </a:p>
          <a:p>
            <a:pPr lvl="1"/>
            <a:endParaRPr lang="es-CL" dirty="0" smtClean="0"/>
          </a:p>
        </p:txBody>
      </p:sp>
    </p:spTree>
    <p:extLst>
      <p:ext uri="{BB962C8B-B14F-4D97-AF65-F5344CB8AC3E}">
        <p14:creationId xmlns:p14="http://schemas.microsoft.com/office/powerpoint/2010/main" val="418602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solidFill>
                  <a:schemeClr val="bg1">
                    <a:lumMod val="85000"/>
                  </a:schemeClr>
                </a:solidFill>
              </a:rPr>
              <a:t>Preguntas?</a:t>
            </a:r>
            <a:endParaRPr lang="es-CL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69942"/>
            <a:ext cx="8839200" cy="509043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s-CL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3971883"/>
            <a:ext cx="885825" cy="101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34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Consultas </a:t>
            </a:r>
            <a:r>
              <a:rPr lang="es-CL" dirty="0" err="1" smtClean="0">
                <a:cs typeface="Courier New" panose="02070309020205020404" pitchFamily="49" charset="0"/>
              </a:rPr>
              <a:t>Anid</a:t>
            </a:r>
            <a:r>
              <a:rPr lang="es-CL" sz="2400" dirty="0" err="1" smtClean="0">
                <a:cs typeface="Courier New" panose="02070309020205020404" pitchFamily="49" charset="0"/>
              </a:rPr>
              <a:t>Anidadas</a:t>
            </a:r>
            <a:r>
              <a:rPr lang="es-CL" dirty="0" err="1" smtClean="0">
                <a:cs typeface="Courier New" panose="02070309020205020404" pitchFamily="49" charset="0"/>
              </a:rPr>
              <a:t>adas</a:t>
            </a:r>
            <a:r>
              <a:rPr lang="es-CL" dirty="0" smtClean="0">
                <a:cs typeface="Courier New" panose="02070309020205020404" pitchFamily="49" charset="0"/>
              </a:rPr>
              <a:t>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WHERE/NOT IN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0831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5" y="3939759"/>
            <a:ext cx="3608936" cy="280123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4"/>
            <a:ext cx="1703787" cy="3945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59375"/>
            <a:ext cx="3041846" cy="1686000"/>
          </a:xfrm>
          <a:prstGeom prst="rect">
            <a:avLst/>
          </a:prstGeom>
        </p:spPr>
      </p:pic>
      <p:pic>
        <p:nvPicPr>
          <p:cNvPr id="15" name="Picture 4 2" descr="http://dublinconcerts.ie/content/uploads/2014/09/Xzibi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767" y="5410200"/>
            <a:ext cx="2307243" cy="143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 3" descr="http://dublinconcerts.ie/content/uploads/2014/09/Xzibi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399" y="6250385"/>
            <a:ext cx="937559" cy="58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27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Consultas Anidadas: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WHERE/EXISTS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0831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3939755"/>
            <a:ext cx="4644646" cy="158892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3"/>
            <a:ext cx="1280806" cy="7617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59375"/>
            <a:ext cx="3041846" cy="1686000"/>
          </a:xfrm>
          <a:prstGeom prst="rect">
            <a:avLst/>
          </a:prstGeom>
        </p:spPr>
      </p:pic>
      <p:sp>
        <p:nvSpPr>
          <p:cNvPr id="18" name="Content Placeholder 6 2 2 1"/>
          <p:cNvSpPr txBox="1">
            <a:spLocks/>
          </p:cNvSpPr>
          <p:nvPr/>
        </p:nvSpPr>
        <p:spPr>
          <a:xfrm>
            <a:off x="1295400" y="5957241"/>
            <a:ext cx="3090217" cy="771902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b="1" dirty="0" smtClean="0">
                <a:solidFill>
                  <a:schemeClr val="accent6">
                    <a:lumMod val="75000"/>
                  </a:schemeClr>
                </a:solidFill>
              </a:rPr>
              <a:t>Correlación</a:t>
            </a: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 marL="0" indent="0" algn="ctr">
              <a:buNone/>
            </a:pP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</a:rPr>
              <a:t>La </a:t>
            </a:r>
            <a:r>
              <a:rPr lang="es-CL" sz="2100" dirty="0" err="1" smtClean="0">
                <a:solidFill>
                  <a:schemeClr val="accent6">
                    <a:lumMod val="75000"/>
                  </a:schemeClr>
                </a:solidFill>
              </a:rPr>
              <a:t>subconsulta</a:t>
            </a: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</a:rPr>
              <a:t> dependa de la consulta exterior</a:t>
            </a:r>
            <a:endParaRPr lang="es-CL" sz="21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Content Placeholder 6 2 2 2"/>
          <p:cNvSpPr txBox="1">
            <a:spLocks/>
          </p:cNvSpPr>
          <p:nvPr/>
        </p:nvSpPr>
        <p:spPr>
          <a:xfrm>
            <a:off x="2971800" y="5086808"/>
            <a:ext cx="685800" cy="298823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75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Consultas Anidadas: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WHERE/NOT EXISTS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0831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3939755"/>
            <a:ext cx="4644887" cy="158914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3"/>
            <a:ext cx="1341321" cy="11311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59375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97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Consultas Anidadas: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WHERE/(NOT) UNIQUE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0831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3939755"/>
            <a:ext cx="2942118" cy="158936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3"/>
            <a:ext cx="1364718" cy="13172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59375"/>
            <a:ext cx="3041846" cy="1686000"/>
          </a:xfrm>
          <a:prstGeom prst="rect">
            <a:avLst/>
          </a:prstGeom>
        </p:spPr>
      </p:pic>
      <p:sp>
        <p:nvSpPr>
          <p:cNvPr id="18" name="Content Placeholder 6 2 2 1"/>
          <p:cNvSpPr txBox="1">
            <a:spLocks/>
          </p:cNvSpPr>
          <p:nvPr/>
        </p:nvSpPr>
        <p:spPr>
          <a:xfrm>
            <a:off x="475343" y="5930900"/>
            <a:ext cx="4401457" cy="771902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b="1" dirty="0" smtClean="0">
                <a:solidFill>
                  <a:schemeClr val="accent6">
                    <a:lumMod val="75000"/>
                  </a:schemeClr>
                </a:solidFill>
              </a:rPr>
              <a:t>UNIQUE </a:t>
            </a: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</a:rPr>
              <a:t>(no suportado por </a:t>
            </a:r>
            <a:r>
              <a:rPr lang="es-CL" sz="2100" dirty="0" err="1" smtClean="0">
                <a:solidFill>
                  <a:schemeClr val="accent6">
                    <a:lumMod val="75000"/>
                  </a:schemeClr>
                </a:solidFill>
              </a:rPr>
              <a:t>Postgres</a:t>
            </a: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)</a:t>
            </a: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 marL="0" indent="0" algn="ctr">
              <a:buNone/>
            </a:pP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</a:rPr>
              <a:t>0 o 1 resultados</a:t>
            </a:r>
            <a:endParaRPr lang="es-CL" sz="21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37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Consultas Anidadas: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WHERE/ANY (</a:t>
            </a:r>
            <a:r>
              <a:rPr lang="es-CL" sz="3200" dirty="0" smtClean="0">
                <a:latin typeface="+mn-lt"/>
                <a:cs typeface="Segoe UI Semilight" panose="020B0402040204020203" pitchFamily="34" charset="0"/>
              </a:rPr>
              <a:t>o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SOME)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0831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3939751"/>
            <a:ext cx="2734168" cy="159047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3"/>
            <a:ext cx="776682" cy="13177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59375"/>
            <a:ext cx="3041846" cy="1686000"/>
          </a:xfrm>
          <a:prstGeom prst="rect">
            <a:avLst/>
          </a:prstGeom>
        </p:spPr>
      </p:pic>
      <p:sp>
        <p:nvSpPr>
          <p:cNvPr id="18" name="Content Placeholder 6 2 2 1"/>
          <p:cNvSpPr txBox="1">
            <a:spLocks/>
          </p:cNvSpPr>
          <p:nvPr/>
        </p:nvSpPr>
        <p:spPr>
          <a:xfrm>
            <a:off x="990600" y="5957241"/>
            <a:ext cx="3395017" cy="443559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b="1" dirty="0" smtClean="0">
                <a:solidFill>
                  <a:schemeClr val="accent6">
                    <a:lumMod val="75000"/>
                  </a:schemeClr>
                </a:solidFill>
              </a:rPr>
              <a:t>ANY </a:t>
            </a: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s-CL" sz="2100" b="1" dirty="0" smtClean="0">
                <a:solidFill>
                  <a:schemeClr val="accent6">
                    <a:lumMod val="75000"/>
                  </a:schemeClr>
                </a:solidFill>
              </a:rPr>
              <a:t> SOME </a:t>
            </a: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</a:rPr>
              <a:t>son sinónimos</a:t>
            </a:r>
          </a:p>
        </p:txBody>
      </p:sp>
    </p:spTree>
    <p:extLst>
      <p:ext uri="{BB962C8B-B14F-4D97-AF65-F5344CB8AC3E}">
        <p14:creationId xmlns:p14="http://schemas.microsoft.com/office/powerpoint/2010/main" val="237837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Consultas Anidadas: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WHERE/ALL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0831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3939750"/>
            <a:ext cx="2734550" cy="159069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3"/>
            <a:ext cx="777953" cy="9486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59375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55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066800"/>
            <a:ext cx="9144000" cy="22859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Ejercicio interactivo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7" y="4120981"/>
            <a:ext cx="651992" cy="3930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352800"/>
            <a:ext cx="914399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</a:rPr>
              <a:t>¿Los naves que han aterrizado </a:t>
            </a:r>
          </a:p>
          <a:p>
            <a:pPr algn="ctr"/>
            <a:r>
              <a:rPr lang="es-CL" i="1" dirty="0" smtClean="0">
                <a:solidFill>
                  <a:prstClr val="black"/>
                </a:solidFill>
              </a:rPr>
              <a:t>en un planeta con (un) anillo(s)?</a:t>
            </a: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0831"/>
            <a:ext cx="5015844" cy="18652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59375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0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066800"/>
            <a:ext cx="9144000" cy="22859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Ejercicio interactivo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7" y="4120981"/>
            <a:ext cx="651992" cy="3930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352800"/>
            <a:ext cx="914399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</a:rPr>
              <a:t>¿Los naves que han aterrizado </a:t>
            </a:r>
          </a:p>
          <a:p>
            <a:pPr algn="ctr"/>
            <a:r>
              <a:rPr lang="es-CL" i="1" dirty="0" smtClean="0">
                <a:solidFill>
                  <a:prstClr val="black"/>
                </a:solidFill>
              </a:rPr>
              <a:t>en un planeta con (un) anillo(s)?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3999131"/>
            <a:ext cx="3732193" cy="285886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0831"/>
            <a:ext cx="5015844" cy="18652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59375"/>
            <a:ext cx="3041846" cy="168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21" y="4189362"/>
            <a:ext cx="2654459" cy="160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57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066800"/>
            <a:ext cx="9144000" cy="22859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Ejercicio interactivo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6" y="4120980"/>
            <a:ext cx="2970645" cy="5764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352800"/>
            <a:ext cx="914399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</a:rPr>
              <a:t>¿Los aterrizajes de la URRS que </a:t>
            </a:r>
            <a:r>
              <a:rPr lang="es-CL" i="1" dirty="0"/>
              <a:t>se </a:t>
            </a:r>
            <a:r>
              <a:rPr lang="es-CL" i="1" dirty="0" smtClean="0"/>
              <a:t>hicieron antes</a:t>
            </a:r>
          </a:p>
          <a:p>
            <a:pPr algn="ctr"/>
            <a:r>
              <a:rPr lang="es-CL" i="1" dirty="0" smtClean="0">
                <a:solidFill>
                  <a:prstClr val="black"/>
                </a:solidFill>
              </a:rPr>
              <a:t>que el primer aterrizaje de los EEUU?</a:t>
            </a: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6" y="1372476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82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Cálculo Relacional (de </a:t>
            </a:r>
            <a:r>
              <a:rPr lang="es-CL" dirty="0" err="1" smtClean="0"/>
              <a:t>tuplas</a:t>
            </a:r>
            <a:r>
              <a:rPr lang="es-CL" dirty="0" smtClean="0"/>
              <a:t>)</a:t>
            </a:r>
            <a:endParaRPr lang="en-IE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00B0F0"/>
                </a:solidFill>
              </a:rPr>
              <a:t>Fórmulas atómicas</a:t>
            </a:r>
            <a:r>
              <a:rPr lang="es-CL" dirty="0" smtClean="0"/>
              <a:t>:</a:t>
            </a:r>
          </a:p>
          <a:p>
            <a:pPr lvl="1"/>
            <a:endParaRPr lang="es-CL" dirty="0" smtClean="0"/>
          </a:p>
          <a:p>
            <a:pPr lvl="1"/>
            <a:endParaRPr lang="es-CL" dirty="0"/>
          </a:p>
          <a:p>
            <a:endParaRPr lang="es-CL" dirty="0" smtClean="0"/>
          </a:p>
          <a:p>
            <a:r>
              <a:rPr lang="es-CL" dirty="0" smtClean="0"/>
              <a:t>Una 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fórmula</a:t>
            </a:r>
            <a:r>
              <a:rPr lang="es-CL" dirty="0" smtClean="0"/>
              <a:t> puede ser</a:t>
            </a:r>
          </a:p>
          <a:p>
            <a:pPr lvl="1"/>
            <a:r>
              <a:rPr lang="es-CL" dirty="0" smtClean="0"/>
              <a:t>Una </a:t>
            </a:r>
            <a:r>
              <a:rPr lang="es-CL" dirty="0" smtClean="0">
                <a:solidFill>
                  <a:srgbClr val="00B0F0"/>
                </a:solidFill>
              </a:rPr>
              <a:t>fórmula atómica </a:t>
            </a:r>
            <a:r>
              <a:rPr lang="es-CL" dirty="0" smtClean="0"/>
              <a:t>o</a:t>
            </a:r>
          </a:p>
          <a:p>
            <a:pPr lvl="1"/>
            <a:r>
              <a:rPr lang="es-CL" dirty="0" smtClean="0"/>
              <a:t>Sean (recursivamente) </a:t>
            </a:r>
            <a:r>
              <a:rPr lang="es-CL" i="1" dirty="0" smtClean="0"/>
              <a:t>p</a:t>
            </a:r>
            <a:r>
              <a:rPr lang="es-CL" dirty="0"/>
              <a:t> </a:t>
            </a:r>
            <a:r>
              <a:rPr lang="es-CL" dirty="0" smtClean="0"/>
              <a:t>y </a:t>
            </a:r>
            <a:r>
              <a:rPr lang="es-CL" i="1" dirty="0" smtClean="0"/>
              <a:t>q</a:t>
            </a:r>
            <a:r>
              <a:rPr lang="es-CL" dirty="0" smtClean="0"/>
              <a:t> formulas:</a:t>
            </a:r>
          </a:p>
          <a:p>
            <a:pPr lvl="1"/>
            <a:endParaRPr lang="es-CL" dirty="0" smtClean="0"/>
          </a:p>
          <a:p>
            <a:pPr lvl="1"/>
            <a:endParaRPr lang="es-CL" dirty="0" smtClean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311" y="2341492"/>
            <a:ext cx="142895" cy="17528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136" y="2310559"/>
            <a:ext cx="1305095" cy="20404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161" y="2328861"/>
            <a:ext cx="883159" cy="18573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50" y="2325448"/>
            <a:ext cx="885091" cy="1891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788060"/>
            <a:ext cx="5426869" cy="25904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730" y="5181600"/>
            <a:ext cx="4512220" cy="28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7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066800"/>
            <a:ext cx="9144000" cy="22859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Ejercicio interactivo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6" y="4120980"/>
            <a:ext cx="2970645" cy="5764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352800"/>
            <a:ext cx="914399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</a:rPr>
              <a:t>¿Los aterrizajes de la URRS que </a:t>
            </a:r>
            <a:r>
              <a:rPr lang="es-CL" i="1" dirty="0"/>
              <a:t>se </a:t>
            </a:r>
            <a:r>
              <a:rPr lang="es-CL" i="1" dirty="0" smtClean="0"/>
              <a:t>hicieron antes</a:t>
            </a:r>
          </a:p>
          <a:p>
            <a:pPr algn="ctr"/>
            <a:r>
              <a:rPr lang="es-CL" i="1" dirty="0" smtClean="0">
                <a:solidFill>
                  <a:prstClr val="black"/>
                </a:solidFill>
              </a:rPr>
              <a:t>que el primer aterrizaje de los EEUU?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3999131"/>
            <a:ext cx="3732193" cy="285886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18" y="4189360"/>
            <a:ext cx="2826802" cy="18473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6" y="1372476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64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066800"/>
            <a:ext cx="9144000" cy="22859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Ejercicio interactivo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352800"/>
            <a:ext cx="914399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</a:rPr>
              <a:t>¿Los primeros aterrizajes </a:t>
            </a:r>
          </a:p>
          <a:p>
            <a:pPr algn="ctr"/>
            <a:r>
              <a:rPr lang="es-CL" i="1" dirty="0" smtClean="0">
                <a:solidFill>
                  <a:prstClr val="black"/>
                </a:solidFill>
              </a:rPr>
              <a:t>de cada país?</a:t>
            </a: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6" y="1372476"/>
            <a:ext cx="3041846" cy="1686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7" y="4120979"/>
            <a:ext cx="2640452" cy="76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45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066800"/>
            <a:ext cx="9144000" cy="22859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Ejercicio interactivo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7" y="4120979"/>
            <a:ext cx="2640452" cy="7633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352800"/>
            <a:ext cx="914399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</a:rPr>
              <a:t>¿Los primeros aterrizajes </a:t>
            </a:r>
          </a:p>
          <a:p>
            <a:pPr algn="ctr"/>
            <a:r>
              <a:rPr lang="es-CL" i="1" dirty="0" smtClean="0">
                <a:solidFill>
                  <a:prstClr val="black"/>
                </a:solidFill>
              </a:rPr>
              <a:t>de cada país?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3999131"/>
            <a:ext cx="3732193" cy="285886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19" y="4189361"/>
            <a:ext cx="2963091" cy="16031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6" y="1372476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65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chemeClr val="bg1">
                    <a:lumMod val="85000"/>
                  </a:schemeClr>
                </a:solidFill>
              </a:rPr>
              <a:t>SQL tiene mucha redundancia</a:t>
            </a:r>
            <a:endParaRPr lang="es-CL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028" name="Picture 4" descr="https://k39.kn3.net/taringa/1/8/8/0/3/4/98/mikarichan39/851.jpg?63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797" y="2936081"/>
            <a:ext cx="5673644" cy="270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manualidades.photos/ejemplosorg/uploads/2015/08/redundanc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4" y="1157795"/>
            <a:ext cx="2394827" cy="174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correctoraprofesional.files.wordpress.com/2015/03/images-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766" y="1157794"/>
            <a:ext cx="2189834" cy="173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1606" y="4545799"/>
            <a:ext cx="4772025" cy="22810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80" y="5142290"/>
            <a:ext cx="3950081" cy="16602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93" y="3364002"/>
            <a:ext cx="3929605" cy="15995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5789" y="1157793"/>
            <a:ext cx="2564211" cy="1737965"/>
          </a:xfrm>
          <a:prstGeom prst="rect">
            <a:avLst/>
          </a:prstGeom>
        </p:spPr>
      </p:pic>
      <p:sp>
        <p:nvSpPr>
          <p:cNvPr id="15" name="Content Placeholder 6 2"/>
          <p:cNvSpPr txBox="1">
            <a:spLocks/>
          </p:cNvSpPr>
          <p:nvPr/>
        </p:nvSpPr>
        <p:spPr>
          <a:xfrm>
            <a:off x="1284511" y="3039879"/>
            <a:ext cx="6362700" cy="1133482"/>
          </a:xfrm>
          <a:prstGeom prst="rect">
            <a:avLst/>
          </a:prstGeom>
          <a:solidFill>
            <a:schemeClr val="accent4">
              <a:lumMod val="40000"/>
              <a:lumOff val="60000"/>
              <a:alpha val="89000"/>
            </a:schemeClr>
          </a:solidFill>
          <a:ln w="31750">
            <a:solidFill>
              <a:schemeClr val="accent4">
                <a:lumMod val="75000"/>
              </a:schemeClr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b="1" i="1" dirty="0" smtClean="0">
                <a:solidFill>
                  <a:schemeClr val="accent4">
                    <a:lumMod val="50000"/>
                  </a:schemeClr>
                </a:solidFill>
              </a:rPr>
              <a:t>Una tarea:</a:t>
            </a:r>
          </a:p>
          <a:p>
            <a:pPr marL="0" indent="0" algn="ctr">
              <a:buNone/>
            </a:pPr>
            <a:r>
              <a:rPr lang="es-CL" sz="2000" dirty="0" smtClean="0">
                <a:solidFill>
                  <a:schemeClr val="accent4">
                    <a:lumMod val="50000"/>
                  </a:schemeClr>
                </a:solidFill>
              </a:rPr>
              <a:t>Pensar en cuáles de las consultas anteriores se pueden representar sin anidación (y cómo).</a:t>
            </a:r>
          </a:p>
          <a:p>
            <a:pPr marL="0" indent="0" algn="ctr">
              <a:buNone/>
            </a:pPr>
            <a:endParaRPr lang="es-CL" sz="2000" b="1" i="1" dirty="0">
              <a:solidFill>
                <a:srgbClr val="FFC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12188" y="1156851"/>
            <a:ext cx="1341443" cy="173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49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MÁS Consultas </a:t>
            </a:r>
            <a:r>
              <a:rPr lang="es-CL" dirty="0" smtClean="0"/>
              <a:t>anidadas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TextBox 6"/>
          <p:cNvSpPr txBox="1"/>
          <p:nvPr/>
        </p:nvSpPr>
        <p:spPr>
          <a:xfrm>
            <a:off x="6781800" y="432564"/>
            <a:ext cx="1905000" cy="400110"/>
          </a:xfrm>
          <a:prstGeom prst="rect">
            <a:avLst/>
          </a:prstGeom>
          <a:solidFill>
            <a:srgbClr val="F9FFD5"/>
          </a:solidFill>
          <a:ln w="41275">
            <a:solidFill>
              <a:srgbClr val="FFC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srgbClr val="FFC000"/>
                </a:solidFill>
              </a:rPr>
              <a:t>Actualizada.</a:t>
            </a:r>
            <a:endParaRPr lang="es-CL" sz="2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78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cs typeface="Courier New" panose="02070309020205020404" pitchFamily="49" charset="0"/>
              </a:rPr>
              <a:t>Consultas Anidadas: Valor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3939751"/>
            <a:ext cx="3267762" cy="159069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6" y="4120984"/>
            <a:ext cx="777953" cy="578083"/>
          </a:xfrm>
          <a:prstGeom prst="rect">
            <a:avLst/>
          </a:prstGeom>
        </p:spPr>
      </p:pic>
      <p:sp>
        <p:nvSpPr>
          <p:cNvPr id="18" name="Content Placeholder 6 2 2 1"/>
          <p:cNvSpPr txBox="1">
            <a:spLocks/>
          </p:cNvSpPr>
          <p:nvPr/>
        </p:nvSpPr>
        <p:spPr>
          <a:xfrm>
            <a:off x="457200" y="5957241"/>
            <a:ext cx="3928417" cy="672159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</a:rPr>
              <a:t>La </a:t>
            </a:r>
            <a:r>
              <a:rPr lang="es-CL" sz="2100" dirty="0" err="1" smtClean="0">
                <a:solidFill>
                  <a:schemeClr val="accent6">
                    <a:lumMod val="75000"/>
                  </a:schemeClr>
                </a:solidFill>
              </a:rPr>
              <a:t>subconsulta</a:t>
            </a: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</a:rPr>
              <a:t> tiene que devolver un valor y una columna –si no…</a:t>
            </a:r>
            <a:endParaRPr lang="es-CL" sz="21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166018"/>
            <a:ext cx="5015844" cy="186523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781800" y="432564"/>
            <a:ext cx="1905000" cy="400110"/>
          </a:xfrm>
          <a:prstGeom prst="rect">
            <a:avLst/>
          </a:prstGeom>
          <a:solidFill>
            <a:srgbClr val="F9FFD5"/>
          </a:solidFill>
          <a:ln w="41275">
            <a:solidFill>
              <a:srgbClr val="FFC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srgbClr val="FFC000"/>
                </a:solidFill>
              </a:rPr>
              <a:t>Actualizada.</a:t>
            </a:r>
            <a:endParaRPr lang="es-CL" sz="2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20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FF0000"/>
                </a:solidFill>
                <a:cs typeface="Courier New" panose="02070309020205020404" pitchFamily="49" charset="0"/>
              </a:rPr>
              <a:t>Consultas </a:t>
            </a:r>
            <a:r>
              <a:rPr lang="es-CL" dirty="0" smtClean="0">
                <a:solidFill>
                  <a:srgbClr val="FF0000"/>
                </a:solidFill>
                <a:cs typeface="Courier New" panose="02070309020205020404" pitchFamily="49" charset="0"/>
              </a:rPr>
              <a:t>Anidadas</a:t>
            </a:r>
            <a:r>
              <a:rPr lang="es-CL" dirty="0" smtClean="0">
                <a:solidFill>
                  <a:srgbClr val="FF0000"/>
                </a:solidFill>
                <a:cs typeface="Courier New" panose="02070309020205020404" pitchFamily="49" charset="0"/>
              </a:rPr>
              <a:t>: Valor</a:t>
            </a:r>
            <a:endParaRPr lang="es-CL" sz="2800" dirty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3939751"/>
            <a:ext cx="2522105" cy="159091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7" y="4120984"/>
            <a:ext cx="2651931" cy="2842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166018"/>
            <a:ext cx="5015844" cy="186523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781800" y="432564"/>
            <a:ext cx="1905000" cy="400110"/>
          </a:xfrm>
          <a:prstGeom prst="rect">
            <a:avLst/>
          </a:prstGeom>
          <a:solidFill>
            <a:srgbClr val="F9FFD5"/>
          </a:solidFill>
          <a:ln w="41275">
            <a:solidFill>
              <a:srgbClr val="FFC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srgbClr val="FFC000"/>
                </a:solidFill>
              </a:rPr>
              <a:t>Actualizada.</a:t>
            </a:r>
            <a:endParaRPr lang="es-CL" sz="2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50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solidFill>
                  <a:srgbClr val="FF0000"/>
                </a:solidFill>
                <a:cs typeface="Courier New" panose="02070309020205020404" pitchFamily="49" charset="0"/>
              </a:rPr>
              <a:t>Consultas Anidadas: Valor</a:t>
            </a:r>
            <a:endParaRPr lang="es-CL" sz="2800" dirty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3939751"/>
            <a:ext cx="3268218" cy="159091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8" y="4120984"/>
            <a:ext cx="2903234" cy="2850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166018"/>
            <a:ext cx="5015844" cy="186523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781800" y="432564"/>
            <a:ext cx="1905000" cy="400110"/>
          </a:xfrm>
          <a:prstGeom prst="rect">
            <a:avLst/>
          </a:prstGeom>
          <a:solidFill>
            <a:srgbClr val="F9FFD5"/>
          </a:solidFill>
          <a:ln w="41275">
            <a:solidFill>
              <a:srgbClr val="FFC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srgbClr val="FFC000"/>
                </a:solidFill>
              </a:rPr>
              <a:t>Actualizada.</a:t>
            </a:r>
            <a:endParaRPr lang="es-CL" sz="2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30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Consultas </a:t>
            </a:r>
            <a:r>
              <a:rPr lang="es-CL" dirty="0" smtClean="0">
                <a:cs typeface="Courier New" panose="02070309020205020404" pitchFamily="49" charset="0"/>
              </a:rPr>
              <a:t>Anidadas: Fila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3939750"/>
            <a:ext cx="3405954" cy="136302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7" y="4120985"/>
            <a:ext cx="1649745" cy="9708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81800" y="432564"/>
            <a:ext cx="1905000" cy="400110"/>
          </a:xfrm>
          <a:prstGeom prst="rect">
            <a:avLst/>
          </a:prstGeom>
          <a:solidFill>
            <a:srgbClr val="F9FFD5"/>
          </a:solidFill>
          <a:ln w="41275">
            <a:solidFill>
              <a:srgbClr val="FFC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srgbClr val="FFC000"/>
                </a:solidFill>
              </a:rPr>
              <a:t>Actualizada.</a:t>
            </a:r>
            <a:endParaRPr lang="es-CL" sz="2000" dirty="0">
              <a:solidFill>
                <a:srgbClr val="FFC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74" y="1283088"/>
            <a:ext cx="3707852" cy="171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3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FF0000"/>
                </a:solidFill>
                <a:cs typeface="Courier New" panose="02070309020205020404" pitchFamily="49" charset="0"/>
              </a:rPr>
              <a:t>Consultas </a:t>
            </a:r>
            <a:r>
              <a:rPr lang="es-CL" dirty="0" smtClean="0">
                <a:solidFill>
                  <a:srgbClr val="FF0000"/>
                </a:solidFill>
                <a:cs typeface="Courier New" panose="02070309020205020404" pitchFamily="49" charset="0"/>
              </a:rPr>
              <a:t>Anidadas: Fila</a:t>
            </a:r>
            <a:endParaRPr lang="es-CL" sz="2800" dirty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3939751"/>
            <a:ext cx="4578591" cy="139282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TextBox 19"/>
          <p:cNvSpPr txBox="1"/>
          <p:nvPr/>
        </p:nvSpPr>
        <p:spPr>
          <a:xfrm>
            <a:off x="6781800" y="432564"/>
            <a:ext cx="1905000" cy="400110"/>
          </a:xfrm>
          <a:prstGeom prst="rect">
            <a:avLst/>
          </a:prstGeom>
          <a:solidFill>
            <a:srgbClr val="F9FFD5"/>
          </a:solidFill>
          <a:ln w="41275">
            <a:solidFill>
              <a:srgbClr val="FFC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srgbClr val="FFC000"/>
                </a:solidFill>
              </a:rPr>
              <a:t>Actualizada.</a:t>
            </a:r>
            <a:endParaRPr lang="es-CL" sz="2000" dirty="0">
              <a:solidFill>
                <a:srgbClr val="FFC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74" y="1283088"/>
            <a:ext cx="3707852" cy="17142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8" y="4120984"/>
            <a:ext cx="3472626" cy="28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7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 en alto nivel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CL" dirty="0" smtClean="0">
                <a:solidFill>
                  <a:srgbClr val="0070C0"/>
                </a:solidFill>
              </a:rPr>
              <a:t>Lenguaje de Manipulación de Datos </a:t>
            </a:r>
            <a:r>
              <a:rPr lang="es-CL" dirty="0" smtClean="0"/>
              <a:t>(</a:t>
            </a:r>
            <a:r>
              <a:rPr lang="es-CL" dirty="0" smtClean="0">
                <a:solidFill>
                  <a:srgbClr val="0070C0"/>
                </a:solidFill>
              </a:rPr>
              <a:t>LMD</a:t>
            </a:r>
            <a:r>
              <a:rPr lang="es-CL" dirty="0" smtClean="0"/>
              <a:t>)</a:t>
            </a:r>
          </a:p>
          <a:p>
            <a:pPr lvl="1"/>
            <a:r>
              <a:rPr lang="es-CL" dirty="0" smtClean="0"/>
              <a:t>o </a:t>
            </a:r>
            <a:r>
              <a:rPr lang="es-CL" i="1" dirty="0" smtClean="0"/>
              <a:t>DML: Data </a:t>
            </a:r>
            <a:r>
              <a:rPr lang="es-CL" i="1" dirty="0" err="1" smtClean="0"/>
              <a:t>Manipulation</a:t>
            </a:r>
            <a:r>
              <a:rPr lang="es-CL" i="1" dirty="0" smtClean="0"/>
              <a:t> </a:t>
            </a:r>
            <a:r>
              <a:rPr lang="es-CL" i="1" dirty="0" err="1" smtClean="0"/>
              <a:t>Language</a:t>
            </a:r>
            <a:r>
              <a:rPr lang="es-CL" i="1" dirty="0" smtClean="0"/>
              <a:t> </a:t>
            </a:r>
            <a:r>
              <a:rPr lang="es-CL" dirty="0" smtClean="0"/>
              <a:t>en inglés</a:t>
            </a:r>
          </a:p>
          <a:p>
            <a:pPr lvl="1"/>
            <a:r>
              <a:rPr lang="es-CL" dirty="0" smtClean="0"/>
              <a:t>Actualizar filas, consultar tablas, etc.</a:t>
            </a:r>
          </a:p>
          <a:p>
            <a:endParaRPr lang="es-CL" dirty="0"/>
          </a:p>
          <a:p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Lenguaje de Definición de Datos </a:t>
            </a:r>
            <a:r>
              <a:rPr lang="es-CL" dirty="0" smtClean="0"/>
              <a:t>(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LDD</a:t>
            </a:r>
            <a:r>
              <a:rPr lang="es-CL" dirty="0" smtClean="0"/>
              <a:t>)</a:t>
            </a:r>
          </a:p>
          <a:p>
            <a:pPr lvl="1"/>
            <a:r>
              <a:rPr lang="es-CL" dirty="0" smtClean="0"/>
              <a:t>o </a:t>
            </a:r>
            <a:r>
              <a:rPr lang="es-CL" i="1" dirty="0" smtClean="0"/>
              <a:t>DDL: Data </a:t>
            </a:r>
            <a:r>
              <a:rPr lang="es-CL" i="1" dirty="0" err="1" smtClean="0"/>
              <a:t>Definition</a:t>
            </a:r>
            <a:r>
              <a:rPr lang="es-CL" i="1" dirty="0" smtClean="0"/>
              <a:t> </a:t>
            </a:r>
            <a:r>
              <a:rPr lang="es-CL" i="1" dirty="0" err="1" smtClean="0"/>
              <a:t>Language</a:t>
            </a:r>
            <a:r>
              <a:rPr lang="es-CL" i="1" dirty="0" smtClean="0"/>
              <a:t> </a:t>
            </a:r>
            <a:r>
              <a:rPr lang="es-CL" dirty="0" smtClean="0"/>
              <a:t>en inglés</a:t>
            </a:r>
          </a:p>
          <a:p>
            <a:pPr lvl="1"/>
            <a:r>
              <a:rPr lang="es-CL" dirty="0" smtClean="0"/>
              <a:t>Crear y definir tablas</a:t>
            </a:r>
          </a:p>
          <a:p>
            <a:pPr lvl="1"/>
            <a:endParaRPr lang="es-CL" dirty="0"/>
          </a:p>
          <a:p>
            <a:r>
              <a:rPr lang="es-CL" dirty="0" smtClean="0">
                <a:solidFill>
                  <a:schemeClr val="bg1">
                    <a:lumMod val="50000"/>
                  </a:schemeClr>
                </a:solidFill>
              </a:rPr>
              <a:t>Disparadores (</a:t>
            </a:r>
            <a:r>
              <a:rPr lang="es-CL" i="1" dirty="0" err="1" smtClean="0">
                <a:solidFill>
                  <a:schemeClr val="bg1">
                    <a:lumMod val="50000"/>
                  </a:schemeClr>
                </a:solidFill>
              </a:rPr>
              <a:t>triggers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</a:rPr>
              <a:t>), transacciones, seguridad, SQL dinámico, etcétera</a:t>
            </a:r>
          </a:p>
        </p:txBody>
      </p:sp>
    </p:spTree>
    <p:extLst>
      <p:ext uri="{BB962C8B-B14F-4D97-AF65-F5344CB8AC3E}">
        <p14:creationId xmlns:p14="http://schemas.microsoft.com/office/powerpoint/2010/main" val="124452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FF0000"/>
                </a:solidFill>
                <a:cs typeface="Courier New" panose="02070309020205020404" pitchFamily="49" charset="0"/>
              </a:rPr>
              <a:t>Consultas </a:t>
            </a:r>
            <a:r>
              <a:rPr lang="es-CL" dirty="0" smtClean="0">
                <a:solidFill>
                  <a:srgbClr val="FF0000"/>
                </a:solidFill>
                <a:cs typeface="Courier New" panose="02070309020205020404" pitchFamily="49" charset="0"/>
              </a:rPr>
              <a:t>Anidadas: Fila</a:t>
            </a:r>
            <a:endParaRPr lang="es-CL" sz="2800" dirty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3939750"/>
            <a:ext cx="3485630" cy="139263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TextBox 19"/>
          <p:cNvSpPr txBox="1"/>
          <p:nvPr/>
        </p:nvSpPr>
        <p:spPr>
          <a:xfrm>
            <a:off x="6781800" y="432564"/>
            <a:ext cx="1905000" cy="400110"/>
          </a:xfrm>
          <a:prstGeom prst="rect">
            <a:avLst/>
          </a:prstGeom>
          <a:solidFill>
            <a:srgbClr val="F9FFD5"/>
          </a:solidFill>
          <a:ln w="41275">
            <a:solidFill>
              <a:srgbClr val="FFC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srgbClr val="FFC000"/>
                </a:solidFill>
              </a:rPr>
              <a:t>Actualizada.</a:t>
            </a:r>
            <a:endParaRPr lang="es-CL" sz="2000" dirty="0">
              <a:solidFill>
                <a:srgbClr val="FFC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74" y="1283088"/>
            <a:ext cx="3707852" cy="17142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7" y="4120984"/>
            <a:ext cx="2651931" cy="28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68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Consultas </a:t>
            </a:r>
            <a:r>
              <a:rPr lang="es-CL" dirty="0" smtClean="0">
                <a:cs typeface="Courier New" panose="02070309020205020404" pitchFamily="49" charset="0"/>
              </a:rPr>
              <a:t>Anidadas: Fila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3939750"/>
            <a:ext cx="3517646" cy="139302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TextBox 19"/>
          <p:cNvSpPr txBox="1"/>
          <p:nvPr/>
        </p:nvSpPr>
        <p:spPr>
          <a:xfrm>
            <a:off x="6781800" y="432564"/>
            <a:ext cx="1905000" cy="400110"/>
          </a:xfrm>
          <a:prstGeom prst="rect">
            <a:avLst/>
          </a:prstGeom>
          <a:solidFill>
            <a:srgbClr val="F9FFD5"/>
          </a:solidFill>
          <a:ln w="41275">
            <a:solidFill>
              <a:srgbClr val="FFC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srgbClr val="FFC000"/>
                </a:solidFill>
              </a:rPr>
              <a:t>Actualizada.</a:t>
            </a:r>
            <a:endParaRPr lang="es-CL" sz="2000" dirty="0">
              <a:solidFill>
                <a:srgbClr val="FFC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74" y="1283088"/>
            <a:ext cx="3707852" cy="17142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7" y="4120985"/>
            <a:ext cx="1649745" cy="9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92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Consultas </a:t>
            </a:r>
            <a:r>
              <a:rPr lang="es-CL" dirty="0" smtClean="0">
                <a:cs typeface="Courier New" panose="02070309020205020404" pitchFamily="49" charset="0"/>
              </a:rPr>
              <a:t>Anidadas: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FROM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6" y="3939750"/>
            <a:ext cx="3830239" cy="237025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6" y="4120985"/>
            <a:ext cx="1217560" cy="5814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0831"/>
            <a:ext cx="5015844" cy="18652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59375"/>
            <a:ext cx="3041846" cy="1686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781800" y="432564"/>
            <a:ext cx="1905000" cy="400110"/>
          </a:xfrm>
          <a:prstGeom prst="rect">
            <a:avLst/>
          </a:prstGeom>
          <a:solidFill>
            <a:srgbClr val="F9FFD5"/>
          </a:solidFill>
          <a:ln w="41275">
            <a:solidFill>
              <a:srgbClr val="FFC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srgbClr val="FFC000"/>
                </a:solidFill>
              </a:rPr>
              <a:t>Actualizada.</a:t>
            </a:r>
            <a:endParaRPr lang="es-CL" sz="2000" dirty="0">
              <a:solidFill>
                <a:srgbClr val="FFC000"/>
              </a:solidFill>
            </a:endParaRPr>
          </a:p>
        </p:txBody>
      </p:sp>
      <p:sp>
        <p:nvSpPr>
          <p:cNvPr id="17" name="Content Placeholder 6 2 2 1"/>
          <p:cNvSpPr txBox="1">
            <a:spLocks/>
          </p:cNvSpPr>
          <p:nvPr/>
        </p:nvSpPr>
        <p:spPr>
          <a:xfrm>
            <a:off x="2209800" y="6035279"/>
            <a:ext cx="2666405" cy="672159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</a:rPr>
              <a:t>El alias </a:t>
            </a:r>
            <a:r>
              <a:rPr lang="es-CL" sz="2100" dirty="0" err="1" smtClean="0"/>
              <a:t>Multi</a:t>
            </a:r>
            <a:r>
              <a:rPr lang="es-CL" sz="2100" dirty="0" smtClean="0"/>
              <a:t> </a:t>
            </a: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</a:rPr>
              <a:t>es</a:t>
            </a:r>
          </a:p>
          <a:p>
            <a:pPr marL="0" indent="0" algn="ctr">
              <a:buNone/>
            </a:pP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</a:rPr>
              <a:t>obligatorio</a:t>
            </a:r>
            <a:endParaRPr lang="es-CL" sz="2100" dirty="0" smtClean="0"/>
          </a:p>
        </p:txBody>
      </p:sp>
      <p:sp>
        <p:nvSpPr>
          <p:cNvPr id="18" name="Content Placeholder 6 2 2 1"/>
          <p:cNvSpPr txBox="1">
            <a:spLocks/>
          </p:cNvSpPr>
          <p:nvPr/>
        </p:nvSpPr>
        <p:spPr>
          <a:xfrm>
            <a:off x="2971800" y="5050338"/>
            <a:ext cx="634644" cy="262525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dirty="0" smtClean="0"/>
          </a:p>
        </p:txBody>
      </p:sp>
    </p:spTree>
    <p:extLst>
      <p:ext uri="{BB962C8B-B14F-4D97-AF65-F5344CB8AC3E}">
        <p14:creationId xmlns:p14="http://schemas.microsoft.com/office/powerpoint/2010/main" val="182509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Agregación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TextBox 5"/>
          <p:cNvSpPr txBox="1"/>
          <p:nvPr/>
        </p:nvSpPr>
        <p:spPr>
          <a:xfrm>
            <a:off x="3429000" y="6019800"/>
            <a:ext cx="5678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solidFill>
                  <a:prstClr val="black"/>
                </a:solidFill>
              </a:rPr>
              <a:t>Capítulo 5.</a:t>
            </a:r>
            <a:r>
              <a:rPr lang="es-CL" dirty="0"/>
              <a:t>5</a:t>
            </a:r>
            <a:r>
              <a:rPr lang="es-CL" dirty="0" smtClean="0">
                <a:solidFill>
                  <a:prstClr val="black"/>
                </a:solidFill>
              </a:rPr>
              <a:t> </a:t>
            </a:r>
            <a:r>
              <a:rPr lang="es-CL" dirty="0" err="1" smtClean="0">
                <a:solidFill>
                  <a:prstClr val="black"/>
                </a:solidFill>
              </a:rPr>
              <a:t>Database</a:t>
            </a:r>
            <a:r>
              <a:rPr lang="es-CL" dirty="0" smtClean="0">
                <a:solidFill>
                  <a:prstClr val="black"/>
                </a:solidFill>
              </a:rPr>
              <a:t> Management </a:t>
            </a:r>
            <a:r>
              <a:rPr lang="es-CL" dirty="0" err="1" smtClean="0">
                <a:solidFill>
                  <a:prstClr val="black"/>
                </a:solidFill>
              </a:rPr>
              <a:t>Systems</a:t>
            </a:r>
            <a:r>
              <a:rPr lang="es-CL" dirty="0" smtClean="0">
                <a:solidFill>
                  <a:prstClr val="black"/>
                </a:solidFill>
              </a:rPr>
              <a:t>,</a:t>
            </a:r>
          </a:p>
          <a:p>
            <a:pPr algn="r"/>
            <a:r>
              <a:rPr lang="es-CL" dirty="0" err="1" smtClean="0">
                <a:solidFill>
                  <a:prstClr val="black"/>
                </a:solidFill>
              </a:rPr>
              <a:t>Ramakrishnan</a:t>
            </a:r>
            <a:r>
              <a:rPr lang="es-CL" dirty="0" smtClean="0">
                <a:solidFill>
                  <a:prstClr val="black"/>
                </a:solidFill>
              </a:rPr>
              <a:t> / </a:t>
            </a:r>
            <a:r>
              <a:rPr lang="es-CL" dirty="0" err="1" smtClean="0">
                <a:solidFill>
                  <a:prstClr val="black"/>
                </a:solidFill>
              </a:rPr>
              <a:t>Gehrke</a:t>
            </a:r>
            <a:r>
              <a:rPr lang="es-CL" dirty="0" smtClean="0">
                <a:solidFill>
                  <a:prstClr val="black"/>
                </a:solidFill>
              </a:rPr>
              <a:t> (</a:t>
            </a:r>
            <a:r>
              <a:rPr lang="es-CL" dirty="0" err="1" smtClean="0">
                <a:solidFill>
                  <a:prstClr val="black"/>
                </a:solidFill>
              </a:rPr>
              <a:t>Third</a:t>
            </a:r>
            <a:r>
              <a:rPr lang="es-CL" dirty="0" smtClean="0">
                <a:solidFill>
                  <a:prstClr val="black"/>
                </a:solidFill>
              </a:rPr>
              <a:t> </a:t>
            </a:r>
            <a:r>
              <a:rPr lang="es-CL" dirty="0" err="1" smtClean="0">
                <a:solidFill>
                  <a:prstClr val="black"/>
                </a:solidFill>
              </a:rPr>
              <a:t>Edition</a:t>
            </a:r>
            <a:r>
              <a:rPr lang="es-CL" dirty="0" smtClean="0">
                <a:solidFill>
                  <a:prstClr val="black"/>
                </a:solidFill>
              </a:rPr>
              <a:t>)</a:t>
            </a:r>
            <a:endParaRPr lang="es-C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78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Operadores de agregación</a:t>
            </a:r>
            <a:endParaRPr lang="es-CL" dirty="0"/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976" y="2173656"/>
            <a:ext cx="3854048" cy="299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9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COUNT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4" y="3939754"/>
            <a:ext cx="3291957" cy="43089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4"/>
            <a:ext cx="669932" cy="3942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328456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95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COUNT DISTINCT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4" y="3939754"/>
            <a:ext cx="4251820" cy="43095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4"/>
            <a:ext cx="671197" cy="3946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328456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73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COUNT </a:t>
            </a:r>
            <a:r>
              <a:rPr lang="es-CL" sz="2800" dirty="0" smtClean="0">
                <a:cs typeface="Segoe UI Semilight" panose="020B0402040204020203" pitchFamily="34" charset="0"/>
              </a:rPr>
              <a:t>(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DISTINCT</a:t>
            </a:r>
            <a:r>
              <a:rPr lang="es-CL" sz="2800" dirty="0" smtClean="0">
                <a:latin typeface="+mn-lt"/>
                <a:cs typeface="Segoe UI Semilight" panose="020B0402040204020203" pitchFamily="34" charset="0"/>
              </a:rPr>
              <a:t> </a:t>
            </a:r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  <a:latin typeface="+mn-lt"/>
                <a:cs typeface="Segoe UI Semilight" panose="020B0402040204020203" pitchFamily="34" charset="0"/>
              </a:rPr>
              <a:t>afuera</a:t>
            </a:r>
            <a:r>
              <a:rPr lang="es-CL" sz="2800" dirty="0" smtClean="0">
                <a:latin typeface="+mn-lt"/>
                <a:cs typeface="Segoe UI Semilight" panose="020B0402040204020203" pitchFamily="34" charset="0"/>
              </a:rPr>
              <a:t>)</a:t>
            </a:r>
            <a:endParaRPr lang="es-CL" sz="2800" dirty="0">
              <a:latin typeface="+mn-lt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5" y="3939754"/>
            <a:ext cx="4252005" cy="43101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4"/>
            <a:ext cx="672464" cy="3951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328456"/>
            <a:ext cx="3041846" cy="1686000"/>
          </a:xfrm>
          <a:prstGeom prst="rect">
            <a:avLst/>
          </a:prstGeom>
        </p:spPr>
      </p:pic>
      <p:sp>
        <p:nvSpPr>
          <p:cNvPr id="12" name="Content Placeholder 6 2 2 2"/>
          <p:cNvSpPr txBox="1">
            <a:spLocks/>
          </p:cNvSpPr>
          <p:nvPr/>
        </p:nvSpPr>
        <p:spPr>
          <a:xfrm>
            <a:off x="914399" y="3840162"/>
            <a:ext cx="962699" cy="310923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6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COUNT(*)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4" y="3939755"/>
            <a:ext cx="2651726" cy="43095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4"/>
            <a:ext cx="669932" cy="3942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328456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1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AVG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4" y="3939758"/>
            <a:ext cx="2865747" cy="43119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762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5"/>
            <a:ext cx="820842" cy="3955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328456"/>
            <a:ext cx="3041846" cy="1686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06204" y="4963423"/>
            <a:ext cx="4038600" cy="762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039" y="5122008"/>
            <a:ext cx="674149" cy="396044"/>
          </a:xfrm>
          <a:prstGeom prst="rect">
            <a:avLst/>
          </a:prstGeom>
        </p:spPr>
      </p:pic>
      <p:sp>
        <p:nvSpPr>
          <p:cNvPr id="19" name="Content Placeholder 6 2 2 1"/>
          <p:cNvSpPr txBox="1">
            <a:spLocks/>
          </p:cNvSpPr>
          <p:nvPr/>
        </p:nvSpPr>
        <p:spPr>
          <a:xfrm>
            <a:off x="990600" y="5098025"/>
            <a:ext cx="3395017" cy="443559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</a:rPr>
              <a:t>Depende del sistema</a:t>
            </a:r>
          </a:p>
        </p:txBody>
      </p:sp>
      <p:sp>
        <p:nvSpPr>
          <p:cNvPr id="22" name="Content Placeholder 6 2 2 1"/>
          <p:cNvSpPr txBox="1">
            <a:spLocks/>
          </p:cNvSpPr>
          <p:nvPr/>
        </p:nvSpPr>
        <p:spPr>
          <a:xfrm>
            <a:off x="6477000" y="4134627"/>
            <a:ext cx="2663371" cy="443559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err="1" smtClean="0">
                <a:solidFill>
                  <a:schemeClr val="accent6">
                    <a:lumMod val="75000"/>
                  </a:schemeClr>
                </a:solidFill>
              </a:rPr>
              <a:t>Postgres</a:t>
            </a:r>
            <a:endParaRPr lang="es-CL" sz="21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65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457200" y="1371600"/>
            <a:ext cx="10058400" cy="44196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Los planetas</a:t>
            </a:r>
            <a:endParaRPr lang="es-CL" dirty="0"/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775618"/>
            <a:ext cx="5015844" cy="18652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378" y="3933588"/>
            <a:ext cx="3041846" cy="1686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2" y="3922638"/>
            <a:ext cx="3706797" cy="171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07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AVG DISTINCT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5" y="3939759"/>
            <a:ext cx="3827653" cy="43125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762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4"/>
            <a:ext cx="820336" cy="3951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328456"/>
            <a:ext cx="3041846" cy="1686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06204" y="4963423"/>
            <a:ext cx="4038600" cy="762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039" y="5122008"/>
            <a:ext cx="672879" cy="39559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105400" y="5966723"/>
            <a:ext cx="4038600" cy="762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6125308"/>
            <a:ext cx="672879" cy="395595"/>
          </a:xfrm>
          <a:prstGeom prst="rect">
            <a:avLst/>
          </a:prstGeom>
        </p:spPr>
      </p:pic>
      <p:sp>
        <p:nvSpPr>
          <p:cNvPr id="19" name="Content Placeholder 6 2 2 1 1"/>
          <p:cNvSpPr txBox="1">
            <a:spLocks/>
          </p:cNvSpPr>
          <p:nvPr/>
        </p:nvSpPr>
        <p:spPr>
          <a:xfrm>
            <a:off x="990600" y="5098025"/>
            <a:ext cx="3395017" cy="443559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</a:rPr>
              <a:t>Depende del sistema</a:t>
            </a:r>
          </a:p>
        </p:txBody>
      </p:sp>
      <p:sp>
        <p:nvSpPr>
          <p:cNvPr id="16" name="Content Placeholder 6 2 2 1 2"/>
          <p:cNvSpPr txBox="1">
            <a:spLocks/>
          </p:cNvSpPr>
          <p:nvPr/>
        </p:nvSpPr>
        <p:spPr>
          <a:xfrm>
            <a:off x="6477000" y="4134627"/>
            <a:ext cx="2663371" cy="443559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err="1" smtClean="0">
                <a:solidFill>
                  <a:schemeClr val="accent6">
                    <a:lumMod val="75000"/>
                  </a:schemeClr>
                </a:solidFill>
              </a:rPr>
              <a:t>Postgres</a:t>
            </a:r>
            <a:endParaRPr lang="es-CL" sz="21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75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AVG</a:t>
            </a:r>
            <a:r>
              <a:rPr lang="es-CL" sz="3200" dirty="0" smtClean="0">
                <a:cs typeface="Segoe UI Semilight" panose="020B0402040204020203" pitchFamily="34" charset="0"/>
              </a:rPr>
              <a:t> (con casting)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1917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5" y="3939759"/>
            <a:ext cx="4468249" cy="43125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762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328456"/>
            <a:ext cx="3041846" cy="1686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5"/>
            <a:ext cx="820842" cy="39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8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MIN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4" y="3939757"/>
            <a:ext cx="2652566" cy="43113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4"/>
            <a:ext cx="525766" cy="3951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328456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92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MIN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4" y="3939757"/>
            <a:ext cx="3627563" cy="43131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6" y="4120984"/>
            <a:ext cx="2890798" cy="8813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328456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39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MIN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5" y="3939757"/>
            <a:ext cx="2660285" cy="136822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328456"/>
            <a:ext cx="3041846" cy="16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4"/>
            <a:ext cx="1241826" cy="39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2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5" y="3939759"/>
            <a:ext cx="3594956" cy="282776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328456"/>
            <a:ext cx="3041846" cy="168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3"/>
            <a:ext cx="1481237" cy="76962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cs typeface="Courier New" panose="02070309020205020404" pitchFamily="49" charset="0"/>
              </a:rPr>
              <a:t>Agregación por planeta: explícitamente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81514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 por planeta: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GROUP BY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6" y="3939757"/>
            <a:ext cx="3620451" cy="67701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328456"/>
            <a:ext cx="3041846" cy="16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3"/>
            <a:ext cx="1482619" cy="95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0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 por planeta: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GROUP BY/HAVING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8" y="3939757"/>
            <a:ext cx="3623099" cy="89581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328456"/>
            <a:ext cx="3041846" cy="16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6" y="4120982"/>
            <a:ext cx="1392209" cy="39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8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 por planeta: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HAVING/EVERY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8" y="3939757"/>
            <a:ext cx="4139784" cy="89866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328456"/>
            <a:ext cx="3041846" cy="16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6" y="4120982"/>
            <a:ext cx="1392796" cy="39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0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 por planeta: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HAVING/ANY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0" y="3939757"/>
            <a:ext cx="3926923" cy="90056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328456"/>
            <a:ext cx="3041846" cy="168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7" y="4120982"/>
            <a:ext cx="1393383" cy="5853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0" y="5507245"/>
            <a:ext cx="4355066" cy="904006"/>
          </a:xfrm>
          <a:prstGeom prst="rect">
            <a:avLst/>
          </a:prstGeom>
        </p:spPr>
      </p:pic>
      <p:sp>
        <p:nvSpPr>
          <p:cNvPr id="16" name="Content Placeholder 6 2 2 1 2"/>
          <p:cNvSpPr txBox="1">
            <a:spLocks/>
          </p:cNvSpPr>
          <p:nvPr/>
        </p:nvSpPr>
        <p:spPr>
          <a:xfrm>
            <a:off x="3465553" y="5768558"/>
            <a:ext cx="1335047" cy="347661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err="1" smtClean="0">
                <a:solidFill>
                  <a:schemeClr val="accent6">
                    <a:lumMod val="75000"/>
                  </a:schemeClr>
                </a:solidFill>
              </a:rPr>
              <a:t>Postgres</a:t>
            </a:r>
            <a:endParaRPr lang="es-CL" sz="21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47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Forma básica de una consulta de SQL</a:t>
            </a:r>
            <a:endParaRPr lang="es-CL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590800"/>
            <a:ext cx="3959528" cy="137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4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066800"/>
            <a:ext cx="9144000" cy="22859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Ejercicio interactivo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5" y="4120982"/>
            <a:ext cx="1125776" cy="3922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352800"/>
            <a:ext cx="914399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</a:rPr>
              <a:t>¿Los descubridores que han descubierto más que dos satélites</a:t>
            </a:r>
          </a:p>
          <a:p>
            <a:pPr algn="ctr"/>
            <a:r>
              <a:rPr lang="es-CL" i="1" dirty="0">
                <a:solidFill>
                  <a:prstClr val="black"/>
                </a:solidFill>
              </a:rPr>
              <a:t>d</a:t>
            </a:r>
            <a:r>
              <a:rPr lang="es-CL" i="1" dirty="0" smtClean="0">
                <a:solidFill>
                  <a:prstClr val="black"/>
                </a:solidFill>
              </a:rPr>
              <a:t>el mismo planeta?</a:t>
            </a: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097" y="1300056"/>
            <a:ext cx="3706797" cy="171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17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066800"/>
            <a:ext cx="9144000" cy="22859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Ejercicio interactivo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5" y="4120982"/>
            <a:ext cx="1125776" cy="3922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352800"/>
            <a:ext cx="914399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</a:rPr>
              <a:t>¿Los descubridores que han descubierto más que dos satélites</a:t>
            </a:r>
          </a:p>
          <a:p>
            <a:pPr algn="ctr"/>
            <a:r>
              <a:rPr lang="es-CL" i="1" dirty="0">
                <a:solidFill>
                  <a:prstClr val="black"/>
                </a:solidFill>
              </a:rPr>
              <a:t>d</a:t>
            </a:r>
            <a:r>
              <a:rPr lang="es-CL" i="1" dirty="0" smtClean="0">
                <a:solidFill>
                  <a:prstClr val="black"/>
                </a:solidFill>
              </a:rPr>
              <a:t>el mismo planeta?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3999131"/>
            <a:ext cx="3732193" cy="285886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23" y="4189359"/>
            <a:ext cx="3070374" cy="8706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097" y="1300056"/>
            <a:ext cx="3706797" cy="171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61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066800"/>
            <a:ext cx="9144000" cy="22859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Ejercicio interactivo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5" y="4120984"/>
            <a:ext cx="1203645" cy="3931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352800"/>
            <a:ext cx="914399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</a:rPr>
              <a:t>¿Las distancias de los planetas que han sido visitados</a:t>
            </a:r>
          </a:p>
          <a:p>
            <a:pPr algn="ctr"/>
            <a:r>
              <a:rPr lang="es-CL" i="1" dirty="0" smtClean="0">
                <a:solidFill>
                  <a:prstClr val="black"/>
                </a:solidFill>
              </a:rPr>
              <a:t>por tres o más países?</a:t>
            </a: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0831"/>
            <a:ext cx="5015844" cy="18652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59375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2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066800"/>
            <a:ext cx="9144000" cy="22859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Ejercicio interactivo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5" y="4120984"/>
            <a:ext cx="1203645" cy="3931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352800"/>
            <a:ext cx="914399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</a:rPr>
              <a:t>¿Las distancias de los planetas que han sido visitados</a:t>
            </a:r>
          </a:p>
          <a:p>
            <a:pPr algn="ctr"/>
            <a:r>
              <a:rPr lang="es-CL" i="1" dirty="0" smtClean="0">
                <a:solidFill>
                  <a:prstClr val="black"/>
                </a:solidFill>
              </a:rPr>
              <a:t>por tres o más países?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3999131"/>
            <a:ext cx="3732193" cy="285886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25" y="4189360"/>
            <a:ext cx="2966187" cy="20936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0831"/>
            <a:ext cx="5015844" cy="18652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59375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85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Limitar resultados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Más detalles: </a:t>
            </a:r>
            <a:r>
              <a:rPr lang="es-CL" dirty="0">
                <a:hlinkClick r:id="rId2"/>
              </a:rPr>
              <a:t>https://</a:t>
            </a:r>
            <a:r>
              <a:rPr lang="es-CL" dirty="0" smtClean="0">
                <a:hlinkClick r:id="rId2"/>
              </a:rPr>
              <a:t>en.wikipedia.org/wiki/Select_(SQL)#Limiting_result_rows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058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90600"/>
            <a:ext cx="7772400" cy="53694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Sistemas de bases de datos (con SQL)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6446837"/>
            <a:ext cx="4953000" cy="4873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s-CL" sz="1800" dirty="0">
                <a:hlinkClick r:id="rId3"/>
              </a:rPr>
              <a:t>http://</a:t>
            </a:r>
            <a:r>
              <a:rPr lang="es-CL" sz="1800" dirty="0" smtClean="0">
                <a:hlinkClick r:id="rId3"/>
              </a:rPr>
              <a:t>db-engines.com/en/ranking/relational+dbms</a:t>
            </a:r>
            <a:endParaRPr lang="es-CL" sz="1800" dirty="0"/>
          </a:p>
        </p:txBody>
      </p:sp>
      <p:sp>
        <p:nvSpPr>
          <p:cNvPr id="5" name="Content Placeholder 6 2"/>
          <p:cNvSpPr txBox="1">
            <a:spLocks/>
          </p:cNvSpPr>
          <p:nvPr/>
        </p:nvSpPr>
        <p:spPr>
          <a:xfrm>
            <a:off x="3429000" y="4724400"/>
            <a:ext cx="4876800" cy="13716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/>
              <a:t>¡Varios sistemas pueden tener varias interpretaciones del estándar de SQL!</a:t>
            </a:r>
          </a:p>
          <a:p>
            <a:pPr marL="0" indent="0" algn="ctr">
              <a:buNone/>
            </a:pPr>
            <a:r>
              <a:rPr lang="es-CL" sz="2100" i="1" dirty="0" smtClean="0"/>
              <a:t>Pero normalmente el “</a:t>
            </a:r>
            <a:r>
              <a:rPr lang="es-CL" sz="2100" i="1" dirty="0" err="1" smtClean="0"/>
              <a:t>core</a:t>
            </a:r>
            <a:r>
              <a:rPr lang="es-CL" sz="2100" i="1" dirty="0" smtClean="0"/>
              <a:t>” de SQL es compatible en los sistemas más populares.</a:t>
            </a:r>
            <a:endParaRPr lang="es-CL" sz="2100" i="1" dirty="0"/>
          </a:p>
        </p:txBody>
      </p:sp>
    </p:spTree>
    <p:extLst>
      <p:ext uri="{BB962C8B-B14F-4D97-AF65-F5344CB8AC3E}">
        <p14:creationId xmlns:p14="http://schemas.microsoft.com/office/powerpoint/2010/main" val="237710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Ordenar resultados: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ORDER BY [DESC|ASC]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7" y="4178130"/>
            <a:ext cx="3052253" cy="8059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889" y="1360762"/>
            <a:ext cx="3041422" cy="168537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762" y="4115254"/>
            <a:ext cx="3041846" cy="148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3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Devolver </a:t>
            </a:r>
            <a:r>
              <a:rPr lang="es-CL" i="1" dirty="0" smtClean="0">
                <a:cs typeface="Courier New" panose="02070309020205020404" pitchFamily="49" charset="0"/>
              </a:rPr>
              <a:t>n </a:t>
            </a:r>
            <a:r>
              <a:rPr lang="es-CL" dirty="0" smtClean="0">
                <a:cs typeface="Courier New" panose="02070309020205020404" pitchFamily="49" charset="0"/>
              </a:rPr>
              <a:t>resultados: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FETCH FIRST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9" y="4178130"/>
            <a:ext cx="3067767" cy="10834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889" y="1360762"/>
            <a:ext cx="3041422" cy="168537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762" y="4115254"/>
            <a:ext cx="2810993" cy="756933"/>
          </a:xfrm>
          <a:prstGeom prst="rect">
            <a:avLst/>
          </a:prstGeom>
        </p:spPr>
      </p:pic>
      <p:sp>
        <p:nvSpPr>
          <p:cNvPr id="13" name="Content Placeholder 6 2"/>
          <p:cNvSpPr txBox="1">
            <a:spLocks/>
          </p:cNvSpPr>
          <p:nvPr/>
        </p:nvSpPr>
        <p:spPr>
          <a:xfrm>
            <a:off x="0" y="3455042"/>
            <a:ext cx="9144000" cy="416427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/>
              <a:t>Una versión estándar (desde SQL:2008) que se usa en </a:t>
            </a:r>
            <a:r>
              <a:rPr lang="es-CL" sz="2100" i="1" dirty="0" err="1" smtClean="0"/>
              <a:t>Postgres</a:t>
            </a:r>
            <a:r>
              <a:rPr lang="es-CL" sz="2100" i="1" dirty="0"/>
              <a:t> </a:t>
            </a:r>
            <a:r>
              <a:rPr lang="es-CL" sz="2100" i="1" dirty="0" smtClean="0"/>
              <a:t>y DB2.</a:t>
            </a:r>
          </a:p>
          <a:p>
            <a:pPr marL="0" indent="0" algn="ctr">
              <a:buNone/>
            </a:pPr>
            <a:endParaRPr lang="es-CL" sz="2100" dirty="0"/>
          </a:p>
        </p:txBody>
      </p:sp>
    </p:spTree>
    <p:extLst>
      <p:ext uri="{BB962C8B-B14F-4D97-AF65-F5344CB8AC3E}">
        <p14:creationId xmlns:p14="http://schemas.microsoft.com/office/powerpoint/2010/main" val="230015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Devolver </a:t>
            </a:r>
            <a:r>
              <a:rPr lang="es-CL" i="1" dirty="0" smtClean="0">
                <a:cs typeface="Courier New" panose="02070309020205020404" pitchFamily="49" charset="0"/>
              </a:rPr>
              <a:t>n </a:t>
            </a:r>
            <a:r>
              <a:rPr lang="es-CL" dirty="0" smtClean="0">
                <a:cs typeface="Courier New" panose="02070309020205020404" pitchFamily="49" charset="0"/>
              </a:rPr>
              <a:t>resultados: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LIMIT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7" y="4178130"/>
            <a:ext cx="3053190" cy="10799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889" y="1360762"/>
            <a:ext cx="3041422" cy="168537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762" y="4115254"/>
            <a:ext cx="2810993" cy="756933"/>
          </a:xfrm>
          <a:prstGeom prst="rect">
            <a:avLst/>
          </a:prstGeom>
        </p:spPr>
      </p:pic>
      <p:sp>
        <p:nvSpPr>
          <p:cNvPr id="14" name="Content Placeholder 6 2"/>
          <p:cNvSpPr txBox="1">
            <a:spLocks/>
          </p:cNvSpPr>
          <p:nvPr/>
        </p:nvSpPr>
        <p:spPr>
          <a:xfrm>
            <a:off x="0" y="3455042"/>
            <a:ext cx="9144000" cy="416427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/>
              <a:t>Una versión no estándar que se </a:t>
            </a:r>
            <a:r>
              <a:rPr lang="es-CL" sz="2100" i="1" dirty="0"/>
              <a:t>usa </a:t>
            </a:r>
            <a:r>
              <a:rPr lang="es-CL" sz="2100" i="1" dirty="0" smtClean="0"/>
              <a:t>en </a:t>
            </a:r>
            <a:r>
              <a:rPr lang="es-CL" sz="2100" i="1" dirty="0" err="1" smtClean="0"/>
              <a:t>Postgres</a:t>
            </a:r>
            <a:r>
              <a:rPr lang="es-CL" sz="2100" i="1" dirty="0" smtClean="0"/>
              <a:t>, </a:t>
            </a:r>
            <a:r>
              <a:rPr lang="es-CL" sz="2100" i="1" dirty="0" err="1" smtClean="0"/>
              <a:t>SQLite</a:t>
            </a:r>
            <a:r>
              <a:rPr lang="es-CL" sz="2100" i="1" dirty="0" smtClean="0"/>
              <a:t> </a:t>
            </a:r>
            <a:r>
              <a:rPr lang="es-CL" sz="2100" i="1" dirty="0"/>
              <a:t>y </a:t>
            </a:r>
            <a:r>
              <a:rPr lang="es-CL" sz="2100" i="1" dirty="0" err="1" smtClean="0"/>
              <a:t>MySQL</a:t>
            </a:r>
            <a:r>
              <a:rPr lang="es-CL" sz="2100" i="1" dirty="0" smtClean="0"/>
              <a:t>.</a:t>
            </a:r>
            <a:endParaRPr lang="es-CL" sz="2100" i="1" dirty="0"/>
          </a:p>
        </p:txBody>
      </p:sp>
    </p:spTree>
    <p:extLst>
      <p:ext uri="{BB962C8B-B14F-4D97-AF65-F5344CB8AC3E}">
        <p14:creationId xmlns:p14="http://schemas.microsoft.com/office/powerpoint/2010/main" val="305317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Devolver </a:t>
            </a:r>
            <a:r>
              <a:rPr lang="es-CL" i="1" dirty="0" smtClean="0">
                <a:cs typeface="Courier New" panose="02070309020205020404" pitchFamily="49" charset="0"/>
              </a:rPr>
              <a:t>n </a:t>
            </a:r>
            <a:r>
              <a:rPr lang="es-CL" dirty="0" smtClean="0">
                <a:cs typeface="Courier New" panose="02070309020205020404" pitchFamily="49" charset="0"/>
              </a:rPr>
              <a:t>resultados: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TOP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80" y="4178130"/>
            <a:ext cx="3056003" cy="8072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889" y="1360762"/>
            <a:ext cx="3041422" cy="168537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762" y="4115254"/>
            <a:ext cx="2810993" cy="756933"/>
          </a:xfrm>
          <a:prstGeom prst="rect">
            <a:avLst/>
          </a:prstGeom>
        </p:spPr>
      </p:pic>
      <p:sp>
        <p:nvSpPr>
          <p:cNvPr id="14" name="Content Placeholder 6 2"/>
          <p:cNvSpPr txBox="1">
            <a:spLocks/>
          </p:cNvSpPr>
          <p:nvPr/>
        </p:nvSpPr>
        <p:spPr>
          <a:xfrm>
            <a:off x="0" y="3455042"/>
            <a:ext cx="9144000" cy="416427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/>
              <a:t>Una versión no estándar que se </a:t>
            </a:r>
            <a:r>
              <a:rPr lang="es-CL" sz="2100" i="1" dirty="0"/>
              <a:t>usa </a:t>
            </a:r>
            <a:r>
              <a:rPr lang="es-CL" sz="2100" i="1" dirty="0" smtClean="0"/>
              <a:t>en SQL Server </a:t>
            </a:r>
            <a:r>
              <a:rPr lang="es-CL" sz="2100" i="1" dirty="0"/>
              <a:t>y </a:t>
            </a:r>
            <a:r>
              <a:rPr lang="es-CL" sz="2100" i="1" dirty="0" smtClean="0"/>
              <a:t>MS Access.</a:t>
            </a:r>
            <a:endParaRPr lang="es-CL" sz="2100" i="1" dirty="0"/>
          </a:p>
        </p:txBody>
      </p:sp>
    </p:spTree>
    <p:extLst>
      <p:ext uri="{BB962C8B-B14F-4D97-AF65-F5344CB8AC3E}">
        <p14:creationId xmlns:p14="http://schemas.microsoft.com/office/powerpoint/2010/main" val="371603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TEMA DE HOY …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TextBox 5"/>
          <p:cNvSpPr txBox="1"/>
          <p:nvPr/>
        </p:nvSpPr>
        <p:spPr>
          <a:xfrm>
            <a:off x="3429000" y="6019800"/>
            <a:ext cx="5678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solidFill>
                  <a:prstClr val="black"/>
                </a:solidFill>
              </a:rPr>
              <a:t>Capítulo 5.</a:t>
            </a:r>
            <a:r>
              <a:rPr lang="es-CL" dirty="0" smtClean="0"/>
              <a:t>4-5.6</a:t>
            </a:r>
            <a:r>
              <a:rPr lang="es-CL" dirty="0" smtClean="0">
                <a:solidFill>
                  <a:prstClr val="black"/>
                </a:solidFill>
              </a:rPr>
              <a:t> </a:t>
            </a:r>
            <a:r>
              <a:rPr lang="es-CL" dirty="0" err="1" smtClean="0">
                <a:solidFill>
                  <a:prstClr val="black"/>
                </a:solidFill>
              </a:rPr>
              <a:t>Database</a:t>
            </a:r>
            <a:r>
              <a:rPr lang="es-CL" dirty="0" smtClean="0">
                <a:solidFill>
                  <a:prstClr val="black"/>
                </a:solidFill>
              </a:rPr>
              <a:t> Management </a:t>
            </a:r>
            <a:r>
              <a:rPr lang="es-CL" dirty="0" err="1" smtClean="0">
                <a:solidFill>
                  <a:prstClr val="black"/>
                </a:solidFill>
              </a:rPr>
              <a:t>Systems</a:t>
            </a:r>
            <a:r>
              <a:rPr lang="es-CL" dirty="0" smtClean="0">
                <a:solidFill>
                  <a:prstClr val="black"/>
                </a:solidFill>
              </a:rPr>
              <a:t>,</a:t>
            </a:r>
          </a:p>
          <a:p>
            <a:pPr algn="r"/>
            <a:r>
              <a:rPr lang="es-CL" dirty="0" err="1" smtClean="0">
                <a:solidFill>
                  <a:prstClr val="black"/>
                </a:solidFill>
              </a:rPr>
              <a:t>Ramakrishnan</a:t>
            </a:r>
            <a:r>
              <a:rPr lang="es-CL" dirty="0" smtClean="0">
                <a:solidFill>
                  <a:prstClr val="black"/>
                </a:solidFill>
              </a:rPr>
              <a:t> / </a:t>
            </a:r>
            <a:r>
              <a:rPr lang="es-CL" dirty="0" err="1" smtClean="0">
                <a:solidFill>
                  <a:prstClr val="black"/>
                </a:solidFill>
              </a:rPr>
              <a:t>Gehrke</a:t>
            </a:r>
            <a:r>
              <a:rPr lang="es-CL" dirty="0" smtClean="0">
                <a:solidFill>
                  <a:prstClr val="black"/>
                </a:solidFill>
              </a:rPr>
              <a:t> (</a:t>
            </a:r>
            <a:r>
              <a:rPr lang="es-CL" dirty="0" err="1" smtClean="0">
                <a:solidFill>
                  <a:prstClr val="black"/>
                </a:solidFill>
              </a:rPr>
              <a:t>Third</a:t>
            </a:r>
            <a:r>
              <a:rPr lang="es-CL" dirty="0" smtClean="0">
                <a:solidFill>
                  <a:prstClr val="black"/>
                </a:solidFill>
              </a:rPr>
              <a:t> </a:t>
            </a:r>
            <a:r>
              <a:rPr lang="es-CL" dirty="0" err="1" smtClean="0">
                <a:solidFill>
                  <a:prstClr val="black"/>
                </a:solidFill>
              </a:rPr>
              <a:t>Edition</a:t>
            </a:r>
            <a:r>
              <a:rPr lang="es-CL" dirty="0" smtClean="0">
                <a:solidFill>
                  <a:prstClr val="black"/>
                </a:solidFill>
              </a:rPr>
              <a:t>)</a:t>
            </a:r>
            <a:endParaRPr lang="es-C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4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Devolver </a:t>
            </a:r>
            <a:r>
              <a:rPr lang="es-CL" i="1" dirty="0" smtClean="0">
                <a:cs typeface="Courier New" panose="02070309020205020404" pitchFamily="49" charset="0"/>
              </a:rPr>
              <a:t>n </a:t>
            </a:r>
            <a:r>
              <a:rPr lang="es-CL" dirty="0" smtClean="0">
                <a:cs typeface="Courier New" panose="02070309020205020404" pitchFamily="49" charset="0"/>
              </a:rPr>
              <a:t>resultados: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ROW_NUMBER()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80" y="4178134"/>
            <a:ext cx="4640184" cy="20322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889" y="1360762"/>
            <a:ext cx="3041422" cy="168537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762" y="4115253"/>
            <a:ext cx="3253697" cy="757920"/>
          </a:xfrm>
          <a:prstGeom prst="rect">
            <a:avLst/>
          </a:prstGeom>
        </p:spPr>
      </p:pic>
      <p:sp>
        <p:nvSpPr>
          <p:cNvPr id="13" name="Content Placeholder 6 2"/>
          <p:cNvSpPr txBox="1">
            <a:spLocks/>
          </p:cNvSpPr>
          <p:nvPr/>
        </p:nvSpPr>
        <p:spPr>
          <a:xfrm>
            <a:off x="0" y="3455042"/>
            <a:ext cx="9144000" cy="416427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/>
              <a:t>Una versión estándar (desde SQL:2003) que se usa en </a:t>
            </a:r>
            <a:r>
              <a:rPr lang="es-CL" sz="2100" i="1" dirty="0" err="1" smtClean="0"/>
              <a:t>Postgres</a:t>
            </a:r>
            <a:r>
              <a:rPr lang="es-CL" sz="2100" i="1" dirty="0" smtClean="0"/>
              <a:t>, DB2, MS Access, Oracle</a:t>
            </a:r>
          </a:p>
          <a:p>
            <a:pPr marL="0" indent="0" algn="ctr">
              <a:buNone/>
            </a:pPr>
            <a:endParaRPr lang="es-CL" sz="2100" dirty="0"/>
          </a:p>
        </p:txBody>
      </p:sp>
    </p:spTree>
    <p:extLst>
      <p:ext uri="{BB962C8B-B14F-4D97-AF65-F5344CB8AC3E}">
        <p14:creationId xmlns:p14="http://schemas.microsoft.com/office/powerpoint/2010/main" val="203620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Devolver empates: </a:t>
            </a:r>
            <a:r>
              <a:rPr lang="es-CL" sz="2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RANK()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80" y="4178132"/>
            <a:ext cx="3846125" cy="20336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889" y="1360762"/>
            <a:ext cx="3041422" cy="168537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763" y="4115253"/>
            <a:ext cx="3226186" cy="757920"/>
          </a:xfrm>
          <a:prstGeom prst="rect">
            <a:avLst/>
          </a:prstGeom>
        </p:spPr>
      </p:pic>
      <p:sp>
        <p:nvSpPr>
          <p:cNvPr id="13" name="Content Placeholder 6 2 1"/>
          <p:cNvSpPr txBox="1">
            <a:spLocks/>
          </p:cNvSpPr>
          <p:nvPr/>
        </p:nvSpPr>
        <p:spPr>
          <a:xfrm>
            <a:off x="0" y="3455042"/>
            <a:ext cx="9144000" cy="416427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/>
              <a:t>Una versión estándar (desde SQL:2003) que devuelva </a:t>
            </a:r>
            <a:r>
              <a:rPr lang="es-CL" sz="2100" i="1" dirty="0" smtClean="0">
                <a:solidFill>
                  <a:schemeClr val="accent6">
                    <a:lumMod val="75000"/>
                  </a:schemeClr>
                </a:solidFill>
              </a:rPr>
              <a:t>empates</a:t>
            </a:r>
            <a:r>
              <a:rPr lang="es-CL" sz="2100" i="1" dirty="0" smtClean="0"/>
              <a:t> en el orden.</a:t>
            </a:r>
          </a:p>
          <a:p>
            <a:pPr marL="0" indent="0" algn="ctr">
              <a:buNone/>
            </a:pPr>
            <a:endParaRPr lang="es-CL" sz="2100" dirty="0"/>
          </a:p>
        </p:txBody>
      </p:sp>
      <p:sp>
        <p:nvSpPr>
          <p:cNvPr id="15" name="Content Placeholder 6 2 2"/>
          <p:cNvSpPr txBox="1">
            <a:spLocks/>
          </p:cNvSpPr>
          <p:nvPr/>
        </p:nvSpPr>
        <p:spPr>
          <a:xfrm>
            <a:off x="7924800" y="4477532"/>
            <a:ext cx="574689" cy="394656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dirty="0"/>
          </a:p>
        </p:txBody>
      </p:sp>
    </p:spTree>
    <p:extLst>
      <p:ext uri="{BB962C8B-B14F-4D97-AF65-F5344CB8AC3E}">
        <p14:creationId xmlns:p14="http://schemas.microsoft.com/office/powerpoint/2010/main" val="83144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Saltar </a:t>
            </a:r>
            <a:r>
              <a:rPr lang="es-CL" i="1" dirty="0" smtClean="0">
                <a:cs typeface="Courier New" panose="02070309020205020404" pitchFamily="49" charset="0"/>
              </a:rPr>
              <a:t>n</a:t>
            </a:r>
            <a:r>
              <a:rPr lang="es-CL" dirty="0" smtClean="0">
                <a:cs typeface="Courier New" panose="02070309020205020404" pitchFamily="49" charset="0"/>
              </a:rPr>
              <a:t> resultados: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LIMIT + OFFSET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9" y="4178130"/>
            <a:ext cx="3055065" cy="10822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889" y="1360762"/>
            <a:ext cx="3041422" cy="168537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762" y="4115253"/>
            <a:ext cx="2604598" cy="757426"/>
          </a:xfrm>
          <a:prstGeom prst="rect">
            <a:avLst/>
          </a:prstGeom>
        </p:spPr>
      </p:pic>
      <p:sp>
        <p:nvSpPr>
          <p:cNvPr id="14" name="Content Placeholder 6 2"/>
          <p:cNvSpPr txBox="1">
            <a:spLocks/>
          </p:cNvSpPr>
          <p:nvPr/>
        </p:nvSpPr>
        <p:spPr>
          <a:xfrm>
            <a:off x="0" y="3455042"/>
            <a:ext cx="9144000" cy="416427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/>
              <a:t>Una versión no estándar que se </a:t>
            </a:r>
            <a:r>
              <a:rPr lang="es-CL" sz="2100" i="1" dirty="0"/>
              <a:t>usa </a:t>
            </a:r>
            <a:r>
              <a:rPr lang="es-CL" sz="2100" i="1" dirty="0" smtClean="0"/>
              <a:t>en </a:t>
            </a:r>
            <a:r>
              <a:rPr lang="es-CL" sz="2100" i="1" dirty="0" err="1" smtClean="0"/>
              <a:t>Postgres</a:t>
            </a:r>
            <a:r>
              <a:rPr lang="es-CL" sz="2100" i="1" dirty="0" smtClean="0"/>
              <a:t>, </a:t>
            </a:r>
            <a:r>
              <a:rPr lang="es-CL" sz="2100" i="1" dirty="0" err="1" smtClean="0"/>
              <a:t>SQLite</a:t>
            </a:r>
            <a:r>
              <a:rPr lang="es-CL" sz="2100" i="1" dirty="0" smtClean="0"/>
              <a:t> </a:t>
            </a:r>
            <a:r>
              <a:rPr lang="es-CL" sz="2100" i="1" dirty="0"/>
              <a:t>y </a:t>
            </a:r>
            <a:r>
              <a:rPr lang="es-CL" sz="2100" i="1" dirty="0" err="1" smtClean="0"/>
              <a:t>MySQL</a:t>
            </a:r>
            <a:r>
              <a:rPr lang="es-CL" sz="2100" i="1" dirty="0" smtClean="0"/>
              <a:t>.</a:t>
            </a:r>
            <a:endParaRPr lang="es-CL" sz="2100" i="1" dirty="0"/>
          </a:p>
        </p:txBody>
      </p:sp>
    </p:spTree>
    <p:extLst>
      <p:ext uri="{BB962C8B-B14F-4D97-AF65-F5344CB8AC3E}">
        <p14:creationId xmlns:p14="http://schemas.microsoft.com/office/powerpoint/2010/main" val="110859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066800"/>
            <a:ext cx="9144000" cy="22859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Ejercicio interactivo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166018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5" y="4120981"/>
            <a:ext cx="774520" cy="7598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352800"/>
            <a:ext cx="914399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</a:rPr>
              <a:t>¿Los nombres de los tres planetas con los años más largos </a:t>
            </a:r>
          </a:p>
          <a:p>
            <a:pPr algn="ctr"/>
            <a:r>
              <a:rPr lang="es-CL" i="1" dirty="0" smtClean="0">
                <a:solidFill>
                  <a:prstClr val="black"/>
                </a:solidFill>
              </a:rPr>
              <a:t>que estén más lejos del Sol que la Tierra?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3999131"/>
            <a:ext cx="3732193" cy="285886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3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066800"/>
            <a:ext cx="9144000" cy="22859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Ejercicio interactivo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166018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Rectangle 13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5" y="4120981"/>
            <a:ext cx="774520" cy="7598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352800"/>
            <a:ext cx="914399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/>
              <a:t>¿Los nombres de los tres planetas con los años más largos </a:t>
            </a:r>
          </a:p>
          <a:p>
            <a:pPr algn="ctr"/>
            <a:r>
              <a:rPr lang="es-CL" i="1" dirty="0" smtClean="0"/>
              <a:t>que estén más lejos del Sol que la Tierra?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3999131"/>
            <a:ext cx="3732193" cy="285886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18" y="4189358"/>
            <a:ext cx="2388386" cy="138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066800"/>
            <a:ext cx="9144000" cy="22859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Ejercicio interactivo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166018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5" y="4120981"/>
            <a:ext cx="728243" cy="3912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352800"/>
            <a:ext cx="914399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</a:rPr>
              <a:t>¿El nombre del planeta con el tercer año más largo</a:t>
            </a:r>
          </a:p>
          <a:p>
            <a:pPr algn="ctr"/>
            <a:r>
              <a:rPr lang="es-CL" i="1" dirty="0" smtClean="0">
                <a:solidFill>
                  <a:prstClr val="black"/>
                </a:solidFill>
              </a:rPr>
              <a:t>que esté más lejos del Sol que la Tierra?</a:t>
            </a:r>
          </a:p>
        </p:txBody>
      </p:sp>
    </p:spTree>
    <p:extLst>
      <p:ext uri="{BB962C8B-B14F-4D97-AF65-F5344CB8AC3E}">
        <p14:creationId xmlns:p14="http://schemas.microsoft.com/office/powerpoint/2010/main" val="422452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066800"/>
            <a:ext cx="9144000" cy="22859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Ejercicio interactivo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166018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5" y="4120981"/>
            <a:ext cx="728243" cy="3912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352800"/>
            <a:ext cx="914399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</a:rPr>
              <a:t>¿El nombre del planeta con el tercer año más largo</a:t>
            </a:r>
          </a:p>
          <a:p>
            <a:pPr algn="ctr"/>
            <a:r>
              <a:rPr lang="es-CL" i="1" dirty="0" smtClean="0">
                <a:solidFill>
                  <a:prstClr val="black"/>
                </a:solidFill>
              </a:rPr>
              <a:t>que esté más lejos del Sol que la Tierra?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3999131"/>
            <a:ext cx="3732193" cy="285886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20" y="4189358"/>
            <a:ext cx="2392117" cy="138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56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VALORES NULOS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>
                <a:hlinkClick r:id="rId2"/>
              </a:rPr>
              <a:t>https://es.wikipedia.org/wiki/Null_(SQL</a:t>
            </a:r>
            <a:r>
              <a:rPr lang="es-CL" dirty="0" smtClean="0">
                <a:hlinkClick r:id="rId2"/>
              </a:rPr>
              <a:t>)</a:t>
            </a:r>
            <a:endParaRPr lang="es-CL" dirty="0"/>
          </a:p>
        </p:txBody>
      </p:sp>
      <p:sp>
        <p:nvSpPr>
          <p:cNvPr id="7" name="TextBox 6"/>
          <p:cNvSpPr txBox="1"/>
          <p:nvPr/>
        </p:nvSpPr>
        <p:spPr>
          <a:xfrm>
            <a:off x="3429000" y="6019800"/>
            <a:ext cx="5678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solidFill>
                  <a:prstClr val="black"/>
                </a:solidFill>
              </a:rPr>
              <a:t>Capítulo 5.</a:t>
            </a:r>
            <a:r>
              <a:rPr lang="es-CL" dirty="0" smtClean="0"/>
              <a:t>6</a:t>
            </a:r>
            <a:r>
              <a:rPr lang="es-CL" dirty="0" smtClean="0">
                <a:solidFill>
                  <a:prstClr val="black"/>
                </a:solidFill>
              </a:rPr>
              <a:t> </a:t>
            </a:r>
            <a:r>
              <a:rPr lang="es-CL" dirty="0" err="1" smtClean="0">
                <a:solidFill>
                  <a:prstClr val="black"/>
                </a:solidFill>
              </a:rPr>
              <a:t>Database</a:t>
            </a:r>
            <a:r>
              <a:rPr lang="es-CL" dirty="0" smtClean="0">
                <a:solidFill>
                  <a:prstClr val="black"/>
                </a:solidFill>
              </a:rPr>
              <a:t> Management </a:t>
            </a:r>
            <a:r>
              <a:rPr lang="es-CL" dirty="0" err="1" smtClean="0">
                <a:solidFill>
                  <a:prstClr val="black"/>
                </a:solidFill>
              </a:rPr>
              <a:t>Systems</a:t>
            </a:r>
            <a:r>
              <a:rPr lang="es-CL" dirty="0" smtClean="0">
                <a:solidFill>
                  <a:prstClr val="black"/>
                </a:solidFill>
              </a:rPr>
              <a:t>,</a:t>
            </a:r>
          </a:p>
          <a:p>
            <a:pPr algn="r"/>
            <a:r>
              <a:rPr lang="es-CL" dirty="0" err="1" smtClean="0">
                <a:solidFill>
                  <a:prstClr val="black"/>
                </a:solidFill>
              </a:rPr>
              <a:t>Ramakrishnan</a:t>
            </a:r>
            <a:r>
              <a:rPr lang="es-CL" dirty="0" smtClean="0">
                <a:solidFill>
                  <a:prstClr val="black"/>
                </a:solidFill>
              </a:rPr>
              <a:t> / </a:t>
            </a:r>
            <a:r>
              <a:rPr lang="es-CL" dirty="0" err="1" smtClean="0">
                <a:solidFill>
                  <a:prstClr val="black"/>
                </a:solidFill>
              </a:rPr>
              <a:t>Gehrke</a:t>
            </a:r>
            <a:r>
              <a:rPr lang="es-CL" dirty="0" smtClean="0">
                <a:solidFill>
                  <a:prstClr val="black"/>
                </a:solidFill>
              </a:rPr>
              <a:t> (</a:t>
            </a:r>
            <a:r>
              <a:rPr lang="es-CL" dirty="0" err="1" smtClean="0">
                <a:solidFill>
                  <a:prstClr val="black"/>
                </a:solidFill>
              </a:rPr>
              <a:t>Third</a:t>
            </a:r>
            <a:r>
              <a:rPr lang="es-CL" dirty="0" smtClean="0">
                <a:solidFill>
                  <a:prstClr val="black"/>
                </a:solidFill>
              </a:rPr>
              <a:t> </a:t>
            </a:r>
            <a:r>
              <a:rPr lang="es-CL" dirty="0" err="1" smtClean="0">
                <a:solidFill>
                  <a:prstClr val="black"/>
                </a:solidFill>
              </a:rPr>
              <a:t>Edition</a:t>
            </a:r>
            <a:r>
              <a:rPr lang="es-CL" dirty="0" smtClean="0">
                <a:solidFill>
                  <a:prstClr val="black"/>
                </a:solidFill>
              </a:rPr>
              <a:t>)</a:t>
            </a:r>
            <a:endParaRPr lang="es-C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24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Nulos</a:t>
            </a:r>
            <a:endParaRPr lang="es-C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090" y="2819400"/>
            <a:ext cx="6151819" cy="853678"/>
          </a:xfrm>
          <a:prstGeom prst="rect">
            <a:avLst/>
          </a:prstGeom>
        </p:spPr>
      </p:pic>
      <p:sp>
        <p:nvSpPr>
          <p:cNvPr id="11" name="Content Placeholder 6 2"/>
          <p:cNvSpPr txBox="1">
            <a:spLocks/>
          </p:cNvSpPr>
          <p:nvPr/>
        </p:nvSpPr>
        <p:spPr>
          <a:xfrm>
            <a:off x="2133599" y="4678400"/>
            <a:ext cx="4876800" cy="884199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800" b="1" dirty="0" smtClean="0"/>
              <a:t>DESCONOCIDO </a:t>
            </a:r>
            <a:r>
              <a:rPr lang="es-CL" sz="1800" dirty="0" smtClean="0"/>
              <a:t>o</a:t>
            </a:r>
            <a:r>
              <a:rPr lang="es-CL" sz="1800" b="1" dirty="0" smtClean="0"/>
              <a:t> INAPLICABLE</a:t>
            </a:r>
          </a:p>
          <a:p>
            <a:pPr marL="0" indent="0" algn="ctr">
              <a:buNone/>
            </a:pPr>
            <a:r>
              <a:rPr lang="es-CL" sz="2100" i="1" dirty="0" smtClean="0"/>
              <a:t>(No significa FALSO)</a:t>
            </a:r>
            <a:endParaRPr lang="es-CL" sz="2100" i="1" dirty="0"/>
          </a:p>
        </p:txBody>
      </p:sp>
    </p:spTree>
    <p:extLst>
      <p:ext uri="{BB962C8B-B14F-4D97-AF65-F5344CB8AC3E}">
        <p14:creationId xmlns:p14="http://schemas.microsoft.com/office/powerpoint/2010/main" val="352091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Nulos: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IS NULL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8" name="Rectangle 17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156" y="4115253"/>
            <a:ext cx="715674" cy="3947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4" y="4178132"/>
            <a:ext cx="2982410" cy="6943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74" y="1283088"/>
            <a:ext cx="3707852" cy="171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0"/>
            <a:ext cx="11563350" cy="762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15000" y="228600"/>
            <a:ext cx="4495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Segoe UI Semibold" panose="020B0702040204020203" pitchFamily="34" charset="0"/>
              </a:rPr>
              <a:t>SELECT</a:t>
            </a:r>
            <a:r>
              <a:rPr lang="es-CL" sz="2000" dirty="0">
                <a:solidFill>
                  <a:schemeClr val="tx2">
                    <a:lumMod val="75000"/>
                  </a:schemeClr>
                </a:solidFill>
              </a:rPr>
              <a:t>,</a:t>
            </a: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Segoe UI Semibold" panose="020B0702040204020203" pitchFamily="34" charset="0"/>
              </a:rPr>
              <a:t>FROM</a:t>
            </a:r>
            <a:r>
              <a:rPr lang="es-CL" sz="2000" dirty="0">
                <a:solidFill>
                  <a:schemeClr val="tx2">
                    <a:lumMod val="75000"/>
                  </a:schemeClr>
                </a:solidFill>
              </a:rPr>
              <a:t>,</a:t>
            </a: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Segoe UI Semibold" panose="020B0702040204020203" pitchFamily="34" charset="0"/>
              </a:rPr>
              <a:t>WHERE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Segoe UI Semibold" panose="020B0702040204020203" pitchFamily="34" charset="0"/>
              </a:rPr>
              <a:t>ORDER BY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Segoe UI Semibold" panose="020B0702040204020203" pitchFamily="34" charset="0"/>
              </a:rPr>
              <a:t>JOIN</a:t>
            </a: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</a:rPr>
              <a:t> (simple)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Segoe UI Semibold" panose="020B0702040204020203" pitchFamily="34" charset="0"/>
              </a:rPr>
              <a:t>UNION, INTERSECT, EXCEPT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Segoe UI Semibold" panose="020B0702040204020203" pitchFamily="34" charset="0"/>
              </a:rPr>
              <a:t>LIKE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Segoe UI Semibold" panose="020B0702040204020203" pitchFamily="34" charset="0"/>
              </a:rPr>
              <a:t>IN, BETWEEN</a:t>
            </a:r>
            <a:endParaRPr lang="es-CL" sz="2000" dirty="0">
              <a:solidFill>
                <a:schemeClr val="tx2">
                  <a:lumMod val="75000"/>
                </a:schemeClr>
              </a:solidFill>
              <a:latin typeface="Segoe UI Semibold" panose="020B07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15000" y="3571618"/>
            <a:ext cx="449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Consultas anidadas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Agregación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Nulos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Más tipos de </a:t>
            </a:r>
            <a:r>
              <a:rPr lang="es-CL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goe UI Semibold" panose="020B0702040204020203" pitchFamily="34" charset="0"/>
              </a:rPr>
              <a:t>JOIN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57400" y="2362200"/>
            <a:ext cx="2743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500" dirty="0" smtClean="0">
                <a:solidFill>
                  <a:schemeClr val="tx2">
                    <a:lumMod val="75000"/>
                  </a:schemeClr>
                </a:solidFill>
              </a:rPr>
              <a:t>SQL</a:t>
            </a:r>
            <a:endParaRPr lang="es-CL" sz="115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Nulos: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IS NOT NULL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8" name="Rectangle 17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156" y="4115253"/>
            <a:ext cx="928414" cy="13435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5" y="4178132"/>
            <a:ext cx="3462332" cy="6949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74" y="1283088"/>
            <a:ext cx="3707852" cy="171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2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Comparación con nulos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8" name="Rectangle 17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156" y="4115254"/>
            <a:ext cx="717335" cy="3953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5" y="4178131"/>
            <a:ext cx="1903440" cy="6960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74" y="1283088"/>
            <a:ext cx="3707852" cy="171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775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Comparación con nulos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8" name="Rectangle 17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156" y="4115255"/>
            <a:ext cx="719867" cy="2415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5" y="4178131"/>
            <a:ext cx="1907832" cy="6966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74" y="1283088"/>
            <a:ext cx="3707852" cy="1714298"/>
          </a:xfrm>
          <a:prstGeom prst="rect">
            <a:avLst/>
          </a:prstGeom>
        </p:spPr>
      </p:pic>
      <p:sp>
        <p:nvSpPr>
          <p:cNvPr id="14" name="Content Placeholder 6 2"/>
          <p:cNvSpPr txBox="1">
            <a:spLocks/>
          </p:cNvSpPr>
          <p:nvPr/>
        </p:nvSpPr>
        <p:spPr>
          <a:xfrm>
            <a:off x="516066" y="3456183"/>
            <a:ext cx="8170734" cy="506217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800" dirty="0"/>
              <a:t>¡</a:t>
            </a:r>
            <a:r>
              <a:rPr lang="es-CL" sz="2800" dirty="0" smtClean="0"/>
              <a:t>El nulo en la consulta y el nulo en los datos son distintos!</a:t>
            </a:r>
          </a:p>
        </p:txBody>
      </p:sp>
    </p:spTree>
    <p:extLst>
      <p:ext uri="{BB962C8B-B14F-4D97-AF65-F5344CB8AC3E}">
        <p14:creationId xmlns:p14="http://schemas.microsoft.com/office/powerpoint/2010/main" val="214461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Comparación con nulos</a:t>
            </a:r>
            <a:endParaRPr lang="es-CL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86" y="2209800"/>
            <a:ext cx="8135147" cy="26413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33802" y="3600271"/>
            <a:ext cx="4894832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i="1" dirty="0" smtClean="0">
              <a:solidFill>
                <a:prstClr val="black"/>
              </a:solidFill>
            </a:endParaRPr>
          </a:p>
          <a:p>
            <a:pPr algn="ctr"/>
            <a:r>
              <a:rPr lang="es-CL" i="1" dirty="0" smtClean="0">
                <a:solidFill>
                  <a:prstClr val="black"/>
                </a:solidFill>
              </a:rPr>
              <a:t>???</a:t>
            </a:r>
          </a:p>
          <a:p>
            <a:pPr algn="ctr"/>
            <a:endParaRPr lang="es-CL" i="1" dirty="0">
              <a:solidFill>
                <a:prstClr val="black"/>
              </a:solidFill>
            </a:endParaRPr>
          </a:p>
          <a:p>
            <a:pPr algn="ctr"/>
            <a:endParaRPr lang="es-CL" i="1" dirty="0" smtClean="0">
              <a:solidFill>
                <a:prstClr val="black"/>
              </a:solidFill>
            </a:endParaRPr>
          </a:p>
        </p:txBody>
      </p:sp>
      <p:sp>
        <p:nvSpPr>
          <p:cNvPr id="9" name="Content Placeholder 6 2"/>
          <p:cNvSpPr txBox="1">
            <a:spLocks/>
          </p:cNvSpPr>
          <p:nvPr/>
        </p:nvSpPr>
        <p:spPr>
          <a:xfrm>
            <a:off x="457201" y="5334001"/>
            <a:ext cx="8170734" cy="73638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800" dirty="0" smtClean="0"/>
              <a:t>Cuando no importa el valor del </a:t>
            </a:r>
            <a:r>
              <a:rPr lang="es-CL" sz="2800" dirty="0" smtClean="0">
                <a:solidFill>
                  <a:schemeClr val="bg1">
                    <a:lumMod val="50000"/>
                  </a:schemeClr>
                </a:solidFill>
              </a:rPr>
              <a:t>desconocido</a:t>
            </a:r>
            <a:r>
              <a:rPr lang="es-CL" sz="2800" dirty="0" smtClean="0"/>
              <a:t>, el resultado se mantiene. </a:t>
            </a:r>
          </a:p>
          <a:p>
            <a:pPr marL="0" indent="0" algn="ctr">
              <a:buNone/>
            </a:pPr>
            <a:r>
              <a:rPr lang="es-CL" sz="2800" dirty="0"/>
              <a:t>Cuando </a:t>
            </a:r>
            <a:r>
              <a:rPr lang="es-CL" sz="2800" dirty="0" smtClean="0"/>
              <a:t>importa </a:t>
            </a:r>
            <a:r>
              <a:rPr lang="es-CL" sz="2800" dirty="0"/>
              <a:t>el valor del </a:t>
            </a:r>
            <a:r>
              <a:rPr lang="es-CL" sz="2800" dirty="0">
                <a:solidFill>
                  <a:schemeClr val="bg1">
                    <a:lumMod val="50000"/>
                  </a:schemeClr>
                </a:solidFill>
              </a:rPr>
              <a:t>desconocido</a:t>
            </a:r>
            <a:r>
              <a:rPr lang="es-CL" sz="2800" dirty="0" smtClean="0"/>
              <a:t>, el resultado es </a:t>
            </a:r>
            <a:r>
              <a:rPr lang="es-CL" sz="2800" dirty="0" smtClean="0">
                <a:solidFill>
                  <a:schemeClr val="bg1">
                    <a:lumMod val="50000"/>
                  </a:schemeClr>
                </a:solidFill>
              </a:rPr>
              <a:t>desconocido</a:t>
            </a:r>
            <a:r>
              <a:rPr lang="es-CL" sz="28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477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Comparación con nulos</a:t>
            </a:r>
            <a:endParaRPr lang="es-CL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86" y="2209800"/>
            <a:ext cx="8135147" cy="2641380"/>
          </a:xfrm>
          <a:prstGeom prst="rect">
            <a:avLst/>
          </a:prstGeom>
        </p:spPr>
      </p:pic>
      <p:sp>
        <p:nvSpPr>
          <p:cNvPr id="7" name="Content Placeholder 6 2"/>
          <p:cNvSpPr txBox="1">
            <a:spLocks/>
          </p:cNvSpPr>
          <p:nvPr/>
        </p:nvSpPr>
        <p:spPr>
          <a:xfrm>
            <a:off x="457201" y="5334001"/>
            <a:ext cx="8170734" cy="73638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800" dirty="0" smtClean="0"/>
              <a:t>Cuando no importa el valor del </a:t>
            </a:r>
            <a:r>
              <a:rPr lang="es-CL" sz="2800" dirty="0" smtClean="0">
                <a:solidFill>
                  <a:schemeClr val="bg1">
                    <a:lumMod val="50000"/>
                  </a:schemeClr>
                </a:solidFill>
              </a:rPr>
              <a:t>desconocido</a:t>
            </a:r>
            <a:r>
              <a:rPr lang="es-CL" sz="2800" dirty="0" smtClean="0"/>
              <a:t>, el resultado se mantiene. </a:t>
            </a:r>
          </a:p>
          <a:p>
            <a:pPr marL="0" indent="0" algn="ctr">
              <a:buNone/>
            </a:pPr>
            <a:r>
              <a:rPr lang="es-CL" sz="2800" dirty="0"/>
              <a:t>Cuando </a:t>
            </a:r>
            <a:r>
              <a:rPr lang="es-CL" sz="2800" dirty="0" smtClean="0"/>
              <a:t>importa </a:t>
            </a:r>
            <a:r>
              <a:rPr lang="es-CL" sz="2800" dirty="0"/>
              <a:t>el valor del </a:t>
            </a:r>
            <a:r>
              <a:rPr lang="es-CL" sz="2800" dirty="0">
                <a:solidFill>
                  <a:schemeClr val="bg1">
                    <a:lumMod val="50000"/>
                  </a:schemeClr>
                </a:solidFill>
              </a:rPr>
              <a:t>desconocido</a:t>
            </a:r>
            <a:r>
              <a:rPr lang="es-CL" sz="2800" dirty="0" smtClean="0"/>
              <a:t>, el resultado es </a:t>
            </a:r>
            <a:r>
              <a:rPr lang="es-CL" sz="2800" dirty="0" smtClean="0">
                <a:solidFill>
                  <a:schemeClr val="bg1">
                    <a:lumMod val="50000"/>
                  </a:schemeClr>
                </a:solidFill>
              </a:rPr>
              <a:t>desconocido</a:t>
            </a:r>
            <a:r>
              <a:rPr lang="es-CL" sz="28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8284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Nulos: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COALESCE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8" name="Rectangle 17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156" y="4115253"/>
            <a:ext cx="1451497" cy="15348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6" y="4178132"/>
            <a:ext cx="4535743" cy="7316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74" y="1283088"/>
            <a:ext cx="3707852" cy="1714298"/>
          </a:xfrm>
          <a:prstGeom prst="rect">
            <a:avLst/>
          </a:prstGeom>
        </p:spPr>
      </p:pic>
      <p:sp>
        <p:nvSpPr>
          <p:cNvPr id="14" name="Content Placeholder 6 2"/>
          <p:cNvSpPr txBox="1">
            <a:spLocks/>
          </p:cNvSpPr>
          <p:nvPr/>
        </p:nvSpPr>
        <p:spPr>
          <a:xfrm>
            <a:off x="516066" y="3456183"/>
            <a:ext cx="8170734" cy="506217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800" dirty="0" smtClean="0"/>
              <a:t>Elegir el primer valor que no es </a:t>
            </a:r>
            <a:r>
              <a:rPr lang="es-CL" sz="2800" dirty="0" smtClean="0">
                <a:solidFill>
                  <a:srgbClr val="C00000"/>
                </a:solidFill>
              </a:rPr>
              <a:t>NULL</a:t>
            </a:r>
          </a:p>
        </p:txBody>
      </p:sp>
    </p:spTree>
    <p:extLst>
      <p:ext uri="{BB962C8B-B14F-4D97-AF65-F5344CB8AC3E}">
        <p14:creationId xmlns:p14="http://schemas.microsoft.com/office/powerpoint/2010/main" val="88063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066800"/>
            <a:ext cx="9144000" cy="22859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Ejercicio interactivo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78396" y="3962400"/>
            <a:ext cx="4065603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352800"/>
            <a:ext cx="9143999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</a:rPr>
              <a:t>¿Cuáles resultados devolverá la consulta?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3962401"/>
            <a:ext cx="5078397" cy="2895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21" y="4189358"/>
            <a:ext cx="4680345" cy="20179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569" y="1323812"/>
            <a:ext cx="3706797" cy="17114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3" y="1225010"/>
            <a:ext cx="5015844" cy="186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9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066800"/>
            <a:ext cx="9144000" cy="22859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Ejercicio interactivo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78396" y="3962400"/>
            <a:ext cx="4065603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225" y="4110941"/>
            <a:ext cx="776328" cy="9461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352800"/>
            <a:ext cx="9143999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</a:rPr>
              <a:t>¿Cuáles resultados devolverá la consulta?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3962401"/>
            <a:ext cx="5078397" cy="2895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21" y="4189358"/>
            <a:ext cx="4680345" cy="20179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569" y="1323812"/>
            <a:ext cx="3706797" cy="17114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3" y="1225010"/>
            <a:ext cx="5015844" cy="186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73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PRODUCTO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422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Producto de tablas: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CROSS JOIN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5" y="4178134"/>
            <a:ext cx="4919300" cy="5232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14" y="1166018"/>
            <a:ext cx="3041422" cy="16853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1166018"/>
            <a:ext cx="3917329" cy="171289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549" y="4109286"/>
            <a:ext cx="2669563" cy="15010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5" y="5669316"/>
            <a:ext cx="3984725" cy="52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21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Consultas anidadas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TextBox 5"/>
          <p:cNvSpPr txBox="1"/>
          <p:nvPr/>
        </p:nvSpPr>
        <p:spPr>
          <a:xfrm>
            <a:off x="3429000" y="6019800"/>
            <a:ext cx="5678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solidFill>
                  <a:prstClr val="black"/>
                </a:solidFill>
              </a:rPr>
              <a:t>Capítulo 5.</a:t>
            </a:r>
            <a:r>
              <a:rPr lang="es-CL" dirty="0" smtClean="0"/>
              <a:t>4</a:t>
            </a:r>
            <a:r>
              <a:rPr lang="es-CL" dirty="0" smtClean="0">
                <a:solidFill>
                  <a:prstClr val="black"/>
                </a:solidFill>
              </a:rPr>
              <a:t> </a:t>
            </a:r>
            <a:r>
              <a:rPr lang="es-CL" dirty="0" err="1" smtClean="0">
                <a:solidFill>
                  <a:prstClr val="black"/>
                </a:solidFill>
              </a:rPr>
              <a:t>Database</a:t>
            </a:r>
            <a:r>
              <a:rPr lang="es-CL" dirty="0" smtClean="0">
                <a:solidFill>
                  <a:prstClr val="black"/>
                </a:solidFill>
              </a:rPr>
              <a:t> Management </a:t>
            </a:r>
            <a:r>
              <a:rPr lang="es-CL" dirty="0" err="1" smtClean="0">
                <a:solidFill>
                  <a:prstClr val="black"/>
                </a:solidFill>
              </a:rPr>
              <a:t>Systems</a:t>
            </a:r>
            <a:r>
              <a:rPr lang="es-CL" dirty="0" smtClean="0">
                <a:solidFill>
                  <a:prstClr val="black"/>
                </a:solidFill>
              </a:rPr>
              <a:t>,</a:t>
            </a:r>
          </a:p>
          <a:p>
            <a:pPr algn="r"/>
            <a:r>
              <a:rPr lang="es-CL" dirty="0" err="1" smtClean="0">
                <a:solidFill>
                  <a:prstClr val="black"/>
                </a:solidFill>
              </a:rPr>
              <a:t>Ramakrishnan</a:t>
            </a:r>
            <a:r>
              <a:rPr lang="es-CL" dirty="0" smtClean="0">
                <a:solidFill>
                  <a:prstClr val="black"/>
                </a:solidFill>
              </a:rPr>
              <a:t> / </a:t>
            </a:r>
            <a:r>
              <a:rPr lang="es-CL" dirty="0" err="1" smtClean="0">
                <a:solidFill>
                  <a:prstClr val="black"/>
                </a:solidFill>
              </a:rPr>
              <a:t>Gehrke</a:t>
            </a:r>
            <a:r>
              <a:rPr lang="es-CL" dirty="0" smtClean="0">
                <a:solidFill>
                  <a:prstClr val="black"/>
                </a:solidFill>
              </a:rPr>
              <a:t> (</a:t>
            </a:r>
            <a:r>
              <a:rPr lang="es-CL" dirty="0" err="1" smtClean="0">
                <a:solidFill>
                  <a:prstClr val="black"/>
                </a:solidFill>
              </a:rPr>
              <a:t>Third</a:t>
            </a:r>
            <a:r>
              <a:rPr lang="es-CL" dirty="0" smtClean="0">
                <a:solidFill>
                  <a:prstClr val="black"/>
                </a:solidFill>
              </a:rPr>
              <a:t> </a:t>
            </a:r>
            <a:r>
              <a:rPr lang="es-CL" dirty="0" err="1" smtClean="0">
                <a:solidFill>
                  <a:prstClr val="black"/>
                </a:solidFill>
              </a:rPr>
              <a:t>Edition</a:t>
            </a:r>
            <a:r>
              <a:rPr lang="es-CL" dirty="0" smtClean="0">
                <a:solidFill>
                  <a:prstClr val="black"/>
                </a:solidFill>
              </a:rPr>
              <a:t>)</a:t>
            </a:r>
            <a:endParaRPr lang="es-C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23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Joins</a:t>
            </a:r>
            <a:r>
              <a:rPr lang="es-CL" dirty="0" smtClean="0"/>
              <a:t> INTERNOS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245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457200" y="762000"/>
            <a:ext cx="100584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Cruzar tablas: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JOIN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482600" y="3340100"/>
            <a:ext cx="100584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5" y="4178131"/>
            <a:ext cx="3184598" cy="13858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14" y="1166018"/>
            <a:ext cx="3041422" cy="16853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66018"/>
            <a:ext cx="5015844" cy="186523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155" y="4115254"/>
            <a:ext cx="2011464" cy="57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35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457200" y="762000"/>
            <a:ext cx="100584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Cruzar tablas: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EQUI JOIN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6" y="4178131"/>
            <a:ext cx="3989053" cy="8287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14" y="1166018"/>
            <a:ext cx="3041422" cy="16853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66018"/>
            <a:ext cx="5015844" cy="186523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157" y="4115255"/>
            <a:ext cx="2928253" cy="1502397"/>
          </a:xfrm>
          <a:prstGeom prst="rect">
            <a:avLst/>
          </a:prstGeom>
        </p:spPr>
      </p:pic>
      <p:sp>
        <p:nvSpPr>
          <p:cNvPr id="16" name="Content Placeholder 6 2"/>
          <p:cNvSpPr txBox="1">
            <a:spLocks/>
          </p:cNvSpPr>
          <p:nvPr/>
        </p:nvSpPr>
        <p:spPr>
          <a:xfrm>
            <a:off x="243356" y="3519962"/>
            <a:ext cx="4876800" cy="44243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/>
              <a:t>EQUI JOINS usan sólo ‘=‘ en el JOIN</a:t>
            </a:r>
            <a:endParaRPr lang="es-CL" sz="2100" i="1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5" y="5562600"/>
            <a:ext cx="3986546" cy="82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76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457200" y="762000"/>
            <a:ext cx="100584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Cruzar tablas: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JOIN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482600" y="3340100"/>
            <a:ext cx="100584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5" y="4178131"/>
            <a:ext cx="3184598" cy="13858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14" y="1166018"/>
            <a:ext cx="3041422" cy="16853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66018"/>
            <a:ext cx="5015844" cy="186523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155" y="4115254"/>
            <a:ext cx="2011464" cy="57589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3581400"/>
            <a:ext cx="5484793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</a:rPr>
              <a:t>¿Esta consulta es un EQUI JOIN?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5777299"/>
            <a:ext cx="5484793" cy="47110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srgbClr val="008000"/>
                </a:solidFill>
              </a:rPr>
              <a:t>¡Sí! Sólo la condición del JOIN cuenta.</a:t>
            </a:r>
            <a:endParaRPr lang="es-CL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90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Cruzar tablas: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JOIN USING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5" y="4178133"/>
            <a:ext cx="4090432" cy="8293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14" y="1166018"/>
            <a:ext cx="3041422" cy="16853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1166017"/>
            <a:ext cx="3707852" cy="171429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548" y="4109286"/>
            <a:ext cx="1629051" cy="964643"/>
          </a:xfrm>
          <a:prstGeom prst="rect">
            <a:avLst/>
          </a:prstGeom>
        </p:spPr>
      </p:pic>
      <p:sp>
        <p:nvSpPr>
          <p:cNvPr id="14" name="Content Placeholder 6 2"/>
          <p:cNvSpPr txBox="1">
            <a:spLocks/>
          </p:cNvSpPr>
          <p:nvPr/>
        </p:nvSpPr>
        <p:spPr>
          <a:xfrm>
            <a:off x="304800" y="5575508"/>
            <a:ext cx="4876800" cy="596692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/>
              <a:t>Se usa cuando todos los atributos</a:t>
            </a:r>
          </a:p>
          <a:p>
            <a:pPr marL="0" indent="0" algn="ctr">
              <a:buNone/>
            </a:pPr>
            <a:r>
              <a:rPr lang="es-CL" sz="2100" i="1" dirty="0" smtClean="0"/>
              <a:t>del JOIN tienen el mismo nombre</a:t>
            </a:r>
            <a:endParaRPr lang="es-CL" sz="2100" i="1" dirty="0"/>
          </a:p>
        </p:txBody>
      </p:sp>
    </p:spTree>
    <p:extLst>
      <p:ext uri="{BB962C8B-B14F-4D97-AF65-F5344CB8AC3E}">
        <p14:creationId xmlns:p14="http://schemas.microsoft.com/office/powerpoint/2010/main" val="358601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Cruzar tablas: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NATURAL JOIN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6" y="4178134"/>
            <a:ext cx="3051820" cy="8312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14" y="1166018"/>
            <a:ext cx="3041422" cy="16853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1166017"/>
            <a:ext cx="3707852" cy="171429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549" y="4109286"/>
            <a:ext cx="1419833" cy="238853"/>
          </a:xfrm>
          <a:prstGeom prst="rect">
            <a:avLst/>
          </a:prstGeom>
        </p:spPr>
      </p:pic>
      <p:sp>
        <p:nvSpPr>
          <p:cNvPr id="15" name="Content Placeholder 6 2"/>
          <p:cNvSpPr txBox="1">
            <a:spLocks/>
          </p:cNvSpPr>
          <p:nvPr/>
        </p:nvSpPr>
        <p:spPr>
          <a:xfrm>
            <a:off x="0" y="3396661"/>
            <a:ext cx="9144000" cy="443501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/>
              <a:t>Un EQUI-JOIN sobre los atributos que las tablas compartan (por pareja con AND).</a:t>
            </a: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16" y="5628981"/>
            <a:ext cx="3022275" cy="113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1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Cruzar tablas: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SELF JOIN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5" y="4178133"/>
            <a:ext cx="4535977" cy="14452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289" y="1270142"/>
            <a:ext cx="3041422" cy="168537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549" y="4109285"/>
            <a:ext cx="1898004" cy="577886"/>
          </a:xfrm>
          <a:prstGeom prst="rect">
            <a:avLst/>
          </a:prstGeom>
        </p:spPr>
      </p:pic>
      <p:sp>
        <p:nvSpPr>
          <p:cNvPr id="16" name="Content Placeholder 6 2"/>
          <p:cNvSpPr txBox="1">
            <a:spLocks/>
          </p:cNvSpPr>
          <p:nvPr/>
        </p:nvSpPr>
        <p:spPr>
          <a:xfrm>
            <a:off x="0" y="3396661"/>
            <a:ext cx="9144000" cy="443501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/>
              <a:t>Un JOIN sobre la tabla misma</a:t>
            </a:r>
          </a:p>
        </p:txBody>
      </p:sp>
    </p:spTree>
    <p:extLst>
      <p:ext uri="{BB962C8B-B14F-4D97-AF65-F5344CB8AC3E}">
        <p14:creationId xmlns:p14="http://schemas.microsoft.com/office/powerpoint/2010/main" val="266699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457200" y="762000"/>
            <a:ext cx="100584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Cruzar tablas: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INNER JOIN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6" y="4178131"/>
            <a:ext cx="4389490" cy="8299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14" y="1166018"/>
            <a:ext cx="3041422" cy="16853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66018"/>
            <a:ext cx="5015844" cy="186523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157" y="4115255"/>
            <a:ext cx="2928253" cy="1502397"/>
          </a:xfrm>
          <a:prstGeom prst="rect">
            <a:avLst/>
          </a:prstGeom>
        </p:spPr>
      </p:pic>
      <p:sp>
        <p:nvSpPr>
          <p:cNvPr id="16" name="Content Placeholder 6 2"/>
          <p:cNvSpPr txBox="1">
            <a:spLocks/>
          </p:cNvSpPr>
          <p:nvPr/>
        </p:nvSpPr>
        <p:spPr>
          <a:xfrm>
            <a:off x="243356" y="3519962"/>
            <a:ext cx="4876800" cy="44243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/>
              <a:t>INNER JOIN por defecto …</a:t>
            </a:r>
            <a:endParaRPr lang="es-CL" sz="2100" i="1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5" y="5562600"/>
            <a:ext cx="3986546" cy="82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7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Joins</a:t>
            </a:r>
            <a:r>
              <a:rPr lang="es-CL" dirty="0" smtClean="0"/>
              <a:t> EXTERNOS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2062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821297"/>
            <a:ext cx="96012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Cruzar tablas: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LEFT [OUTER] JOIN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14" y="1166018"/>
            <a:ext cx="3041422" cy="16853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66018"/>
            <a:ext cx="5015844" cy="186523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156" y="4115253"/>
            <a:ext cx="3009207" cy="2241876"/>
          </a:xfrm>
          <a:prstGeom prst="rect">
            <a:avLst/>
          </a:prstGeom>
        </p:spPr>
      </p:pic>
      <p:sp>
        <p:nvSpPr>
          <p:cNvPr id="16" name="Content Placeholder 6 2"/>
          <p:cNvSpPr txBox="1">
            <a:spLocks/>
          </p:cNvSpPr>
          <p:nvPr/>
        </p:nvSpPr>
        <p:spPr>
          <a:xfrm>
            <a:off x="0" y="3519962"/>
            <a:ext cx="9144000" cy="44243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/>
              <a:t>Se mantienen las </a:t>
            </a:r>
            <a:r>
              <a:rPr lang="es-CL" sz="2100" i="1" dirty="0" err="1" smtClean="0"/>
              <a:t>tuplas</a:t>
            </a:r>
            <a:r>
              <a:rPr lang="es-CL" sz="2100" i="1" dirty="0" smtClean="0"/>
              <a:t> de la izquierda si no hay datos desde la derecha</a:t>
            </a:r>
            <a:endParaRPr lang="es-CL" sz="2100" i="1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3" y="4178131"/>
            <a:ext cx="3927439" cy="7380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4" y="5466909"/>
            <a:ext cx="4658327" cy="73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94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Consultas Anidadas: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WHERE/IN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0831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3939756"/>
            <a:ext cx="2302171" cy="158518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3"/>
            <a:ext cx="1357046" cy="391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59375"/>
            <a:ext cx="3041846" cy="1686000"/>
          </a:xfrm>
          <a:prstGeom prst="rect">
            <a:avLst/>
          </a:prstGeom>
        </p:spPr>
      </p:pic>
      <p:pic>
        <p:nvPicPr>
          <p:cNvPr id="2052" name="Picture 4" descr="http://dublinconcerts.ie/content/uploads/2014/09/Xzibi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767" y="5410200"/>
            <a:ext cx="2307243" cy="143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ontent Placeholder 6 2 2"/>
          <p:cNvSpPr txBox="1">
            <a:spLocks/>
          </p:cNvSpPr>
          <p:nvPr/>
        </p:nvSpPr>
        <p:spPr>
          <a:xfrm>
            <a:off x="381000" y="4613729"/>
            <a:ext cx="3962400" cy="771902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b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CL" sz="2100" dirty="0" err="1" smtClean="0">
                <a:solidFill>
                  <a:schemeClr val="accent6">
                    <a:lumMod val="75000"/>
                  </a:schemeClr>
                </a:solidFill>
              </a:rPr>
              <a:t>Subconsulta</a:t>
            </a:r>
            <a:endParaRPr lang="es-CL" sz="21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63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Cruzar tablas: </a:t>
            </a:r>
            <a:r>
              <a:rPr lang="es-CL" sz="2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RIGHT [OUTER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] JOIN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14" y="1166018"/>
            <a:ext cx="3041422" cy="16853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66018"/>
            <a:ext cx="5015844" cy="186523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156" y="4115253"/>
            <a:ext cx="3009207" cy="2241876"/>
          </a:xfrm>
          <a:prstGeom prst="rect">
            <a:avLst/>
          </a:prstGeom>
        </p:spPr>
      </p:pic>
      <p:sp>
        <p:nvSpPr>
          <p:cNvPr id="16" name="Content Placeholder 6 2"/>
          <p:cNvSpPr txBox="1">
            <a:spLocks/>
          </p:cNvSpPr>
          <p:nvPr/>
        </p:nvSpPr>
        <p:spPr>
          <a:xfrm>
            <a:off x="0" y="3519962"/>
            <a:ext cx="9144000" cy="44243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/>
              <a:t>Se mantienen las </a:t>
            </a:r>
            <a:r>
              <a:rPr lang="es-CL" sz="2100" i="1" dirty="0" err="1" smtClean="0"/>
              <a:t>tuplas</a:t>
            </a:r>
            <a:r>
              <a:rPr lang="es-CL" sz="2100" i="1" dirty="0" smtClean="0"/>
              <a:t> de la derecha si no hay datos desde la izquierda</a:t>
            </a:r>
            <a:endParaRPr lang="es-CL" sz="2100" i="1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3" y="4178131"/>
            <a:ext cx="4060502" cy="7380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3" y="5466909"/>
            <a:ext cx="4777949" cy="73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2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Cruzar tablas: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FULL OUTER JOIN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14" y="1166018"/>
            <a:ext cx="3041422" cy="168537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2" name="Picture 2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153" y="4115253"/>
            <a:ext cx="2976970" cy="2639355"/>
          </a:xfrm>
          <a:prstGeom prst="rect">
            <a:avLst/>
          </a:prstGeom>
        </p:spPr>
      </p:pic>
      <p:sp>
        <p:nvSpPr>
          <p:cNvPr id="16" name="Content Placeholder 6 2"/>
          <p:cNvSpPr txBox="1">
            <a:spLocks/>
          </p:cNvSpPr>
          <p:nvPr/>
        </p:nvSpPr>
        <p:spPr>
          <a:xfrm>
            <a:off x="0" y="3519962"/>
            <a:ext cx="9144000" cy="44243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/>
              <a:t>Se mantienen las </a:t>
            </a:r>
            <a:r>
              <a:rPr lang="es-CL" sz="2100" i="1" dirty="0" err="1" smtClean="0"/>
              <a:t>tuplas</a:t>
            </a:r>
            <a:r>
              <a:rPr lang="es-CL" sz="2100" i="1" dirty="0" smtClean="0"/>
              <a:t> de la derecha y la izquierda</a:t>
            </a:r>
            <a:endParaRPr lang="es-CL" sz="2100" i="1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4" y="4178131"/>
            <a:ext cx="4774918" cy="7410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1166017"/>
            <a:ext cx="3707852" cy="171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27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err="1" smtClean="0"/>
              <a:t>Join</a:t>
            </a:r>
            <a:r>
              <a:rPr lang="es-CL" dirty="0" smtClean="0"/>
              <a:t> Interno versus </a:t>
            </a:r>
            <a:r>
              <a:rPr lang="es-CL" dirty="0" err="1" smtClean="0"/>
              <a:t>Joins</a:t>
            </a:r>
            <a:r>
              <a:rPr lang="es-CL" dirty="0" smtClean="0"/>
              <a:t> Externos</a:t>
            </a:r>
            <a:endParaRPr lang="es-CL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30" y="3037657"/>
            <a:ext cx="2288670" cy="15794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9730" y="3037656"/>
            <a:ext cx="2286870" cy="15794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222616"/>
            <a:ext cx="2289956" cy="15806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81600" y="1222616"/>
            <a:ext cx="2294690" cy="15806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1" y="3035283"/>
            <a:ext cx="2291243" cy="15818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85064" y="3035284"/>
            <a:ext cx="2296413" cy="15818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700" y="4847951"/>
            <a:ext cx="2293819" cy="15726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93700" y="4847950"/>
            <a:ext cx="2287777" cy="156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1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err="1" smtClean="0"/>
              <a:t>Join</a:t>
            </a:r>
            <a:r>
              <a:rPr lang="es-CL" dirty="0" smtClean="0"/>
              <a:t> Interno versus </a:t>
            </a:r>
            <a:r>
              <a:rPr lang="es-CL" dirty="0" err="1" smtClean="0"/>
              <a:t>Joins</a:t>
            </a:r>
            <a:r>
              <a:rPr lang="es-CL" dirty="0" smtClean="0"/>
              <a:t> Externos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447800"/>
            <a:ext cx="3809999" cy="26078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0" y="1453983"/>
            <a:ext cx="3801995" cy="26016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2400" y="4720149"/>
            <a:ext cx="88392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</a:rPr>
              <a:t>¿Cómo se pueden devolver estas </a:t>
            </a:r>
            <a:r>
              <a:rPr lang="es-CL" i="1" dirty="0" err="1" smtClean="0">
                <a:solidFill>
                  <a:prstClr val="black"/>
                </a:solidFill>
              </a:rPr>
              <a:t>tuplas</a:t>
            </a:r>
            <a:r>
              <a:rPr lang="es-CL" i="1" dirty="0" smtClean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52400" y="5089481"/>
            <a:ext cx="8839200" cy="47110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008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75" y="5234641"/>
            <a:ext cx="7368643" cy="18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5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MÁS FUNCIONES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Content Placeholder 6 2"/>
          <p:cNvSpPr txBox="1">
            <a:spLocks/>
          </p:cNvSpPr>
          <p:nvPr/>
        </p:nvSpPr>
        <p:spPr>
          <a:xfrm>
            <a:off x="1027113" y="5448091"/>
            <a:ext cx="7162800" cy="64176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i="1" dirty="0" smtClean="0"/>
              <a:t>¡Dependen mucho del sistema particular!</a:t>
            </a:r>
            <a:endParaRPr lang="es-CL" i="1" dirty="0"/>
          </a:p>
        </p:txBody>
      </p:sp>
    </p:spTree>
    <p:extLst>
      <p:ext uri="{BB962C8B-B14F-4D97-AF65-F5344CB8AC3E}">
        <p14:creationId xmlns:p14="http://schemas.microsoft.com/office/powerpoint/2010/main" val="360617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Aritmético</a:t>
            </a:r>
            <a:endParaRPr lang="es-CL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092" y="1371600"/>
            <a:ext cx="3623816" cy="6325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113" y="2667000"/>
            <a:ext cx="5279317" cy="399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46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Aritmético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231180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5" y="3939751"/>
            <a:ext cx="3300480" cy="86085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4" y="4120983"/>
            <a:ext cx="1880966" cy="169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79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Strings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77" y="2057400"/>
            <a:ext cx="8549046" cy="339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01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Condicionales</a:t>
            </a:r>
            <a:endParaRPr lang="es-CL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58" y="2590800"/>
            <a:ext cx="7874083" cy="117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8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2" y="3962400"/>
            <a:ext cx="8116887" cy="1806575"/>
          </a:xfrm>
        </p:spPr>
        <p:txBody>
          <a:bodyPr>
            <a:normAutofit/>
          </a:bodyPr>
          <a:lstStyle/>
          <a:p>
            <a:r>
              <a:rPr lang="es-CL" sz="2700" i="1" dirty="0" smtClean="0"/>
              <a:t>LA PROXIMA VEZ, Continuaremos con MÁS: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dirty="0" smtClean="0"/>
              <a:t>INDEXACIÓN y Optimización</a:t>
            </a:r>
            <a:br>
              <a:rPr lang="es-CL" dirty="0" smtClean="0"/>
            </a:br>
            <a:endParaRPr lang="es-CL" dirty="0"/>
          </a:p>
        </p:txBody>
      </p:sp>
      <p:sp>
        <p:nvSpPr>
          <p:cNvPr id="13" name="TextBox 12"/>
          <p:cNvSpPr txBox="1"/>
          <p:nvPr/>
        </p:nvSpPr>
        <p:spPr>
          <a:xfrm>
            <a:off x="4343400" y="6019800"/>
            <a:ext cx="4764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solidFill>
                  <a:prstClr val="black"/>
                </a:solidFill>
              </a:rPr>
              <a:t>Parte III, </a:t>
            </a:r>
            <a:r>
              <a:rPr lang="es-CL" dirty="0" err="1" smtClean="0">
                <a:solidFill>
                  <a:prstClr val="black"/>
                </a:solidFill>
              </a:rPr>
              <a:t>Database</a:t>
            </a:r>
            <a:r>
              <a:rPr lang="es-CL" dirty="0" smtClean="0">
                <a:solidFill>
                  <a:prstClr val="black"/>
                </a:solidFill>
              </a:rPr>
              <a:t> Management </a:t>
            </a:r>
            <a:r>
              <a:rPr lang="es-CL" dirty="0" err="1" smtClean="0">
                <a:solidFill>
                  <a:prstClr val="black"/>
                </a:solidFill>
              </a:rPr>
              <a:t>Systems</a:t>
            </a:r>
            <a:r>
              <a:rPr lang="es-CL" dirty="0" smtClean="0">
                <a:solidFill>
                  <a:prstClr val="black"/>
                </a:solidFill>
              </a:rPr>
              <a:t>,</a:t>
            </a:r>
          </a:p>
          <a:p>
            <a:pPr algn="r"/>
            <a:r>
              <a:rPr lang="es-CL" dirty="0" err="1" smtClean="0">
                <a:solidFill>
                  <a:prstClr val="black"/>
                </a:solidFill>
              </a:rPr>
              <a:t>Ramakrishnan</a:t>
            </a:r>
            <a:r>
              <a:rPr lang="es-CL" dirty="0" smtClean="0">
                <a:solidFill>
                  <a:prstClr val="black"/>
                </a:solidFill>
              </a:rPr>
              <a:t> / </a:t>
            </a:r>
            <a:r>
              <a:rPr lang="es-CL" dirty="0" err="1" smtClean="0">
                <a:solidFill>
                  <a:prstClr val="black"/>
                </a:solidFill>
              </a:rPr>
              <a:t>Gehrke</a:t>
            </a:r>
            <a:r>
              <a:rPr lang="es-CL" dirty="0" smtClean="0">
                <a:solidFill>
                  <a:prstClr val="black"/>
                </a:solidFill>
              </a:rPr>
              <a:t> (</a:t>
            </a:r>
            <a:r>
              <a:rPr lang="es-CL" dirty="0" err="1" smtClean="0">
                <a:solidFill>
                  <a:prstClr val="black"/>
                </a:solidFill>
              </a:rPr>
              <a:t>Third</a:t>
            </a:r>
            <a:r>
              <a:rPr lang="es-CL" dirty="0" smtClean="0">
                <a:solidFill>
                  <a:prstClr val="black"/>
                </a:solidFill>
              </a:rPr>
              <a:t> </a:t>
            </a:r>
            <a:r>
              <a:rPr lang="es-CL" dirty="0" err="1" smtClean="0">
                <a:solidFill>
                  <a:prstClr val="black"/>
                </a:solidFill>
              </a:rPr>
              <a:t>Edition</a:t>
            </a:r>
            <a:r>
              <a:rPr lang="es-CL" dirty="0" smtClean="0">
                <a:solidFill>
                  <a:prstClr val="black"/>
                </a:solidFill>
              </a:rPr>
              <a:t>)</a:t>
            </a:r>
            <a:endParaRPr lang="es-C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38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9,00961"/>
  <p:tag name="ORIGINALWIDTH" val="56,257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&#10;$\rlt{R}$&#10;&#10;%\begin{tabular}{r@{~~~}l}&#10;%\textsc{Álgebra:} &amp; &#10;%$\rao{\pi}_{\sch{marca}}\big(\rao{\sigma}_{\sch{tipo}=\text{Ale}\,\,\vee\,\,\sch{tipo}=\text{Lager}}(\rlt{Cerveza})\big)$\\&#10; %      \textit{o}: &amp; $\rao{\pi}_{\sch{marca}}\big(\rao{\sigma}_{\sch{tipo}=\text{Ale}}(\rlt{Cerveza})\big) \,\cup\, \rao{\pi}_{\sch{marca}}\big(\rao{\sigma}_{\sch{tipo}=\text{Lager}}(\rlt{Cerveza})\big)$\\[1ex]&#10;%\textsc{Cálculo:} &amp; \scriptsize $\{ P \mid \exists C_1 \in \rlt{Cerveza} ( C_1.\sch{marca} = P.\sch{marca} \wedge C_1.\sch{tipo} = \text{ale}) \vee$\\&#10; %                 &amp; \scriptsize \qquad~~ $\exists C_2 \in \rlt{Cerveza} ( C_2.\sch{marca} = P.\sch{marca} \wedge C_2.\sch{tipo} = \text{lager})$\}&#10;%\end{tabular}&#10;\end{document}&#10;"/>
  <p:tag name="IGUANATEXSIZE" val="25"/>
  <p:tag name="IGUANATEXCURSOR" val="4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5,3052"/>
  <p:tag name="ORIGINALWIDTH" val="1148,4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[atributos]&#10;FROM [tablas]&#10;WHERE [condición]&#10;\end{lstlisting}&#10;\end{document}&#10;"/>
  <p:tag name="IGUANATEXSIZE" val="15"/>
  <p:tag name="IGUANATEXCURSOR" val="32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429,8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conteo}\\\hline &#10;1987\\&#10;\hline&#10;\end{tabular}&#10;&#10;&#10;&#10;&#10;&#10;\end{document}"/>
  <p:tag name="IGUANATEXSIZE" val="15"/>
  <p:tag name="IGUANATEXCURSOR" val="2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4,0369"/>
  <p:tag name="ORIGINALWIDTH" val="2344,0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AVG(DISTINCT año) AS promedio&#10;FROM Aterrizaje&#10;\end{lstlisting}&#10;\end{document}&#10;"/>
  <p:tag name="IGUANATEXSIZE" val="16"/>
  <p:tag name="IGUANATEXCURSOR" val="2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524,323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conteo}\\\hline &#10;1984,833\\&#10;\hline&#10;\end{tabular}&#10;&#10;&#10;&#10;&#10;&#10;\end{document}"/>
  <p:tag name="IGUANATEXSIZE" val="15"/>
  <p:tag name="IGUANATEXCURSOR" val="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429,8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conteo}\\\hline &#10;1984\\&#10;\hline&#10;\end{tabular}&#10;&#10;&#10;&#10;&#10;&#10;\end{document}"/>
  <p:tag name="IGUANATEXSIZE" val="15"/>
  <p:tag name="IGUANATEXCURSOR" val="2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429,8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conteo}\\\hline &#10;1985\\&#10;\hline&#10;\end{tabular}&#10;&#10;&#10;&#10;&#10;&#10;\end{document}"/>
  <p:tag name="IGUANATEXSIZE" val="15"/>
  <p:tag name="IGUANATEXCURSOR" val="2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4,0369"/>
  <p:tag name="ORIGINALWIDTH" val="2736,3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AVG(CAST(año as Float)) AS promedio&#10;FROM Aterrizaje&#10;\end{lstlisting}&#10;\end{document}&#10;"/>
  <p:tag name="IGUANATEXSIZE" val="16"/>
  <p:tag name="IGUANATEXCURSOR" val="3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524,323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conteo}\\\hline &#10;1987,429\\&#10;\hline&#10;\end{tabular}&#10;&#10;&#10;&#10;&#10;&#10;\end{document}"/>
  <p:tag name="IGUANATEXSIZE" val="15"/>
  <p:tag name="IGUANATEXCURSOR" val="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4,0369"/>
  <p:tag name="ORIGINALWIDTH" val="1624,72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MIN(año) AS mínimo&#10;FROM Aterrizaje&#10;\end{lstlisting}&#10;\end{document}&#10;"/>
  <p:tag name="IGUANATEXSIZE" val="16"/>
  <p:tag name="IGUANATEXCURSOR" val="29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336,04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año}\\\hline &#10;1966\\&#10;\hline&#10;\end{tabular}&#10;&#10;&#10;&#10;&#10;&#10;\end{document}"/>
  <p:tag name="IGUANATEXSIZE" val="15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4,0369"/>
  <p:tag name="ORIGINALWIDTH" val="2220,3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MIN(año) AS mínimo, planeta&#10;FROM Aterrizaje&#10;\end{lstlisting}&#10;\end{document}&#10;"/>
  <p:tag name="IGUANATEXSIZE" val="16"/>
  <p:tag name="IGUANATEXCURSOR" val="30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56,5776"/>
  <p:tag name="ORIGINALWIDTH" val="1846,00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tt&#10;\begin{tabular}{l}&#10;{\color{red}\textbf{Error:}}\\ &#10;Si hay un operador de agregación\\&#10;solo se puede devolver el resultado\\&#10;de ese operador \\&#10;(o de un operador (GROUP BY))\\&#10;\end{tabular}&#10;&#10;&#10;&#10;&#10;&#10;\end{document}"/>
  <p:tag name="IGUANATEXSIZE" val="15"/>
  <p:tag name="IGUANATEXCURSOR" val="3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34,8665"/>
  <p:tag name="ORIGINALWIDTH" val="1626,22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A1.planeta, A1.año&#10;FROM Aterrizaje A1&#10;WHERE A1.año =&#10;  (  SELECT MIN(A2.año)     &#10;     FROM Aterrizaje A2&#10;  )&#10;\end{lstlisting}&#10;\end{document}&#10;"/>
  <p:tag name="IGUANATEXSIZE" val="16"/>
  <p:tag name="IGUANATEXCURSOR" val="37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793,610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r}&#10;\hline&#10;\sch{planeta} &amp; \sch{año}\\\hline &#10;Venus &amp; 1966\\&#10;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21,49"/>
  <p:tag name="ORIGINALWIDTH" val="2197,05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A1.planeta, conteo&#10;FROM Aterrizaje A1,&#10;  (  SELECT COUNT(*) AS conteo     &#10;     FROM Aterrizaje A2&#10;     WHERE A2.planeta = 'Mercurio'&#10;  ) Mercurio&#10;WHERE A1.planeta = 'Mercurio'&#10;UNION&#10;SELECT A1.planeta, conteo&#10;FROM Aterrizaje A1,&#10;  (  SELECT COUNT(*) AS conteo     &#10;    ...&#10;\end{lstlisting}&#10;\end{document}&#10;"/>
  <p:tag name="IGUANATEXSIZE" val="16"/>
  <p:tag name="IGUANATEXCURSOR" val="42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5,136"/>
  <p:tag name="ORIGINALWIDTH" val="1416,19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planeta&#10;FROM Aterrizaje&#10;WHERE planeta IN &#10;  ( SELECT nombre&#10;    FROM Planeta&#10;    WHERE grav &gt; 9.8 )&#10;AND año &gt; 2000&#10;\end{lstlisting}&#10;\end{document}&#10;"/>
  <p:tag name="IGUANATEXSIZE" val="16"/>
  <p:tag name="IGUANATEXCURSOR" val="2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945,8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r}&#10;\hline&#10;\sch{planeta} &amp; \sch{conteo}\\\hline &#10;Mercurio &amp; 1\\&#10;Venus &amp; 2\\&#10;\ldots &amp; \ldots\\&#10;\hline&#10;\end{tabular}&#10;&#10;&#10;&#10;&#10;&#10;\end{document}"/>
  <p:tag name="IGUANATEXSIZE" val="15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12,5576"/>
  <p:tag name="ORIGINALWIDTH" val="2212,80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laneta, COUNT(*) AS conteo&#10;FROM Aterrizaje&#10;GROUP BY planeta&#10;\end{lstlisting}&#10;\end{document}&#10;"/>
  <p:tag name="IGUANATEXSIZE" val="16"/>
  <p:tag name="IGUANATEXCURSOR" val="3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06,8347"/>
  <p:tag name="ORIGINALWIDTH" val="945,8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r}&#10;\hline&#10;\sch{planeta} &amp; \sch{conteo}\\\hline &#10;Mercurio &amp; 1\\&#10;Venus &amp; 2\\&#10;Marte &amp; 3\\&#10;Júpiter &amp; 1\\&#10;\hline&#10;\end{tabular}&#10;&#10;&#10;&#10;&#10;&#10;\end{document}"/>
  <p:tag name="IGUANATEXSIZE" val="15"/>
  <p:tag name="IGUANATEXCURSOR" val="3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4,576"/>
  <p:tag name="ORIGINALWIDTH" val="2212,80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laneta, COUNT(*) AS conteo&#10;FROM Aterrizaje&#10;GROUP BY planeta&#10;HAVING MAX(año)&lt;2000&#10;\end{lstlisting}&#10;\end{document}&#10;"/>
  <p:tag name="IGUANATEXSIZE" val="16"/>
  <p:tag name="IGUANATEXCURSOR" val="3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887,37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r}&#10;\hline&#10;\sch{planeta} &amp; \sch{conteo}\\\hline &#10;Venus &amp; 2\\&#10;\hline&#10;\end{tabular}&#10;&#10;&#10;&#10;&#10;&#10;\end{document}"/>
  <p:tag name="IGUANATEXSIZE" val="15"/>
  <p:tag name="IGUANATEXCURSOR" val="3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4,576"/>
  <p:tag name="ORIGINALWIDTH" val="2525,60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laneta, COUNT(*) AS conteo&#10;FROM Aterrizaje&#10;GROUP BY planeta&#10;HAVING EVERY(año BETWEEN 2000 AND 2005)&#10;\end{lstlisting}&#10;\end{document}&#10;"/>
  <p:tag name="IGUANATEXSIZE" val="16"/>
  <p:tag name="IGUANATEXCURSOR" val="3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879,122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 r r r r}&#10;\hline&#10;\sch{nave} &amp; \sch{planeta}  \\%&amp; \sch{radio} &amp; \sch{grav} &amp; \sch{días} &amp; \sch{años} &amp; \sch{temp}  &amp; \sch{anillo} \\&#10;\hline &#10;Galileo &amp; Júpiter\\&#10;\hline&#10;\end{tabular}&#10;&#10;&#10;&#10;&#10;&#10;\end{document}"/>
  <p:tag name="IGUANATEXSIZE" val="15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887,37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r}&#10;\hline&#10;\sch{planeta} &amp; \sch{conteo}\\\hline &#10;Júpiter &amp; 1\\&#10;\hline&#10;\end{tabular}&#10;&#10;&#10;&#10;&#10;&#10;\end{document}"/>
  <p:tag name="IGUANATEXSIZE" val="15"/>
  <p:tag name="IGUANATEXCURSOR" val="3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4,576"/>
  <p:tag name="ORIGINALWIDTH" val="2395,08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laneta, COUNT(*) AS conteo&#10;FROM Aterrizaje&#10;GROUP BY planeta&#10;HAVING ANY(año BETWEEN 2000 AND 2005)&#10;\end{lstlisting}&#10;\end{document}&#10;"/>
  <p:tag name="IGUANATEXSIZE" val="16"/>
  <p:tag name="IGUANATEXCURSOR" val="3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887,37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r}&#10;\hline&#10;\sch{planeta} &amp; \sch{conteo}\\\hline &#10;Júpiter &amp; 1\\&#10;Marte &amp; 3\\&#10;\hline&#10;\end{tabular}&#10;&#10;&#10;&#10;&#10;&#10;\end{document}"/>
  <p:tag name="IGUANATEXSIZE" val="15"/>
  <p:tag name="IGUANATEXCURSOR" val="32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6,0762"/>
  <p:tag name="ORIGINALWIDTH" val="2656,12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laneta, COUNT(*) AS conteo&#10;FROM Aterrizaje&#10;GROUP BY planeta&#10;HAVING bool_or(año BETWEEN 2000 AND 2005)&#10;\end{lstlisting}&#10;\end{document}&#10;"/>
  <p:tag name="IGUANATEXSIZE" val="16"/>
  <p:tag name="IGUANATEXCURSOR" val="3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726,851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descubridor} \\%&amp; \sch{radio} &amp; \sch{grav} &amp; \sch{días} &amp; \sch{años} &amp; \sch{temp}  &amp; \sch{anillo} \\&#10;\hline &#10;Galileo Gailiei\\&#10;\hline&#10;\end{tabular}&#10;&#10;&#10;&#10;&#10;&#10;\end{document}"/>
  <p:tag name="IGUANATEXSIZE" val="15"/>
  <p:tag name="IGUANATEXCURSOR" val="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726,851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descubridor} \\%&amp; \sch{radio} &amp; \sch{grav} &amp; \sch{días} &amp; \sch{años} &amp; \sch{temp}  &amp; \sch{anillo} \\&#10;\hline &#10;Galileo Gailiei\\&#10;\hline&#10;\end{tabular}&#10;&#10;&#10;&#10;&#10;&#10;\end{document}"/>
  <p:tag name="IGUANATEXSIZE" val="15"/>
  <p:tag name="IGUANATEXCURSOR" val="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5,5747"/>
  <p:tag name="ORIGINALWIDTH" val="1888,76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descubridor&#10;FROM Satélite&#10;GROUP BY planeta, descubridor&#10;HAVING COUNT(*)&gt;2&#10;\end{lstlisting}&#10;\end{document}&#10;"/>
  <p:tag name="IGUANATEXSIZE" val="16"/>
  <p:tag name="IGUANATEXCURSOR" val="33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775,608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nombre} &amp; \sch{dist} \\%&amp; \sch{radio} &amp; \sch{grav} &amp; \sch{días} &amp; \sch{años} &amp; \sch{temp}  &amp; \sch{anillo} \\&#10;\hline &#10;Martes &amp; 1,52\\&#10;\hline&#10;\end{tabular}&#10;&#10;&#10;&#10;&#10;&#10;\end{document}"/>
  <p:tag name="IGUANATEXSIZE" val="15"/>
  <p:tag name="IGUANATEXCURSOR" val="4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775,608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nombre} &amp; \sch{dist} \\%&amp; \sch{radio} &amp; \sch{grav} &amp; \sch{días} &amp; \sch{años} &amp; \sch{temp}  &amp; \sch{anillo} \\&#10;\hline &#10;Martes &amp; 1,52\\&#10;\hline&#10;\end{tabular}&#10;&#10;&#10;&#10;&#10;&#10;\end{document}"/>
  <p:tag name="IGUANATEXSIZE" val="15"/>
  <p:tag name="IGUANATEXCURSOR" val="4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82,679"/>
  <p:tag name="ORIGINALWIDTH" val="1820,50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nombre, dist&#10;FROM Planeta&#10;WHERE nombre IN &#10;  (  SELECT planeta&#10;     FROM Aterrizaje&#10;     GROUP BY planeta&#10;     HAVING ( COUNT&#10;       (DISTINCT país)&gt;=3)&#10;  )&#10;\end{lstlisting}&#10;\end{document}&#10;"/>
  <p:tag name="IGUANATEXSIZE" val="16"/>
  <p:tag name="IGUANATEXCURSOR" val="4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3,0549"/>
  <p:tag name="ORIGINALWIDTH" val="1493,4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*&#10;FROM Aterrizaje&#10;ORDER BY año DESC, nave &#10;\end{lstlisting}&#10;\end{document}&#10;"/>
  <p:tag name="IGUANATEXSIZE" val="20"/>
  <p:tag name="IGUANATEXCURSOR" val="32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i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6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1,634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hline&#10;\sch{nave} &amp; \sch{planeta} &amp; \sch{pais} &amp; \sch{año}\\&#10;\hline &#10;Messenger &amp; Mercurio &amp; EEUU &amp; 2015\\&#10;Beagle 2 &amp; Marte &amp; ESA &amp; 2003\\&#10;Galileo &amp; Júpiter &amp; EEUU &amp; 2003 \\&#10;Pioneer &amp; Venus  &amp; EEUU  &amp; 1978 \\&#10;%Pioneer &amp; Venus  &amp; EEUU  &amp; 1978 \\&#10;Viking 1 &amp; Marte &amp; EEUU &amp; 1976 \\&#10;Mars 2 lander &amp; Marte &amp; URRS &amp; 1971\\&#10;%Venera 4 &amp; Venus  &amp; URRS  &amp; 1967 \\&#10;Venera 3 &amp; Venus  &amp; URRS  &amp; 1966 \\&#10;\hline&#10;\end{tabular}&#10;&#10;&#10;&#10;&#10;&#10;\end{document}"/>
  <p:tag name="IGUANATEXSIZE" val="15"/>
  <p:tag name="IGUANATEXCURSOR" val="6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6,5735"/>
  <p:tag name="ORIGINALWIDTH" val="1498,70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*&#10;FROM Aterrizaje&#10;ORDER BY año DESC, nave&#10;FETCH FIRST 3 ROWS ONLY&#10;\end{lstlisting}&#10;\end{document}&#10;"/>
  <p:tag name="IGUANATEXSIZE" val="20"/>
  <p:tag name="IGUANATEXCURSOR" val="34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i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6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1832,5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hline&#10;\sch{nave} &amp; \sch{planeta} &amp; \sch{pais} &amp; \sch{año}\\&#10;\hline &#10;Messenger &amp; Mercurio &amp; EEUU &amp; 2015\\&#10;Beagle 2 &amp; Marte &amp; ESA &amp; 2003\\&#10;Galileo &amp; Júpiter &amp; EEUU &amp; 2003 \\\hline&#10;\end{tabular}&#10;&#10;&#10;&#10;&#10;&#10;\end{document}"/>
  <p:tag name="IGUANATEXSIZE" val="15"/>
  <p:tag name="IGUANATEXCURSOR" val="4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6,5735"/>
  <p:tag name="ORIGINALWIDTH" val="1493,4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*&#10;FROM Aterrizaje&#10;ORDER BY año DESC, nave&#10;LIMIT 3&#10;\end{lstlisting}&#10;\end{document}&#10;"/>
  <p:tag name="IGUANATEXSIZE" val="20"/>
  <p:tag name="IGUANATEXCURSOR" val="3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i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6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1832,5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hline&#10;\sch{nave} &amp; \sch{planeta} &amp; \sch{pais} &amp; \sch{año}\\&#10;\hline &#10;Messenger &amp; Mercurio &amp; EEUU &amp; 2015\\&#10;Beagle 2 &amp; Marte &amp; ESA &amp; 2003\\&#10;Galileo &amp; Júpiter &amp; EEUU &amp; 2003 \\\hline&#10;\end{tabular}&#10;&#10;&#10;&#10;&#10;&#10;\end{document}"/>
  <p:tag name="IGUANATEXSIZE" val="15"/>
  <p:tag name="IGUANATEXCURSOR" val="4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3,0549"/>
  <p:tag name="ORIGINALWIDTH" val="1493,4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TOP 3 *&#10;FROM Aterrizaje&#10;ORDER BY año DESC, nave&#10;\end{lstlisting}&#10;\end{document}&#10;"/>
  <p:tag name="IGUANATEXSIZE" val="20"/>
  <p:tag name="IGUANATEXCURSOR" val="2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i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6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1832,5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hline&#10;\sch{nave} &amp; \sch{planeta} &amp; \sch{pais} &amp; \sch{año}\\&#10;\hline &#10;Messenger &amp; Mercurio &amp; EEUU &amp; 2015\\&#10;Beagle 2 &amp; Marte &amp; ESA &amp; 2003\\&#10;Galileo &amp; Júpiter &amp; EEUU &amp; 2003 \\\hline&#10;\end{tabular}&#10;&#10;&#10;&#10;&#10;&#10;\end{document}"/>
  <p:tag name="IGUANATEXSIZE" val="15"/>
  <p:tag name="IGUANATEXCURSOR" val="4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84,1373"/>
  <p:tag name="ORIGINALWIDTH" val="2266,0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* FROM (&#10;  SELECT ROW_NUMBER() &#10;     OVER (ORDER BY año DESC, nave) &#10;     AS row, *&#10;  FROM Aterrizaje &#10;) AS Ans&#10;WHERE row &lt;= 3\end{lstlisting}&#10;\end{document}&#10;"/>
  <p:tag name="IGUANATEXSIZE" val="20"/>
  <p:tag name="IGUANATEXCURSOR" val="3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5,136"/>
  <p:tag name="ORIGINALWIDTH" val="1416,19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planeta&#10;FROM Aterrizaje&#10;WHERE planeta NOT IN &#10;  ( SELECT nombre&#10;    FROM Planeta&#10;    WHERE grav &gt; 9.8 )&#10;AND año &gt; 2000&#10;\end{lstlisting}&#10;\end{document}&#10;"/>
  <p:tag name="IGUANATEXSIZE" val="16"/>
  <p:tag name="IGUANATEXCURSOR" val="33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i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6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2119,7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 l l l r}&#10;\hline&#10;\sch{row} &amp; \sch{nave} &amp; \sch{planeta} &amp; \sch{pais} &amp; \sch{año}\\&#10;\hline &#10;1 &amp; Messenger &amp; Mercurio &amp; EEUU &amp; 2015\\&#10;2 &amp; Beagle 2 &amp; Marte &amp; ESA &amp; 2003\\&#10;3 &amp; Galileo &amp; Júpiter &amp; EEUU &amp; 2003 \\\hline&#10;\end{tabular}&#10;&#10;&#10;&#10;&#10;&#10;\end{document}"/>
  <p:tag name="IGUANATEXSIZE" val="15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84,1373"/>
  <p:tag name="ORIGINALWIDTH" val="1873,76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* FROM (&#10;  SELECT RANK() &#10;     OVER (ORDER BY año DESC) &#10;     AS rnk, *&#10;  FROM Aterrizaje &#10;) AS Ans&#10;WHERE rnk &lt;= 2\end{lstlisting}&#10;\end{document}&#10;"/>
  <p:tag name="IGUANATEXSIZE" val="20"/>
  <p:tag name="IGUANATEXCURSOR" val="3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i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6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2102,54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 l l l r}&#10;\hline&#10;\sch{rnk} &amp;  \sch{nave} &amp; \sch{planeta} &amp; \sch{pais} &amp; \sch{año}\\&#10;\hline &#10;1 &amp; Messenger &amp; Mercurio &amp; EEUU &amp; 2015\\&#10;2 &amp; Beagle 2 &amp; Marte &amp; ESA &amp; 2003\\&#10;2 &amp; Galileo &amp; Júpiter &amp; EEUU &amp; 2003 \\\hline&#10;\end{tabular}&#10;&#10;&#10;&#10;&#10;&#10;\end{document}"/>
  <p:tag name="IGUANATEXSIZE" val="15"/>
  <p:tag name="IGUANATEXCURSOR" val="27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6,5735"/>
  <p:tag name="ORIGINALWIDTH" val="1493,4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*&#10;FROM Aterrizaje&#10;ORDER BY año DESC, nave&#10;OFFSET 1 LIMIT 3&#10;\end{lstlisting}&#10;\end{document}&#10;"/>
  <p:tag name="IGUANATEXSIZE" val="20"/>
  <p:tag name="IGUANATEXCURSOR" val="33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i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6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1697,4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hline&#10;\sch{nave} &amp; \sch{planeta} &amp; \sch{pais} &amp; \sch{año}\\&#10;\hline &#10;Beagle 2 &amp; Marte &amp; ESA &amp; 2003\\&#10;Galileo &amp; Júpiter &amp; EEUU &amp; 2003 \\&#10;Pioneer &amp; Venus &amp; EEUU &amp; 1978\\&#10;\hline&#10;\end{tabular}&#10;&#10;&#10;&#10;&#10;&#10;\end{document}"/>
  <p:tag name="IGUANATEXSIZE" val="15"/>
  <p:tag name="IGUANATEXCURSOR" val="4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501,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nombre} \\%&amp; \sch{radio} &amp; \sch{grav} &amp; \sch{días} &amp; \sch{años} &amp; \sch{temp}  &amp; \sch{anillo} \\&#10;\hline &#10;Neptuno\\&#10;Urano\\&#10;Saturno\\&#10;\hline&#10;\end{tabular}&#10;&#10;&#10;&#10;&#10;&#10;\end{document}"/>
  <p:tag name="IGUANATEXSIZE" val="15"/>
  <p:tag name="IGUANATEXCURSOR" val="4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1098,90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 r r r r}&#10;\hline&#10;\sch{nave} &amp; \sch{planeta}  \\%&amp; \sch{radio} &amp; \sch{grav} &amp; \sch{días} &amp; \sch{años} &amp; \sch{temp}  &amp; \sch{anillo} \\&#10;\hline &#10;Beagle 2 &amp; Marte\\&#10;Messenger &amp; Mercurio\\&#10;\hline&#10;\end{tabular}&#10;&#10;&#10;&#10;&#10;&#10;\end{document}"/>
  <p:tag name="IGUANATEXSIZE" val="15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501,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nombre} \\%&amp; \sch{radio} &amp; \sch{grav} &amp; \sch{días} &amp; \sch{años} &amp; \sch{temp}  &amp; \sch{anillo} \\&#10;\hline &#10;Neptuno\\&#10;Urano\\&#10;Saturno\\&#10;\hline&#10;\end{tabular}&#10;&#10;&#10;&#10;&#10;&#10;\end{document}"/>
  <p:tag name="IGUANATEXSIZE" val="15"/>
  <p:tag name="IGUANATEXCURSOR" val="4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1170,91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&#10;FROM Planeta&#10;WHERE radio &gt; 1.0&#10;ORDER BY años DESC&#10;LIMIT 3&#10;\end{lstlisting}&#10;\end{document}&#10;"/>
  <p:tag name="IGUANATEXSIZE" val="20"/>
  <p:tag name="IGUANATEXCURSOR" val="3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471,065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nombre} \\%&amp; \sch{radio} &amp; \sch{grav} &amp; \sch{días} &amp; \sch{años} &amp; \sch{temp}  &amp; \sch{anillo} \\&#10;\hline &#10;Saturno\\&#10;\hline&#10;\end{tabular}&#10;&#10;&#10;&#10;&#10;&#10;\end{document}"/>
  <p:tag name="IGUANATEXSIZE" val="15"/>
  <p:tag name="IGUANATEXCURSOR" val="3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471,065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nombre} \\%&amp; \sch{radio} &amp; \sch{grav} &amp; \sch{días} &amp; \sch{años} &amp; \sch{temp}  &amp; \sch{anillo} \\&#10;\hline &#10;Saturno\\&#10;\hline&#10;\end{tabular}&#10;&#10;&#10;&#10;&#10;&#10;\end{document}"/>
  <p:tag name="IGUANATEXSIZE" val="15"/>
  <p:tag name="IGUANATEXCURSOR" val="3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1170,91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&#10;FROM Planeta&#10;WHERE radio &gt; 1.0&#10;ORDER BY años DESC&#10;LIMIT 1 OFFSET 2&#10;\end{lstlisting}&#10;\end{document}&#10;"/>
  <p:tag name="IGUANATEXSIZE" val="20"/>
  <p:tag name="IGUANATEXCURSOR" val="3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,0168"/>
  <p:tag name="ORIGINALWIDTH" val="864,8707"/>
  <p:tag name="OUTPUTDPI" val="1200"/>
  <p:tag name="LATEXADDIN" val="\documentclass{article}&#10;\usepackage[utf8]{inputenc}&#10;\usepackage{amsmath}&#10;\usepackage{amssymb}&#10;\usepackage{xcolor}&#10;\usepackage[normalem]{ulem}&#10;\usepackage{C:/Users/ahogan/Documents/Teaching/Databases/macros/bdd}&#10;\pagestyle{empty}&#10;&#10;\begin{document}&#10;$\bot$, $\emptyset$, $\textvisiblespace$, $\varnothing$, \ckw{\texttt{NULL}}&#10;\end{document}&#10;"/>
  <p:tag name="IGUANATEXSIZE" val="70"/>
  <p:tag name="IGUANATEXCURSOR" val="28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462,814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}&#10;\hline&#10;\sch{nombre}\\\hline&#10;Luna \\&#10;\hline&#10;\end{tabular}&#10;&#10;&#10;&#10;&#10;&#10;\end{document}"/>
  <p:tag name="IGUANATEXSIZE" val="15"/>
  <p:tag name="IGUANATEXCURSOR" val="28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7,3027"/>
  <p:tag name="ORIGINALWIDTH" val="1628,4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&#10;FROM Satélite&#10;WHERE descubridor IS NULL&#10;\end{lstlisting}&#10;\end{document}"/>
  <p:tag name="IGUANATEXSIZE" val="18"/>
  <p:tag name="IGUANATEXCURSOR" val="3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4,3692"/>
  <p:tag name="ORIGINALWIDTH" val="599,333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}&#10;\hline&#10;\sch{nombre}\\\hline&#10;Ganímedes \\&#10;Calisto \\&#10;Europa \\&#10;Ío \\&#10;Titán \\&#10;Tritón \\&#10;\hline&#10;\end{tabular}&#10;&#10;&#10;&#10;&#10;&#10;\end{document}"/>
  <p:tag name="IGUANATEXSIZE" val="15"/>
  <p:tag name="IGUANATEXCURSOR" val="33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7,3027"/>
  <p:tag name="ORIGINALWIDTH" val="1890,26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&#10;FROM Satélite&#10;WHERE descubridor IS NOT NULL&#10;\end{lstlisting}&#10;\end{document}"/>
  <p:tag name="IGUANATEXSIZE" val="18"/>
  <p:tag name="IGUANATEXCURSOR" val="3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462,814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}&#10;\hline&#10;\sch{nombre}\\\hline&#10;Tritón \\&#10;\hline&#10;\end{tabular}&#10;&#10;&#10;&#10;&#10;&#10;\end{document}"/>
  <p:tag name="IGUANATEXSIZE" val="15"/>
  <p:tag name="IGUANATEXCURSOR" val="28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7,3027"/>
  <p:tag name="ORIGINALWIDTH" val="1038,89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&#10;FROM Satélite&#10;WHERE año &gt; 1800&#10;\end{lstlisting}&#10;\end{document}"/>
  <p:tag name="IGUANATEXSIZE" val="18"/>
  <p:tag name="IGUANATEXCURSOR" val="32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3,0213"/>
  <p:tag name="ORIGINALWIDTH" val="462,814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}&#10;\hline&#10;\sch{nombre}\\\hline&#10;\hline&#10;\end{tabular}&#10;&#10;&#10;&#10;&#10;&#10;\end{document}"/>
  <p:tag name="IGUANATEXSIZE" val="15"/>
  <p:tag name="IGUANATEXCURSOR" val="28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7,3027"/>
  <p:tag name="ORIGINALWIDTH" val="1040,39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&#10;FROM Satélite&#10;WHERE año = NULL&#10;\end{lstlisting}&#10;\end{document}"/>
  <p:tag name="IGUANATEXSIZE" val="18"/>
  <p:tag name="IGUANATEXCURSOR" val="32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09,211"/>
  <p:tag name="ORIGINALWIDTH" val="4651,39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c&#10;\begin{tabular}{c c c c c}&#10;\hline&#10;$p$ &amp; $q$ &amp; $p$ \texttt{\ckw{OR}} $q$ &amp; $p$ \texttt{\ckw{AND}} $q$ &amp; $p = q$\\&#10;\hline&#10;{\color{green!50!black}verdadero} &amp; {\color{green!50!black}verdadero} &amp; {\color{green!50!black}verdadero} &amp; {\color{green!50!black}verdadero} &amp; {\color{green!50!black}verdadero}\\&#10;{\color{green!50!black}verdadero} &amp; {\color{red}falso} &amp; {\color{green!50!black}verdadero} &amp; {\color{red}falso} &amp; {\color{red}falso}\\&#10;{\color{red}falso} &amp; {\color{green!50!black}verdadero} &amp; {\color{green!50!black}verdadero} &amp; {\color{red}falso} &amp; {\color{red}falso}\\&#10;{\color{red}falso} &amp; {\color{red}falso} &amp; {\color{red}falso} &amp; {\color{red}falso} &amp; {\color{green!50!black}verdadero}\\&#10;{\color{green!50!black}verdadero} &amp; {\color{gray}desconocido} &amp; {\color{green!50!black}verdadero} &amp; {\color{gray}desconocido} &amp; {\color{gray}desconocido}\\&#10;{\color{red}falso} &amp; {\color{gray}desconocido} &amp; {\color{gray}desconocido} &amp; {\color{red}falso} &amp; {\color{gray}desconocido}\\&#10;{\color{gray}desconocido} &amp; {\color{green!50!black}verdadero} &amp; {\color{green!50!black}verdadero} &amp; {\color{gray}desconocido} &amp; {\color{gray}desconocido}\\&#10;{\color{gray}desconocido} &amp; {\color{red}falso} &amp; {\color{gray}desconocido} &amp; {\color{red}falso} &amp; {\color{gray}desconocido}\\&#10;{\color{gray}desconocido} &amp; {\color{gray}desconocido} &amp; {\color{gray}desconocido} &amp; {\color{gray}desconocido} &amp; {\color{gray}desconocido}\\&#10;\hline&#10;\end{tabular}&#10;\end{document}&#10;"/>
  <p:tag name="IGUANATEXSIZE" val="20"/>
  <p:tag name="IGUANATEXCURSOR" val="9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09,211"/>
  <p:tag name="ORIGINALWIDTH" val="4651,39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c&#10;\begin{tabular}{c c c c c}&#10;\hline&#10;$p$ &amp; $q$ &amp; $p$ \texttt{\ckw{OR}} $q$ &amp; $p$ \texttt{\ckw{AND}} $q$ &amp; $p = q$\\&#10;\hline&#10;{\color{green!50!black}verdadero} &amp; {\color{green!50!black}verdadero} &amp; {\color{green!50!black}verdadero} &amp; {\color{green!50!black}verdadero} &amp; {\color{green!50!black}verdadero}\\&#10;{\color{green!50!black}verdadero} &amp; {\color{red}falso} &amp; {\color{green!50!black}verdadero} &amp; {\color{red}falso} &amp; {\color{red}falso}\\&#10;{\color{red}falso} &amp; {\color{green!50!black}verdadero} &amp; {\color{green!50!black}verdadero} &amp; {\color{red}falso} &amp; {\color{red}falso}\\&#10;{\color{red}falso} &amp; {\color{red}falso} &amp; {\color{red}falso} &amp; {\color{red}falso} &amp; {\color{green!50!black}verdadero}\\&#10;{\color{green!50!black}verdadero} &amp; {\color{gray}desconocido} &amp; {\color{green!50!black}verdadero} &amp; {\color{gray}desconocido} &amp; {\color{gray}desconocido}\\&#10;{\color{red}falso} &amp; {\color{gray}desconocido} &amp; {\color{gray}desconocido} &amp; {\color{red}falso} &amp; {\color{gray}desconocido}\\&#10;{\color{gray}desconocido} &amp; {\color{green!50!black}verdadero} &amp; {\color{green!50!black}verdadero} &amp; {\color{gray}desconocido} &amp; {\color{gray}desconocido}\\&#10;{\color{gray}desconocido} &amp; {\color{red}falso} &amp; {\color{gray}desconocido} &amp; {\color{red}falso} &amp; {\color{gray}desconocido}\\&#10;{\color{gray}desconocido} &amp; {\color{gray}desconocido} &amp; {\color{gray}desconocido} &amp; {\color{gray}desconocido} &amp; {\color{gray}desconocido}\\&#10;\hline&#10;\end{tabular}&#10;\end{document}&#10;"/>
  <p:tag name="IGUANATEXSIZE" val="20"/>
  <p:tag name="IGUANATEXCURSOR" val="9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2,8857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hline&#10;\sch{nombre} &amp; \sch{\_año}\\\hline&#10;Luna &amp; 0\\&#10;Ganímedes &amp; 1610\\&#10;Calisto &amp; 1610 \\&#10;Europa &amp; 1610 \\&#10;Ío &amp; 1610 \\&#10;Titán &amp; 1655 \\&#10;Tritón &amp; 1846 \\&#10;\hline&#10;\end{tabular}&#10;&#10;&#10;&#10;&#10;&#10;\end{document}"/>
  <p:tag name="IGUANATEXSIZE" val="15"/>
  <p:tag name="IGUANATEXCURSOR" val="28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6,8054"/>
  <p:tag name="ORIGINALWIDTH" val="2474,59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, COALESCE(año,0) AS _año&#10;FROM Satélite&#10;ORDER BY _año&#10;\end{lstlisting}&#10;\end{document}"/>
  <p:tag name="IGUANATEXSIZE" val="18"/>
  <p:tag name="IGUANATEXCURSOR" val="34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84,1373"/>
  <p:tag name="ORIGINALWIDTH" val="2287,0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 &#10;FROM Planeta&#10;WHERE EXISTS &#10;  (  SELECT descubridor&#10;     FROM Satélite&#10;     WHERE Planeta.nombre = planeta&#10;  )  &#10;\end{lstlisting}&#10;\end{document}&#10;"/>
  <p:tag name="IGUANATEXSIZE" val="20"/>
  <p:tag name="IGUANATEXCURSOR" val="3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06,8347"/>
  <p:tag name="ORIGINALWIDTH" val="501,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nombre} \\%&amp; \sch{radio} &amp; \sch{grav} &amp; \sch{días} &amp; \sch{años} &amp; \sch{temp}  &amp; \sch{anillo} \\&#10;\hline &#10;Tierra\\&#10;Júpiter\\&#10;Saturno\\&#10;Neptuno\\&#10;\hline&#10;\end{tabular}&#10;&#10;&#10;&#10;&#10;&#10;\end{document}"/>
  <p:tag name="IGUANATEXSIZE" val="15"/>
  <p:tag name="IGUANATEXCURSOR" val="4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01086"/>
  <p:tag name="ORIGINALWIDTH" val="506,32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&#10;$\rlt{R}.\sch{a}\,\textsc{op}\,\rlt{R$'$}.\sch{a$'$}$&#10;&#10;%\begin{tabular}{r@{~~~}l}&#10;%\textsc{Álgebra:} &amp; &#10;%$\rao{\pi}_{\sch{marca}}\big(\rao{\sigma}_{\sch{tipo}=\text{Ale}\,\,\vee\,\,\sch{tipo}=\text{Lager}}(\rlt{Cerveza})\big)$\\&#10; %      \textit{o}: &amp; $\rao{\pi}_{\sch{marca}}\big(\rao{\sigma}_{\sch{tipo}=\text{Ale}}(\rlt{Cerveza})\big) \,\cup\, \rao{\pi}_{\sch{marca}}\big(\rao{\sigma}_{\sch{tipo}=\text{Lager}}(\rlt{Cerveza})\big)$\\[1ex]&#10;%\textsc{Cálculo:} &amp; \scriptsize $\{ P \mid \exists C_1 \in \rlt{Cerveza} ( C_1.\sch{marca} = P.\sch{marca} \wedge C_1.\sch{tipo} = \text{ale}) \vee$\\&#10; %                 &amp; \scriptsize \qquad~~ $\exists C_2 \in \rlt{Cerveza} ( C_2.\sch{marca} = P.\sch{marca} \wedge C_2.\sch{tipo} = \text{lager})$\}&#10;%\end{tabular}&#10;\end{document}&#10;"/>
  <p:tag name="IGUANATEXSIZE" val="25"/>
  <p:tag name="IGUANATEXCURSOR" val="2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22,24"/>
  <p:tag name="ORIGINALWIDTH" val="2218,8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planeta&#10;FROM Aterrizaje&#10;WHERE planeta NOT IN &#10;  ( SELECT nombre&#10;    FROM Planeta&#10;    WHERE grav &gt; 9.8 OR planeta IN&#10;      ( SELECT planeta&#10;        FROM Aterrizaje&#10;        WHERE país = 'ESA'&#10;      )&#10;  )&#10;AND año &gt; 2000&#10;\end{lstlisting}&#10;\end{document}&#10;"/>
  <p:tag name="IGUANATEXSIZE" val="16"/>
  <p:tag name="IGUANATEXCURSOR" val="5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84,1373"/>
  <p:tag name="ORIGINALWIDTH" val="2287,0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 &#10;FROM Planeta&#10;WHERE EXISTS &#10;  (  SELECT descubridor&#10;     FROM Satélite&#10;     WHERE Planeta.nombre = planeta&#10;  )  &#10;\end{lstlisting}&#10;\end{document}&#10;"/>
  <p:tag name="IGUANATEXSIZE" val="20"/>
  <p:tag name="IGUANATEXCURSOR" val="3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5,0356"/>
  <p:tag name="ORIGINALWIDTH" val="2408,58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, S.planeta, nave&#10;FROM Satélite S CROSS JOIN Aterrizaje&#10;\end{lstlisting}&#10;\end{document}"/>
  <p:tag name="IGUANATEXSIZE" val="20"/>
  <p:tag name="IGUANATEXCURSOR" val="33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i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6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551,1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-des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1,6342"/>
  <p:tag name="ORIGINALWIDTH" val="1730,49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}&#10;\hline&#10;\sch{nombre} &amp; \rlt{S}.\sch{planeta} &amp; \sch{nave}\\&#10;\hline&#10;Luna &amp; Tierra &amp; Messenger\\&#10;\ldots &amp; \ldots &amp; \ldots\\&#10;Luna &amp; Tierra &amp; Galileo\\&#10;Ganímedes &amp; Júpiter &amp; Messenger\\&#10;\ldots &amp; \ldots &amp; \ldots\\&#10;Ganímedes &amp; Júpiter &amp; Galileo\\&#10;\ldots &amp; \ldots &amp; \ldots\\\hline&#10;\end{tabular}&#10;&#10;&#10;&#10;&#10;&#10;\end{document}"/>
  <p:tag name="IGUANATEXSIZE" val="15"/>
  <p:tag name="IGUANATEXCURSOR" val="2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5,0356"/>
  <p:tag name="ORIGINALWIDTH" val="1951,02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, S.planeta, nave&#10;FROM Satélite S, Aterrizaje&#10;\end{lstlisting}&#10;\end{document}"/>
  <p:tag name="IGUANATEXSIZE" val="20"/>
  <p:tag name="IGUANATEXCURSOR" val="33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1560,2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, año, nave &#10;FROM Planeta, Aterrizaje&#10;WHERE nombre = planeta&#10;AND dist &gt; 1.00&#10;AND año &gt;= 2000 &#10;\end{lstlisting}&#10;\end{document}"/>
  <p:tag name="IGUANATEXSIZE" val="20"/>
  <p:tag name="IGUANATEXCURSOR" val="4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i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6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1098,90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 r r r r}&#10;\hline&#10;\sch{nave} &amp; \sch{planeta}  \\%&amp; \sch{radio} &amp; \sch{grav} &amp; \sch{días} &amp; \sch{años} &amp; \sch{temp}  &amp; \sch{anillo} \\&#10;\hline &#10;Messenger &amp; Mercurio\\&#10;\hline&#10;\end{tabular}&#10;&#10;&#10;&#10;&#10;&#10;\end{document}"/>
  <p:tag name="IGUANATEXSIZE" val="15"/>
  <p:tag name="IGUANATEXCURSOR" val="39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1305,1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l}&#10;\hline&#10;\sch{nombre} &amp; \sch{año} &amp; \sch{nave}\\&#10;\hline&#10;%Marte &amp; 1976 &amp; Viking 1\\ &#10;%Marte &amp; 1971 &amp; Mars 2 lander\\ &#10;Marte &amp; 2003 &amp; Beagle 2\\&#10;Júpiter &amp; 2003 &amp; Galileo\\&#10;\hline&#10;\end{tabular}&#10;&#10;&#10;&#10;&#10;&#10;\end{document}"/>
  <p:tag name="IGUANATEXSIZE" val="15"/>
  <p:tag name="IGUANATEXCURSOR" val="33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3,5563"/>
  <p:tag name="ORIGINALWIDTH" val="1953,27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nombre, dist, año &#10;FROM Planeta, Aterrizaje&#10;WHERE nombre = planeta&#10;\end{lstlisting}&#10;\end{document}"/>
  <p:tag name="IGUANATEXSIZE" val="20"/>
  <p:tag name="IGUANATEXCURSOR" val="29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i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6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1,6342"/>
  <p:tag name="ORIGINALWIDTH" val="1899,26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hline&#10;\sch{nave} &amp; \sch{nombre} &amp; \sch{dist} &amp; \sch{año}\\&#10;\hline&#10;Messenger &amp; Mercurio &amp; 0,39 &amp; 2015\\&#10;Venera 3 &amp; Venus  &amp; 0,72  &amp; 1966 \\&#10;%Venera 4 &amp; Venus  &amp; 0,72  &amp; 1967 \\&#10;Pioneer &amp; Venus  &amp; 0,72  &amp; 1978 \\&#10;%Pioneer &amp; Venus  &amp; EEUU  &amp; 1978 \\&#10;Mars 2 lander &amp; Marte &amp; 1,52 &amp; 1971\\&#10;Viking 1 &amp; Marte &amp; 1,52 &amp; 1976 \\&#10;Beagle 2 &amp; Marte &amp; 1,52 &amp; 2003\\&#10;Galileo &amp; Júpiter &amp; 5,20 &amp; 2003 \\&#10;\hline&#10;\end{tabular}&#10;&#10;&#10;&#10;&#10;&#10;\end{document}"/>
  <p:tag name="IGUANATEXSIZE" val="15"/>
  <p:tag name="IGUANATEXCURSOR" val="6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3,5563"/>
  <p:tag name="ORIGINALWIDTH" val="1951,7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nombre, dist, año &#10;FROM Planeta JOIN Aterrizaje&#10;ON nombre = planeta&#10;\end{lstlisting}&#10;\end{document}"/>
  <p:tag name="IGUANATEXSIZE" val="20"/>
  <p:tag name="IGUANATEXCURSOR" val="3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1560,2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, año, nave &#10;FROM Planeta, Aterrizaje&#10;WHERE nombre = planeta&#10;AND dist &gt; 1.00&#10;AND año &gt;= 2000 &#10;\end{lstlisting}&#10;\end{document}"/>
  <p:tag name="IGUANATEXSIZE" val="20"/>
  <p:tag name="IGUANATEXCURSOR" val="4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i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6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1305,1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l}&#10;\hline&#10;\sch{nombre} &amp; \sch{año} &amp; \sch{nave}\\&#10;\hline&#10;%Marte &amp; 1976 &amp; Viking 1\\ &#10;%Marte &amp; 1971 &amp; Mars 2 lander\\ &#10;Marte &amp; 2003 &amp; Beagle 2\\&#10;Júpiter &amp; 2003 &amp; Galileo\\&#10;\hline&#10;\end{tabular}&#10;&#10;&#10;&#10;&#10;&#10;\end{document}"/>
  <p:tag name="IGUANATEXSIZE" val="15"/>
  <p:tag name="IGUANATEXCURSOR" val="33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4,3065"/>
  <p:tag name="ORIGINALWIDTH" val="2002,7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, planeta&#10;FROM Satélite&#10;JOIN Aterrizaje USING (planeta)&#10;\end{lstlisting}&#10;\end{document}"/>
  <p:tag name="IGUANATEXSIZE" val="20"/>
  <p:tag name="IGUANATEXCURSOR" val="3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i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6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8,0862"/>
  <p:tag name="ORIGINALWIDTH" val="1056,8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l}&#10;\hline&#10;\sch{nombre} &amp; \sch{planeta}\\&#10;\hline&#10;Ganímedes &amp; Júpiter \\&#10;Calisto &amp; Júpiter \\&#10;Europa &amp; Júpiter \\&#10;Ío &amp; Júpiter \\&#10;\hline&#10;\end{tabular}&#10;&#10;&#10;&#10;&#10;&#10;\end{document}"/>
  <p:tag name="IGUANATEXSIZE" val="15"/>
  <p:tag name="IGUANATEXCURSOR" val="36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4,3065"/>
  <p:tag name="ORIGINALWIDTH" val="1493,4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, planeta&#10;FROM Satélite&#10;NATURAL JOIN Aterrizaje &#10;\end{lstlisting}&#10;\end{document}"/>
  <p:tag name="IGUANATEXSIZE" val="20"/>
  <p:tag name="IGUANATEXCURSOR" val="3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i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6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3,0213"/>
  <p:tag name="ORIGINALWIDTH" val="920,378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l}&#10;\hline&#10;\sch{nombre} &amp; \sch{planeta}\\&#10;\hline&#10;\hline&#10;\end{tabular}&#10;&#10;&#10;&#10;&#10;&#10;\end{document}"/>
  <p:tag name="IGUANATEXSIZE" val="15"/>
  <p:tag name="IGUANATEXCURSOR" val="3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52,8271"/>
  <p:tag name="ORIGINALWIDTH" val="1479,2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, planeta&#10;FROM Satélite&#10;JOIN Aterrizaje &#10;   USING (planeta, año)&#10;\end{lstlisting}&#10;\end{document}"/>
  <p:tag name="IGUANATEXSIZE" val="20"/>
  <p:tag name="IGUANATEXCURSOR" val="3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02,8481"/>
  <p:tag name="ORIGINALWIDTH" val="2220,3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A1.planeta, A2.planeta&#10;FROM Aterrizaje A1 &#10;  JOIN Aterrizaje A2&#10;    ON A1.año = A2.año&#10;      AND A1.planeta &lt;&gt; A2.planeta&#10;\end{lstlisting}&#10;\end{document}"/>
  <p:tag name="IGUANATEXSIZE" val="20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i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6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1230,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l}&#10;\hline&#10;\rlt{A1}.\sch{planeta} &amp; \rlt{A2}.\sch{planeta}\\&#10;\hline&#10;Marte &amp; Júpiter \\&#10;Júpiter &amp; Marte \\&#10;\hline&#10;\end{tabular}&#10;&#10;&#10;&#10;&#10;&#10;\end{document}"/>
  <p:tag name="IGUANATEXSIZE" val="15"/>
  <p:tag name="IGUANATEXCURSOR" val="3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3,5563"/>
  <p:tag name="ORIGINALWIDTH" val="2149,0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nombre, dist, año &#10;FROM Planet INNER JOIN Aterrizaje&#10;WHERE nombre = planeta&#10;\end{lstlisting}&#10;\end{document}"/>
  <p:tag name="IGUANATEXSIZE" val="20"/>
  <p:tag name="IGUANATEXCURSOR" val="32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i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6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1,6342"/>
  <p:tag name="ORIGINALWIDTH" val="1899,26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hline&#10;\sch{nave} &amp; \sch{nombre} &amp; \sch{dist} &amp; \sch{año}\\&#10;\hline&#10;Messenger &amp; Mercurio &amp; 0,39 &amp; 2015\\&#10;Venera 3 &amp; Venus  &amp; 0,72  &amp; 1966 \\&#10;%Venera 4 &amp; Venus  &amp; 0,72  &amp; 1967 \\&#10;Pioneer &amp; Venus  &amp; 0,72  &amp; 1978 \\&#10;%Pioneer &amp; Venus  &amp; EEUU  &amp; 1978 \\&#10;Mars 2 lander &amp; Marte &amp; 1,52 &amp; 1971\\&#10;Viking 1 &amp; Marte &amp; 1,52 &amp; 1976 \\&#10;Beagle 2 &amp; Marte &amp; 1,52 &amp; 2003\\&#10;Galileo &amp; Júpiter &amp; 5,20 &amp; 2003 \\&#10;\hline&#10;\end{tabular}&#10;&#10;&#10;&#10;&#10;&#10;\end{document}"/>
  <p:tag name="IGUANATEXSIZE" val="15"/>
  <p:tag name="IGUANATEXCURSOR" val="6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3,5563"/>
  <p:tag name="ORIGINALWIDTH" val="1951,7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nombre, dist, año &#10;FROM Planeta JOIN Aterrizaje&#10;ON nombre = planeta&#10;\end{lstlisting}&#10;\end{document}"/>
  <p:tag name="IGUANATEXSIZE" val="20"/>
  <p:tag name="IGUANATEXCURSOR" val="3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i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6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5,136"/>
  <p:tag name="ORIGINALWIDTH" val="2854,14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, dist&#10;FROM Planeta&#10;WHERE EXISTS &#10;  ( SELECT *&#10;    FROM Aterrizaje&#10;    WHERE año &gt;= 2000 AND nombre = planeta )&#10;ORDER BY dist DESC&#10;\end{lstlisting}&#10;\end{document}&#10;"/>
  <p:tag name="IGUANATEXSIZE" val="16"/>
  <p:tag name="IGUANATEXCURSOR" val="4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34,95"/>
  <p:tag name="ORIGINALWIDTH" val="1951,7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hline&#10;\sch{nave} &amp; \sch{nombre} &amp; \sch{dist} &amp; \sch{año}\\&#10;\hline&#10;Messenger &amp; Mercurio &amp; 0,39 &amp; 2015\\&#10;Venera 3 &amp; Venus  &amp; 0,72  &amp; 1966 \\&#10;%Venera 4 &amp; Venus  &amp; 0,72  &amp; 1967 \\&#10;Pioneer &amp; Venus  &amp; 0,72  &amp; 1978 \\&#10;%Pioneer &amp; Venus  &amp; EEUU  &amp; 1978 \\&#10;Mars 2 lander &amp; Marte &amp; 1,52 &amp; 1971\\&#10;Viking 1 &amp; Marte &amp; 1,52 &amp; 1976 \\&#10;Beagle 2 &amp; Marte &amp; 1,52 &amp; 2003\\&#10;Galileo &amp; Júpiter &amp; 1,52 &amp; 2003 \\&#10;\nulo &amp; Tierra &amp; 1,00 &amp; \nulo \\&#10;\nulo &amp; Saturno &amp; 9,54 &amp; \nulo \\&#10;\nulo &amp; Urano &amp; 19,19 &amp; \nulo \\&#10;\nulo &amp; Neptuno &amp; 30,07 &amp; \nulo \\&#10;\hline&#10;\end{tabular}&#10;&#10;&#10;&#10;&#10;&#10;\end{document}"/>
  <p:tag name="IGUANATEXSIZE" val="15"/>
  <p:tag name="IGUANATEXCURSOR" val="77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3,5563"/>
  <p:tag name="ORIGINALWIDTH" val="2147,5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nombre, dist, año &#10;FROM Planeta LEFT JOIN Aterrizaje&#10;ON nombre = planeta&#10;\end{lstlisting}&#10;\end{document}"/>
  <p:tag name="IGUANATEXSIZE" val="18"/>
  <p:tag name="IGUANATEXCURSOR" val="3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3,5563"/>
  <p:tag name="ORIGINALWIDTH" val="2546,60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nombre, dist, año &#10;FROM Aterrizaje LEFT OUTER JOIN Planeta&#10;ON nombre = planeta&#10;\end{lstlisting}&#10;\end{document}"/>
  <p:tag name="IGUANATEXSIZE" val="18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i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6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34,95"/>
  <p:tag name="ORIGINALWIDTH" val="1951,7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hline&#10;\sch{nave} &amp; \sch{nombre} &amp; \sch{dist} &amp; \sch{año}\\&#10;\hline&#10;Messenger &amp; Mercurio &amp; 0,39 &amp; 2015\\&#10;Venera 3 &amp; Venus  &amp; 0,72  &amp; 1966 \\&#10;%Venera 4 &amp; Venus  &amp; 0,72  &amp; 1967 \\&#10;Pioneer &amp; Venus  &amp; 0,72  &amp; 1978 \\&#10;%Pioneer &amp; Venus  &amp; EEUU  &amp; 1978 \\&#10;Mars 2 lander &amp; Marte &amp; 1,52 &amp; 1971\\&#10;Viking 1 &amp; Marte &amp; 1,52 &amp; 1976 \\&#10;Beagle 2 &amp; Marte &amp; 1,52 &amp; 2003\\&#10;Galileo &amp; Júpiter &amp; 1,52 &amp; 2003 \\&#10;\nulo &amp; Tierra &amp; 1,00 &amp; \nulo \\&#10;\nulo &amp; Saturno &amp; 9,54 &amp; \nulo \\&#10;\nulo &amp; Urano &amp; 19,19 &amp; \nulo \\&#10;\nulo &amp; Neptuno &amp; 30,07 &amp; \nulo \\&#10;\hline&#10;\end{tabular}&#10;&#10;&#10;&#10;&#10;&#10;\end{document}"/>
  <p:tag name="IGUANATEXSIZE" val="15"/>
  <p:tag name="IGUANATEXCURSOR" val="77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3,5563"/>
  <p:tag name="ORIGINALWIDTH" val="2220,3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nombre, dist, año &#10;FROM Aterrizaje RIGHT JOIN Planeta&#10;ON nombre = planeta&#10;\end{lstlisting}&#10;\end{document}"/>
  <p:tag name="IGUANATEXSIZE" val="18"/>
  <p:tag name="IGUANATEXCURSOR" val="34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3,5563"/>
  <p:tag name="ORIGINALWIDTH" val="2612,61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nombre, dist, año &#10;FROM Aterrizaje RIGHT OUTER JOIN Planeta&#10;ON nombre = planeta&#10;\end{lstlisting}&#10;\end{document}"/>
  <p:tag name="IGUANATEXSIZE" val="18"/>
  <p:tag name="IGUANATEXCURSOR" val="33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i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6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82,485"/>
  <p:tag name="ORIGINALWIDTH" val="1926,2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}&#10;\hline&#10;\sch{planeta} &amp; \sch{nave} &amp; \sch{satélite}\\&#10;\hline&#10;Tierra &amp; \nulo  &amp; Luna\\&#10;Júpiter &amp; Galileo &amp; Ganímedes \\&#10;Júpiter &amp; Galileo &amp; Calisto\\&#10;Júpiter &amp; Galileo &amp; Europa \\&#10;Júpiter &amp; Galileo &amp; Ío \\&#10;Saturno &amp; \nulo &amp; Titán  \\&#10;Neptuno &amp; \nulo &amp; Tritón \\&#10;Mercurio &amp; Messenger  &amp; \nulo \\&#10;Venus &amp; Venera 3 &amp; \nulo \\&#10;Venus &amp; Pioneer &amp; \nulo \\&#10;Marte &amp; Mars 2 lander &amp; \nulo \\&#10;Marte &amp; Viking 1 &amp; \nulo \\&#10;Marte &amp; Beagle 2 lander &amp; \nulo \\&#10;\hline&#10;\end{tabular}&#10;&#10;&#10;&#10;&#10;&#10;\end{document}"/>
  <p:tag name="IGUANATEXSIZE" val="15"/>
  <p:tag name="IGUANATEXCURSOR" val="6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828,865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nombre} &amp; \sch{dist}  \\%&amp; \sch{radio} &amp; \sch{grav} &amp; \sch{días} &amp; \sch{años} &amp; \sch{temp}  &amp; \sch{anillo} \\&#10;\hline &#10;Júpiter &amp; 5,20\\&#10;Marte &amp; 1,52\\&#10;Mercurio &amp; 0,39\\&#10;\hline&#10;\end{tabular}&#10;&#10;&#10;&#10;&#10;&#10;\end{document}"/>
  <p:tag name="IGUANATEXSIZE" val="15"/>
  <p:tag name="IGUANATEXCURSOR" val="44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3,5563"/>
  <p:tag name="ORIGINALWIDTH" val="2608,86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laneta, nave, nombre AS satélite &#10;FROM Satélite FULL OUTER JOIN Aterrizaje&#10;USING (planeta)&#10;\end{lstlisting}&#10;\end{document}"/>
  <p:tag name="IGUANATEXSIZE" val="18"/>
  <p:tag name="IGUANATEXCURSOR" val="3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7,921"/>
  <p:tag name="ORIGINALWIDTH" val="1776,998"/>
  <p:tag name="OUTPUTDPI" val="1200"/>
  <p:tag name="LATEXADDIN" val="\documentclass{article}&#10;\usepackage{tikz}&#10;\usetikzlibrary{shapes,backgrounds}&#10;\usepackage{C:/Users/ahogan/Documents/Teaching/Databases/macros/bdd}&#10;\begin{document}&#10;\pagestyle{empty}&#10;\def\firstcircle{(0,0) circle (1.5cm)}&#10;\def\secondcircle{(60:2cm) circle (1.5cm)}&#10;\def\thirdcircle{(0:2cm) circle (1.5cm)}&#10;\begin{center}&#10;\begin{tikzpicture}&#10;    \begin{scope}[shift={(3cm,-5cm)}, fill opacity=0.4, text opacity=1]&#10;        \fill[red] \firstcircle;&#10;        \fill[blue] \thirdcircle;&#10;        \draw \firstcircle node {$I$};&#10;        \draw \thirdcircle node {$D$};&#10;    \end{scope}&#10;\end{tikzpicture}\\&#10;\texttt{\ckw{[INNER] JOIN}}&#10;\end{center}&#10;\end{document}"/>
  <p:tag name="IGUANATEXSIZE" val="20"/>
  <p:tag name="IGUANATEXCURSOR" val="5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7,921"/>
  <p:tag name="ORIGINALWIDTH" val="1776,998"/>
  <p:tag name="OUTPUTDPI" val="1200"/>
  <p:tag name="LATEXADDIN" val="\documentclass{article}&#10;\usepackage{tikz}&#10;\usetikzlibrary{shapes,backgrounds}&#10;\usepackage{C:/Users/ahogan/Documents/Teaching/Databases/macros/bdd}&#10;\begin{document}&#10;\pagestyle{empty}&#10;\def\firstcircle{(0,0) circle (1.5cm)}&#10;\def\secondcircle{(60:2cm) circle (1.5cm)}&#10;\def\thirdcircle{(0:2cm) circle (1.5cm)}&#10;\begin{center}&#10;\begin{tikzpicture}&#10;    \begin{scope}[shift={(3cm,-5cm)}, fill opacity=0.4, text opacity=1]&#10;        \fill[red] \firstcircle;&#10;        \fill[blue] \thirdcircle;&#10;        \draw \firstcircle node {$I$};&#10;        \draw \thirdcircle node {$D$};&#10;    \end{scope}&#10;\end{tikzpicture}\\&#10;\texttt{\ckw{LEFT [OUTER] JOIN}}&#10;\end{center}&#10;\end{document}"/>
  <p:tag name="IGUANATEXSIZE" val="20"/>
  <p:tag name="IGUANATEXCURSOR" val="6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7,921"/>
  <p:tag name="ORIGINALWIDTH" val="1776,998"/>
  <p:tag name="OUTPUTDPI" val="1200"/>
  <p:tag name="LATEXADDIN" val="\documentclass{article}&#10;\usepackage{tikz}&#10;\usetikzlibrary{shapes,backgrounds}&#10;\usepackage{C:/Users/ahogan/Documents/Teaching/Databases/macros/bdd}&#10;\begin{document}&#10;\pagestyle{empty}&#10;\def\firstcircle{(0,0) circle (1.5cm)}&#10;\def\secondcircle{(60:2cm) circle (1.5cm)}&#10;\def\thirdcircle{(0:2cm) circle (1.5cm)}&#10;\begin{center}&#10;\begin{tikzpicture}&#10;    \begin{scope}[shift={(3cm,-5cm)}, fill opacity=0.4, text opacity=1]&#10;        \fill[red] \firstcircle;&#10;        \fill[blue] \thirdcircle;&#10;        \draw \firstcircle node {$I$};&#10;        \draw \thirdcircle node {$D$};&#10;    \end{scope}&#10;\end{tikzpicture}\\&#10;\texttt{\ckw{RIGHT [OUTER] JOIN}}&#10;\end{center}&#10;\end{document}"/>
  <p:tag name="IGUANATEXSIZE" val="20"/>
  <p:tag name="IGUANATEXCURSOR" val="6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18,92"/>
  <p:tag name="ORIGINALWIDTH" val="1776,998"/>
  <p:tag name="OUTPUTDPI" val="1200"/>
  <p:tag name="LATEXADDIN" val="\documentclass{article}&#10;\usepackage{tikz}&#10;\usetikzlibrary{shapes,backgrounds}&#10;\usepackage{C:/Users/ahogan/Documents/Teaching/Databases/macros/bdd}&#10;\begin{document}&#10;\pagestyle{empty}&#10;\def\firstcircle{(0,0) circle (1.5cm)}&#10;\def\secondcircle{(60:2cm) circle (1.5cm)}&#10;\def\thirdcircle{(0:2cm) circle (1.5cm)}&#10;\begin{center}&#10;\begin{tikzpicture}&#10;    \begin{scope}[shift={(3cm,-5cm)}, fill opacity=0.4, text opacity=1]&#10;        \fill[red] \firstcircle;&#10;        \fill[blue] \thirdcircle;&#10;        \draw \firstcircle node {$I$};&#10;        \draw \thirdcircle node {$D$};&#10;    \end{scope}&#10;\end{tikzpicture}\\&#10;\texttt{\ckw{FULL OUTER JOIN}}&#10;\end{center}&#10;\end{document}"/>
  <p:tag name="IGUANATEXSIZE" val="20"/>
  <p:tag name="IGUANATEXCURSOR" val="6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17,42"/>
  <p:tag name="ORIGINALWIDTH" val="1776,998"/>
  <p:tag name="OUTPUTDPI" val="1200"/>
  <p:tag name="LATEXADDIN" val="\documentclass{article}&#10;\usepackage{tikz}&#10;\usetikzlibrary{shapes,backgrounds}&#10;\usepackage{C:/Users/ahogan/Documents/Teaching/Databases/macros/bdd}&#10;\begin{document}&#10;\pagestyle{empty}&#10;\def\firstcircle{(0,0) circle (1.5cm)}&#10;\def\secondcircle{(60:2cm) circle (1.5cm)}&#10;\def\thirdcircle{(0:2cm) circle (1.5cm)}&#10;\begin{center}&#10;\begin{tikzpicture}&#10;    \begin{scope}[shift={(3cm,-5cm)}, fill opacity=0.4, text opacity=1]&#10;        \fill[red] \firstcircle;&#10;        \fill[blue] \thirdcircle;&#10;        \draw \firstcircle node {$I$};&#10;        \draw \thirdcircle node {$D$};&#10;    \end{scope}&#10;\end{tikzpicture}\\&#10;\texttt{\ckw{???}}&#10;\end{center}&#10;\end{document}"/>
  <p:tag name="IGUANATEXSIZE" val="20"/>
  <p:tag name="IGUANATEXCURSOR" val="6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,76347"/>
  <p:tag name="ORIGINALWIDTH" val="4024,31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tt{\ckw{EXCEPT}} o \texttt{\ckw{NOT EXISTS}} o \texttt{\ckw{NOT IN}} o \texttt{\ckw{LEFT [OUTER] JOIN \ldots\ D.a IS NULL}}&#10;\end{document}"/>
  <p:tag name="IGUANATEXSIZE" val="18"/>
  <p:tag name="IGUANATEXCURSOR" val="34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713,349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$+$, $-$, $/$, $*$, $\%$&#10;\end{document}&#10;"/>
  <p:tag name="IGUANATEXSIZE" val="50"/>
  <p:tag name="IGUANATEXCURSOR" val="2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82,6371"/>
  <p:tag name="ORIGINALWIDTH" val="1297,68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\texttt{{\ckw ABS}(a)}\\&#10;\texttt{{\ckw CEIL}(a)} o \texttt{{\ckw CEILING}(a)}\\&#10;\texttt{{\ckw FLOOR}(a)}\\&#10;\texttt{{\ckw EXP}(a,b)} o \texttt{{\ckw POWER}(a,b)}\\&#10;\texttt{{\ckw ROUND}(a)} o \texttt{{\ckw ROUND}(a,b)}\\&#10;\texttt{{\ckw SQRT}(a)}\\&#10;\ldots&#10;\end{tabular}&#10;\end{document}&#10;"/>
  <p:tag name="IGUANATEXSIZE" val="40"/>
  <p:tag name="IGUANATEXCURSOR" val="49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6,5735"/>
  <p:tag name="ORIGINALWIDTH" val="2023,7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, &#10;  ABS(dist-1.0) AS distDeTierra&#10;FROM Planeta&#10;ORDER BY distDeTierra&#10;\end{lstlisting}&#10;\end{document}&#10;"/>
  <p:tag name="IGUANATEXSIZE" val="16"/>
  <p:tag name="IGUANATEXCURSOR" val="2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0,151"/>
  <p:tag name="ORIGINALWIDTH" val="1210,6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hline&#10;\sch{nombre} &amp; \sch{distDeTierra}\\&#10;\hline &#10;Tierra  &amp; 0,00\\&#10;Venus &amp; 0,28\\&#10;Martes &amp; 0,52\\&#10;Mercurio &amp; 0,61\\&#10;Júpiter &amp; 4,20\\&#10;Saturno &amp; 8,54\\&#10;Urano &amp; 18,19\\&#10;Neptuno &amp; 29,07\\&#10;\hline&#10;\end{tabular}&#10;&#10;&#10;&#10;&#10;&#10;\end{document}"/>
  <p:tag name="IGUANATEXSIZE" val="15"/>
  <p:tag name="IGUANATEXCURSOR" val="4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33,3663"/>
  <p:tag name="ORIGINALWIDTH" val="2100,29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\texttt{{\ckw LOWER}(a)} o \texttt{{\ckw LOWERCASE}(a)} o \texttt{{\ckw LCASE}(a)}\\&#10;\texttt{{\ckw UPPER}(a)} o \texttt{{\ckw UPPERCASE}(a)} o \texttt{{\ckw UCASE}(a)}\\&#10;\texttt{{\ckw TRIM}(a)}\\&#10;\texttt{{\ckw SUBSTRING}(a,b)} o \texttt{{\ckw SUBSTRING}(a,b,c)}\\&#10;\texttt{{\ckw STARTSWITH}(a,b)}\\&#10;\ldots&#10;\end{tabular}&#10;\end{document}&#10;"/>
  <p:tag name="IGUANATEXSIZE" val="40"/>
  <p:tag name="IGUANATEXCURSOR" val="5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85,5538"/>
  <p:tag name="ORIGINALWIDTH" val="2583,3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\texttt{{\ckw IF} \ldots\ {\ckw THEN} \ldots\ [ ELSE IF \ldots]*\ [{\ckw ELSE}]}\\&#10;\texttt{{\ckw CASE} \ldots\ [{\ckw WHEN} \ldots\ {\ckw THEN} \ldots]* [{\ckw ELSE} \ldots]}\\&#10;\ldots&#10;\end{tabular}&#10;\end{document}&#10;"/>
  <p:tag name="IGUANATEXSIZE" val="30"/>
  <p:tag name="IGUANATEXCURSOR" val="4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5,136"/>
  <p:tag name="ORIGINALWIDTH" val="2854,14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, dist&#10;FROM Planeta&#10;WHERE NOT EXISTS &#10;  ( SELECT *&#10;    FROM Aterrizaje&#10;    WHERE año &gt;= 2000 AND nombre = planeta )&#10;ORDER BY dist DESC&#10;\end{lstlisting}&#10;\end{document}&#10;"/>
  <p:tag name="IGUANATEXSIZE" val="16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24,6011"/>
  <p:tag name="ORIGINALWIDTH" val="867,12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nombre} &amp; \sch{dist}  \\%&amp; \sch{radio} &amp; \sch{grav} &amp; \sch{días} &amp; \sch{años} &amp; \sch{temp}  &amp; \sch{anillo} \\&#10;\hline &#10;Neptuno &amp; 30,07\\&#10;Urano &amp; 19,19\\&#10;Saturno &amp; 9,54\\&#10;Tierra &amp; 1,00\\&#10;Venus &amp; 0,72\\&#10;\hline&#10;\end{tabular}&#10;&#10;&#10;&#10;&#10;&#10;\end{document}"/>
  <p:tag name="IGUANATEXSIZE" val="15"/>
  <p:tag name="IGUANATEXCURSOR" val="4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0,50984"/>
  <p:tag name="ORIGINALWIDTH" val="342,797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&#10;$\rlt{R}.\sch{a}\,\textsc{op}\,c$&#10;&#10;%\begin{tabular}{r@{~~~}l}&#10;%\textsc{Álgebra:} &amp; &#10;%$\rao{\pi}_{\sch{marca}}\big(\rao{\sigma}_{\sch{tipo}=\text{Ale}\,\,\vee\,\,\sch{tipo}=\text{Lager}}(\rlt{Cerveza})\big)$\\&#10; %      \textit{o}: &amp; $\rao{\pi}_{\sch{marca}}\big(\rao{\sigma}_{\sch{tipo}=\text{Ale}}(\rlt{Cerveza})\big) \,\cup\, \rao{\pi}_{\sch{marca}}\big(\rao{\sigma}_{\sch{tipo}=\text{Lager}}(\rlt{Cerveza})\big)$\\[1ex]&#10;%\textsc{Cálculo:} &amp; \scriptsize $\{ P \mid \exists C_1 \in \rlt{Cerveza} ( C_1.\sch{marca} = P.\sch{marca} \wedge C_1.\sch{tipo} = \text{ale}) \vee$\\&#10; %                 &amp; \scriptsize \qquad~~ $\exists C_2 \in \rlt{Cerveza} ( C_2.\sch{marca} = P.\sch{marca} \wedge C_2.\sch{tipo} = \text{lager})$\}&#10;%\end{tabular}&#10;\end{document}&#10;"/>
  <p:tag name="IGUANATEXSIZE" val="25"/>
  <p:tag name="IGUANATEXCURSOR" val="2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5,136"/>
  <p:tag name="ORIGINALWIDTH" val="1807,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, dist&#10;FROM Planeta&#10;WHERE UNIQUE&#10;  ( SELECT *&#10;    FROM Aterrizaje&#10;    WHERE nombre = planeta )&#10;ORDER BY dist DESC&#10;\end{lstlisting}&#10;\end{document}&#10;"/>
  <p:tag name="IGUANATEXSIZE" val="16"/>
  <p:tag name="IGUANATEXCURSOR" val="3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3,1176"/>
  <p:tag name="ORIGINALWIDTH" val="882,12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nombre} &amp; \sch{dist}  \\%&amp; \sch{radio} &amp; \sch{grav} &amp; \sch{días} &amp; \sch{años} &amp; \sch{temp}  &amp; \sch{anillo} \\&#10;\hline &#10;Neptuno &amp; 30,07\\&#10;Urano &amp; 19,19\\&#10;Saturno &amp; 9,54\\&#10;Júpiter &amp; 5,20\\&#10;Tierra &amp; 1,00\\&#10;Mercurio &amp; 0,39\\&#10;\hline&#10;\end{tabular}&#10;&#10;&#10;&#10;&#10;&#10;\end{document}"/>
  <p:tag name="IGUANATEXSIZE" val="15"/>
  <p:tag name="IGUANATEXCURSOR" val="49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5,136"/>
  <p:tag name="ORIGINALWIDTH" val="1677,23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&#10;FROM Planeta P1&#10;WHERE P1.grav &gt; ANY&#10;  ( SELECT P2.grav&#10;    FROM Planeta P2&#10;    WHERE P2.dist &gt; 1.00 )&#10;ORDER BY P1.dist DESC&#10;\end{lstlisting}&#10;\end{document}&#10;"/>
  <p:tag name="IGUANATEXSIZE" val="16"/>
  <p:tag name="IGUANATEXCURSOR" val="38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3,1176"/>
  <p:tag name="ORIGINALWIDTH" val="501,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nombre}\\%&amp; \sch{radio} &amp; \sch{grav} &amp; \sch{días} &amp; \sch{años} &amp; \sch{temp}  &amp; \sch{anillo} \\&#10;\hline &#10;Neptuno\\&#10;Urano\\&#10;Saturno\\&#10;Júpiter\\&#10;Tierra\\&#10;Venus\\&#10;\hline&#10;\end{tabular}&#10;&#10;&#10;&#10;&#10;&#10;\end{document}"/>
  <p:tag name="IGUANATEXSIZE" val="15"/>
  <p:tag name="IGUANATEXCURSOR" val="4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0,50984"/>
  <p:tag name="ORIGINALWIDTH" val="342,797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&#10;$c \,\textsc{op}\,\rlt{R}.\sch{a}$&#10;&#10;%\begin{tabular}{r@{~~~}l}&#10;%\textsc{Álgebra:} &amp; &#10;%$\rao{\pi}_{\sch{marca}}\big(\rao{\sigma}_{\sch{tipo}=\text{Ale}\,\,\vee\,\,\sch{tipo}=\text{Lager}}(\rlt{Cerveza})\big)$\\&#10; %      \textit{o}: &amp; $\rao{\pi}_{\sch{marca}}\big(\rao{\sigma}_{\sch{tipo}=\text{Ale}}(\rlt{Cerveza})\big) \,\cup\, \rao{\pi}_{\sch{marca}}\big(\rao{\sigma}_{\sch{tipo}=\text{Lager}}(\rlt{Cerveza})\big)$\\[1ex]&#10;%\textsc{Cálculo:} &amp; \scriptsize $\{ P \mid \exists C_1 \in \rlt{Cerveza} ( C_1.\sch{marca} = P.\sch{marca} \wedge C_1.\sch{tipo} = \text{ale}) \vee$\\&#10; %                 &amp; \scriptsize \qquad~~ $\exists C_2 \in \rlt{Cerveza} ( C_2.\sch{marca} = P.\sch{marca} \wedge C_2.\sch{tipo} = \text{lager})$\}&#10;%\end{tabular}&#10;\end{document}&#10;"/>
  <p:tag name="IGUANATEXSIZE" val="25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5,136"/>
  <p:tag name="ORIGINALWIDTH" val="1677,23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&#10;FROM Planeta P1&#10;WHERE P1.grav &gt; ALL&#10;  ( SELECT P2.grav&#10;    FROM Planeta P2&#10;    WHERE P2.dist &lt; 1.00 )&#10;ORDER BY P1.dist DESC&#10;\end{lstlisting}&#10;\end{document}&#10;"/>
  <p:tag name="IGUANATEXSIZE" val="16"/>
  <p:tag name="IGUANATEXCURSOR" val="38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06,8347"/>
  <p:tag name="ORIGINALWIDTH" val="501,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nombre}\\%&amp; \sch{radio} &amp; \sch{grav} &amp; \sch{días} &amp; \sch{años} &amp; \sch{temp}  &amp; \sch{anillo} \\&#10;\hline &#10;Neptuno\\&#10;Saturno\\&#10;Júpiter\\&#10;Tierra\\&#10;\hline&#10;\end{tabular}&#10;&#10;&#10;&#10;&#10;&#10;\end{document}"/>
  <p:tag name="IGUANATEXSIZE" val="15"/>
  <p:tag name="IGUANATEXCURSOR" val="4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421,558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hline&#10;\sch{nave} \\&#10;\hline &#10;Galileo \\&#10;\hline&#10;\end{tabular}&#10;&#10;&#10;&#10;&#10;&#10;\end{document}"/>
  <p:tag name="IGUANATEXSIZE" val="15"/>
  <p:tag name="IGUANATEXCURSOR" val="27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421,558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hline&#10;\sch{nave} \\&#10;\hline &#10;Galileo \\&#10;\hline&#10;\end{tabular}&#10;&#10;&#10;&#10;&#10;&#10;\end{document}"/>
  <p:tag name="IGUANATEXSIZE" val="15"/>
  <p:tag name="IGUANATEXCURSOR" val="27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84,1373"/>
  <p:tag name="ORIGINALWIDTH" val="1630,72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&#10;FROM Aterrizaje&#10;WHERE planeta IN&#10;  (  SELECT nombre&#10;     FROM Planeta&#10;     WHERE anillo IS TRUE&#10;  )    &#10;\end{lstlisting}&#10;\end{document}&#10;"/>
  <p:tag name="IGUANATEXSIZE" val="16"/>
  <p:tag name="IGUANATEXCURSOR" val="3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2106,2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(sea $c$ una constante, $\textsc{op}\, \in \{ &lt;, &gt;, =, \leq, \geq, \neq \}$)&#10;&#10;%\begin{tabular}{r@{~~~}l}&#10;%\textsc{Álgebra:} &amp; &#10;%$\rao{\pi}_{\sch{marca}}\big(\rao{\sigma}_{\sch{tipo}=\text{Ale}\,\,\vee\,\,\sch{tipo}=\text{Lager}}(\rlt{Cerveza})\big)$\\&#10; %      \textit{o}: &amp; $\rao{\pi}_{\sch{marca}}\big(\rao{\sigma}_{\sch{tipo}=\text{Ale}}(\rlt{Cerveza})\big) \,\cup\, \rao{\pi}_{\sch{marca}}\big(\rao{\sigma}_{\sch{tipo}=\text{Lager}}(\rlt{Cerveza})\big)$\\[1ex]&#10;%\textsc{Cálculo:} &amp; \scriptsize $\{ P \mid \exists C_1 \in \rlt{Cerveza} ( C_1.\sch{marca} = P.\sch{marca} \wedge C_1.\sch{tipo} = \text{ale}) \vee$\\&#10; %                 &amp; \scriptsize \qquad~~ $\exists C_2 \in \rlt{Cerveza} ( C_2.\sch{marca} = P.\sch{marca} \wedge C_2.\sch{tipo} = \text{lager})$\}&#10;%\end{tabular}&#10;\end{document}&#10;"/>
  <p:tag name="IGUANATEXSIZE" val="25"/>
  <p:tag name="IGUANATEXCURSOR" val="2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1921,0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hline&#10;\sch{nave} &amp; \sch{planeta} &amp; \sch{pais} &amp; \sch{año} \\%&amp; \sch{radio} &amp; \sch{grav} &amp; \sch{días} &amp; \sch{años} &amp; \sch{temp}  &amp; \sch{anillo} \\&#10;\hline &#10;Venera 3 &amp; Venus &amp; URRS &amp; 1966\\&#10;Mars 2 lander &amp; Marte &amp; URRS &amp; 1971\\&#10;\hline&#10;\end{tabular}&#10;&#10;&#10;&#10;&#10;&#10;\end{document}"/>
  <p:tag name="IGUANATEXSIZE" val="15"/>
  <p:tag name="IGUANATEXCURSOR" val="48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1921,0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hline&#10;\sch{nave} &amp; \sch{planeta} &amp; \sch{pais} &amp; \sch{año} \\%&amp; \sch{radio} &amp; \sch{grav} &amp; \sch{días} &amp; \sch{años} &amp; \sch{temp}  &amp; \sch{anillo} \\&#10;\hline &#10;Venera 3 &amp; Venus &amp; URRS &amp; 1966\\&#10;Mars 2 lander &amp; Marte &amp; URRS &amp; 1971\\&#10;\hline&#10;\end{tabular}&#10;&#10;&#10;&#10;&#10;&#10;\end{document}"/>
  <p:tag name="IGUANATEXSIZE" val="15"/>
  <p:tag name="IGUANATEXCURSOR" val="48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3,408"/>
  <p:tag name="ORIGINALWIDTH" val="1737,24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*&#10;FROM Aterrizaje A1&#10;WHERE A1.país = 'URRS'&#10;AND A1.año &lt; ALL&#10;  (  SELECT A2.año&#10;     FROM Aterrizaje A2&#10;     WHERE A2.país = 'EEUU'&#10;  )    &#10;\end{lstlisting}&#10;\end{document}&#10;"/>
  <p:tag name="IGUANATEXSIZE" val="16"/>
  <p:tag name="IGUANATEXCURSOR" val="3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1707,2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hline&#10;\sch{nave} &amp; \sch{planeta} &amp; \sch{pais} &amp; \sch{año} \\%&amp; \sch{radio} &amp; \sch{grav} &amp; \sch{días} &amp; \sch{años} &amp; \sch{temp}  &amp; \sch{anillo} \\&#10;\hline &#10;Beagle 2 &amp; Marte &amp; ESA &amp; 2003\\&#10;Venera 3 &amp; Venus &amp; URRS &amp; 1966\\&#10;Viking 1 &amp; Marte &amp; EEUU &amp; 1976\\&#10;\hline&#10;\end{tabular}&#10;&#10;&#10;&#10;&#10;&#10;\end{document}"/>
  <p:tag name="IGUANATEXSIZE" val="15"/>
  <p:tag name="IGUANATEXCURSOR" val="4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1707,2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hline&#10;\sch{nave} &amp; \sch{planeta} &amp; \sch{pais} &amp; \sch{año} \\%&amp; \sch{radio} &amp; \sch{grav} &amp; \sch{días} &amp; \sch{años} &amp; \sch{temp}  &amp; \sch{anillo} \\&#10;\hline &#10;Beagle 2 &amp; Marte &amp; ESA &amp; 2003\\&#10;Venera 3 &amp; Venus &amp; URRS &amp; 1966\\&#10;Viking 1 &amp; Marte &amp; EEUU &amp; 1976\\&#10;\hline&#10;\end{tabular}&#10;&#10;&#10;&#10;&#10;&#10;\end{document}"/>
  <p:tag name="IGUANATEXSIZE" val="15"/>
  <p:tag name="IGUANATEXCURSOR" val="4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84,1373"/>
  <p:tag name="ORIGINALWIDTH" val="1821,25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*&#10;FROM Aterrizaje A1&#10;WHERE A1.año &lt;= ALL&#10;  (  SELECT A2.año&#10;     FROM Aterrizaje A2&#10;     WHERE A2.país = A1.país&#10;  )    &#10;\end{lstlisting}&#10;\end{document}&#10;"/>
  <p:tag name="IGUANATEXSIZE" val="16"/>
  <p:tag name="IGUANATEXCURSOR" val="39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1584,22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&#10;$\neg p, p \wedge q, p \vee q, p \Rightarrow q, \exists \rlt{R}(p), \forall \rlt{R}(p)$&#10;\end{document}&#10;"/>
  <p:tag name="IGUANATEXSIZE" val="28"/>
  <p:tag name="IGUANATEXCURSOR" val="3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5,136"/>
  <p:tag name="ORIGINALWIDTH" val="2004,2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&#10;FROM Planeta P1&#10;WHERE P1.grav &gt; &#10; ( SELECT P2.grav&#10;   FROM Planeta P2&#10;   WHERE P2.nombre = 'Tierra' )&#10;ORDER BY P1.dist DESC&#10;\end{lstlisting}&#10;\end{document}&#10;"/>
  <p:tag name="IGUANATEXSIZE" val="16"/>
  <p:tag name="IGUANATEXCURSOR" val="39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501,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nombre}\\%&amp; \sch{radio} &amp; \sch{grav} &amp; \sch{días} &amp; \sch{años} &amp; \sch{temp}  &amp; \sch{anillo} \\&#10;\hline &#10;Neptuno\\&#10;Júpiter\\\hline&#10;\end{tabular}&#10;&#10;&#10;&#10;&#10;&#10;\end{document}"/>
  <p:tag name="IGUANATEXSIZE" val="15"/>
  <p:tag name="IGUANATEXCURSOR" val="39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5,136"/>
  <p:tag name="ORIGINALWIDTH" val="1546,71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&#10;FROM Planeta P1&#10;WHERE P1.grav &gt; &#10; ( SELECT P2.grav&#10;   FROM Planeta P2&#10;   WHERE P2.temp &gt; 300 )&#10;ORDER BY P1.dist DESC&#10;\end{lstlisting}&#10;\end{document}&#10;"/>
  <p:tag name="IGUANATEXSIZE" val="16"/>
  <p:tag name="IGUANATEXCURSOR" val="3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9,275"/>
  <p:tag name="ORIGINALWIDTH" val="1692,98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tt&#10;\begin{tabular}{l}&#10;{\color{red}\textbf{Error:}}\\ &#10;La tabla devolió más de una fila&#10;\end{tabular}&#10;&#10;&#10;&#10;&#10;&#10;\end{document}"/>
  <p:tag name="IGUANATEXSIZE" val="15"/>
  <p:tag name="IGUANATEXCURSOR" val="3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5,136"/>
  <p:tag name="ORIGINALWIDTH" val="2004,2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&#10;FROM Planeta P1&#10;WHERE P1.grav &gt; &#10; ( SELECT P2.grav, P2.nombre&#10;   FROM Planeta P2&#10;   WHERE P2.nombre = 'Tierra' )&#10;ORDER BY P1.dist DESC&#10;\end{lstlisting}&#10;\end{document}&#10;"/>
  <p:tag name="IGUANATEXSIZE" val="16"/>
  <p:tag name="IGUANATEXCURSOR" val="35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9,275"/>
  <p:tag name="ORIGINALWIDTH" val="1851,2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tt&#10;\begin{tabular}{l}&#10;{\color{red}\textbf{Error:}}\\ &#10;La tabla devolió más de una columna&#10;\end{tabular}&#10;&#10;&#10;&#10;&#10;&#10;\end{document}"/>
  <p:tag name="IGUANATEXSIZE" val="15"/>
  <p:tag name="IGUANATEXCURSOR" val="32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34,8665"/>
  <p:tag name="ORIGINALWIDTH" val="2086,79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S1.nombre, S1.planeta&#10;FROM Satélite S1&#10;WHERE (S1.año, S1.descubridor) =&#10; ( SELECT S2.año, S2.descubridor&#10;   FROM Satélite S2&#10;   WHERE S2.nombre = 'Ío' )&#10;\end{lstlisting}&#10;\end{document}&#10;"/>
  <p:tag name="IGUANATEXSIZE" val="16"/>
  <p:tag name="IGUANATEXCURSOR" val="43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8,0862"/>
  <p:tag name="ORIGINALWIDTH" val="1056,8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 r r r r}&#10;\hline&#10;\sch{nombre} &amp; \sch{planeta}\\%&amp; \sch{radio} &amp; \sch{grav} &amp; \sch{días} &amp; \sch{años} &amp; \sch{temp}  &amp; \sch{anillo} \\&#10;\hline&#10;Ío &amp; Júpiter\\ &#10;Calisto &amp; Júpiter\\&#10;Europa &amp; Júpiter\\&#10;Ganímedes &amp; Júpiter\\\hline&#10;\end{tabular}&#10;&#10;&#10;&#10;&#10;&#10;\end{document}"/>
  <p:tag name="IGUANATEXSIZE" val="15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2,1189"/>
  <p:tag name="ORIGINALWIDTH" val="2803,14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S1.nombre, S1.planeta&#10;FROM Satélite S1&#10;WHERE (S1.año, S1.descubridor) =&#10; ( SELECT S2.año, S2.descubridor, S2.nombre&#10;   FROM Satélite S2&#10;   WHERE S2.planeta = 'Júpiter' )&#10;\end{lstlisting}&#10;\end{document}&#10;"/>
  <p:tag name="IGUANATEXSIZE" val="16"/>
  <p:tag name="IGUANATEXCURSOR" val="4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9,275"/>
  <p:tag name="ORIGINALWIDTH" val="2215,0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tt&#10;\begin{tabular}{l}&#10;{\color{red}\textbf{Error:}}\\ &#10;La subconsulta devuela demasiadas columnas&#10;\end{tabular}&#10;&#10;&#10;&#10;&#10;&#10;\end{document}"/>
  <p:tag name="IGUANATEXSIZE" val="15"/>
  <p:tag name="IGUANATEXCURSOR" val="32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2,1189"/>
  <p:tag name="ORIGINALWIDTH" val="2134,79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S1.nombre, S1.planeta&#10;FROM Satélite S1&#10;WHERE (S1.año, S1.descubridor) =&#10; ( SELECT S2.año, S2.descubridor&#10;   FROM Satélite S2&#10;   WHERE S2.planeta = 'Júpiter' )&#10;\end{lstlisting}&#10;\end{document}&#10;"/>
  <p:tag name="IGUANATEXSIZE" val="16"/>
  <p:tag name="IGUANATEXCURSOR" val="44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9,275"/>
  <p:tag name="ORIGINALWIDTH" val="1692,98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tt&#10;\begin{tabular}{l}&#10;{\color{red}\textbf{Error:}}\\ &#10;La tabla devolió más de una fila&#10;\end{tabular}&#10;&#10;&#10;&#10;&#10;&#10;\end{document}"/>
  <p:tag name="IGUANATEXSIZE" val="15"/>
  <p:tag name="IGUANATEXCURSOR" val="3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2,1189"/>
  <p:tag name="ORIGINALWIDTH" val="2152,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S1.nombre, S1.planeta&#10;FROM Satélite S1&#10;WHERE (S1.año, S1.descubridor) IN&#10; ( SELECT S2.año, S2.descubridor&#10;   FROM Satélite S2&#10;   WHERE S2.planeta = 'Júpiter' )&#10;\end{lstlisting}&#10;\end{document}&#10;"/>
  <p:tag name="IGUANATEXSIZE" val="16"/>
  <p:tag name="IGUANATEXCURSOR" val="2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8,0862"/>
  <p:tag name="ORIGINALWIDTH" val="1056,8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 r r r r}&#10;\hline&#10;\sch{nombre} &amp; \sch{planeta}\\%&amp; \sch{radio} &amp; \sch{grav} &amp; \sch{días} &amp; \sch{años} &amp; \sch{temp}  &amp; \sch{anillo} \\&#10;\hline&#10;Ío &amp; Júpiter\\ &#10;Calisto &amp; Júpiter\\&#10;Europa &amp; Júpiter\\&#10;Ganímedes &amp; Júpiter\\\hline&#10;\end{tabular}&#10;&#10;&#10;&#10;&#10;&#10;\end{document}"/>
  <p:tag name="IGUANATEXSIZE" val="15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50,702"/>
  <p:tag name="ORIGINALWIDTH" val="2346,32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, grav&#10;FROM&#10; ( SELECT A1.planeta&#10;   FROM Aterrizaje A1, Aterrizaje A2 &#10;   WHERE A1.planeta=A2.planeta &#10;   AND A1.país&lt;&gt;A2.país ) Multi,&#10; Planeta&#10;WHERE nombre=Multi.planeta&#10;  AND grav &gt; 8.0&#10;ORDER BY grav&#10;\end{lstlisting}&#10;\end{document}&#10;"/>
  <p:tag name="IGUANATEXSIZE" val="16"/>
  <p:tag name="IGUANATEXCURSOR" val="42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780,858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nombre} &amp; \sch{grav}\\%&amp; \sch{radio} &amp; \sch{grav} &amp; \sch{días} &amp; \sch{años} &amp; \sch{temp}  &amp; \sch{anillo} \\&#10;\hline &#10;Venus &amp; 8.9 \\&#10;Venus &amp; 8.9 \\\hline&#10;\end{tabular}&#10;&#10;&#10;&#10;&#10;&#10;\end{document}"/>
  <p:tag name="IGUANATEXSIZE" val="15"/>
  <p:tag name="IGUANATEXCURSOR" val="29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92,902"/>
  <p:tag name="ORIGINALWIDTH" val="1404,94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\texttt{{\ckw COUNT} ([{\ckw DISTINCT}] \sch{A})}&#10;\item \texttt{{\ckw SUM} ([{\ckw DISTINCT}] \sch{A})}&#10;\item \texttt{{\ckw AVG} ([{\ckw DISTINCT}] \sch{A})}&#10;\item \texttt{{\ckw MAX} (\sch{A})}&#10;\item \texttt{{\ckw MIN} (\sch{A})}&#10;\end{itemize}&#10;\end{document}&#10;"/>
  <p:tag name="IGUANATEXSIZE" val="27"/>
  <p:tag name="IGUANATEXCURSOR" val="4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4,0369"/>
  <p:tag name="ORIGINALWIDTH" val="2017,03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COUNT(planeta) AS conteo&#10;FROM Aterrizaje&#10;\end{lstlisting}&#10;\end{document}&#10;"/>
  <p:tag name="IGUANATEXSIZE" val="16"/>
  <p:tag name="IGUANATEXCURSOR" val="2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429,8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conteo}\\\hline &#10;7\\&#10;\hline&#10;\end{tabular}&#10;&#10;&#10;&#10;&#10;&#10;\end{document}"/>
  <p:tag name="IGUANATEXSIZE" val="15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4,0369"/>
  <p:tag name="ORIGINALWIDTH" val="2605,11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COUNT(DISTINCT planeta) AS conteo&#10;FROM Aterrizaje&#10;\end{lstlisting}&#10;\end{document}&#10;"/>
  <p:tag name="IGUANATEXSIZE" val="16"/>
  <p:tag name="IGUANATEXCURSOR" val="3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429,8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conteo}\\\hline &#10;4\\&#10;\hline&#10;\end{tabular}&#10;&#10;&#10;&#10;&#10;&#10;\end{document}"/>
  <p:tag name="IGUANATEXSIZE" val="15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4,0369"/>
  <p:tag name="ORIGINALWIDTH" val="2605,11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COUNT(planeta) AS conteo&#10;FROM Aterrizaje&#10;\end{lstlisting}&#10;\end{document}&#10;"/>
  <p:tag name="IGUANATEXSIZE" val="16"/>
  <p:tag name="IGUANATEXCURSOR" val="2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429,8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conteo}\\\hline &#10;7\\&#10;\hline&#10;\end{tabular}&#10;&#10;&#10;&#10;&#10;&#10;\end{document}"/>
  <p:tag name="IGUANATEXSIZE" val="15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4,0369"/>
  <p:tag name="ORIGINALWIDTH" val="1624,72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COUNT(*) AS conteo&#10;FROM Aterrizaje&#10;\end{lstlisting}&#10;\end{document}&#10;"/>
  <p:tag name="IGUANATEXSIZE" val="16"/>
  <p:tag name="IGUANATEXCURSOR" val="2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429,8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conteo}\\\hline &#10;7\\&#10;\hline&#10;\end{tabular}&#10;&#10;&#10;&#10;&#10;&#10;\end{document}"/>
  <p:tag name="IGUANATEXSIZE" val="15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4,0369"/>
  <p:tag name="ORIGINALWIDTH" val="1755,24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AVG(año) AS promedio&#10;FROM Aterrizaje&#10;\end{lstlisting}&#10;\end{document}&#10;"/>
  <p:tag name="IGUANATEXSIZE" val="16"/>
  <p:tag name="IGUANATEXCURSOR" val="28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524,323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conteo}\\\hline &#10;1987,429\\&#10;\hline&#10;\end{tabular}&#10;&#10;&#10;&#10;&#10;&#10;\end{document}"/>
  <p:tag name="IGUANATEXSIZE" val="15"/>
  <p:tag name="IGUANATEXCURSOR" val="288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38001</TotalTime>
  <Words>1313</Words>
  <Application>Microsoft Office PowerPoint</Application>
  <PresentationFormat>On-screen Show (4:3)</PresentationFormat>
  <Paragraphs>245</Paragraphs>
  <Slides>102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09" baseType="lpstr">
      <vt:lpstr>Arial</vt:lpstr>
      <vt:lpstr>Calibri</vt:lpstr>
      <vt:lpstr>Courier New</vt:lpstr>
      <vt:lpstr>Segoe UI Semibold</vt:lpstr>
      <vt:lpstr>Segoe UI Semilight</vt:lpstr>
      <vt:lpstr>Wingdings</vt:lpstr>
      <vt:lpstr>Office Theme</vt:lpstr>
      <vt:lpstr>CC3201-1 Bases de Datos Primavera 2016  Clase 7: SQL (II)</vt:lpstr>
      <vt:lpstr>El Cálculo Relacional (de tuplas)</vt:lpstr>
      <vt:lpstr>SQL en alto nivel</vt:lpstr>
      <vt:lpstr>Los planetas</vt:lpstr>
      <vt:lpstr>Forma básica de una consulta de SQL</vt:lpstr>
      <vt:lpstr>EL TEMA DE HOY …</vt:lpstr>
      <vt:lpstr>PowerPoint Presentation</vt:lpstr>
      <vt:lpstr>Consultas anidadas</vt:lpstr>
      <vt:lpstr>Consultas Anidadas: WHERE/IN</vt:lpstr>
      <vt:lpstr>Consultas Anidadas: WHERE/NOT IN</vt:lpstr>
      <vt:lpstr>Consultas AnidAnidadasadas: WHERE/NOT IN</vt:lpstr>
      <vt:lpstr>Consultas Anidadas: WHERE/EXISTS</vt:lpstr>
      <vt:lpstr>Consultas Anidadas: WHERE/NOT EXISTS</vt:lpstr>
      <vt:lpstr>Consultas Anidadas: WHERE/(NOT) UNIQUE</vt:lpstr>
      <vt:lpstr>Consultas Anidadas: WHERE/ANY (o SOME)</vt:lpstr>
      <vt:lpstr>Consultas Anidadas: WHERE/ALL</vt:lpstr>
      <vt:lpstr>Ejercicio interactivo</vt:lpstr>
      <vt:lpstr>Ejercicio interactivo</vt:lpstr>
      <vt:lpstr>Ejercicio interactivo</vt:lpstr>
      <vt:lpstr>Ejercicio interactivo</vt:lpstr>
      <vt:lpstr>Ejercicio interactivo</vt:lpstr>
      <vt:lpstr>Ejercicio interactivo</vt:lpstr>
      <vt:lpstr>SQL tiene mucha redundancia</vt:lpstr>
      <vt:lpstr>MÁS Consultas anidadas</vt:lpstr>
      <vt:lpstr>Consultas Anidadas: Valor</vt:lpstr>
      <vt:lpstr>Consultas Anidadas: Valor</vt:lpstr>
      <vt:lpstr>Consultas Anidadas: Valor</vt:lpstr>
      <vt:lpstr>Consultas Anidadas: Fila</vt:lpstr>
      <vt:lpstr>Consultas Anidadas: Fila</vt:lpstr>
      <vt:lpstr>Consultas Anidadas: Fila</vt:lpstr>
      <vt:lpstr>Consultas Anidadas: Fila</vt:lpstr>
      <vt:lpstr>Consultas Anidadas: FROM</vt:lpstr>
      <vt:lpstr>Agregación</vt:lpstr>
      <vt:lpstr>Operadores de agregación</vt:lpstr>
      <vt:lpstr>Agregación: COUNT</vt:lpstr>
      <vt:lpstr>Agregación: COUNT DISTINCT</vt:lpstr>
      <vt:lpstr>Agregación: COUNT (DISTINCT afuera)</vt:lpstr>
      <vt:lpstr>Agregación: COUNT(*)</vt:lpstr>
      <vt:lpstr>Agregación: AVG</vt:lpstr>
      <vt:lpstr>Agregación: AVG DISTINCT</vt:lpstr>
      <vt:lpstr>Agregación: AVG (con casting)</vt:lpstr>
      <vt:lpstr>Agregación: MIN</vt:lpstr>
      <vt:lpstr>Agregación: MIN</vt:lpstr>
      <vt:lpstr>Agregación: MIN</vt:lpstr>
      <vt:lpstr>Agregación por planeta: explícitamente</vt:lpstr>
      <vt:lpstr>Agregación por planeta: GROUP BY</vt:lpstr>
      <vt:lpstr>Agregación por planeta: GROUP BY/HAVING</vt:lpstr>
      <vt:lpstr>Agregación por planeta: HAVING/EVERY</vt:lpstr>
      <vt:lpstr>Agregación por planeta: HAVING/ANY</vt:lpstr>
      <vt:lpstr>Ejercicio interactivo</vt:lpstr>
      <vt:lpstr>Ejercicio interactivo</vt:lpstr>
      <vt:lpstr>Ejercicio interactivo</vt:lpstr>
      <vt:lpstr>Ejercicio interactivo</vt:lpstr>
      <vt:lpstr>Limitar resultados</vt:lpstr>
      <vt:lpstr>Sistemas de bases de datos (con SQL)</vt:lpstr>
      <vt:lpstr>Ordenar resultados: ORDER BY [DESC|ASC]</vt:lpstr>
      <vt:lpstr>Devolver n resultados: FETCH FIRST</vt:lpstr>
      <vt:lpstr>Devolver n resultados: LIMIT</vt:lpstr>
      <vt:lpstr>Devolver n resultados: TOP</vt:lpstr>
      <vt:lpstr>Devolver n resultados: ROW_NUMBER()</vt:lpstr>
      <vt:lpstr>Devolver empates: RANK()</vt:lpstr>
      <vt:lpstr>Saltar n resultados: LIMIT + OFFSET</vt:lpstr>
      <vt:lpstr>Ejercicio interactivo</vt:lpstr>
      <vt:lpstr>Ejercicio interactivo</vt:lpstr>
      <vt:lpstr>Ejercicio interactivo</vt:lpstr>
      <vt:lpstr>Ejercicio interactivo</vt:lpstr>
      <vt:lpstr>VALORES NULOS</vt:lpstr>
      <vt:lpstr>Nulos</vt:lpstr>
      <vt:lpstr>Nulos: IS NULL</vt:lpstr>
      <vt:lpstr>Nulos: IS NOT NULL</vt:lpstr>
      <vt:lpstr>Comparación con nulos</vt:lpstr>
      <vt:lpstr>Comparación con nulos</vt:lpstr>
      <vt:lpstr>Comparación con nulos</vt:lpstr>
      <vt:lpstr>Comparación con nulos</vt:lpstr>
      <vt:lpstr>Nulos: COALESCE</vt:lpstr>
      <vt:lpstr>Ejercicio interactivo</vt:lpstr>
      <vt:lpstr>Ejercicio interactivo</vt:lpstr>
      <vt:lpstr>PRODUCTO</vt:lpstr>
      <vt:lpstr>Producto de tablas: CROSS JOIN</vt:lpstr>
      <vt:lpstr>Joins INTERNOS</vt:lpstr>
      <vt:lpstr>Cruzar tablas: JOIN</vt:lpstr>
      <vt:lpstr>Cruzar tablas: EQUI JOIN</vt:lpstr>
      <vt:lpstr>Cruzar tablas: JOIN</vt:lpstr>
      <vt:lpstr>Cruzar tablas: JOIN USING</vt:lpstr>
      <vt:lpstr>Cruzar tablas: NATURAL JOIN</vt:lpstr>
      <vt:lpstr>Cruzar tablas: SELF JOIN</vt:lpstr>
      <vt:lpstr>Cruzar tablas: INNER JOIN</vt:lpstr>
      <vt:lpstr>Joins EXTERNOS</vt:lpstr>
      <vt:lpstr>Cruzar tablas: LEFT [OUTER] JOIN</vt:lpstr>
      <vt:lpstr>Cruzar tablas: RIGHT [OUTER] JOIN</vt:lpstr>
      <vt:lpstr>Cruzar tablas: FULL OUTER JOIN</vt:lpstr>
      <vt:lpstr>Join Interno versus Joins Externos</vt:lpstr>
      <vt:lpstr>Join Interno versus Joins Externos</vt:lpstr>
      <vt:lpstr>MÁS FUNCIONES</vt:lpstr>
      <vt:lpstr>Aritmético</vt:lpstr>
      <vt:lpstr>Aritmético</vt:lpstr>
      <vt:lpstr>Strings</vt:lpstr>
      <vt:lpstr>Condicionales</vt:lpstr>
      <vt:lpstr>LA PROXIMA VEZ, Continuaremos con MÁS: INDEXACIÓN y Optimización </vt:lpstr>
      <vt:lpstr>El horario:</vt:lpstr>
      <vt:lpstr>El control (24 de octubre):</vt:lpstr>
      <vt:lpstr>Preguntas?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CC6202-1 La Web de Datos 2015</dc:title>
  <dc:creator>Aidan Hogan</dc:creator>
  <cp:lastModifiedBy>ahogan</cp:lastModifiedBy>
  <cp:revision>1873</cp:revision>
  <cp:lastPrinted>2016-09-13T22:53:39Z</cp:lastPrinted>
  <dcterms:created xsi:type="dcterms:W3CDTF">2006-08-16T00:00:00Z</dcterms:created>
  <dcterms:modified xsi:type="dcterms:W3CDTF">2016-10-13T16:35:44Z</dcterms:modified>
</cp:coreProperties>
</file>