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notesSlides/notesSlide1.xml" ContentType="application/vnd.openxmlformats-officedocument.presentationml.notesSlide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0"/>
  </p:notesMasterIdLst>
  <p:sldIdLst>
    <p:sldId id="528" r:id="rId2"/>
    <p:sldId id="462" r:id="rId3"/>
    <p:sldId id="1039" r:id="rId4"/>
    <p:sldId id="1080" r:id="rId5"/>
    <p:sldId id="1035" r:id="rId6"/>
    <p:sldId id="1036" r:id="rId7"/>
    <p:sldId id="1037" r:id="rId8"/>
    <p:sldId id="1038" r:id="rId9"/>
    <p:sldId id="1004" r:id="rId10"/>
    <p:sldId id="1002" r:id="rId11"/>
    <p:sldId id="1005" r:id="rId12"/>
    <p:sldId id="1007" r:id="rId13"/>
    <p:sldId id="1006" r:id="rId14"/>
    <p:sldId id="1031" r:id="rId15"/>
    <p:sldId id="1008" r:id="rId16"/>
    <p:sldId id="1010" r:id="rId17"/>
    <p:sldId id="1013" r:id="rId18"/>
    <p:sldId id="1014" r:id="rId19"/>
    <p:sldId id="1016" r:id="rId20"/>
    <p:sldId id="1017" r:id="rId21"/>
    <p:sldId id="1018" r:id="rId22"/>
    <p:sldId id="1022" r:id="rId23"/>
    <p:sldId id="1023" r:id="rId24"/>
    <p:sldId id="1032" r:id="rId25"/>
    <p:sldId id="1081" r:id="rId26"/>
    <p:sldId id="1026" r:id="rId27"/>
    <p:sldId id="1033" r:id="rId28"/>
    <p:sldId id="1082" r:id="rId29"/>
    <p:sldId id="1009" r:id="rId30"/>
    <p:sldId id="1041" r:id="rId31"/>
    <p:sldId id="1034" r:id="rId32"/>
    <p:sldId id="1042" r:id="rId33"/>
    <p:sldId id="1044" r:id="rId34"/>
    <p:sldId id="1045" r:id="rId35"/>
    <p:sldId id="1046" r:id="rId36"/>
    <p:sldId id="1047" r:id="rId37"/>
    <p:sldId id="1048" r:id="rId38"/>
    <p:sldId id="1084" r:id="rId39"/>
    <p:sldId id="1049" r:id="rId40"/>
    <p:sldId id="1051" r:id="rId41"/>
    <p:sldId id="1050" r:id="rId42"/>
    <p:sldId id="1052" r:id="rId43"/>
    <p:sldId id="1053" r:id="rId44"/>
    <p:sldId id="1083" r:id="rId45"/>
    <p:sldId id="1054" r:id="rId46"/>
    <p:sldId id="1056" r:id="rId47"/>
    <p:sldId id="1063" r:id="rId48"/>
    <p:sldId id="1057" r:id="rId49"/>
    <p:sldId id="1058" r:id="rId50"/>
    <p:sldId id="1060" r:id="rId51"/>
    <p:sldId id="1061" r:id="rId52"/>
    <p:sldId id="1062" r:id="rId53"/>
    <p:sldId id="1066" r:id="rId54"/>
    <p:sldId id="1085" r:id="rId55"/>
    <p:sldId id="1067" r:id="rId56"/>
    <p:sldId id="1070" r:id="rId57"/>
    <p:sldId id="1069" r:id="rId58"/>
    <p:sldId id="1071" r:id="rId59"/>
    <p:sldId id="1072" r:id="rId60"/>
    <p:sldId id="1073" r:id="rId61"/>
    <p:sldId id="1074" r:id="rId62"/>
    <p:sldId id="1075" r:id="rId63"/>
    <p:sldId id="1077" r:id="rId64"/>
    <p:sldId id="1078" r:id="rId65"/>
    <p:sldId id="1079" r:id="rId66"/>
    <p:sldId id="989" r:id="rId67"/>
    <p:sldId id="991" r:id="rId68"/>
    <p:sldId id="680" r:id="rId69"/>
  </p:sldIdLst>
  <p:sldSz cx="9144000" cy="6858000" type="screen4x3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900"/>
    <a:srgbClr val="008000"/>
    <a:srgbClr val="0033CC"/>
    <a:srgbClr val="FFFFCC"/>
    <a:srgbClr val="006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94" autoAdjust="0"/>
    <p:restoredTop sz="95501" autoAdjust="0"/>
  </p:normalViewPr>
  <p:slideViewPr>
    <p:cSldViewPr>
      <p:cViewPr varScale="1">
        <p:scale>
          <a:sx n="88" d="100"/>
          <a:sy n="88" d="100"/>
        </p:scale>
        <p:origin x="840" y="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4E300012-02A5-4B9A-BBBE-ECC937BD1D5A}" type="datetimeFigureOut">
              <a:rPr lang="en-IE" smtClean="0"/>
              <a:t>11/10/2016</a:t>
            </a:fld>
            <a:endParaRPr lang="en-I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I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904E58D3-AE56-4AF7-BFDD-CAD04963A4E2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7168693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21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0287775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>
                <a:solidFill>
                  <a:prstClr val="black"/>
                </a:solidFill>
              </a:rPr>
              <a:pPr/>
              <a:t>66</a:t>
            </a:fld>
            <a:endParaRPr lang="en-I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80127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906963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8229600" cy="4906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3600" kern="1200">
          <a:solidFill>
            <a:schemeClr val="bg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tags" Target="../tags/tag31.xml"/><Relationship Id="rId7" Type="http://schemas.openxmlformats.org/officeDocument/2006/relationships/image" Target="../media/image4.png"/><Relationship Id="rId2" Type="http://schemas.openxmlformats.org/officeDocument/2006/relationships/tags" Target="../tags/tag30.xml"/><Relationship Id="rId1" Type="http://schemas.openxmlformats.org/officeDocument/2006/relationships/tags" Target="../tags/tag29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tags" Target="../tags/tag34.xml"/><Relationship Id="rId7" Type="http://schemas.openxmlformats.org/officeDocument/2006/relationships/image" Target="../media/image22.png"/><Relationship Id="rId2" Type="http://schemas.openxmlformats.org/officeDocument/2006/relationships/tags" Target="../tags/tag33.xml"/><Relationship Id="rId1" Type="http://schemas.openxmlformats.org/officeDocument/2006/relationships/tags" Target="../tags/tag32.xml"/><Relationship Id="rId6" Type="http://schemas.openxmlformats.org/officeDocument/2006/relationships/image" Target="../media/image20.png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26.png"/><Relationship Id="rId3" Type="http://schemas.openxmlformats.org/officeDocument/2006/relationships/tags" Target="../tags/tag37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25.png"/><Relationship Id="rId2" Type="http://schemas.openxmlformats.org/officeDocument/2006/relationships/tags" Target="../tags/tag36.xml"/><Relationship Id="rId1" Type="http://schemas.openxmlformats.org/officeDocument/2006/relationships/tags" Target="../tags/tag35.xml"/><Relationship Id="rId6" Type="http://schemas.openxmlformats.org/officeDocument/2006/relationships/tags" Target="../tags/tag40.xml"/><Relationship Id="rId11" Type="http://schemas.openxmlformats.org/officeDocument/2006/relationships/image" Target="../media/image24.png"/><Relationship Id="rId5" Type="http://schemas.openxmlformats.org/officeDocument/2006/relationships/tags" Target="../tags/tag39.xml"/><Relationship Id="rId10" Type="http://schemas.openxmlformats.org/officeDocument/2006/relationships/image" Target="../media/image23.png"/><Relationship Id="rId4" Type="http://schemas.openxmlformats.org/officeDocument/2006/relationships/tags" Target="../tags/tag38.xml"/><Relationship Id="rId9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tags" Target="../tags/tag43.xml"/><Relationship Id="rId7" Type="http://schemas.openxmlformats.org/officeDocument/2006/relationships/image" Target="../media/image3.png"/><Relationship Id="rId2" Type="http://schemas.openxmlformats.org/officeDocument/2006/relationships/tags" Target="../tags/tag42.xml"/><Relationship Id="rId1" Type="http://schemas.openxmlformats.org/officeDocument/2006/relationships/tags" Target="../tags/tag41.xml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7.png"/><Relationship Id="rId4" Type="http://schemas.openxmlformats.org/officeDocument/2006/relationships/tags" Target="../tags/tag44.xml"/><Relationship Id="rId9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tags" Target="../tags/tag47.xml"/><Relationship Id="rId7" Type="http://schemas.openxmlformats.org/officeDocument/2006/relationships/image" Target="../media/image3.png"/><Relationship Id="rId2" Type="http://schemas.openxmlformats.org/officeDocument/2006/relationships/tags" Target="../tags/tag46.xml"/><Relationship Id="rId1" Type="http://schemas.openxmlformats.org/officeDocument/2006/relationships/tags" Target="../tags/tag45.xml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30.png"/><Relationship Id="rId4" Type="http://schemas.openxmlformats.org/officeDocument/2006/relationships/tags" Target="../tags/tag48.xml"/><Relationship Id="rId9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tags" Target="../tags/tag51.xml"/><Relationship Id="rId7" Type="http://schemas.openxmlformats.org/officeDocument/2006/relationships/image" Target="../media/image4.png"/><Relationship Id="rId2" Type="http://schemas.openxmlformats.org/officeDocument/2006/relationships/tags" Target="../tags/tag50.xml"/><Relationship Id="rId1" Type="http://schemas.openxmlformats.org/officeDocument/2006/relationships/tags" Target="../tags/tag49.xml"/><Relationship Id="rId6" Type="http://schemas.openxmlformats.org/officeDocument/2006/relationships/image" Target="../media/image31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32.png"/><Relationship Id="rId4" Type="http://schemas.openxmlformats.org/officeDocument/2006/relationships/tags" Target="../tags/tag52.xml"/><Relationship Id="rId9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tags" Target="../tags/tag55.xml"/><Relationship Id="rId7" Type="http://schemas.openxmlformats.org/officeDocument/2006/relationships/image" Target="../media/image4.png"/><Relationship Id="rId2" Type="http://schemas.openxmlformats.org/officeDocument/2006/relationships/tags" Target="../tags/tag54.xml"/><Relationship Id="rId1" Type="http://schemas.openxmlformats.org/officeDocument/2006/relationships/tags" Target="../tags/tag53.xml"/><Relationship Id="rId6" Type="http://schemas.openxmlformats.org/officeDocument/2006/relationships/image" Target="../media/image33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34.png"/><Relationship Id="rId4" Type="http://schemas.openxmlformats.org/officeDocument/2006/relationships/tags" Target="../tags/tag56.xml"/><Relationship Id="rId9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tags" Target="../tags/tag59.xml"/><Relationship Id="rId7" Type="http://schemas.openxmlformats.org/officeDocument/2006/relationships/image" Target="../media/image35.png"/><Relationship Id="rId2" Type="http://schemas.openxmlformats.org/officeDocument/2006/relationships/tags" Target="../tags/tag58.xml"/><Relationship Id="rId1" Type="http://schemas.openxmlformats.org/officeDocument/2006/relationships/tags" Target="../tags/tag57.xml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36.png"/><Relationship Id="rId4" Type="http://schemas.openxmlformats.org/officeDocument/2006/relationships/tags" Target="../tags/tag60.xml"/><Relationship Id="rId9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tags" Target="../tags/tag63.xml"/><Relationship Id="rId7" Type="http://schemas.openxmlformats.org/officeDocument/2006/relationships/image" Target="../media/image4.png"/><Relationship Id="rId2" Type="http://schemas.openxmlformats.org/officeDocument/2006/relationships/tags" Target="../tags/tag62.xml"/><Relationship Id="rId1" Type="http://schemas.openxmlformats.org/officeDocument/2006/relationships/tags" Target="../tags/tag61.xml"/><Relationship Id="rId6" Type="http://schemas.openxmlformats.org/officeDocument/2006/relationships/notesSlide" Target="../notesSlides/notesSlide1.xml"/><Relationship Id="rId11" Type="http://schemas.openxmlformats.org/officeDocument/2006/relationships/image" Target="../media/image38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37.png"/><Relationship Id="rId4" Type="http://schemas.openxmlformats.org/officeDocument/2006/relationships/tags" Target="../tags/tag64.xml"/><Relationship Id="rId9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tags" Target="../tags/tag67.xml"/><Relationship Id="rId7" Type="http://schemas.openxmlformats.org/officeDocument/2006/relationships/image" Target="../media/image2.png"/><Relationship Id="rId2" Type="http://schemas.openxmlformats.org/officeDocument/2006/relationships/tags" Target="../tags/tag66.xml"/><Relationship Id="rId1" Type="http://schemas.openxmlformats.org/officeDocument/2006/relationships/tags" Target="../tags/tag65.xml"/><Relationship Id="rId6" Type="http://schemas.openxmlformats.org/officeDocument/2006/relationships/image" Target="../media/image39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40.png"/><Relationship Id="rId4" Type="http://schemas.openxmlformats.org/officeDocument/2006/relationships/tags" Target="../tags/tag68.xml"/><Relationship Id="rId9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tags" Target="../tags/tag71.xml"/><Relationship Id="rId7" Type="http://schemas.openxmlformats.org/officeDocument/2006/relationships/image" Target="../media/image3.png"/><Relationship Id="rId2" Type="http://schemas.openxmlformats.org/officeDocument/2006/relationships/tags" Target="../tags/tag70.xml"/><Relationship Id="rId1" Type="http://schemas.openxmlformats.org/officeDocument/2006/relationships/tags" Target="../tags/tag69.xml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42.png"/><Relationship Id="rId4" Type="http://schemas.openxmlformats.org/officeDocument/2006/relationships/tags" Target="../tags/tag72.xml"/><Relationship Id="rId9" Type="http://schemas.openxmlformats.org/officeDocument/2006/relationships/image" Target="../media/image4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tags" Target="../tags/tag75.xml"/><Relationship Id="rId7" Type="http://schemas.openxmlformats.org/officeDocument/2006/relationships/image" Target="../media/image3.png"/><Relationship Id="rId2" Type="http://schemas.openxmlformats.org/officeDocument/2006/relationships/tags" Target="../tags/tag74.xml"/><Relationship Id="rId1" Type="http://schemas.openxmlformats.org/officeDocument/2006/relationships/tags" Target="../tags/tag73.xml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44.png"/><Relationship Id="rId4" Type="http://schemas.openxmlformats.org/officeDocument/2006/relationships/tags" Target="../tags/tag76.xml"/><Relationship Id="rId9" Type="http://schemas.openxmlformats.org/officeDocument/2006/relationships/image" Target="../media/image4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tags" Target="../tags/tag79.xml"/><Relationship Id="rId7" Type="http://schemas.openxmlformats.org/officeDocument/2006/relationships/image" Target="../media/image3.png"/><Relationship Id="rId2" Type="http://schemas.openxmlformats.org/officeDocument/2006/relationships/tags" Target="../tags/tag78.xml"/><Relationship Id="rId1" Type="http://schemas.openxmlformats.org/officeDocument/2006/relationships/tags" Target="../tags/tag77.xml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44.png"/><Relationship Id="rId4" Type="http://schemas.openxmlformats.org/officeDocument/2006/relationships/tags" Target="../tags/tag80.xml"/><Relationship Id="rId9" Type="http://schemas.openxmlformats.org/officeDocument/2006/relationships/image" Target="../media/image45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tags" Target="../tags/tag83.xml"/><Relationship Id="rId7" Type="http://schemas.openxmlformats.org/officeDocument/2006/relationships/image" Target="../media/image3.png"/><Relationship Id="rId2" Type="http://schemas.openxmlformats.org/officeDocument/2006/relationships/tags" Target="../tags/tag82.xml"/><Relationship Id="rId1" Type="http://schemas.openxmlformats.org/officeDocument/2006/relationships/tags" Target="../tags/tag81.xml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46.png"/><Relationship Id="rId4" Type="http://schemas.openxmlformats.org/officeDocument/2006/relationships/tags" Target="../tags/tag84.xml"/><Relationship Id="rId9" Type="http://schemas.openxmlformats.org/officeDocument/2006/relationships/image" Target="../media/image5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tags" Target="../tags/tag87.xml"/><Relationship Id="rId7" Type="http://schemas.openxmlformats.org/officeDocument/2006/relationships/image" Target="../media/image3.png"/><Relationship Id="rId2" Type="http://schemas.openxmlformats.org/officeDocument/2006/relationships/tags" Target="../tags/tag86.xml"/><Relationship Id="rId1" Type="http://schemas.openxmlformats.org/officeDocument/2006/relationships/tags" Target="../tags/tag85.xml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47.png"/><Relationship Id="rId4" Type="http://schemas.openxmlformats.org/officeDocument/2006/relationships/tags" Target="../tags/tag88.xml"/><Relationship Id="rId9" Type="http://schemas.openxmlformats.org/officeDocument/2006/relationships/image" Target="../media/image20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tags" Target="../tags/tag91.xml"/><Relationship Id="rId7" Type="http://schemas.openxmlformats.org/officeDocument/2006/relationships/image" Target="../media/image3.png"/><Relationship Id="rId2" Type="http://schemas.openxmlformats.org/officeDocument/2006/relationships/tags" Target="../tags/tag90.xml"/><Relationship Id="rId1" Type="http://schemas.openxmlformats.org/officeDocument/2006/relationships/tags" Target="../tags/tag89.xml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48.png"/><Relationship Id="rId4" Type="http://schemas.openxmlformats.org/officeDocument/2006/relationships/tags" Target="../tags/tag92.xml"/><Relationship Id="rId9" Type="http://schemas.openxmlformats.org/officeDocument/2006/relationships/image" Target="../media/image20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4.png"/><Relationship Id="rId3" Type="http://schemas.openxmlformats.org/officeDocument/2006/relationships/tags" Target="../tags/tag95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53.png"/><Relationship Id="rId2" Type="http://schemas.openxmlformats.org/officeDocument/2006/relationships/tags" Target="../tags/tag94.xml"/><Relationship Id="rId1" Type="http://schemas.openxmlformats.org/officeDocument/2006/relationships/tags" Target="../tags/tag93.xml"/><Relationship Id="rId6" Type="http://schemas.openxmlformats.org/officeDocument/2006/relationships/tags" Target="../tags/tag98.xml"/><Relationship Id="rId11" Type="http://schemas.openxmlformats.org/officeDocument/2006/relationships/image" Target="../media/image52.png"/><Relationship Id="rId5" Type="http://schemas.openxmlformats.org/officeDocument/2006/relationships/tags" Target="../tags/tag97.xml"/><Relationship Id="rId10" Type="http://schemas.openxmlformats.org/officeDocument/2006/relationships/image" Target="../media/image51.png"/><Relationship Id="rId4" Type="http://schemas.openxmlformats.org/officeDocument/2006/relationships/tags" Target="../tags/tag96.xml"/><Relationship Id="rId9" Type="http://schemas.openxmlformats.org/officeDocument/2006/relationships/image" Target="../media/image5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0.xml"/><Relationship Id="rId4" Type="http://schemas.openxmlformats.org/officeDocument/2006/relationships/image" Target="../media/image6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://db-engines.com/en/ranking/relational+dbms" TargetMode="External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tags" Target="../tags/tag5.xml"/><Relationship Id="rId7" Type="http://schemas.openxmlformats.org/officeDocument/2006/relationships/image" Target="../media/image3.png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6.png"/><Relationship Id="rId4" Type="http://schemas.openxmlformats.org/officeDocument/2006/relationships/tags" Target="../tags/tag6.xml"/><Relationship Id="rId9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tags" Target="../tags/tag103.xml"/><Relationship Id="rId7" Type="http://schemas.openxmlformats.org/officeDocument/2006/relationships/image" Target="../media/image69.png"/><Relationship Id="rId2" Type="http://schemas.openxmlformats.org/officeDocument/2006/relationships/tags" Target="../tags/tag102.xml"/><Relationship Id="rId1" Type="http://schemas.openxmlformats.org/officeDocument/2006/relationships/tags" Target="../tags/tag101.xml"/><Relationship Id="rId6" Type="http://schemas.openxmlformats.org/officeDocument/2006/relationships/image" Target="../media/image68.png"/><Relationship Id="rId5" Type="http://schemas.openxmlformats.org/officeDocument/2006/relationships/image" Target="../media/image67.gif"/><Relationship Id="rId4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4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tags" Target="../tags/tag107.xml"/><Relationship Id="rId7" Type="http://schemas.openxmlformats.org/officeDocument/2006/relationships/image" Target="../media/image74.png"/><Relationship Id="rId2" Type="http://schemas.openxmlformats.org/officeDocument/2006/relationships/tags" Target="../tags/tag106.xml"/><Relationship Id="rId1" Type="http://schemas.openxmlformats.org/officeDocument/2006/relationships/tags" Target="../tags/tag105.xml"/><Relationship Id="rId6" Type="http://schemas.openxmlformats.org/officeDocument/2006/relationships/image" Target="../media/image68.png"/><Relationship Id="rId5" Type="http://schemas.openxmlformats.org/officeDocument/2006/relationships/image" Target="../media/image67.gif"/><Relationship Id="rId4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8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tags" Target="../tags/tag111.xml"/><Relationship Id="rId7" Type="http://schemas.openxmlformats.org/officeDocument/2006/relationships/image" Target="../media/image77.png"/><Relationship Id="rId2" Type="http://schemas.openxmlformats.org/officeDocument/2006/relationships/tags" Target="../tags/tag110.xml"/><Relationship Id="rId1" Type="http://schemas.openxmlformats.org/officeDocument/2006/relationships/tags" Target="../tags/tag109.xml"/><Relationship Id="rId6" Type="http://schemas.openxmlformats.org/officeDocument/2006/relationships/image" Target="../media/image68.png"/><Relationship Id="rId5" Type="http://schemas.openxmlformats.org/officeDocument/2006/relationships/image" Target="../media/image67.gif"/><Relationship Id="rId4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tags" Target="../tags/tag114.xml"/><Relationship Id="rId7" Type="http://schemas.openxmlformats.org/officeDocument/2006/relationships/image" Target="../media/image79.png"/><Relationship Id="rId2" Type="http://schemas.openxmlformats.org/officeDocument/2006/relationships/tags" Target="../tags/tag113.xml"/><Relationship Id="rId1" Type="http://schemas.openxmlformats.org/officeDocument/2006/relationships/tags" Target="../tags/tag112.xml"/><Relationship Id="rId6" Type="http://schemas.openxmlformats.org/officeDocument/2006/relationships/image" Target="../media/image68.png"/><Relationship Id="rId5" Type="http://schemas.openxmlformats.org/officeDocument/2006/relationships/image" Target="../media/image67.gif"/><Relationship Id="rId4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tags" Target="../tags/tag117.xml"/><Relationship Id="rId7" Type="http://schemas.openxmlformats.org/officeDocument/2006/relationships/image" Target="../media/image81.png"/><Relationship Id="rId2" Type="http://schemas.openxmlformats.org/officeDocument/2006/relationships/tags" Target="../tags/tag116.xml"/><Relationship Id="rId1" Type="http://schemas.openxmlformats.org/officeDocument/2006/relationships/tags" Target="../tags/tag115.xml"/><Relationship Id="rId6" Type="http://schemas.openxmlformats.org/officeDocument/2006/relationships/image" Target="../media/image68.png"/><Relationship Id="rId5" Type="http://schemas.openxmlformats.org/officeDocument/2006/relationships/image" Target="../media/image67.gif"/><Relationship Id="rId4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tags" Target="../tags/tag120.xml"/><Relationship Id="rId7" Type="http://schemas.openxmlformats.org/officeDocument/2006/relationships/image" Target="../media/image84.png"/><Relationship Id="rId2" Type="http://schemas.openxmlformats.org/officeDocument/2006/relationships/tags" Target="../tags/tag119.xml"/><Relationship Id="rId1" Type="http://schemas.openxmlformats.org/officeDocument/2006/relationships/tags" Target="../tags/tag118.xml"/><Relationship Id="rId6" Type="http://schemas.openxmlformats.org/officeDocument/2006/relationships/image" Target="../media/image83.png"/><Relationship Id="rId5" Type="http://schemas.openxmlformats.org/officeDocument/2006/relationships/image" Target="../media/image67.gif"/><Relationship Id="rId4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tags" Target="../tags/tag14.xml"/><Relationship Id="rId13" Type="http://schemas.openxmlformats.org/officeDocument/2006/relationships/image" Target="../media/image10.png"/><Relationship Id="rId3" Type="http://schemas.openxmlformats.org/officeDocument/2006/relationships/tags" Target="../tags/tag9.xml"/><Relationship Id="rId7" Type="http://schemas.openxmlformats.org/officeDocument/2006/relationships/tags" Target="../tags/tag13.xml"/><Relationship Id="rId12" Type="http://schemas.openxmlformats.org/officeDocument/2006/relationships/image" Target="../media/image9.png"/><Relationship Id="rId17" Type="http://schemas.openxmlformats.org/officeDocument/2006/relationships/image" Target="../media/image1.png"/><Relationship Id="rId2" Type="http://schemas.openxmlformats.org/officeDocument/2006/relationships/tags" Target="../tags/tag8.xml"/><Relationship Id="rId16" Type="http://schemas.openxmlformats.org/officeDocument/2006/relationships/image" Target="../media/image13.png"/><Relationship Id="rId1" Type="http://schemas.openxmlformats.org/officeDocument/2006/relationships/tags" Target="../tags/tag7.xml"/><Relationship Id="rId6" Type="http://schemas.openxmlformats.org/officeDocument/2006/relationships/tags" Target="../tags/tag12.xml"/><Relationship Id="rId11" Type="http://schemas.openxmlformats.org/officeDocument/2006/relationships/image" Target="../media/image8.png"/><Relationship Id="rId5" Type="http://schemas.openxmlformats.org/officeDocument/2006/relationships/tags" Target="../tags/tag11.xml"/><Relationship Id="rId15" Type="http://schemas.openxmlformats.org/officeDocument/2006/relationships/image" Target="../media/image12.png"/><Relationship Id="rId10" Type="http://schemas.openxmlformats.org/officeDocument/2006/relationships/image" Target="../media/image7.png"/><Relationship Id="rId4" Type="http://schemas.openxmlformats.org/officeDocument/2006/relationships/tags" Target="../tags/tag10.xml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11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tags" Target="../tags/tag123.xml"/><Relationship Id="rId7" Type="http://schemas.openxmlformats.org/officeDocument/2006/relationships/image" Target="../media/image89.png"/><Relationship Id="rId2" Type="http://schemas.openxmlformats.org/officeDocument/2006/relationships/tags" Target="../tags/tag122.xml"/><Relationship Id="rId1" Type="http://schemas.openxmlformats.org/officeDocument/2006/relationships/tags" Target="../tags/tag121.xml"/><Relationship Id="rId6" Type="http://schemas.openxmlformats.org/officeDocument/2006/relationships/image" Target="../media/image88.png"/><Relationship Id="rId5" Type="http://schemas.openxmlformats.org/officeDocument/2006/relationships/image" Target="../media/image67.gif"/><Relationship Id="rId4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tags" Target="../tags/tag126.xml"/><Relationship Id="rId7" Type="http://schemas.openxmlformats.org/officeDocument/2006/relationships/image" Target="../media/image91.png"/><Relationship Id="rId2" Type="http://schemas.openxmlformats.org/officeDocument/2006/relationships/tags" Target="../tags/tag125.xml"/><Relationship Id="rId1" Type="http://schemas.openxmlformats.org/officeDocument/2006/relationships/tags" Target="../tags/tag124.xml"/><Relationship Id="rId6" Type="http://schemas.openxmlformats.org/officeDocument/2006/relationships/image" Target="../media/image90.png"/><Relationship Id="rId5" Type="http://schemas.openxmlformats.org/officeDocument/2006/relationships/image" Target="../media/image67.gif"/><Relationship Id="rId4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tags" Target="../tags/tag129.xml"/><Relationship Id="rId7" Type="http://schemas.openxmlformats.org/officeDocument/2006/relationships/image" Target="../media/image92.png"/><Relationship Id="rId2" Type="http://schemas.openxmlformats.org/officeDocument/2006/relationships/tags" Target="../tags/tag128.xml"/><Relationship Id="rId1" Type="http://schemas.openxmlformats.org/officeDocument/2006/relationships/tags" Target="../tags/tag127.xml"/><Relationship Id="rId6" Type="http://schemas.openxmlformats.org/officeDocument/2006/relationships/image" Target="../media/image67.gif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94.png"/><Relationship Id="rId4" Type="http://schemas.openxmlformats.org/officeDocument/2006/relationships/tags" Target="../tags/tag130.xml"/><Relationship Id="rId9" Type="http://schemas.openxmlformats.org/officeDocument/2006/relationships/image" Target="../media/image68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tags" Target="../tags/tag133.xml"/><Relationship Id="rId7" Type="http://schemas.openxmlformats.org/officeDocument/2006/relationships/image" Target="../media/image95.png"/><Relationship Id="rId2" Type="http://schemas.openxmlformats.org/officeDocument/2006/relationships/tags" Target="../tags/tag132.xml"/><Relationship Id="rId1" Type="http://schemas.openxmlformats.org/officeDocument/2006/relationships/tags" Target="../tags/tag131.xml"/><Relationship Id="rId6" Type="http://schemas.openxmlformats.org/officeDocument/2006/relationships/image" Target="../media/image67.gif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93.png"/><Relationship Id="rId4" Type="http://schemas.openxmlformats.org/officeDocument/2006/relationships/tags" Target="../tags/tag134.xml"/><Relationship Id="rId9" Type="http://schemas.openxmlformats.org/officeDocument/2006/relationships/image" Target="../media/image97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openxmlformats.org/officeDocument/2006/relationships/tags" Target="../tags/tag137.xml"/><Relationship Id="rId7" Type="http://schemas.openxmlformats.org/officeDocument/2006/relationships/image" Target="../media/image96.png"/><Relationship Id="rId2" Type="http://schemas.openxmlformats.org/officeDocument/2006/relationships/tags" Target="../tags/tag136.xml"/><Relationship Id="rId1" Type="http://schemas.openxmlformats.org/officeDocument/2006/relationships/tags" Target="../tags/tag135.xml"/><Relationship Id="rId6" Type="http://schemas.openxmlformats.org/officeDocument/2006/relationships/image" Target="../media/image98.png"/><Relationship Id="rId5" Type="http://schemas.openxmlformats.org/officeDocument/2006/relationships/image" Target="../media/image67.gif"/><Relationship Id="rId4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3" Type="http://schemas.openxmlformats.org/officeDocument/2006/relationships/tags" Target="../tags/tag140.xml"/><Relationship Id="rId7" Type="http://schemas.openxmlformats.org/officeDocument/2006/relationships/image" Target="../media/image100.png"/><Relationship Id="rId2" Type="http://schemas.openxmlformats.org/officeDocument/2006/relationships/tags" Target="../tags/tag139.xml"/><Relationship Id="rId1" Type="http://schemas.openxmlformats.org/officeDocument/2006/relationships/tags" Target="../tags/tag138.xml"/><Relationship Id="rId6" Type="http://schemas.openxmlformats.org/officeDocument/2006/relationships/image" Target="../media/image67.gif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68.png"/><Relationship Id="rId4" Type="http://schemas.openxmlformats.org/officeDocument/2006/relationships/tags" Target="../tags/tag141.xml"/><Relationship Id="rId9" Type="http://schemas.openxmlformats.org/officeDocument/2006/relationships/image" Target="../media/image102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3" Type="http://schemas.openxmlformats.org/officeDocument/2006/relationships/tags" Target="../tags/tag144.xml"/><Relationship Id="rId7" Type="http://schemas.openxmlformats.org/officeDocument/2006/relationships/image" Target="../media/image103.png"/><Relationship Id="rId2" Type="http://schemas.openxmlformats.org/officeDocument/2006/relationships/tags" Target="../tags/tag143.xml"/><Relationship Id="rId1" Type="http://schemas.openxmlformats.org/officeDocument/2006/relationships/tags" Target="../tags/tag142.xml"/><Relationship Id="rId6" Type="http://schemas.openxmlformats.org/officeDocument/2006/relationships/image" Target="../media/image67.gif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68.png"/><Relationship Id="rId4" Type="http://schemas.openxmlformats.org/officeDocument/2006/relationships/tags" Target="../tags/tag145.xml"/><Relationship Id="rId9" Type="http://schemas.openxmlformats.org/officeDocument/2006/relationships/image" Target="../media/image104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3" Type="http://schemas.openxmlformats.org/officeDocument/2006/relationships/tags" Target="../tags/tag148.xml"/><Relationship Id="rId7" Type="http://schemas.openxmlformats.org/officeDocument/2006/relationships/image" Target="../media/image105.png"/><Relationship Id="rId2" Type="http://schemas.openxmlformats.org/officeDocument/2006/relationships/tags" Target="../tags/tag147.xml"/><Relationship Id="rId1" Type="http://schemas.openxmlformats.org/officeDocument/2006/relationships/tags" Target="../tags/tag146.xml"/><Relationship Id="rId6" Type="http://schemas.openxmlformats.org/officeDocument/2006/relationships/image" Target="../media/image67.gif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68.png"/><Relationship Id="rId4" Type="http://schemas.openxmlformats.org/officeDocument/2006/relationships/tags" Target="../tags/tag149.xml"/><Relationship Id="rId9" Type="http://schemas.openxmlformats.org/officeDocument/2006/relationships/image" Target="../media/image106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3" Type="http://schemas.openxmlformats.org/officeDocument/2006/relationships/tags" Target="../tags/tag152.xml"/><Relationship Id="rId7" Type="http://schemas.openxmlformats.org/officeDocument/2006/relationships/image" Target="../media/image107.png"/><Relationship Id="rId2" Type="http://schemas.openxmlformats.org/officeDocument/2006/relationships/tags" Target="../tags/tag151.xml"/><Relationship Id="rId1" Type="http://schemas.openxmlformats.org/officeDocument/2006/relationships/tags" Target="../tags/tag150.xml"/><Relationship Id="rId6" Type="http://schemas.openxmlformats.org/officeDocument/2006/relationships/image" Target="../media/image67.gif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68.png"/><Relationship Id="rId4" Type="http://schemas.openxmlformats.org/officeDocument/2006/relationships/tags" Target="../tags/tag153.xml"/><Relationship Id="rId9" Type="http://schemas.openxmlformats.org/officeDocument/2006/relationships/image" Target="../media/image108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3" Type="http://schemas.openxmlformats.org/officeDocument/2006/relationships/tags" Target="../tags/tag156.xml"/><Relationship Id="rId7" Type="http://schemas.openxmlformats.org/officeDocument/2006/relationships/image" Target="../media/image109.png"/><Relationship Id="rId2" Type="http://schemas.openxmlformats.org/officeDocument/2006/relationships/tags" Target="../tags/tag155.xml"/><Relationship Id="rId1" Type="http://schemas.openxmlformats.org/officeDocument/2006/relationships/tags" Target="../tags/tag154.xml"/><Relationship Id="rId6" Type="http://schemas.openxmlformats.org/officeDocument/2006/relationships/image" Target="../media/image67.gif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68.png"/><Relationship Id="rId4" Type="http://schemas.openxmlformats.org/officeDocument/2006/relationships/tags" Target="../tags/tag157.xml"/><Relationship Id="rId9" Type="http://schemas.openxmlformats.org/officeDocument/2006/relationships/image" Target="../media/image1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tags" Target="../tags/tag17.xml"/><Relationship Id="rId7" Type="http://schemas.openxmlformats.org/officeDocument/2006/relationships/image" Target="../media/image14.png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18.png"/><Relationship Id="rId5" Type="http://schemas.openxmlformats.org/officeDocument/2006/relationships/tags" Target="../tags/tag19.xml"/><Relationship Id="rId10" Type="http://schemas.openxmlformats.org/officeDocument/2006/relationships/image" Target="../media/image17.png"/><Relationship Id="rId4" Type="http://schemas.openxmlformats.org/officeDocument/2006/relationships/tags" Target="../tags/tag18.xml"/><Relationship Id="rId9" Type="http://schemas.openxmlformats.org/officeDocument/2006/relationships/image" Target="../media/image16.pn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tags" Target="../tags/tag160.xml"/><Relationship Id="rId7" Type="http://schemas.openxmlformats.org/officeDocument/2006/relationships/image" Target="../media/image112.png"/><Relationship Id="rId2" Type="http://schemas.openxmlformats.org/officeDocument/2006/relationships/tags" Target="../tags/tag159.xml"/><Relationship Id="rId1" Type="http://schemas.openxmlformats.org/officeDocument/2006/relationships/tags" Target="../tags/tag158.xml"/><Relationship Id="rId6" Type="http://schemas.openxmlformats.org/officeDocument/2006/relationships/image" Target="../media/image111.png"/><Relationship Id="rId5" Type="http://schemas.openxmlformats.org/officeDocument/2006/relationships/image" Target="../media/image67.gif"/><Relationship Id="rId4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tags" Target="../tags/tag163.xml"/><Relationship Id="rId7" Type="http://schemas.openxmlformats.org/officeDocument/2006/relationships/image" Target="../media/image114.png"/><Relationship Id="rId2" Type="http://schemas.openxmlformats.org/officeDocument/2006/relationships/tags" Target="../tags/tag162.xml"/><Relationship Id="rId1" Type="http://schemas.openxmlformats.org/officeDocument/2006/relationships/tags" Target="../tags/tag161.xml"/><Relationship Id="rId6" Type="http://schemas.openxmlformats.org/officeDocument/2006/relationships/image" Target="../media/image113.png"/><Relationship Id="rId5" Type="http://schemas.openxmlformats.org/officeDocument/2006/relationships/image" Target="../media/image67.gif"/><Relationship Id="rId4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4.xml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png"/><Relationship Id="rId3" Type="http://schemas.openxmlformats.org/officeDocument/2006/relationships/tags" Target="../tags/tag167.xml"/><Relationship Id="rId7" Type="http://schemas.openxmlformats.org/officeDocument/2006/relationships/image" Target="../media/image117.png"/><Relationship Id="rId2" Type="http://schemas.openxmlformats.org/officeDocument/2006/relationships/tags" Target="../tags/tag166.xml"/><Relationship Id="rId1" Type="http://schemas.openxmlformats.org/officeDocument/2006/relationships/tags" Target="../tags/tag165.xml"/><Relationship Id="rId6" Type="http://schemas.openxmlformats.org/officeDocument/2006/relationships/image" Target="../media/image116.png"/><Relationship Id="rId5" Type="http://schemas.openxmlformats.org/officeDocument/2006/relationships/image" Target="../media/image67.gif"/><Relationship Id="rId4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png"/><Relationship Id="rId3" Type="http://schemas.openxmlformats.org/officeDocument/2006/relationships/tags" Target="../tags/tag170.xml"/><Relationship Id="rId7" Type="http://schemas.openxmlformats.org/officeDocument/2006/relationships/image" Target="../media/image120.png"/><Relationship Id="rId2" Type="http://schemas.openxmlformats.org/officeDocument/2006/relationships/tags" Target="../tags/tag169.xml"/><Relationship Id="rId1" Type="http://schemas.openxmlformats.org/officeDocument/2006/relationships/tags" Target="../tags/tag168.xml"/><Relationship Id="rId6" Type="http://schemas.openxmlformats.org/officeDocument/2006/relationships/image" Target="../media/image119.png"/><Relationship Id="rId5" Type="http://schemas.openxmlformats.org/officeDocument/2006/relationships/image" Target="../media/image67.gif"/><Relationship Id="rId4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gif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3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tags" Target="../tags/tag28.xml"/><Relationship Id="rId13" Type="http://schemas.openxmlformats.org/officeDocument/2006/relationships/image" Target="../media/image10.png"/><Relationship Id="rId3" Type="http://schemas.openxmlformats.org/officeDocument/2006/relationships/tags" Target="../tags/tag23.xml"/><Relationship Id="rId7" Type="http://schemas.openxmlformats.org/officeDocument/2006/relationships/tags" Target="../tags/tag27.xml"/><Relationship Id="rId12" Type="http://schemas.openxmlformats.org/officeDocument/2006/relationships/image" Target="../media/image9.png"/><Relationship Id="rId17" Type="http://schemas.openxmlformats.org/officeDocument/2006/relationships/image" Target="../media/image1.png"/><Relationship Id="rId2" Type="http://schemas.openxmlformats.org/officeDocument/2006/relationships/tags" Target="../tags/tag22.xml"/><Relationship Id="rId16" Type="http://schemas.openxmlformats.org/officeDocument/2006/relationships/image" Target="../media/image13.png"/><Relationship Id="rId1" Type="http://schemas.openxmlformats.org/officeDocument/2006/relationships/tags" Target="../tags/tag21.xml"/><Relationship Id="rId6" Type="http://schemas.openxmlformats.org/officeDocument/2006/relationships/tags" Target="../tags/tag26.xml"/><Relationship Id="rId11" Type="http://schemas.openxmlformats.org/officeDocument/2006/relationships/image" Target="../media/image8.png"/><Relationship Id="rId5" Type="http://schemas.openxmlformats.org/officeDocument/2006/relationships/tags" Target="../tags/tag25.xml"/><Relationship Id="rId15" Type="http://schemas.openxmlformats.org/officeDocument/2006/relationships/image" Target="../media/image12.png"/><Relationship Id="rId10" Type="http://schemas.openxmlformats.org/officeDocument/2006/relationships/image" Target="../media/image7.png"/><Relationship Id="rId4" Type="http://schemas.openxmlformats.org/officeDocument/2006/relationships/tags" Target="../tags/tag24.xml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828800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s-CL" b="1" dirty="0" smtClean="0"/>
              <a:t>CC3201-1</a:t>
            </a:r>
            <a:r>
              <a:rPr lang="es-ES" b="1" dirty="0" smtClean="0"/>
              <a:t/>
            </a:r>
            <a:br>
              <a:rPr lang="es-ES" b="1" dirty="0" smtClean="0"/>
            </a:br>
            <a:r>
              <a:rPr lang="en-IE" b="1" cap="small" dirty="0" smtClean="0"/>
              <a:t>Bases de </a:t>
            </a:r>
            <a:r>
              <a:rPr lang="en-IE" b="1" cap="small" dirty="0" err="1" smtClean="0"/>
              <a:t>Datos</a:t>
            </a:r>
            <a:r>
              <a:rPr lang="en-IE" b="1" cap="small" dirty="0"/>
              <a:t/>
            </a:r>
            <a:br>
              <a:rPr lang="en-IE" b="1" cap="small" dirty="0"/>
            </a:br>
            <a:r>
              <a:rPr lang="en-IE" b="1" cap="small" dirty="0" smtClean="0"/>
              <a:t>Primavera </a:t>
            </a:r>
            <a:r>
              <a:rPr lang="es-ES" b="1" dirty="0" smtClean="0"/>
              <a:t>2016</a:t>
            </a:r>
            <a:br>
              <a:rPr lang="es-ES" b="1" dirty="0" smtClean="0"/>
            </a:br>
            <a:r>
              <a:rPr lang="es-ES" b="1" dirty="0" smtClean="0"/>
              <a:t/>
            </a:r>
            <a:br>
              <a:rPr lang="es-ES" b="1" dirty="0" smtClean="0"/>
            </a:br>
            <a:r>
              <a:rPr lang="es-ES" b="1" dirty="0" smtClean="0"/>
              <a:t>Clase 6: Cálculo Relacional &amp; SQL (I)</a:t>
            </a:r>
            <a:endParaRPr lang="en-IE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800600"/>
            <a:ext cx="6400800" cy="1295400"/>
          </a:xfrm>
        </p:spPr>
        <p:txBody>
          <a:bodyPr/>
          <a:lstStyle/>
          <a:p>
            <a:r>
              <a:rPr lang="en-IE" dirty="0" smtClean="0"/>
              <a:t>Aidan Hogan</a:t>
            </a:r>
          </a:p>
          <a:p>
            <a:r>
              <a:rPr lang="en-IE" dirty="0" smtClean="0"/>
              <a:t>aidhog@gmail.com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489717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own Arrow 9"/>
          <p:cNvSpPr/>
          <p:nvPr/>
        </p:nvSpPr>
        <p:spPr>
          <a:xfrm>
            <a:off x="28535" y="3606360"/>
            <a:ext cx="6753266" cy="1762124"/>
          </a:xfrm>
          <a:prstGeom prst="downArrow">
            <a:avLst>
              <a:gd name="adj1" fmla="val 87719"/>
              <a:gd name="adj2" fmla="val 50000"/>
            </a:avLst>
          </a:prstGeom>
          <a:gradFill>
            <a:gsLst>
              <a:gs pos="0">
                <a:schemeClr val="dk1">
                  <a:tint val="50000"/>
                  <a:satMod val="300000"/>
                  <a:lumMod val="96000"/>
                  <a:lumOff val="4000"/>
                </a:schemeClr>
              </a:gs>
              <a:gs pos="35000">
                <a:schemeClr val="dk1">
                  <a:tint val="37000"/>
                  <a:satMod val="300000"/>
                  <a:lumMod val="32000"/>
                  <a:lumOff val="68000"/>
                </a:schemeClr>
              </a:gs>
              <a:gs pos="100000">
                <a:schemeClr val="dk1">
                  <a:tint val="15000"/>
                  <a:satMod val="350000"/>
                  <a:lumMod val="10000"/>
                  <a:lumOff val="90000"/>
                </a:schemeClr>
              </a:gs>
            </a:gsLst>
          </a:gradFill>
          <a:ln w="28575">
            <a:prstDash val="dash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1" name="TextBox 10"/>
          <p:cNvSpPr txBox="1"/>
          <p:nvPr/>
        </p:nvSpPr>
        <p:spPr>
          <a:xfrm>
            <a:off x="585767" y="3963143"/>
            <a:ext cx="5638801" cy="830997"/>
          </a:xfrm>
          <a:prstGeom prst="rect">
            <a:avLst/>
          </a:prstGeom>
          <a:noFill/>
          <a:ln w="38100">
            <a:noFill/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400" i="1" dirty="0" smtClean="0"/>
              <a:t>¿Cómo se puede representar esta pregunta en el álgebra relacional?</a:t>
            </a:r>
            <a:endParaRPr lang="es-CL" sz="2400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28600" y="1143000"/>
            <a:ext cx="6248400" cy="2286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13" name="Picture 1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239" y="2362192"/>
            <a:ext cx="6026863" cy="94889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236" y="1257672"/>
            <a:ext cx="4804676" cy="95266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28600" y="5486400"/>
            <a:ext cx="6248400" cy="2286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5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/>
          <a:p>
            <a:r>
              <a:rPr lang="es-CL" dirty="0" smtClean="0"/>
              <a:t>Formalizando demasiadas preguntas</a:t>
            </a:r>
            <a:endParaRPr lang="es-CL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53150" y="3328987"/>
            <a:ext cx="3295650" cy="3724275"/>
          </a:xfrm>
          <a:prstGeom prst="rect">
            <a:avLst/>
          </a:prstGeom>
        </p:spPr>
      </p:pic>
      <p:sp>
        <p:nvSpPr>
          <p:cNvPr id="24" name="Cloud Callout 23"/>
          <p:cNvSpPr/>
          <p:nvPr/>
        </p:nvSpPr>
        <p:spPr>
          <a:xfrm>
            <a:off x="4648200" y="1535865"/>
            <a:ext cx="4800600" cy="1295400"/>
          </a:xfrm>
          <a:prstGeom prst="cloudCallout">
            <a:avLst>
              <a:gd name="adj1" fmla="val 21562"/>
              <a:gd name="adj2" fmla="val 103927"/>
            </a:avLst>
          </a:prstGeom>
          <a:solidFill>
            <a:schemeClr val="lt1">
              <a:alpha val="60000"/>
            </a:schemeClr>
          </a:solidFill>
          <a:ln w="44450">
            <a:solidFill>
              <a:schemeClr val="dk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s-CL" sz="2000" b="1" dirty="0" smtClean="0">
                <a:latin typeface="Bodoni MT Condensed" panose="02070606080606020203" pitchFamily="18" charset="0"/>
              </a:rPr>
              <a:t>¿</a:t>
            </a:r>
            <a:r>
              <a:rPr lang="es-CL" sz="2000" b="1" i="1" dirty="0" smtClean="0">
                <a:latin typeface="Bodoni MT Condensed" panose="02070606080606020203" pitchFamily="18" charset="0"/>
              </a:rPr>
              <a:t>Cuáles marcas de vino tienen un vino de cada región de vinos?</a:t>
            </a:r>
            <a:endParaRPr lang="es-CL" sz="2000" b="1" i="1" dirty="0">
              <a:latin typeface="Bodoni MT Condensed" panose="02070606080606020203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241" y="5612244"/>
            <a:ext cx="1189549" cy="394373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6981371" y="5618724"/>
            <a:ext cx="1905000" cy="400110"/>
          </a:xfrm>
          <a:prstGeom prst="rect">
            <a:avLst/>
          </a:prstGeom>
          <a:solidFill>
            <a:srgbClr val="F9FFD5"/>
          </a:solidFill>
          <a:ln w="41275">
            <a:solidFill>
              <a:srgbClr val="FFC000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000" i="1" dirty="0" smtClean="0">
                <a:solidFill>
                  <a:srgbClr val="FFC000"/>
                </a:solidFill>
              </a:rPr>
              <a:t>Una tarea.</a:t>
            </a:r>
            <a:endParaRPr lang="es-CL" sz="20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2410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600" y="1495426"/>
            <a:ext cx="5524500" cy="3952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423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Down Arrow 39"/>
          <p:cNvSpPr/>
          <p:nvPr/>
        </p:nvSpPr>
        <p:spPr>
          <a:xfrm>
            <a:off x="228600" y="4339626"/>
            <a:ext cx="8658265" cy="960022"/>
          </a:xfrm>
          <a:prstGeom prst="downArrow">
            <a:avLst>
              <a:gd name="adj1" fmla="val 87719"/>
              <a:gd name="adj2" fmla="val 36634"/>
            </a:avLst>
          </a:prstGeom>
          <a:gradFill>
            <a:gsLst>
              <a:gs pos="0">
                <a:schemeClr val="dk1">
                  <a:tint val="50000"/>
                  <a:satMod val="300000"/>
                  <a:lumMod val="96000"/>
                  <a:lumOff val="4000"/>
                </a:schemeClr>
              </a:gs>
              <a:gs pos="35000">
                <a:schemeClr val="dk1">
                  <a:tint val="37000"/>
                  <a:satMod val="300000"/>
                  <a:lumMod val="32000"/>
                  <a:lumOff val="68000"/>
                </a:schemeClr>
              </a:gs>
              <a:gs pos="100000">
                <a:schemeClr val="dk1">
                  <a:tint val="15000"/>
                  <a:satMod val="350000"/>
                  <a:lumMod val="10000"/>
                  <a:lumOff val="90000"/>
                </a:schemeClr>
              </a:gs>
            </a:gsLst>
          </a:gradFill>
          <a:ln w="28575">
            <a:prstDash val="dash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5" name="Rectangle 4"/>
          <p:cNvSpPr/>
          <p:nvPr/>
        </p:nvSpPr>
        <p:spPr>
          <a:xfrm>
            <a:off x="1447798" y="1078277"/>
            <a:ext cx="6248401" cy="114116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/>
              <a:t>La intuición: los pares que no existen</a:t>
            </a:r>
            <a:endParaRPr lang="es-CL" dirty="0"/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8568" y="1152642"/>
            <a:ext cx="6026863" cy="94889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447798" y="5791200"/>
            <a:ext cx="6248400" cy="9144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7" name="Picture 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374" y="6138929"/>
            <a:ext cx="1189549" cy="394373"/>
          </a:xfrm>
          <a:prstGeom prst="rect">
            <a:avLst/>
          </a:prstGeom>
        </p:spPr>
      </p:pic>
      <p:sp>
        <p:nvSpPr>
          <p:cNvPr id="8" name="Down Arrow 7"/>
          <p:cNvSpPr/>
          <p:nvPr/>
        </p:nvSpPr>
        <p:spPr>
          <a:xfrm>
            <a:off x="228600" y="2391739"/>
            <a:ext cx="8658265" cy="1820992"/>
          </a:xfrm>
          <a:prstGeom prst="downArrow">
            <a:avLst>
              <a:gd name="adj1" fmla="val 87719"/>
              <a:gd name="adj2" fmla="val 25582"/>
            </a:avLst>
          </a:prstGeom>
          <a:gradFill>
            <a:gsLst>
              <a:gs pos="0">
                <a:schemeClr val="dk1">
                  <a:tint val="50000"/>
                  <a:satMod val="300000"/>
                  <a:lumMod val="96000"/>
                  <a:lumOff val="4000"/>
                </a:schemeClr>
              </a:gs>
              <a:gs pos="35000">
                <a:schemeClr val="dk1">
                  <a:tint val="37000"/>
                  <a:satMod val="300000"/>
                  <a:lumMod val="32000"/>
                  <a:lumOff val="68000"/>
                </a:schemeClr>
              </a:gs>
              <a:gs pos="100000">
                <a:schemeClr val="dk1">
                  <a:tint val="15000"/>
                  <a:satMod val="350000"/>
                  <a:lumMod val="10000"/>
                  <a:lumOff val="90000"/>
                </a:schemeClr>
              </a:gs>
            </a:gsLst>
          </a:gradFill>
          <a:ln w="28575">
            <a:prstDash val="dash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/>
              <a:t>¿Cómo se pueden computar los pares que no existen?</a:t>
            </a:r>
            <a:endParaRPr lang="es-CL" dirty="0"/>
          </a:p>
        </p:txBody>
      </p:sp>
      <p:pic>
        <p:nvPicPr>
          <p:cNvPr id="15" name="Picture 1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7976" y="4704278"/>
            <a:ext cx="1758136" cy="390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184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Down Arrow 39"/>
          <p:cNvSpPr/>
          <p:nvPr/>
        </p:nvSpPr>
        <p:spPr>
          <a:xfrm>
            <a:off x="228600" y="4339626"/>
            <a:ext cx="8658265" cy="960022"/>
          </a:xfrm>
          <a:prstGeom prst="downArrow">
            <a:avLst>
              <a:gd name="adj1" fmla="val 87719"/>
              <a:gd name="adj2" fmla="val 36634"/>
            </a:avLst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5" name="Rectangle 4"/>
          <p:cNvSpPr/>
          <p:nvPr/>
        </p:nvSpPr>
        <p:spPr>
          <a:xfrm>
            <a:off x="1447798" y="1078277"/>
            <a:ext cx="6248401" cy="114116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La solución completa …</a:t>
            </a:r>
            <a:endParaRPr lang="es-CL" dirty="0"/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8568" y="1152642"/>
            <a:ext cx="6026863" cy="94889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447798" y="5791200"/>
            <a:ext cx="6248400" cy="9144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7" name="Picture 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374" y="6138929"/>
            <a:ext cx="1189549" cy="394373"/>
          </a:xfrm>
          <a:prstGeom prst="rect">
            <a:avLst/>
          </a:prstGeom>
        </p:spPr>
      </p:pic>
      <p:sp>
        <p:nvSpPr>
          <p:cNvPr id="8" name="Down Arrow 7"/>
          <p:cNvSpPr/>
          <p:nvPr/>
        </p:nvSpPr>
        <p:spPr>
          <a:xfrm>
            <a:off x="228600" y="2391739"/>
            <a:ext cx="8658265" cy="1820992"/>
          </a:xfrm>
          <a:prstGeom prst="downArrow">
            <a:avLst>
              <a:gd name="adj1" fmla="val 87719"/>
              <a:gd name="adj2" fmla="val 25582"/>
            </a:avLst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41" name="Picture 40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665" y="2666427"/>
            <a:ext cx="2136045" cy="928702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374" y="4544770"/>
            <a:ext cx="1756738" cy="549733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8811" y="2573604"/>
            <a:ext cx="2556039" cy="1113910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374" y="5963497"/>
            <a:ext cx="1896925" cy="569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26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own Arrow 9"/>
          <p:cNvSpPr/>
          <p:nvPr/>
        </p:nvSpPr>
        <p:spPr>
          <a:xfrm>
            <a:off x="28535" y="3606360"/>
            <a:ext cx="6753266" cy="1762124"/>
          </a:xfrm>
          <a:prstGeom prst="downArrow">
            <a:avLst>
              <a:gd name="adj1" fmla="val 87719"/>
              <a:gd name="adj2" fmla="val 50000"/>
            </a:avLst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2" name="Rectangle 11"/>
          <p:cNvSpPr/>
          <p:nvPr/>
        </p:nvSpPr>
        <p:spPr>
          <a:xfrm>
            <a:off x="228600" y="1143000"/>
            <a:ext cx="6248400" cy="2286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13" name="Picture 1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239" y="2362192"/>
            <a:ext cx="6026863" cy="94889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236" y="1257672"/>
            <a:ext cx="4804676" cy="95266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28600" y="5486400"/>
            <a:ext cx="6248400" cy="2286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5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/>
          <a:p>
            <a:r>
              <a:rPr lang="es-CL" dirty="0" smtClean="0"/>
              <a:t>División (una extensión del algebra clásica)</a:t>
            </a:r>
            <a:endParaRPr lang="es-CL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53150" y="3328987"/>
            <a:ext cx="3295650" cy="3724275"/>
          </a:xfrm>
          <a:prstGeom prst="rect">
            <a:avLst/>
          </a:prstGeom>
        </p:spPr>
      </p:pic>
      <p:sp>
        <p:nvSpPr>
          <p:cNvPr id="24" name="Cloud Callout 23"/>
          <p:cNvSpPr/>
          <p:nvPr/>
        </p:nvSpPr>
        <p:spPr>
          <a:xfrm>
            <a:off x="4648200" y="1535865"/>
            <a:ext cx="4800600" cy="1295400"/>
          </a:xfrm>
          <a:prstGeom prst="cloudCallout">
            <a:avLst>
              <a:gd name="adj1" fmla="val 21562"/>
              <a:gd name="adj2" fmla="val 103927"/>
            </a:avLst>
          </a:prstGeom>
          <a:solidFill>
            <a:schemeClr val="lt1">
              <a:alpha val="60000"/>
            </a:schemeClr>
          </a:solidFill>
          <a:ln w="44450">
            <a:solidFill>
              <a:schemeClr val="dk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s-CL" sz="2000" b="1" dirty="0" smtClean="0">
                <a:latin typeface="Bodoni MT Condensed" panose="02070606080606020203" pitchFamily="18" charset="0"/>
              </a:rPr>
              <a:t>¿</a:t>
            </a:r>
            <a:r>
              <a:rPr lang="es-CL" sz="2000" b="1" i="1" dirty="0" smtClean="0">
                <a:latin typeface="Bodoni MT Condensed" panose="02070606080606020203" pitchFamily="18" charset="0"/>
              </a:rPr>
              <a:t>Cuáles marcas de vino tienen un vino de cada región de vinos?</a:t>
            </a:r>
            <a:endParaRPr lang="es-CL" sz="2000" b="1" i="1" dirty="0">
              <a:latin typeface="Bodoni MT Condensed" panose="02070606080606020203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241" y="5612244"/>
            <a:ext cx="1189549" cy="39437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9269" y="3733684"/>
            <a:ext cx="3183590" cy="241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584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EL CÁLCULO RELACIONAL</a:t>
            </a:r>
            <a:endParaRPr lang="en-I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 dirty="0" smtClean="0"/>
              <a:t>(</a:t>
            </a:r>
            <a:r>
              <a:rPr lang="en-IE" i="1" dirty="0" err="1" smtClean="0"/>
              <a:t>En</a:t>
            </a:r>
            <a:r>
              <a:rPr lang="en-IE" i="1" dirty="0" smtClean="0"/>
              <a:t> breve</a:t>
            </a:r>
            <a:r>
              <a:rPr lang="en-IE" dirty="0" smtClean="0"/>
              <a:t>)</a:t>
            </a:r>
            <a:endParaRPr lang="en-IE" dirty="0"/>
          </a:p>
        </p:txBody>
      </p:sp>
      <p:sp>
        <p:nvSpPr>
          <p:cNvPr id="6" name="TextBox 5"/>
          <p:cNvSpPr txBox="1"/>
          <p:nvPr/>
        </p:nvSpPr>
        <p:spPr>
          <a:xfrm>
            <a:off x="3429000" y="6019800"/>
            <a:ext cx="56787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L" dirty="0" smtClean="0">
                <a:solidFill>
                  <a:prstClr val="black"/>
                </a:solidFill>
              </a:rPr>
              <a:t>Capítulo 4.</a:t>
            </a:r>
            <a:r>
              <a:rPr lang="es-CL" dirty="0" smtClean="0"/>
              <a:t>3</a:t>
            </a:r>
            <a:r>
              <a:rPr lang="es-CL" dirty="0" smtClean="0">
                <a:solidFill>
                  <a:prstClr val="black"/>
                </a:solidFill>
              </a:rPr>
              <a:t> </a:t>
            </a:r>
            <a:r>
              <a:rPr lang="es-CL" dirty="0" err="1" smtClean="0">
                <a:solidFill>
                  <a:prstClr val="black"/>
                </a:solidFill>
              </a:rPr>
              <a:t>Database</a:t>
            </a:r>
            <a:r>
              <a:rPr lang="es-CL" dirty="0" smtClean="0">
                <a:solidFill>
                  <a:prstClr val="black"/>
                </a:solidFill>
              </a:rPr>
              <a:t> Management </a:t>
            </a:r>
            <a:r>
              <a:rPr lang="es-CL" dirty="0" err="1" smtClean="0">
                <a:solidFill>
                  <a:prstClr val="black"/>
                </a:solidFill>
              </a:rPr>
              <a:t>Systems</a:t>
            </a:r>
            <a:r>
              <a:rPr lang="es-CL" dirty="0" smtClean="0">
                <a:solidFill>
                  <a:prstClr val="black"/>
                </a:solidFill>
              </a:rPr>
              <a:t>,</a:t>
            </a:r>
          </a:p>
          <a:p>
            <a:pPr algn="r"/>
            <a:r>
              <a:rPr lang="es-CL" dirty="0" err="1" smtClean="0">
                <a:solidFill>
                  <a:prstClr val="black"/>
                </a:solidFill>
              </a:rPr>
              <a:t>Ramakrishnan</a:t>
            </a:r>
            <a:r>
              <a:rPr lang="es-CL" dirty="0" smtClean="0">
                <a:solidFill>
                  <a:prstClr val="black"/>
                </a:solidFill>
              </a:rPr>
              <a:t> / </a:t>
            </a:r>
            <a:r>
              <a:rPr lang="es-CL" dirty="0" err="1" smtClean="0">
                <a:solidFill>
                  <a:prstClr val="black"/>
                </a:solidFill>
              </a:rPr>
              <a:t>Gehrke</a:t>
            </a:r>
            <a:r>
              <a:rPr lang="es-CL" dirty="0" smtClean="0">
                <a:solidFill>
                  <a:prstClr val="black"/>
                </a:solidFill>
              </a:rPr>
              <a:t> (</a:t>
            </a:r>
            <a:r>
              <a:rPr lang="es-CL" dirty="0" err="1" smtClean="0">
                <a:solidFill>
                  <a:prstClr val="black"/>
                </a:solidFill>
              </a:rPr>
              <a:t>Third</a:t>
            </a:r>
            <a:r>
              <a:rPr lang="es-CL" dirty="0" smtClean="0">
                <a:solidFill>
                  <a:prstClr val="black"/>
                </a:solidFill>
              </a:rPr>
              <a:t> </a:t>
            </a:r>
            <a:r>
              <a:rPr lang="es-CL" dirty="0" err="1" smtClean="0">
                <a:solidFill>
                  <a:prstClr val="black"/>
                </a:solidFill>
              </a:rPr>
              <a:t>Edition</a:t>
            </a:r>
            <a:r>
              <a:rPr lang="es-CL" dirty="0" smtClean="0">
                <a:solidFill>
                  <a:prstClr val="black"/>
                </a:solidFill>
              </a:rPr>
              <a:t>)</a:t>
            </a:r>
            <a:endParaRPr lang="es-CL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3812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4801" y="-180515"/>
            <a:ext cx="9753601" cy="7248145"/>
          </a:xfrm>
          <a:prstGeom prst="rect">
            <a:avLst/>
          </a:prstGeom>
        </p:spPr>
      </p:pic>
      <p:sp>
        <p:nvSpPr>
          <p:cNvPr id="9" name="Cloud Callout 8"/>
          <p:cNvSpPr/>
          <p:nvPr/>
        </p:nvSpPr>
        <p:spPr>
          <a:xfrm>
            <a:off x="5105400" y="1981200"/>
            <a:ext cx="3581400" cy="838200"/>
          </a:xfrm>
          <a:prstGeom prst="cloudCallout">
            <a:avLst>
              <a:gd name="adj1" fmla="val 31402"/>
              <a:gd name="adj2" fmla="val 106133"/>
            </a:avLst>
          </a:prstGeom>
          <a:solidFill>
            <a:schemeClr val="lt1">
              <a:alpha val="60000"/>
            </a:schemeClr>
          </a:solidFill>
          <a:ln w="44450">
            <a:solidFill>
              <a:schemeClr val="dk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s-CL" sz="2000" b="1" i="1" dirty="0" smtClean="0">
                <a:solidFill>
                  <a:schemeClr val="tx1"/>
                </a:solidFill>
                <a:latin typeface="Bodoni MT Condensed" panose="02070606080606020203" pitchFamily="18" charset="0"/>
              </a:rPr>
              <a:t>Maravilloso …</a:t>
            </a:r>
            <a:endParaRPr lang="es-CL" sz="2000" b="1" i="1" dirty="0">
              <a:solidFill>
                <a:schemeClr val="tx1"/>
              </a:solidFill>
              <a:latin typeface="Bodoni MT Condensed" panose="02070606080606020203" pitchFamily="18" charset="0"/>
            </a:endParaRPr>
          </a:p>
        </p:txBody>
      </p:sp>
      <p:sp>
        <p:nvSpPr>
          <p:cNvPr id="10" name="Cloud Callout 9"/>
          <p:cNvSpPr/>
          <p:nvPr/>
        </p:nvSpPr>
        <p:spPr>
          <a:xfrm>
            <a:off x="3657600" y="3662362"/>
            <a:ext cx="3162300" cy="931069"/>
          </a:xfrm>
          <a:prstGeom prst="cloudCallout">
            <a:avLst>
              <a:gd name="adj1" fmla="val 67725"/>
              <a:gd name="adj2" fmla="val -33706"/>
            </a:avLst>
          </a:prstGeom>
          <a:solidFill>
            <a:schemeClr val="lt1">
              <a:alpha val="60000"/>
            </a:schemeClr>
          </a:solidFill>
          <a:ln w="44450">
            <a:solidFill>
              <a:schemeClr val="dk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s-CL" sz="2000" b="1" i="1" dirty="0" smtClean="0">
                <a:solidFill>
                  <a:schemeClr val="tx1"/>
                </a:solidFill>
                <a:latin typeface="Bodoni MT Condensed" panose="02070606080606020203" pitchFamily="18" charset="0"/>
              </a:rPr>
              <a:t>… ¿hay otra forma de formalizar consultas?</a:t>
            </a:r>
            <a:endParaRPr lang="es-CL" sz="2000" b="1" i="1" dirty="0">
              <a:solidFill>
                <a:schemeClr val="tx1"/>
              </a:solidFill>
              <a:latin typeface="Bodoni MT Condensed" panose="02070606080606020203" pitchFamily="18" charset="0"/>
            </a:endParaRPr>
          </a:p>
        </p:txBody>
      </p:sp>
      <p:sp>
        <p:nvSpPr>
          <p:cNvPr id="11" name="Cloud Callout 10"/>
          <p:cNvSpPr/>
          <p:nvPr/>
        </p:nvSpPr>
        <p:spPr>
          <a:xfrm>
            <a:off x="4572000" y="2764631"/>
            <a:ext cx="1762125" cy="838200"/>
          </a:xfrm>
          <a:prstGeom prst="cloudCallout">
            <a:avLst>
              <a:gd name="adj1" fmla="val 138786"/>
              <a:gd name="adj2" fmla="val 47042"/>
            </a:avLst>
          </a:prstGeom>
          <a:solidFill>
            <a:schemeClr val="lt1">
              <a:alpha val="60000"/>
            </a:schemeClr>
          </a:solidFill>
          <a:ln w="44450">
            <a:solidFill>
              <a:schemeClr val="dk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s-CL" sz="2000" b="1" i="1" dirty="0" smtClean="0">
                <a:solidFill>
                  <a:schemeClr val="tx1"/>
                </a:solidFill>
                <a:latin typeface="Bodoni MT Condensed" panose="02070606080606020203" pitchFamily="18" charset="0"/>
              </a:rPr>
              <a:t>… pero …</a:t>
            </a:r>
            <a:endParaRPr lang="es-CL" sz="2000" b="1" i="1" dirty="0">
              <a:solidFill>
                <a:schemeClr val="tx1"/>
              </a:solidFill>
              <a:latin typeface="Bodoni MT Condensed" panose="020706060806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0610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75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own Arrow 6"/>
          <p:cNvSpPr/>
          <p:nvPr/>
        </p:nvSpPr>
        <p:spPr>
          <a:xfrm>
            <a:off x="28534" y="3606360"/>
            <a:ext cx="6981865" cy="1762124"/>
          </a:xfrm>
          <a:prstGeom prst="downArrow">
            <a:avLst>
              <a:gd name="adj1" fmla="val 87719"/>
              <a:gd name="adj2" fmla="val 50000"/>
            </a:avLst>
          </a:prstGeom>
          <a:ln w="25400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7" name="Rectangle 16"/>
          <p:cNvSpPr/>
          <p:nvPr/>
        </p:nvSpPr>
        <p:spPr>
          <a:xfrm>
            <a:off x="228600" y="1143000"/>
            <a:ext cx="6248400" cy="2286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18" name="Picture 1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239" y="2362192"/>
            <a:ext cx="6026863" cy="94889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236" y="1257672"/>
            <a:ext cx="4804676" cy="952660"/>
          </a:xfrm>
          <a:prstGeom prst="rect">
            <a:avLst/>
          </a:prstGeom>
        </p:spPr>
      </p:pic>
      <p:sp>
        <p:nvSpPr>
          <p:cNvPr id="25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 fontScale="90000"/>
          </a:bodyPr>
          <a:lstStyle/>
          <a:p>
            <a:r>
              <a:rPr lang="es-CL" dirty="0"/>
              <a:t>El Cálculo Relacional: </a:t>
            </a:r>
            <a:r>
              <a:rPr lang="es-CL" dirty="0" smtClean="0"/>
              <a:t/>
            </a:r>
            <a:br>
              <a:rPr lang="es-CL" dirty="0" smtClean="0"/>
            </a:br>
            <a:r>
              <a:rPr lang="es-CL" dirty="0"/>
              <a:t>	</a:t>
            </a:r>
            <a:r>
              <a:rPr lang="es-CL" dirty="0" err="1" smtClean="0"/>
              <a:t>Tuplas</a:t>
            </a:r>
            <a:endParaRPr lang="es-CL" dirty="0"/>
          </a:p>
        </p:txBody>
      </p:sp>
      <p:sp>
        <p:nvSpPr>
          <p:cNvPr id="8" name="Rectangle 7"/>
          <p:cNvSpPr/>
          <p:nvPr/>
        </p:nvSpPr>
        <p:spPr>
          <a:xfrm>
            <a:off x="228600" y="5486400"/>
            <a:ext cx="6248400" cy="2286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2" name="Picture 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236" y="5612243"/>
            <a:ext cx="4744641" cy="75238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53150" y="3328987"/>
            <a:ext cx="3295650" cy="3724275"/>
          </a:xfrm>
          <a:prstGeom prst="rect">
            <a:avLst/>
          </a:prstGeom>
        </p:spPr>
      </p:pic>
      <p:sp>
        <p:nvSpPr>
          <p:cNvPr id="24" name="Cloud Callout 23"/>
          <p:cNvSpPr/>
          <p:nvPr/>
        </p:nvSpPr>
        <p:spPr>
          <a:xfrm>
            <a:off x="4648200" y="1535865"/>
            <a:ext cx="4800600" cy="1295400"/>
          </a:xfrm>
          <a:prstGeom prst="cloudCallout">
            <a:avLst>
              <a:gd name="adj1" fmla="val 21562"/>
              <a:gd name="adj2" fmla="val 103927"/>
            </a:avLst>
          </a:prstGeom>
          <a:solidFill>
            <a:schemeClr val="lt1">
              <a:alpha val="60000"/>
            </a:schemeClr>
          </a:solidFill>
          <a:ln w="44450">
            <a:solidFill>
              <a:schemeClr val="dk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s-CL" sz="2000" b="1" i="1" dirty="0">
                <a:latin typeface="Bodoni MT Condensed" panose="02070606080606020203" pitchFamily="18" charset="0"/>
              </a:rPr>
              <a:t>¿Cuáles </a:t>
            </a:r>
            <a:r>
              <a:rPr lang="es-CL" sz="2000" b="1" i="1" dirty="0" smtClean="0">
                <a:latin typeface="Bodoni MT Condensed" panose="02070606080606020203" pitchFamily="18" charset="0"/>
              </a:rPr>
              <a:t>cervezas hay</a:t>
            </a:r>
            <a:r>
              <a:rPr lang="es-CL" sz="2000" b="1" i="1" dirty="0">
                <a:latin typeface="Bodoni MT Condensed" panose="02070606080606020203" pitchFamily="18" charset="0"/>
              </a:rPr>
              <a:t>?</a:t>
            </a:r>
          </a:p>
        </p:txBody>
      </p:sp>
      <p:pic>
        <p:nvPicPr>
          <p:cNvPr id="29" name="Picture 28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3" y="3677094"/>
            <a:ext cx="2567797" cy="517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714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Down Arrow 25"/>
          <p:cNvSpPr/>
          <p:nvPr/>
        </p:nvSpPr>
        <p:spPr>
          <a:xfrm>
            <a:off x="28534" y="3606360"/>
            <a:ext cx="6981865" cy="1762124"/>
          </a:xfrm>
          <a:prstGeom prst="downArrow">
            <a:avLst>
              <a:gd name="adj1" fmla="val 87719"/>
              <a:gd name="adj2" fmla="val 50000"/>
            </a:avLst>
          </a:prstGeom>
          <a:ln w="25400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5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 fontScale="90000"/>
          </a:bodyPr>
          <a:lstStyle/>
          <a:p>
            <a:r>
              <a:rPr lang="es-CL" dirty="0"/>
              <a:t>El Cálculo Relacional: </a:t>
            </a:r>
            <a:r>
              <a:rPr lang="es-CL" dirty="0" smtClean="0"/>
              <a:t/>
            </a:r>
            <a:br>
              <a:rPr lang="es-CL" dirty="0" smtClean="0"/>
            </a:br>
            <a:r>
              <a:rPr lang="es-CL" dirty="0"/>
              <a:t>	</a:t>
            </a:r>
            <a:r>
              <a:rPr lang="es-CL" dirty="0" smtClean="0"/>
              <a:t>Selección</a:t>
            </a:r>
            <a:endParaRPr lang="es-CL" dirty="0"/>
          </a:p>
        </p:txBody>
      </p:sp>
      <p:sp>
        <p:nvSpPr>
          <p:cNvPr id="8" name="Rectangle 7"/>
          <p:cNvSpPr/>
          <p:nvPr/>
        </p:nvSpPr>
        <p:spPr>
          <a:xfrm>
            <a:off x="228600" y="5486400"/>
            <a:ext cx="6248400" cy="2286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236" y="5612242"/>
            <a:ext cx="4743213" cy="56854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53150" y="3328987"/>
            <a:ext cx="3295650" cy="3724275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28600" y="1143000"/>
            <a:ext cx="6248400" cy="2286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12" name="Picture 1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239" y="2362192"/>
            <a:ext cx="6026863" cy="94889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236" y="1257672"/>
            <a:ext cx="4804676" cy="952660"/>
          </a:xfrm>
          <a:prstGeom prst="rect">
            <a:avLst/>
          </a:prstGeom>
        </p:spPr>
      </p:pic>
      <p:sp>
        <p:nvSpPr>
          <p:cNvPr id="24" name="Cloud Callout 23"/>
          <p:cNvSpPr/>
          <p:nvPr/>
        </p:nvSpPr>
        <p:spPr>
          <a:xfrm>
            <a:off x="4648200" y="1535865"/>
            <a:ext cx="4800600" cy="1295400"/>
          </a:xfrm>
          <a:prstGeom prst="cloudCallout">
            <a:avLst>
              <a:gd name="adj1" fmla="val 21562"/>
              <a:gd name="adj2" fmla="val 103927"/>
            </a:avLst>
          </a:prstGeom>
          <a:solidFill>
            <a:schemeClr val="lt1">
              <a:alpha val="60000"/>
            </a:schemeClr>
          </a:solidFill>
          <a:ln w="44450">
            <a:solidFill>
              <a:schemeClr val="dk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s-CL" sz="2000" b="1" i="1" dirty="0">
                <a:latin typeface="Bodoni MT Condensed" panose="02070606080606020203" pitchFamily="18" charset="0"/>
              </a:rPr>
              <a:t>¿Cuáles </a:t>
            </a:r>
            <a:r>
              <a:rPr lang="es-CL" sz="2000" b="1" i="1" dirty="0" smtClean="0">
                <a:latin typeface="Bodoni MT Condensed" panose="02070606080606020203" pitchFamily="18" charset="0"/>
              </a:rPr>
              <a:t>cervezas de la marca </a:t>
            </a:r>
            <a:r>
              <a:rPr lang="es-CL" sz="2000" b="1" i="1" dirty="0">
                <a:latin typeface="Bodoni MT Condensed" panose="02070606080606020203" pitchFamily="18" charset="0"/>
              </a:rPr>
              <a:t>“Austral” hay?</a:t>
            </a:r>
          </a:p>
        </p:txBody>
      </p:sp>
      <p:pic>
        <p:nvPicPr>
          <p:cNvPr id="29" name="Picture 28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3677091"/>
            <a:ext cx="4263804" cy="517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321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Down Arrow 27"/>
          <p:cNvSpPr/>
          <p:nvPr/>
        </p:nvSpPr>
        <p:spPr>
          <a:xfrm>
            <a:off x="28534" y="3606360"/>
            <a:ext cx="6981865" cy="1762124"/>
          </a:xfrm>
          <a:prstGeom prst="downArrow">
            <a:avLst>
              <a:gd name="adj1" fmla="val 87719"/>
              <a:gd name="adj2" fmla="val 50000"/>
            </a:avLst>
          </a:prstGeom>
          <a:ln w="25400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5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 fontScale="90000"/>
          </a:bodyPr>
          <a:lstStyle/>
          <a:p>
            <a:r>
              <a:rPr lang="es-CL" dirty="0"/>
              <a:t>El Cálculo Relacional: </a:t>
            </a:r>
            <a:br>
              <a:rPr lang="es-CL" dirty="0"/>
            </a:br>
            <a:r>
              <a:rPr lang="es-CL" dirty="0" smtClean="0"/>
              <a:t>	Selección (</a:t>
            </a:r>
            <a:r>
              <a:rPr lang="es-CL" dirty="0" smtClean="0">
                <a:solidFill>
                  <a:schemeClr val="tx1"/>
                </a:solidFill>
              </a:rPr>
              <a:t>&gt;</a:t>
            </a:r>
            <a:r>
              <a:rPr lang="es-CL" dirty="0" smtClean="0"/>
              <a:t>,</a:t>
            </a:r>
            <a:r>
              <a:rPr lang="es-CL" dirty="0" smtClean="0">
                <a:solidFill>
                  <a:schemeClr val="tx1"/>
                </a:solidFill>
              </a:rPr>
              <a:t> ∧</a:t>
            </a:r>
            <a:r>
              <a:rPr lang="es-CL" dirty="0" smtClean="0"/>
              <a:t>, etc.)</a:t>
            </a:r>
            <a:endParaRPr lang="es-CL" dirty="0"/>
          </a:p>
        </p:txBody>
      </p:sp>
      <p:sp>
        <p:nvSpPr>
          <p:cNvPr id="8" name="Rectangle 7"/>
          <p:cNvSpPr/>
          <p:nvPr/>
        </p:nvSpPr>
        <p:spPr>
          <a:xfrm>
            <a:off x="228600" y="5486400"/>
            <a:ext cx="6248400" cy="2286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6" name="Picture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237" y="5612241"/>
            <a:ext cx="4645342" cy="38644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53150" y="3328987"/>
            <a:ext cx="3295650" cy="3724275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28600" y="1143000"/>
            <a:ext cx="6248400" cy="2286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13" name="Picture 1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239" y="2362192"/>
            <a:ext cx="6026863" cy="94889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236" y="1257672"/>
            <a:ext cx="4804676" cy="952660"/>
          </a:xfrm>
          <a:prstGeom prst="rect">
            <a:avLst/>
          </a:prstGeom>
        </p:spPr>
      </p:pic>
      <p:sp>
        <p:nvSpPr>
          <p:cNvPr id="24" name="Cloud Callout 23"/>
          <p:cNvSpPr/>
          <p:nvPr/>
        </p:nvSpPr>
        <p:spPr>
          <a:xfrm>
            <a:off x="4648200" y="1535865"/>
            <a:ext cx="4800600" cy="1295400"/>
          </a:xfrm>
          <a:prstGeom prst="cloudCallout">
            <a:avLst>
              <a:gd name="adj1" fmla="val 21562"/>
              <a:gd name="adj2" fmla="val 103927"/>
            </a:avLst>
          </a:prstGeom>
          <a:solidFill>
            <a:schemeClr val="lt1">
              <a:alpha val="60000"/>
            </a:schemeClr>
          </a:solidFill>
          <a:ln w="44450">
            <a:solidFill>
              <a:schemeClr val="dk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s-CL" sz="2000" b="1" i="1" dirty="0" smtClean="0">
                <a:latin typeface="Bodoni MT Condensed" panose="02070606080606020203" pitchFamily="18" charset="0"/>
              </a:rPr>
              <a:t>¿</a:t>
            </a:r>
            <a:r>
              <a:rPr lang="es-CL" sz="2000" b="1" i="1" dirty="0">
                <a:latin typeface="Bodoni MT Condensed" panose="02070606080606020203" pitchFamily="18" charset="0"/>
              </a:rPr>
              <a:t>C</a:t>
            </a:r>
            <a:r>
              <a:rPr lang="es-CL" sz="2000" b="1" i="1" dirty="0" smtClean="0">
                <a:latin typeface="Bodoni MT Condensed" panose="02070606080606020203" pitchFamily="18" charset="0"/>
              </a:rPr>
              <a:t>uáles ales son </a:t>
            </a:r>
          </a:p>
          <a:p>
            <a:pPr algn="ctr"/>
            <a:r>
              <a:rPr lang="es-CL" sz="2000" b="1" i="1" dirty="0" smtClean="0">
                <a:latin typeface="Bodoni MT Condensed" panose="02070606080606020203" pitchFamily="18" charset="0"/>
              </a:rPr>
              <a:t>más fuertes que 4,8?</a:t>
            </a:r>
            <a:endParaRPr lang="es-CL" sz="2000" b="1" i="1" dirty="0">
              <a:latin typeface="Bodoni MT Condensed" panose="02070606080606020203" pitchFamily="18" charset="0"/>
            </a:endParaRPr>
          </a:p>
        </p:txBody>
      </p:sp>
      <p:pic>
        <p:nvPicPr>
          <p:cNvPr id="32" name="Picture 3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6" y="3677094"/>
            <a:ext cx="5280865" cy="518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265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Resumen </a:t>
            </a:r>
            <a:r>
              <a:rPr lang="es-CL" dirty="0"/>
              <a:t>de los contenidos anteriores</a:t>
            </a:r>
            <a:endParaRPr lang="en-I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616444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Down Arrow 15"/>
          <p:cNvSpPr/>
          <p:nvPr/>
        </p:nvSpPr>
        <p:spPr>
          <a:xfrm>
            <a:off x="28534" y="3606360"/>
            <a:ext cx="6981865" cy="1762124"/>
          </a:xfrm>
          <a:prstGeom prst="downArrow">
            <a:avLst>
              <a:gd name="adj1" fmla="val 87719"/>
              <a:gd name="adj2" fmla="val 50000"/>
            </a:avLst>
          </a:prstGeom>
          <a:ln w="25400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8" name="Rectangle 7"/>
          <p:cNvSpPr/>
          <p:nvPr/>
        </p:nvSpPr>
        <p:spPr>
          <a:xfrm>
            <a:off x="228600" y="5486400"/>
            <a:ext cx="6248400" cy="2286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5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 fontScale="90000"/>
          </a:bodyPr>
          <a:lstStyle/>
          <a:p>
            <a:r>
              <a:rPr lang="es-CL" dirty="0"/>
              <a:t>El Cálculo Relacional: </a:t>
            </a:r>
            <a:br>
              <a:rPr lang="es-CL" dirty="0"/>
            </a:br>
            <a:r>
              <a:rPr lang="es-CL" dirty="0"/>
              <a:t>	</a:t>
            </a:r>
            <a:r>
              <a:rPr lang="es-CL" dirty="0" smtClean="0"/>
              <a:t>Proyección</a:t>
            </a:r>
            <a:endParaRPr lang="es-CL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53150" y="3328987"/>
            <a:ext cx="3295650" cy="37242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237" y="5610036"/>
            <a:ext cx="566982" cy="573959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28600" y="1143000"/>
            <a:ext cx="6248400" cy="2286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14" name="Picture 1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239" y="2362192"/>
            <a:ext cx="6026863" cy="94889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236" y="1257672"/>
            <a:ext cx="4804676" cy="952660"/>
          </a:xfrm>
          <a:prstGeom prst="rect">
            <a:avLst/>
          </a:prstGeom>
        </p:spPr>
      </p:pic>
      <p:sp>
        <p:nvSpPr>
          <p:cNvPr id="24" name="Cloud Callout 23"/>
          <p:cNvSpPr/>
          <p:nvPr/>
        </p:nvSpPr>
        <p:spPr>
          <a:xfrm>
            <a:off x="4648200" y="1535865"/>
            <a:ext cx="4800600" cy="1295400"/>
          </a:xfrm>
          <a:prstGeom prst="cloudCallout">
            <a:avLst>
              <a:gd name="adj1" fmla="val 21562"/>
              <a:gd name="adj2" fmla="val 103927"/>
            </a:avLst>
          </a:prstGeom>
          <a:solidFill>
            <a:schemeClr val="lt1">
              <a:alpha val="60000"/>
            </a:schemeClr>
          </a:solidFill>
          <a:ln w="44450">
            <a:solidFill>
              <a:schemeClr val="dk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s-CL" sz="2000" b="1" dirty="0" smtClean="0">
                <a:latin typeface="Bodoni MT Condensed" panose="02070606080606020203" pitchFamily="18" charset="0"/>
              </a:rPr>
              <a:t>Un paso atrás …</a:t>
            </a:r>
          </a:p>
          <a:p>
            <a:pPr algn="ctr"/>
            <a:r>
              <a:rPr lang="es-CL" sz="2000" b="1" i="1" dirty="0" smtClean="0">
                <a:latin typeface="Bodoni MT Condensed" panose="02070606080606020203" pitchFamily="18" charset="0"/>
              </a:rPr>
              <a:t>¿Cuáles tipos de cerveza hay?</a:t>
            </a:r>
            <a:endParaRPr lang="es-CL" sz="2000" b="1" i="1" dirty="0">
              <a:latin typeface="Bodoni MT Condensed" panose="02070606080606020203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4" y="3677093"/>
            <a:ext cx="4115609" cy="517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599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Down Arrow 17"/>
          <p:cNvSpPr/>
          <p:nvPr/>
        </p:nvSpPr>
        <p:spPr>
          <a:xfrm>
            <a:off x="28534" y="3606360"/>
            <a:ext cx="6981865" cy="1762124"/>
          </a:xfrm>
          <a:prstGeom prst="downArrow">
            <a:avLst>
              <a:gd name="adj1" fmla="val 87719"/>
              <a:gd name="adj2" fmla="val 50000"/>
            </a:avLst>
          </a:prstGeom>
          <a:ln w="25400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8" name="Rectangle 7"/>
          <p:cNvSpPr/>
          <p:nvPr/>
        </p:nvSpPr>
        <p:spPr>
          <a:xfrm>
            <a:off x="228600" y="5486400"/>
            <a:ext cx="6248400" cy="2286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5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 fontScale="90000"/>
          </a:bodyPr>
          <a:lstStyle/>
          <a:p>
            <a:r>
              <a:rPr lang="es-CL" dirty="0"/>
              <a:t>El Cálculo </a:t>
            </a:r>
            <a:r>
              <a:rPr lang="es-CL" dirty="0" smtClean="0"/>
              <a:t>Relacional:</a:t>
            </a:r>
            <a:br>
              <a:rPr lang="es-CL" dirty="0" smtClean="0"/>
            </a:br>
            <a:r>
              <a:rPr lang="es-CL" dirty="0"/>
              <a:t>	</a:t>
            </a:r>
            <a:r>
              <a:rPr lang="es-CL" dirty="0" smtClean="0"/>
              <a:t>Selección </a:t>
            </a:r>
            <a:r>
              <a:rPr lang="es-CL" dirty="0"/>
              <a:t>+ </a:t>
            </a:r>
            <a:r>
              <a:rPr lang="es-CL" dirty="0" smtClean="0"/>
              <a:t>Proyección</a:t>
            </a:r>
            <a:endParaRPr lang="es-CL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53150" y="3328987"/>
            <a:ext cx="3295650" cy="3724275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28600" y="1143000"/>
            <a:ext cx="6248400" cy="2286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13" name="Picture 1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239" y="2362192"/>
            <a:ext cx="6026863" cy="94889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236" y="1257672"/>
            <a:ext cx="4804676" cy="952660"/>
          </a:xfrm>
          <a:prstGeom prst="rect">
            <a:avLst/>
          </a:prstGeom>
        </p:spPr>
      </p:pic>
      <p:sp>
        <p:nvSpPr>
          <p:cNvPr id="24" name="Cloud Callout 23"/>
          <p:cNvSpPr/>
          <p:nvPr/>
        </p:nvSpPr>
        <p:spPr>
          <a:xfrm>
            <a:off x="4648200" y="1535865"/>
            <a:ext cx="4800600" cy="1295400"/>
          </a:xfrm>
          <a:prstGeom prst="cloudCallout">
            <a:avLst>
              <a:gd name="adj1" fmla="val 21562"/>
              <a:gd name="adj2" fmla="val 103927"/>
            </a:avLst>
          </a:prstGeom>
          <a:solidFill>
            <a:schemeClr val="lt1">
              <a:alpha val="60000"/>
            </a:schemeClr>
          </a:solidFill>
          <a:ln w="44450">
            <a:solidFill>
              <a:schemeClr val="dk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s-CL" sz="2000" b="1" dirty="0" smtClean="0">
                <a:latin typeface="Bodoni MT Condensed" panose="02070606080606020203" pitchFamily="18" charset="0"/>
              </a:rPr>
              <a:t>Y</a:t>
            </a:r>
            <a:r>
              <a:rPr lang="es-CL" sz="2000" b="1" i="1" dirty="0" smtClean="0">
                <a:latin typeface="Bodoni MT Condensed" panose="02070606080606020203" pitchFamily="18" charset="0"/>
              </a:rPr>
              <a:t> ¿cuáles tipos tienen una cerveza más fuerte que 4,8?</a:t>
            </a:r>
            <a:endParaRPr lang="es-CL" sz="2000" b="1" i="1" dirty="0">
              <a:latin typeface="Bodoni MT Condensed" panose="02070606080606020203" pitchFamily="18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237" y="5610036"/>
            <a:ext cx="468009" cy="39091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4" y="3677095"/>
            <a:ext cx="5603960" cy="517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407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Down Arrow 14"/>
          <p:cNvSpPr/>
          <p:nvPr/>
        </p:nvSpPr>
        <p:spPr>
          <a:xfrm>
            <a:off x="28534" y="3606360"/>
            <a:ext cx="6981865" cy="1762124"/>
          </a:xfrm>
          <a:prstGeom prst="downArrow">
            <a:avLst>
              <a:gd name="adj1" fmla="val 87719"/>
              <a:gd name="adj2" fmla="val 50000"/>
            </a:avLst>
          </a:prstGeom>
          <a:ln w="25400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23" name="Picture 2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4" y="3677095"/>
            <a:ext cx="5811208" cy="7295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28600" y="1143000"/>
            <a:ext cx="6248400" cy="2286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13" name="Picture 1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239" y="2362192"/>
            <a:ext cx="6026863" cy="94889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236" y="1257672"/>
            <a:ext cx="4804676" cy="95266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28600" y="5486400"/>
            <a:ext cx="6248400" cy="2286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5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 fontScale="90000"/>
          </a:bodyPr>
          <a:lstStyle/>
          <a:p>
            <a:r>
              <a:rPr lang="es-CL" dirty="0"/>
              <a:t>El Cálculo Relacional: </a:t>
            </a:r>
            <a:r>
              <a:rPr lang="es-CL" dirty="0" smtClean="0"/>
              <a:t/>
            </a:r>
            <a:br>
              <a:rPr lang="es-CL" dirty="0" smtClean="0"/>
            </a:br>
            <a:r>
              <a:rPr lang="es-CL" dirty="0"/>
              <a:t>	</a:t>
            </a:r>
            <a:r>
              <a:rPr lang="es-CL" dirty="0" smtClean="0"/>
              <a:t>Selección </a:t>
            </a:r>
            <a:r>
              <a:rPr lang="es-CL" dirty="0"/>
              <a:t>+ </a:t>
            </a:r>
            <a:r>
              <a:rPr lang="es-CL" dirty="0" smtClean="0"/>
              <a:t>Proyección + Intersección</a:t>
            </a:r>
            <a:endParaRPr lang="es-CL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53150" y="3328987"/>
            <a:ext cx="3295650" cy="3724275"/>
          </a:xfrm>
          <a:prstGeom prst="rect">
            <a:avLst/>
          </a:prstGeom>
        </p:spPr>
      </p:pic>
      <p:sp>
        <p:nvSpPr>
          <p:cNvPr id="24" name="Cloud Callout 23"/>
          <p:cNvSpPr/>
          <p:nvPr/>
        </p:nvSpPr>
        <p:spPr>
          <a:xfrm>
            <a:off x="4648200" y="1535865"/>
            <a:ext cx="4800600" cy="1295400"/>
          </a:xfrm>
          <a:prstGeom prst="cloudCallout">
            <a:avLst>
              <a:gd name="adj1" fmla="val 21562"/>
              <a:gd name="adj2" fmla="val 103927"/>
            </a:avLst>
          </a:prstGeom>
          <a:solidFill>
            <a:schemeClr val="lt1">
              <a:alpha val="60000"/>
            </a:schemeClr>
          </a:solidFill>
          <a:ln w="44450">
            <a:solidFill>
              <a:schemeClr val="dk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s-CL" sz="2000" b="1" dirty="0" smtClean="0">
                <a:latin typeface="Bodoni MT Condensed" panose="02070606080606020203" pitchFamily="18" charset="0"/>
              </a:rPr>
              <a:t>Estoy curioso</a:t>
            </a:r>
            <a:r>
              <a:rPr lang="es-CL" sz="2000" b="1" i="1" dirty="0" smtClean="0">
                <a:latin typeface="Bodoni MT Condensed" panose="02070606080606020203" pitchFamily="18" charset="0"/>
              </a:rPr>
              <a:t> ¿cuáles marcas de cerveza tienen un ale y un lager?</a:t>
            </a:r>
            <a:endParaRPr lang="es-CL" sz="2000" b="1" i="1" dirty="0">
              <a:latin typeface="Bodoni MT Condensed" panose="02070606080606020203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239" y="5612242"/>
            <a:ext cx="676910" cy="392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8857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228600" y="1143000"/>
            <a:ext cx="6248400" cy="2286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13" name="Picture 1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239" y="2362192"/>
            <a:ext cx="6026863" cy="94889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236" y="1257672"/>
            <a:ext cx="4804676" cy="95266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28600" y="5486400"/>
            <a:ext cx="6248400" cy="2286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5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 fontScale="90000"/>
          </a:bodyPr>
          <a:lstStyle/>
          <a:p>
            <a:r>
              <a:rPr lang="es-CL" dirty="0"/>
              <a:t>El Cálculo Relacional: </a:t>
            </a:r>
            <a:br>
              <a:rPr lang="es-CL" dirty="0"/>
            </a:br>
            <a:r>
              <a:rPr lang="es-CL" dirty="0"/>
              <a:t>	Selección + Proyección + </a:t>
            </a:r>
            <a:r>
              <a:rPr lang="es-CL" dirty="0" smtClean="0"/>
              <a:t>Diferencia</a:t>
            </a:r>
            <a:endParaRPr lang="es-CL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53150" y="3328987"/>
            <a:ext cx="3295650" cy="3724275"/>
          </a:xfrm>
          <a:prstGeom prst="rect">
            <a:avLst/>
          </a:prstGeom>
        </p:spPr>
      </p:pic>
      <p:sp>
        <p:nvSpPr>
          <p:cNvPr id="24" name="Cloud Callout 23"/>
          <p:cNvSpPr/>
          <p:nvPr/>
        </p:nvSpPr>
        <p:spPr>
          <a:xfrm>
            <a:off x="4648200" y="1535865"/>
            <a:ext cx="4800600" cy="1295400"/>
          </a:xfrm>
          <a:prstGeom prst="cloudCallout">
            <a:avLst>
              <a:gd name="adj1" fmla="val 21562"/>
              <a:gd name="adj2" fmla="val 103927"/>
            </a:avLst>
          </a:prstGeom>
          <a:solidFill>
            <a:schemeClr val="lt1">
              <a:alpha val="60000"/>
            </a:schemeClr>
          </a:solidFill>
          <a:ln w="44450">
            <a:solidFill>
              <a:schemeClr val="dk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s-CL" sz="2000" b="1" dirty="0" smtClean="0">
                <a:latin typeface="Bodoni MT Condensed" panose="02070606080606020203" pitchFamily="18" charset="0"/>
              </a:rPr>
              <a:t>Y</a:t>
            </a:r>
            <a:r>
              <a:rPr lang="es-CL" sz="2000" b="1" i="1" dirty="0" smtClean="0">
                <a:latin typeface="Bodoni MT Condensed" panose="02070606080606020203" pitchFamily="18" charset="0"/>
              </a:rPr>
              <a:t> ¿cuáles marcas de cervezas tienen un ale pero no un lager?</a:t>
            </a:r>
            <a:endParaRPr lang="es-CL" sz="2000" b="1" i="1" dirty="0">
              <a:latin typeface="Bodoni MT Condensed" panose="02070606080606020203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239" y="5612243"/>
            <a:ext cx="611377" cy="392587"/>
          </a:xfrm>
          <a:prstGeom prst="rect">
            <a:avLst/>
          </a:prstGeom>
        </p:spPr>
      </p:pic>
      <p:sp>
        <p:nvSpPr>
          <p:cNvPr id="15" name="Down Arrow 14"/>
          <p:cNvSpPr/>
          <p:nvPr/>
        </p:nvSpPr>
        <p:spPr>
          <a:xfrm>
            <a:off x="28534" y="3606360"/>
            <a:ext cx="6981865" cy="1762124"/>
          </a:xfrm>
          <a:prstGeom prst="downArrow">
            <a:avLst>
              <a:gd name="adj1" fmla="val 87719"/>
              <a:gd name="adj2" fmla="val 50000"/>
            </a:avLst>
          </a:prstGeom>
          <a:ln w="25400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19" name="Picture 18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10" y="3677095"/>
            <a:ext cx="5936313" cy="730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487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228600" y="1143000"/>
            <a:ext cx="6248400" cy="2286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13" name="Picture 1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239" y="2362192"/>
            <a:ext cx="6026863" cy="94889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236" y="1257672"/>
            <a:ext cx="4804676" cy="95266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28600" y="5486400"/>
            <a:ext cx="6248400" cy="2286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5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 fontScale="90000"/>
          </a:bodyPr>
          <a:lstStyle/>
          <a:p>
            <a:r>
              <a:rPr lang="es-CL" dirty="0"/>
              <a:t>El Cálculo Relacional: </a:t>
            </a:r>
            <a:br>
              <a:rPr lang="es-CL" dirty="0"/>
            </a:br>
            <a:r>
              <a:rPr lang="es-CL" dirty="0"/>
              <a:t>	Selección + Proyección + </a:t>
            </a:r>
            <a:r>
              <a:rPr lang="es-CL" dirty="0" smtClean="0"/>
              <a:t>Unión</a:t>
            </a:r>
            <a:endParaRPr lang="es-CL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53150" y="3328987"/>
            <a:ext cx="3295650" cy="3724275"/>
          </a:xfrm>
          <a:prstGeom prst="rect">
            <a:avLst/>
          </a:prstGeom>
        </p:spPr>
      </p:pic>
      <p:sp>
        <p:nvSpPr>
          <p:cNvPr id="15" name="Down Arrow 14"/>
          <p:cNvSpPr/>
          <p:nvPr/>
        </p:nvSpPr>
        <p:spPr>
          <a:xfrm>
            <a:off x="28534" y="3606360"/>
            <a:ext cx="6981865" cy="1762124"/>
          </a:xfrm>
          <a:prstGeom prst="downArrow">
            <a:avLst>
              <a:gd name="adj1" fmla="val 87719"/>
              <a:gd name="adj2" fmla="val 50000"/>
            </a:avLst>
          </a:prstGeom>
          <a:ln w="25400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17" name="Picture 16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7" y="3677096"/>
            <a:ext cx="5819795" cy="957692"/>
          </a:xfrm>
          <a:prstGeom prst="rect">
            <a:avLst/>
          </a:prstGeom>
        </p:spPr>
      </p:pic>
      <p:sp>
        <p:nvSpPr>
          <p:cNvPr id="21" name="Cloud Callout 20"/>
          <p:cNvSpPr/>
          <p:nvPr/>
        </p:nvSpPr>
        <p:spPr>
          <a:xfrm>
            <a:off x="4648200" y="1535865"/>
            <a:ext cx="4800600" cy="1295400"/>
          </a:xfrm>
          <a:prstGeom prst="cloudCallout">
            <a:avLst>
              <a:gd name="adj1" fmla="val 21562"/>
              <a:gd name="adj2" fmla="val 103927"/>
            </a:avLst>
          </a:prstGeom>
          <a:solidFill>
            <a:schemeClr val="lt1">
              <a:alpha val="60000"/>
            </a:schemeClr>
          </a:solidFill>
          <a:ln w="44450">
            <a:solidFill>
              <a:schemeClr val="dk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s-CL" sz="2000" b="1" dirty="0" smtClean="0">
                <a:latin typeface="Bodoni MT Condensed" panose="02070606080606020203" pitchFamily="18" charset="0"/>
              </a:rPr>
              <a:t>Y</a:t>
            </a:r>
            <a:r>
              <a:rPr lang="es-CL" sz="2000" b="1" i="1" dirty="0" smtClean="0">
                <a:latin typeface="Bodoni MT Condensed" panose="02070606080606020203" pitchFamily="18" charset="0"/>
              </a:rPr>
              <a:t> ¿cuáles marcas de cervezas tienen un ale o un lager?</a:t>
            </a:r>
            <a:endParaRPr lang="es-CL" sz="2000" b="1" i="1" dirty="0">
              <a:latin typeface="Bodoni MT Condensed" panose="02070606080606020203" pitchFamily="18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240" y="5612243"/>
            <a:ext cx="677525" cy="578404"/>
          </a:xfrm>
          <a:prstGeom prst="rect">
            <a:avLst/>
          </a:prstGeom>
        </p:spPr>
      </p:pic>
      <p:sp>
        <p:nvSpPr>
          <p:cNvPr id="26" name="Down Arrow 25"/>
          <p:cNvSpPr/>
          <p:nvPr/>
        </p:nvSpPr>
        <p:spPr>
          <a:xfrm>
            <a:off x="28534" y="4191000"/>
            <a:ext cx="6981865" cy="1184834"/>
          </a:xfrm>
          <a:prstGeom prst="downArrow">
            <a:avLst>
              <a:gd name="adj1" fmla="val 87719"/>
              <a:gd name="adj2" fmla="val 74756"/>
            </a:avLst>
          </a:prstGeom>
          <a:gradFill>
            <a:gsLst>
              <a:gs pos="0">
                <a:schemeClr val="dk1">
                  <a:tint val="50000"/>
                  <a:satMod val="300000"/>
                  <a:lumMod val="96000"/>
                  <a:lumOff val="4000"/>
                </a:schemeClr>
              </a:gs>
              <a:gs pos="35000">
                <a:schemeClr val="dk1">
                  <a:tint val="37000"/>
                  <a:satMod val="300000"/>
                  <a:lumMod val="32000"/>
                  <a:lumOff val="68000"/>
                </a:schemeClr>
              </a:gs>
              <a:gs pos="100000">
                <a:schemeClr val="dk1">
                  <a:tint val="15000"/>
                  <a:satMod val="350000"/>
                  <a:lumMod val="10000"/>
                  <a:lumOff val="90000"/>
                </a:schemeClr>
              </a:gs>
            </a:gsLst>
          </a:gradFill>
          <a:ln w="28575">
            <a:prstDash val="dash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/>
              <a:t>¿</a:t>
            </a:r>
            <a:r>
              <a:rPr lang="es-CL" i="1" dirty="0" smtClean="0"/>
              <a:t>En el cálculo</a:t>
            </a:r>
            <a:r>
              <a:rPr lang="es-CL" dirty="0" smtClean="0"/>
              <a:t>?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914904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228600" y="1143000"/>
            <a:ext cx="6248400" cy="2286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13" name="Picture 1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239" y="2362192"/>
            <a:ext cx="6026863" cy="94889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236" y="1257672"/>
            <a:ext cx="4804676" cy="95266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28600" y="5486400"/>
            <a:ext cx="6248400" cy="2286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5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 fontScale="90000"/>
          </a:bodyPr>
          <a:lstStyle/>
          <a:p>
            <a:r>
              <a:rPr lang="es-CL" dirty="0"/>
              <a:t>El Cálculo Relacional: </a:t>
            </a:r>
            <a:br>
              <a:rPr lang="es-CL" dirty="0"/>
            </a:br>
            <a:r>
              <a:rPr lang="es-CL" dirty="0"/>
              <a:t>	Selección + Proyección + </a:t>
            </a:r>
            <a:r>
              <a:rPr lang="es-CL" dirty="0" smtClean="0"/>
              <a:t>Unión</a:t>
            </a:r>
            <a:endParaRPr lang="es-CL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53150" y="3328987"/>
            <a:ext cx="3295650" cy="3724275"/>
          </a:xfrm>
          <a:prstGeom prst="rect">
            <a:avLst/>
          </a:prstGeom>
        </p:spPr>
      </p:pic>
      <p:sp>
        <p:nvSpPr>
          <p:cNvPr id="15" name="Down Arrow 14"/>
          <p:cNvSpPr/>
          <p:nvPr/>
        </p:nvSpPr>
        <p:spPr>
          <a:xfrm>
            <a:off x="28534" y="3606360"/>
            <a:ext cx="6981865" cy="1762124"/>
          </a:xfrm>
          <a:prstGeom prst="downArrow">
            <a:avLst>
              <a:gd name="adj1" fmla="val 87719"/>
              <a:gd name="adj2" fmla="val 50000"/>
            </a:avLst>
          </a:prstGeom>
          <a:ln w="25400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7" y="3677096"/>
            <a:ext cx="5816208" cy="959947"/>
          </a:xfrm>
          <a:prstGeom prst="rect">
            <a:avLst/>
          </a:prstGeom>
        </p:spPr>
      </p:pic>
      <p:sp>
        <p:nvSpPr>
          <p:cNvPr id="21" name="Cloud Callout 20"/>
          <p:cNvSpPr/>
          <p:nvPr/>
        </p:nvSpPr>
        <p:spPr>
          <a:xfrm>
            <a:off x="4648200" y="1535865"/>
            <a:ext cx="4800600" cy="1295400"/>
          </a:xfrm>
          <a:prstGeom prst="cloudCallout">
            <a:avLst>
              <a:gd name="adj1" fmla="val 21562"/>
              <a:gd name="adj2" fmla="val 103927"/>
            </a:avLst>
          </a:prstGeom>
          <a:solidFill>
            <a:schemeClr val="lt1">
              <a:alpha val="60000"/>
            </a:schemeClr>
          </a:solidFill>
          <a:ln w="44450">
            <a:solidFill>
              <a:schemeClr val="dk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s-CL" sz="2000" b="1" dirty="0" smtClean="0">
                <a:latin typeface="Bodoni MT Condensed" panose="02070606080606020203" pitchFamily="18" charset="0"/>
              </a:rPr>
              <a:t>Y</a:t>
            </a:r>
            <a:r>
              <a:rPr lang="es-CL" sz="2000" b="1" i="1" dirty="0" smtClean="0">
                <a:latin typeface="Bodoni MT Condensed" panose="02070606080606020203" pitchFamily="18" charset="0"/>
              </a:rPr>
              <a:t> ¿cuáles marcas de cervezas tienen un ale o un lager?</a:t>
            </a:r>
            <a:endParaRPr lang="es-CL" sz="2000" b="1" i="1" dirty="0">
              <a:latin typeface="Bodoni MT Condensed" panose="02070606080606020203" pitchFamily="18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240" y="5612243"/>
            <a:ext cx="677525" cy="578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325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Down Arrow 17"/>
          <p:cNvSpPr/>
          <p:nvPr/>
        </p:nvSpPr>
        <p:spPr>
          <a:xfrm>
            <a:off x="28534" y="3606360"/>
            <a:ext cx="6981865" cy="1762124"/>
          </a:xfrm>
          <a:prstGeom prst="downArrow">
            <a:avLst>
              <a:gd name="adj1" fmla="val 87719"/>
              <a:gd name="adj2" fmla="val 50000"/>
            </a:avLst>
          </a:prstGeom>
          <a:ln w="25400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2" name="Rectangle 11"/>
          <p:cNvSpPr/>
          <p:nvPr/>
        </p:nvSpPr>
        <p:spPr>
          <a:xfrm>
            <a:off x="228600" y="1143000"/>
            <a:ext cx="6248400" cy="2286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13" name="Picture 1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239" y="2362192"/>
            <a:ext cx="6026863" cy="94889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236" y="1257672"/>
            <a:ext cx="4804676" cy="95266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28600" y="5486400"/>
            <a:ext cx="6248400" cy="2286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5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 fontScale="90000"/>
          </a:bodyPr>
          <a:lstStyle/>
          <a:p>
            <a:r>
              <a:rPr lang="es-CL" dirty="0"/>
              <a:t>El Cálculo Relacional: </a:t>
            </a:r>
            <a:br>
              <a:rPr lang="es-CL" dirty="0"/>
            </a:br>
            <a:r>
              <a:rPr lang="es-CL" dirty="0"/>
              <a:t>	</a:t>
            </a:r>
            <a:r>
              <a:rPr lang="es-CL" dirty="0" err="1" smtClean="0"/>
              <a:t>Join</a:t>
            </a:r>
            <a:endParaRPr lang="es-CL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53150" y="3328987"/>
            <a:ext cx="3295650" cy="3724275"/>
          </a:xfrm>
          <a:prstGeom prst="rect">
            <a:avLst/>
          </a:prstGeom>
        </p:spPr>
      </p:pic>
      <p:sp>
        <p:nvSpPr>
          <p:cNvPr id="24" name="Cloud Callout 23"/>
          <p:cNvSpPr/>
          <p:nvPr/>
        </p:nvSpPr>
        <p:spPr>
          <a:xfrm>
            <a:off x="4648200" y="1535865"/>
            <a:ext cx="4800600" cy="1295400"/>
          </a:xfrm>
          <a:prstGeom prst="cloudCallout">
            <a:avLst>
              <a:gd name="adj1" fmla="val 21562"/>
              <a:gd name="adj2" fmla="val 103927"/>
            </a:avLst>
          </a:prstGeom>
          <a:solidFill>
            <a:schemeClr val="lt1">
              <a:alpha val="60000"/>
            </a:schemeClr>
          </a:solidFill>
          <a:ln w="44450">
            <a:solidFill>
              <a:schemeClr val="dk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s-CL" sz="2000" b="1" i="1" dirty="0" smtClean="0">
                <a:latin typeface="Bodoni MT Condensed" panose="02070606080606020203" pitchFamily="18" charset="0"/>
              </a:rPr>
              <a:t>¿Cuáles son los pares de nombres de cervezas donde la primera cerveza sea más fuerte que la segunda?</a:t>
            </a:r>
            <a:endParaRPr lang="es-CL" sz="2000" b="1" i="1" dirty="0">
              <a:latin typeface="Bodoni MT Condensed" panose="02070606080606020203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242" y="5612244"/>
            <a:ext cx="1590129" cy="76648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12" y="3677096"/>
            <a:ext cx="5634797" cy="1181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78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Down Arrow 26"/>
          <p:cNvSpPr/>
          <p:nvPr/>
        </p:nvSpPr>
        <p:spPr>
          <a:xfrm>
            <a:off x="28534" y="3606360"/>
            <a:ext cx="6981865" cy="1762124"/>
          </a:xfrm>
          <a:prstGeom prst="downArrow">
            <a:avLst>
              <a:gd name="adj1" fmla="val 87719"/>
              <a:gd name="adj2" fmla="val 50000"/>
            </a:avLst>
          </a:prstGeom>
          <a:ln w="25400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2" name="Rectangle 11"/>
          <p:cNvSpPr/>
          <p:nvPr/>
        </p:nvSpPr>
        <p:spPr>
          <a:xfrm>
            <a:off x="228600" y="1143000"/>
            <a:ext cx="6248400" cy="2286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13" name="Picture 1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239" y="2362192"/>
            <a:ext cx="6026863" cy="94889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236" y="1257672"/>
            <a:ext cx="4804676" cy="95266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28600" y="5486400"/>
            <a:ext cx="6248400" cy="2286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5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 fontScale="90000"/>
          </a:bodyPr>
          <a:lstStyle/>
          <a:p>
            <a:r>
              <a:rPr lang="es-CL" dirty="0"/>
              <a:t>El Cálculo Relacional: </a:t>
            </a:r>
            <a:r>
              <a:rPr lang="es-CL" dirty="0" smtClean="0"/>
              <a:t/>
            </a:r>
            <a:br>
              <a:rPr lang="es-CL" dirty="0" smtClean="0"/>
            </a:br>
            <a:r>
              <a:rPr lang="es-CL" dirty="0"/>
              <a:t>	</a:t>
            </a:r>
            <a:r>
              <a:rPr lang="es-CL" dirty="0" smtClean="0"/>
              <a:t>División</a:t>
            </a:r>
            <a:endParaRPr lang="es-CL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53150" y="3328987"/>
            <a:ext cx="3295650" cy="3724275"/>
          </a:xfrm>
          <a:prstGeom prst="rect">
            <a:avLst/>
          </a:prstGeom>
        </p:spPr>
      </p:pic>
      <p:sp>
        <p:nvSpPr>
          <p:cNvPr id="24" name="Cloud Callout 23"/>
          <p:cNvSpPr/>
          <p:nvPr/>
        </p:nvSpPr>
        <p:spPr>
          <a:xfrm>
            <a:off x="4648200" y="1535865"/>
            <a:ext cx="4800600" cy="1295400"/>
          </a:xfrm>
          <a:prstGeom prst="cloudCallout">
            <a:avLst>
              <a:gd name="adj1" fmla="val 21562"/>
              <a:gd name="adj2" fmla="val 103927"/>
            </a:avLst>
          </a:prstGeom>
          <a:solidFill>
            <a:schemeClr val="lt1">
              <a:alpha val="60000"/>
            </a:schemeClr>
          </a:solidFill>
          <a:ln w="44450">
            <a:solidFill>
              <a:schemeClr val="dk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s-CL" sz="2000" b="1" dirty="0" smtClean="0">
                <a:latin typeface="Bodoni MT Condensed" panose="02070606080606020203" pitchFamily="18" charset="0"/>
              </a:rPr>
              <a:t>¿</a:t>
            </a:r>
            <a:r>
              <a:rPr lang="es-CL" sz="2000" b="1" i="1" dirty="0" smtClean="0">
                <a:latin typeface="Bodoni MT Condensed" panose="02070606080606020203" pitchFamily="18" charset="0"/>
              </a:rPr>
              <a:t>Cuáles marcas de vino tienen un vino de cada región de vinos?</a:t>
            </a:r>
            <a:endParaRPr lang="es-CL" sz="2000" b="1" i="1" dirty="0">
              <a:latin typeface="Bodoni MT Condensed" panose="02070606080606020203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241" y="5612244"/>
            <a:ext cx="1189549" cy="39437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14" y="3677096"/>
            <a:ext cx="4878781" cy="1110541"/>
          </a:xfrm>
          <a:prstGeom prst="rect">
            <a:avLst/>
          </a:prstGeom>
        </p:spPr>
      </p:pic>
      <p:sp>
        <p:nvSpPr>
          <p:cNvPr id="28" name="Down Arrow 27"/>
          <p:cNvSpPr/>
          <p:nvPr/>
        </p:nvSpPr>
        <p:spPr>
          <a:xfrm>
            <a:off x="28534" y="4191000"/>
            <a:ext cx="6981865" cy="1184834"/>
          </a:xfrm>
          <a:prstGeom prst="downArrow">
            <a:avLst>
              <a:gd name="adj1" fmla="val 87719"/>
              <a:gd name="adj2" fmla="val 74756"/>
            </a:avLst>
          </a:prstGeom>
          <a:gradFill>
            <a:gsLst>
              <a:gs pos="0">
                <a:schemeClr val="dk1">
                  <a:tint val="50000"/>
                  <a:satMod val="300000"/>
                  <a:lumMod val="96000"/>
                  <a:lumOff val="4000"/>
                </a:schemeClr>
              </a:gs>
              <a:gs pos="35000">
                <a:schemeClr val="dk1">
                  <a:tint val="37000"/>
                  <a:satMod val="300000"/>
                  <a:lumMod val="32000"/>
                  <a:lumOff val="68000"/>
                </a:schemeClr>
              </a:gs>
              <a:gs pos="100000">
                <a:schemeClr val="dk1">
                  <a:tint val="15000"/>
                  <a:satMod val="350000"/>
                  <a:lumMod val="10000"/>
                  <a:lumOff val="90000"/>
                </a:schemeClr>
              </a:gs>
            </a:gsLst>
          </a:gradFill>
          <a:ln w="28575">
            <a:prstDash val="dash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/>
              <a:t>¿</a:t>
            </a:r>
            <a:r>
              <a:rPr lang="es-CL" i="1" dirty="0" smtClean="0"/>
              <a:t>En el cálculo</a:t>
            </a:r>
            <a:r>
              <a:rPr lang="es-CL" dirty="0" smtClean="0"/>
              <a:t>?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559695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Down Arrow 26"/>
          <p:cNvSpPr/>
          <p:nvPr/>
        </p:nvSpPr>
        <p:spPr>
          <a:xfrm>
            <a:off x="28534" y="3606360"/>
            <a:ext cx="6981865" cy="1762124"/>
          </a:xfrm>
          <a:prstGeom prst="downArrow">
            <a:avLst>
              <a:gd name="adj1" fmla="val 87719"/>
              <a:gd name="adj2" fmla="val 50000"/>
            </a:avLst>
          </a:prstGeom>
          <a:ln w="25400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2" name="Rectangle 11"/>
          <p:cNvSpPr/>
          <p:nvPr/>
        </p:nvSpPr>
        <p:spPr>
          <a:xfrm>
            <a:off x="228600" y="1143000"/>
            <a:ext cx="6248400" cy="2286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13" name="Picture 1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239" y="2362192"/>
            <a:ext cx="6026863" cy="94889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236" y="1257672"/>
            <a:ext cx="4804676" cy="95266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28600" y="5486400"/>
            <a:ext cx="6248400" cy="2286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5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 fontScale="90000"/>
          </a:bodyPr>
          <a:lstStyle/>
          <a:p>
            <a:r>
              <a:rPr lang="es-CL" dirty="0"/>
              <a:t>El Cálculo Relacional: </a:t>
            </a:r>
            <a:br>
              <a:rPr lang="es-CL" dirty="0"/>
            </a:br>
            <a:r>
              <a:rPr lang="es-CL" dirty="0"/>
              <a:t>	División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53150" y="3328987"/>
            <a:ext cx="3295650" cy="3724275"/>
          </a:xfrm>
          <a:prstGeom prst="rect">
            <a:avLst/>
          </a:prstGeom>
        </p:spPr>
      </p:pic>
      <p:sp>
        <p:nvSpPr>
          <p:cNvPr id="24" name="Cloud Callout 23"/>
          <p:cNvSpPr/>
          <p:nvPr/>
        </p:nvSpPr>
        <p:spPr>
          <a:xfrm>
            <a:off x="4648200" y="1535865"/>
            <a:ext cx="4800600" cy="1295400"/>
          </a:xfrm>
          <a:prstGeom prst="cloudCallout">
            <a:avLst>
              <a:gd name="adj1" fmla="val 21562"/>
              <a:gd name="adj2" fmla="val 103927"/>
            </a:avLst>
          </a:prstGeom>
          <a:solidFill>
            <a:schemeClr val="lt1">
              <a:alpha val="60000"/>
            </a:schemeClr>
          </a:solidFill>
          <a:ln w="44450">
            <a:solidFill>
              <a:schemeClr val="dk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s-CL" sz="2000" b="1" dirty="0" smtClean="0">
                <a:latin typeface="Bodoni MT Condensed" panose="02070606080606020203" pitchFamily="18" charset="0"/>
              </a:rPr>
              <a:t>¿</a:t>
            </a:r>
            <a:r>
              <a:rPr lang="es-CL" sz="2000" b="1" i="1" dirty="0" smtClean="0">
                <a:latin typeface="Bodoni MT Condensed" panose="02070606080606020203" pitchFamily="18" charset="0"/>
              </a:rPr>
              <a:t>Cuáles marcas de vino tienen un vino de cada región de vinos?</a:t>
            </a:r>
            <a:endParaRPr lang="es-CL" sz="2000" b="1" i="1" dirty="0">
              <a:latin typeface="Bodoni MT Condensed" panose="02070606080606020203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241" y="5612244"/>
            <a:ext cx="1189549" cy="39437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15" y="3677096"/>
            <a:ext cx="4443136" cy="1116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682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El Cálculo Relacional (de </a:t>
            </a:r>
            <a:r>
              <a:rPr lang="es-CL" dirty="0" err="1" smtClean="0"/>
              <a:t>tuplas</a:t>
            </a:r>
            <a:r>
              <a:rPr lang="es-CL" dirty="0" smtClean="0"/>
              <a:t>)</a:t>
            </a:r>
            <a:endParaRPr lang="en-IE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L" dirty="0" smtClean="0">
                <a:solidFill>
                  <a:srgbClr val="00B0F0"/>
                </a:solidFill>
              </a:rPr>
              <a:t>Fórmulas atómicas</a:t>
            </a:r>
            <a:r>
              <a:rPr lang="es-CL" dirty="0" smtClean="0"/>
              <a:t>:</a:t>
            </a:r>
          </a:p>
          <a:p>
            <a:pPr lvl="1"/>
            <a:endParaRPr lang="es-CL" dirty="0" smtClean="0"/>
          </a:p>
          <a:p>
            <a:pPr lvl="1"/>
            <a:endParaRPr lang="es-CL" dirty="0"/>
          </a:p>
          <a:p>
            <a:endParaRPr lang="es-CL" dirty="0" smtClean="0"/>
          </a:p>
          <a:p>
            <a:r>
              <a:rPr lang="es-CL" dirty="0" smtClean="0"/>
              <a:t>Una </a:t>
            </a:r>
            <a:r>
              <a:rPr lang="es-CL" dirty="0" smtClean="0">
                <a:solidFill>
                  <a:schemeClr val="accent6">
                    <a:lumMod val="75000"/>
                  </a:schemeClr>
                </a:solidFill>
              </a:rPr>
              <a:t>fórmula</a:t>
            </a:r>
            <a:r>
              <a:rPr lang="es-CL" dirty="0" smtClean="0"/>
              <a:t> puede ser</a:t>
            </a:r>
          </a:p>
          <a:p>
            <a:pPr lvl="1"/>
            <a:r>
              <a:rPr lang="es-CL" dirty="0" smtClean="0"/>
              <a:t>Una </a:t>
            </a:r>
            <a:r>
              <a:rPr lang="es-CL" dirty="0" smtClean="0">
                <a:solidFill>
                  <a:srgbClr val="00B0F0"/>
                </a:solidFill>
              </a:rPr>
              <a:t>fórmula atómica </a:t>
            </a:r>
            <a:r>
              <a:rPr lang="es-CL" dirty="0" smtClean="0"/>
              <a:t>o</a:t>
            </a:r>
          </a:p>
          <a:p>
            <a:pPr lvl="1"/>
            <a:r>
              <a:rPr lang="es-CL" dirty="0" smtClean="0"/>
              <a:t>Sean (recursivamente) </a:t>
            </a:r>
            <a:r>
              <a:rPr lang="es-CL" i="1" dirty="0" smtClean="0"/>
              <a:t>p</a:t>
            </a:r>
            <a:r>
              <a:rPr lang="es-CL" dirty="0"/>
              <a:t> </a:t>
            </a:r>
            <a:r>
              <a:rPr lang="es-CL" dirty="0" smtClean="0"/>
              <a:t>y </a:t>
            </a:r>
            <a:r>
              <a:rPr lang="es-CL" i="1" dirty="0" smtClean="0"/>
              <a:t>q</a:t>
            </a:r>
            <a:r>
              <a:rPr lang="es-CL" dirty="0" smtClean="0"/>
              <a:t> formulas:</a:t>
            </a:r>
          </a:p>
          <a:p>
            <a:pPr lvl="1"/>
            <a:endParaRPr lang="es-CL" dirty="0" smtClean="0"/>
          </a:p>
          <a:p>
            <a:pPr lvl="1"/>
            <a:endParaRPr lang="es-CL" dirty="0" smtClean="0"/>
          </a:p>
        </p:txBody>
      </p:sp>
      <p:pic>
        <p:nvPicPr>
          <p:cNvPr id="8" name="Picture 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3311" y="2341492"/>
            <a:ext cx="142895" cy="175284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7136" y="2310559"/>
            <a:ext cx="1305095" cy="20404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3161" y="2328861"/>
            <a:ext cx="883159" cy="18573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7250" y="2325448"/>
            <a:ext cx="885091" cy="189152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1788060"/>
            <a:ext cx="5426869" cy="259047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4730" y="5181600"/>
            <a:ext cx="4512220" cy="284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972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/>
              <a:t>Renombramiento</a:t>
            </a:r>
            <a:endParaRPr lang="es-CL" dirty="0"/>
          </a:p>
        </p:txBody>
      </p:sp>
      <p:sp>
        <p:nvSpPr>
          <p:cNvPr id="7" name="Content Placeholder 6 1"/>
          <p:cNvSpPr>
            <a:spLocks noGrp="1"/>
          </p:cNvSpPr>
          <p:nvPr>
            <p:ph idx="1"/>
          </p:nvPr>
        </p:nvSpPr>
        <p:spPr>
          <a:xfrm>
            <a:off x="457200" y="2667001"/>
            <a:ext cx="8229600" cy="1904999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CL" dirty="0" smtClean="0"/>
              <a:t>Sea </a:t>
            </a:r>
            <a:r>
              <a:rPr lang="es-CL" b="1" dirty="0" smtClean="0">
                <a:solidFill>
                  <a:srgbClr val="008000"/>
                </a:solidFill>
              </a:rPr>
              <a:t>R</a:t>
            </a:r>
            <a:r>
              <a:rPr lang="es-CL" baseline="-25000" dirty="0" smtClean="0">
                <a:solidFill>
                  <a:srgbClr val="008000"/>
                </a:solidFill>
              </a:rPr>
              <a:t> </a:t>
            </a:r>
            <a:r>
              <a:rPr lang="es-CL" dirty="0" smtClean="0"/>
              <a:t>una relación.</a:t>
            </a:r>
          </a:p>
          <a:p>
            <a:pPr marL="0" indent="0">
              <a:buNone/>
            </a:pPr>
            <a:r>
              <a:rPr lang="es-CL" b="1" dirty="0" smtClean="0"/>
              <a:t>                               </a:t>
            </a:r>
            <a:r>
              <a:rPr lang="es-CL" dirty="0" smtClean="0"/>
              <a:t>devuelve una nueva relación</a:t>
            </a:r>
          </a:p>
          <a:p>
            <a:pPr marL="0" indent="0">
              <a:buNone/>
            </a:pPr>
            <a:r>
              <a:rPr lang="es-CL" dirty="0" smtClean="0"/>
              <a:t>                  </a:t>
            </a:r>
            <a:r>
              <a:rPr lang="es-CL" sz="4000" dirty="0" smtClean="0"/>
              <a:t> </a:t>
            </a:r>
            <a:r>
              <a:rPr lang="es-CL" dirty="0" smtClean="0"/>
              <a:t>igual a </a:t>
            </a:r>
            <a:r>
              <a:rPr lang="es-CL" b="1" dirty="0" smtClean="0">
                <a:solidFill>
                  <a:srgbClr val="008000"/>
                </a:solidFill>
              </a:rPr>
              <a:t>R </a:t>
            </a:r>
            <a:r>
              <a:rPr lang="es-CL" dirty="0" smtClean="0"/>
              <a:t>pero con </a:t>
            </a:r>
            <a:r>
              <a:rPr lang="es-CL" b="1" dirty="0" err="1" smtClean="0">
                <a:solidFill>
                  <a:srgbClr val="0033CC"/>
                </a:solidFill>
              </a:rPr>
              <a:t>A</a:t>
            </a:r>
            <a:r>
              <a:rPr lang="es-CL" i="1" baseline="-25000" dirty="0" err="1" smtClean="0">
                <a:solidFill>
                  <a:srgbClr val="0033CC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i</a:t>
            </a:r>
            <a:r>
              <a:rPr lang="es-CL" dirty="0" smtClean="0"/>
              <a:t> renombrado a </a:t>
            </a:r>
            <a:r>
              <a:rPr lang="es-CL" b="1" dirty="0" smtClean="0">
                <a:solidFill>
                  <a:srgbClr val="0033CC"/>
                </a:solidFill>
              </a:rPr>
              <a:t>A</a:t>
            </a:r>
            <a:r>
              <a:rPr lang="es-CL" i="1" baseline="-25000" dirty="0" smtClean="0">
                <a:solidFill>
                  <a:srgbClr val="0033CC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j</a:t>
            </a:r>
            <a:endParaRPr lang="es-CL" i="1" dirty="0" smtClean="0">
              <a:latin typeface="Aparajita" panose="020B0604020202020204" pitchFamily="34" charset="0"/>
              <a:cs typeface="Aparajita" panose="020B0604020202020204" pitchFamily="34" charset="0"/>
            </a:endParaRPr>
          </a:p>
        </p:txBody>
      </p:sp>
      <p:sp>
        <p:nvSpPr>
          <p:cNvPr id="9" name="Content Placeholder 6 2"/>
          <p:cNvSpPr txBox="1">
            <a:spLocks/>
          </p:cNvSpPr>
          <p:nvPr/>
        </p:nvSpPr>
        <p:spPr>
          <a:xfrm>
            <a:off x="457200" y="5021156"/>
            <a:ext cx="8229600" cy="1532043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100" i="1" dirty="0" smtClean="0"/>
              <a:t>Formalmente es necesario, pero no vamos a utilizar esta forma aquí. Utilizaremos</a:t>
            </a:r>
            <a:r>
              <a:rPr lang="es-CL" sz="2100" b="1" i="1" dirty="0" smtClean="0">
                <a:solidFill>
                  <a:srgbClr val="008000"/>
                </a:solidFill>
              </a:rPr>
              <a:t> </a:t>
            </a:r>
            <a:r>
              <a:rPr lang="es-CL" sz="2100" i="1" dirty="0" smtClean="0"/>
              <a:t>subíndices simples para distinguir nombres de atributos en un producto para evitar ser innecesariamente verbosos. Implícitamente, cuando usemos subíndices, implica el uso de este operador.</a:t>
            </a:r>
            <a:endParaRPr lang="es-CL" sz="2100" i="1" dirty="0"/>
          </a:p>
        </p:txBody>
      </p:sp>
      <p:sp>
        <p:nvSpPr>
          <p:cNvPr id="13" name="TextBox 12"/>
          <p:cNvSpPr txBox="1"/>
          <p:nvPr/>
        </p:nvSpPr>
        <p:spPr>
          <a:xfrm>
            <a:off x="6781800" y="432564"/>
            <a:ext cx="1905000" cy="400110"/>
          </a:xfrm>
          <a:prstGeom prst="rect">
            <a:avLst/>
          </a:prstGeom>
          <a:solidFill>
            <a:srgbClr val="F9FFD5"/>
          </a:solidFill>
          <a:ln w="41275">
            <a:solidFill>
              <a:srgbClr val="FFC000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000" i="1" dirty="0" smtClean="0">
                <a:solidFill>
                  <a:srgbClr val="FFC000"/>
                </a:solidFill>
              </a:rPr>
              <a:t>Actualizada.</a:t>
            </a:r>
            <a:endParaRPr lang="es-CL" sz="2000" dirty="0">
              <a:solidFill>
                <a:srgbClr val="FFC000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5636" y="1392586"/>
            <a:ext cx="2252728" cy="66130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672" y="3301097"/>
            <a:ext cx="2252728" cy="661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392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 animBg="1"/>
      <p:bldP spid="9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Consultas (</a:t>
            </a:r>
            <a:r>
              <a:rPr lang="es-CL" dirty="0" smtClean="0">
                <a:solidFill>
                  <a:srgbClr val="FF0000"/>
                </a:solidFill>
              </a:rPr>
              <a:t>no</a:t>
            </a:r>
            <a:r>
              <a:rPr lang="es-CL" dirty="0" smtClean="0"/>
              <a:t>) </a:t>
            </a:r>
            <a:r>
              <a:rPr lang="es-CL" dirty="0" smtClean="0">
                <a:solidFill>
                  <a:srgbClr val="92D050"/>
                </a:solidFill>
              </a:rPr>
              <a:t>seguras</a:t>
            </a:r>
            <a:endParaRPr lang="es-CL" dirty="0">
              <a:solidFill>
                <a:srgbClr val="92D050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 dirty="0" smtClean="0"/>
          </a:p>
          <a:p>
            <a:r>
              <a:rPr lang="es-CL" dirty="0" smtClean="0"/>
              <a:t>Sintácticamente correcta </a:t>
            </a:r>
            <a:r>
              <a:rPr lang="es-CL" i="1" dirty="0" smtClean="0"/>
              <a:t>pero</a:t>
            </a:r>
            <a:r>
              <a:rPr lang="es-CL" dirty="0" smtClean="0"/>
              <a:t> …</a:t>
            </a:r>
          </a:p>
          <a:p>
            <a:r>
              <a:rPr lang="es-CL" dirty="0" smtClean="0"/>
              <a:t>Pide todas las </a:t>
            </a:r>
            <a:r>
              <a:rPr lang="es-CL" dirty="0" err="1" smtClean="0"/>
              <a:t>tuplas</a:t>
            </a:r>
            <a:r>
              <a:rPr lang="es-CL" dirty="0" smtClean="0"/>
              <a:t> que no estén en </a:t>
            </a:r>
            <a:r>
              <a:rPr lang="es-CL" dirty="0" smtClean="0">
                <a:solidFill>
                  <a:srgbClr val="008000"/>
                </a:solidFill>
              </a:rPr>
              <a:t>Cerveza </a:t>
            </a:r>
            <a:r>
              <a:rPr lang="es-CL" dirty="0" smtClean="0"/>
              <a:t>(pero que satisfagan el esquema de </a:t>
            </a:r>
            <a:r>
              <a:rPr lang="es-CL" dirty="0" smtClean="0">
                <a:solidFill>
                  <a:srgbClr val="008000"/>
                </a:solidFill>
              </a:rPr>
              <a:t>Cerveza</a:t>
            </a:r>
            <a:r>
              <a:rPr lang="es-CL" dirty="0" smtClean="0"/>
              <a:t>)</a:t>
            </a:r>
          </a:p>
          <a:p>
            <a:pPr lvl="1"/>
            <a:r>
              <a:rPr lang="es-CL" dirty="0" smtClean="0"/>
              <a:t>¡Puede ser infinito! (“</a:t>
            </a:r>
            <a:r>
              <a:rPr lang="es-CL" i="1" dirty="0" smtClean="0">
                <a:solidFill>
                  <a:srgbClr val="FF0000"/>
                </a:solidFill>
              </a:rPr>
              <a:t>No segura</a:t>
            </a:r>
            <a:r>
              <a:rPr lang="es-CL" dirty="0" smtClean="0"/>
              <a:t>”)</a:t>
            </a:r>
          </a:p>
          <a:p>
            <a:pPr marL="0" indent="0">
              <a:buNone/>
            </a:pPr>
            <a:endParaRPr lang="es-CL" dirty="0"/>
          </a:p>
        </p:txBody>
      </p:sp>
      <p:pic>
        <p:nvPicPr>
          <p:cNvPr id="9" name="Picture 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6779" y="1371600"/>
            <a:ext cx="3003188" cy="301836"/>
          </a:xfrm>
          <a:prstGeom prst="rect">
            <a:avLst/>
          </a:prstGeom>
        </p:spPr>
      </p:pic>
      <p:sp>
        <p:nvSpPr>
          <p:cNvPr id="10" name="Content Placeholder 6 1"/>
          <p:cNvSpPr txBox="1">
            <a:spLocks/>
          </p:cNvSpPr>
          <p:nvPr/>
        </p:nvSpPr>
        <p:spPr>
          <a:xfrm>
            <a:off x="685800" y="4591278"/>
            <a:ext cx="7924800" cy="175259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s-CL" dirty="0" smtClean="0"/>
              <a:t>Una consulta es </a:t>
            </a:r>
            <a:r>
              <a:rPr lang="es-CL" dirty="0" smtClean="0">
                <a:solidFill>
                  <a:srgbClr val="92D050"/>
                </a:solidFill>
              </a:rPr>
              <a:t>segura</a:t>
            </a:r>
            <a:r>
              <a:rPr lang="es-CL" dirty="0" smtClean="0"/>
              <a:t> si puede generar </a:t>
            </a:r>
          </a:p>
          <a:p>
            <a:pPr marL="0" indent="0">
              <a:buFont typeface="Arial" pitchFamily="34" charset="0"/>
              <a:buNone/>
            </a:pPr>
            <a:r>
              <a:rPr lang="es-CL" dirty="0"/>
              <a:t>	</a:t>
            </a:r>
            <a:r>
              <a:rPr lang="es-CL" dirty="0" smtClean="0"/>
              <a:t>todas las soluciones considerando solo las </a:t>
            </a:r>
          </a:p>
          <a:p>
            <a:pPr marL="0" indent="0">
              <a:buFont typeface="Arial" pitchFamily="34" charset="0"/>
              <a:buNone/>
            </a:pPr>
            <a:r>
              <a:rPr lang="es-CL" dirty="0" smtClean="0"/>
              <a:t>		constantes en los datos y la consulta.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715000" y="4191000"/>
            <a:ext cx="289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i="1" dirty="0" smtClean="0">
                <a:solidFill>
                  <a:schemeClr val="accent6">
                    <a:lumMod val="75000"/>
                  </a:schemeClr>
                </a:solidFill>
              </a:rPr>
              <a:t>Una definición aproximada</a:t>
            </a:r>
            <a:endParaRPr lang="es-CL" i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0975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uiExpand="1" build="p" animBg="1"/>
      <p:bldP spid="1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953" y="1744860"/>
            <a:ext cx="4186239" cy="3144921"/>
          </a:xfrm>
          <a:prstGeom prst="rect">
            <a:avLst/>
          </a:prstGeom>
          <a:ln w="31750">
            <a:solidFill>
              <a:schemeClr val="tx1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El álgebra versus el cálculo (seguro)</a:t>
            </a:r>
            <a:endParaRPr lang="es-CL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3257" y="1752600"/>
            <a:ext cx="4186239" cy="3139679"/>
          </a:xfrm>
          <a:prstGeom prst="rect">
            <a:avLst/>
          </a:prstGeom>
          <a:ln w="31750">
            <a:solidFill>
              <a:schemeClr val="tx1"/>
            </a:solidFill>
          </a:ln>
        </p:spPr>
      </p:pic>
      <p:pic>
        <p:nvPicPr>
          <p:cNvPr id="2052" name="Picture 4" descr="http://8wayrun.tv/scripts/versus/vs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0264" y="1417439"/>
            <a:ext cx="3810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789896" y="6082905"/>
            <a:ext cx="82296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CL" dirty="0" smtClean="0"/>
              <a:t>… tienen la misma expresividad.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850650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953" y="1744860"/>
            <a:ext cx="4186239" cy="3144921"/>
          </a:xfrm>
          <a:prstGeom prst="rect">
            <a:avLst/>
          </a:prstGeom>
          <a:ln w="31750">
            <a:solidFill>
              <a:schemeClr val="tx1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El álgebra versus el cálculo (seguro)</a:t>
            </a:r>
            <a:endParaRPr lang="es-CL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3257" y="1752600"/>
            <a:ext cx="4186239" cy="3139679"/>
          </a:xfrm>
          <a:prstGeom prst="rect">
            <a:avLst/>
          </a:prstGeom>
          <a:ln w="31750">
            <a:solidFill>
              <a:schemeClr val="tx1"/>
            </a:solidFill>
          </a:ln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789896" y="6082905"/>
            <a:ext cx="82296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CL" dirty="0" smtClean="0"/>
              <a:t>… tienen la misma expresividad.</a:t>
            </a:r>
            <a:endParaRPr lang="es-CL" dirty="0"/>
          </a:p>
        </p:txBody>
      </p:sp>
      <p:sp>
        <p:nvSpPr>
          <p:cNvPr id="7" name="TextBox 6"/>
          <p:cNvSpPr txBox="1"/>
          <p:nvPr/>
        </p:nvSpPr>
        <p:spPr>
          <a:xfrm>
            <a:off x="304799" y="5065693"/>
            <a:ext cx="8610601" cy="954107"/>
          </a:xfrm>
          <a:prstGeom prst="rect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CL" sz="3200" i="1" dirty="0"/>
              <a:t>¿</a:t>
            </a:r>
            <a:r>
              <a:rPr lang="es-CL" sz="3200" i="1" dirty="0" smtClean="0"/>
              <a:t>Qué piensan ustedes?</a:t>
            </a:r>
          </a:p>
          <a:p>
            <a:pPr algn="ctr"/>
            <a:r>
              <a:rPr lang="es-CL" sz="2400" i="1" dirty="0" smtClean="0"/>
              <a:t>¿Cuál es mejor … el álgebra o el cálculo?</a:t>
            </a:r>
            <a:endParaRPr lang="es-CL" sz="2400" dirty="0"/>
          </a:p>
        </p:txBody>
      </p:sp>
      <p:pic>
        <p:nvPicPr>
          <p:cNvPr id="2052" name="Picture 4" descr="http://8wayrun.tv/scripts/versus/vs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0264" y="1417439"/>
            <a:ext cx="3810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7240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i="1" dirty="0" smtClean="0"/>
              <a:t>STRUCTURED QUERY LANGUAGE</a:t>
            </a:r>
            <a:br>
              <a:rPr lang="es-CL" i="1" dirty="0" smtClean="0"/>
            </a:br>
            <a:r>
              <a:rPr lang="es-CL" dirty="0" smtClean="0"/>
              <a:t>(SQL)</a:t>
            </a:r>
            <a:endParaRPr lang="en-I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L" dirty="0"/>
              <a:t>El lenguaje estructurado de consulta</a:t>
            </a:r>
            <a:endParaRPr lang="en-IE" dirty="0"/>
          </a:p>
        </p:txBody>
      </p:sp>
      <p:sp>
        <p:nvSpPr>
          <p:cNvPr id="6" name="TextBox 5"/>
          <p:cNvSpPr txBox="1"/>
          <p:nvPr/>
        </p:nvSpPr>
        <p:spPr>
          <a:xfrm>
            <a:off x="3429000" y="6019800"/>
            <a:ext cx="56787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L" dirty="0" smtClean="0">
                <a:solidFill>
                  <a:prstClr val="black"/>
                </a:solidFill>
              </a:rPr>
              <a:t>Capítulo 5 </a:t>
            </a:r>
            <a:r>
              <a:rPr lang="es-CL" dirty="0" err="1" smtClean="0">
                <a:solidFill>
                  <a:prstClr val="black"/>
                </a:solidFill>
              </a:rPr>
              <a:t>Database</a:t>
            </a:r>
            <a:r>
              <a:rPr lang="es-CL" dirty="0" smtClean="0">
                <a:solidFill>
                  <a:prstClr val="black"/>
                </a:solidFill>
              </a:rPr>
              <a:t> Management </a:t>
            </a:r>
            <a:r>
              <a:rPr lang="es-CL" dirty="0" err="1" smtClean="0">
                <a:solidFill>
                  <a:prstClr val="black"/>
                </a:solidFill>
              </a:rPr>
              <a:t>Systems</a:t>
            </a:r>
            <a:r>
              <a:rPr lang="es-CL" dirty="0" smtClean="0">
                <a:solidFill>
                  <a:prstClr val="black"/>
                </a:solidFill>
              </a:rPr>
              <a:t>,</a:t>
            </a:r>
          </a:p>
          <a:p>
            <a:pPr algn="r"/>
            <a:r>
              <a:rPr lang="es-CL" dirty="0" err="1" smtClean="0">
                <a:solidFill>
                  <a:prstClr val="black"/>
                </a:solidFill>
              </a:rPr>
              <a:t>Ramakrishnan</a:t>
            </a:r>
            <a:r>
              <a:rPr lang="es-CL" dirty="0" smtClean="0">
                <a:solidFill>
                  <a:prstClr val="black"/>
                </a:solidFill>
              </a:rPr>
              <a:t> / </a:t>
            </a:r>
            <a:r>
              <a:rPr lang="es-CL" dirty="0" err="1" smtClean="0">
                <a:solidFill>
                  <a:prstClr val="black"/>
                </a:solidFill>
              </a:rPr>
              <a:t>Gehrke</a:t>
            </a:r>
            <a:r>
              <a:rPr lang="es-CL" dirty="0" smtClean="0">
                <a:solidFill>
                  <a:prstClr val="black"/>
                </a:solidFill>
              </a:rPr>
              <a:t> (</a:t>
            </a:r>
            <a:r>
              <a:rPr lang="es-CL" dirty="0" err="1" smtClean="0">
                <a:solidFill>
                  <a:prstClr val="black"/>
                </a:solidFill>
              </a:rPr>
              <a:t>Third</a:t>
            </a:r>
            <a:r>
              <a:rPr lang="es-CL" dirty="0" smtClean="0">
                <a:solidFill>
                  <a:prstClr val="black"/>
                </a:solidFill>
              </a:rPr>
              <a:t> </a:t>
            </a:r>
            <a:r>
              <a:rPr lang="es-CL" dirty="0" err="1" smtClean="0">
                <a:solidFill>
                  <a:prstClr val="black"/>
                </a:solidFill>
              </a:rPr>
              <a:t>Edition</a:t>
            </a:r>
            <a:r>
              <a:rPr lang="es-CL" dirty="0" smtClean="0">
                <a:solidFill>
                  <a:prstClr val="black"/>
                </a:solidFill>
              </a:rPr>
              <a:t>)</a:t>
            </a:r>
            <a:endParaRPr lang="es-CL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5677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953" y="1744860"/>
            <a:ext cx="4186239" cy="3144921"/>
          </a:xfrm>
          <a:prstGeom prst="rect">
            <a:avLst/>
          </a:prstGeom>
          <a:ln w="31750">
            <a:solidFill>
              <a:schemeClr val="tx1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El álgebra y el cálculo</a:t>
            </a:r>
            <a:endParaRPr lang="es-CL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3257" y="1744860"/>
            <a:ext cx="4186239" cy="3139679"/>
          </a:xfrm>
          <a:prstGeom prst="rect">
            <a:avLst/>
          </a:prstGeom>
          <a:ln w="31750">
            <a:solidFill>
              <a:schemeClr val="tx1"/>
            </a:solidFill>
          </a:ln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789896" y="5638800"/>
            <a:ext cx="8229600" cy="11600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CL" dirty="0" smtClean="0"/>
              <a:t>… ¿cómo se pueden expresar estos lenguajes matemáticos en un lenguaje computacional?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764314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Los inicios de SQL …</a:t>
            </a:r>
            <a:endParaRPr lang="es-CL" dirty="0"/>
          </a:p>
        </p:txBody>
      </p:sp>
      <p:pic>
        <p:nvPicPr>
          <p:cNvPr id="3074" name="Picture 2" descr="Image resul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676400"/>
            <a:ext cx="1905000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Raymond F. Boyce wwwcsumdeduhcilmembersbshneidermanPhotosVi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1676400"/>
            <a:ext cx="2088816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4"/>
          <p:cNvSpPr>
            <a:spLocks noGrp="1"/>
          </p:cNvSpPr>
          <p:nvPr>
            <p:ph idx="1"/>
          </p:nvPr>
        </p:nvSpPr>
        <p:spPr>
          <a:xfrm>
            <a:off x="457200" y="4267200"/>
            <a:ext cx="7956216" cy="1858963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endParaRPr lang="es-CL" sz="2400" dirty="0" smtClean="0"/>
          </a:p>
          <a:p>
            <a:pPr marL="0" indent="0">
              <a:buNone/>
            </a:pPr>
            <a:r>
              <a:rPr lang="es-CL" sz="2400" dirty="0" smtClean="0"/>
              <a:t>Conceptualizado por</a:t>
            </a:r>
            <a:r>
              <a:rPr lang="es-CL" sz="2400" dirty="0"/>
              <a:t> </a:t>
            </a:r>
            <a:r>
              <a:rPr lang="es-CL" sz="2400" dirty="0" smtClean="0"/>
              <a:t>               </a:t>
            </a:r>
          </a:p>
          <a:p>
            <a:pPr marL="0" indent="0">
              <a:buNone/>
            </a:pPr>
            <a:r>
              <a:rPr lang="es-CL" sz="2400" dirty="0" smtClean="0"/>
              <a:t>       </a:t>
            </a:r>
            <a:r>
              <a:rPr lang="es-CL" dirty="0"/>
              <a:t>Donald </a:t>
            </a:r>
            <a:r>
              <a:rPr lang="es-CL" dirty="0" err="1" smtClean="0"/>
              <a:t>Chamberlin</a:t>
            </a:r>
            <a:r>
              <a:rPr lang="es-CL" dirty="0" smtClean="0"/>
              <a:t> </a:t>
            </a:r>
            <a:r>
              <a:rPr lang="es-CL" sz="2400" dirty="0" smtClean="0"/>
              <a:t>(IBM)      y     </a:t>
            </a:r>
            <a:r>
              <a:rPr lang="es-CL" dirty="0" smtClean="0"/>
              <a:t>Raymond </a:t>
            </a:r>
            <a:r>
              <a:rPr lang="es-CL" dirty="0"/>
              <a:t>F. </a:t>
            </a:r>
            <a:r>
              <a:rPr lang="es-CL" dirty="0" err="1" smtClean="0"/>
              <a:t>Boyce</a:t>
            </a:r>
            <a:r>
              <a:rPr lang="es-CL" dirty="0" smtClean="0"/>
              <a:t> </a:t>
            </a:r>
            <a:r>
              <a:rPr lang="es-CL" sz="2500" dirty="0" smtClean="0"/>
              <a:t>(IBM)</a:t>
            </a:r>
            <a:endParaRPr lang="es-CL" sz="2500" dirty="0"/>
          </a:p>
          <a:p>
            <a:pPr marL="0" indent="0">
              <a:buNone/>
            </a:pPr>
            <a:r>
              <a:rPr lang="es-CL" dirty="0" smtClean="0"/>
              <a:t>	 </a:t>
            </a:r>
            <a:r>
              <a:rPr lang="es-CL" sz="2400" dirty="0" smtClean="0"/>
              <a:t>en </a:t>
            </a:r>
            <a:r>
              <a:rPr lang="es-CL" dirty="0" smtClean="0"/>
              <a:t>1974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051500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1974 …</a:t>
            </a:r>
            <a:endParaRPr lang="es-CL" dirty="0"/>
          </a:p>
        </p:txBody>
      </p:sp>
      <p:pic>
        <p:nvPicPr>
          <p:cNvPr id="4" name="Picture 6" descr="https://s-media-cache-ak0.pinimg.com/236x/72/d5/e1/72d5e130c5ba0dafa25786e10ea51c9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378" y="1354486"/>
            <a:ext cx="3276600" cy="4817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https://s-media-cache-ak0.pinimg.com/564x/85/b3/cc/85b3ccc480db70391a59079255f3127f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9178" y="1365372"/>
            <a:ext cx="2848022" cy="1989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Image resul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9178" y="3998562"/>
            <a:ext cx="2848022" cy="2173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1328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3.bp.blogspot.com/-tTXEI5IiQh4/VQqaJz4LtSI/AAAAAAAAEL8/n5AwTVNI-Us/s1600/Introduction%2Bto%2BSQL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369016"/>
            <a:ext cx="3670300" cy="1243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La evolución de SQL</a:t>
            </a:r>
            <a:endParaRPr lang="es-CL" dirty="0"/>
          </a:p>
        </p:txBody>
      </p:sp>
      <p:pic>
        <p:nvPicPr>
          <p:cNvPr id="24" name="Picture 2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674" y="2133600"/>
            <a:ext cx="8020251" cy="3686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236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990600"/>
            <a:ext cx="7772400" cy="536945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Sistemas de bases de datos (con SQL)</a:t>
            </a:r>
            <a:endParaRPr lang="es-C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19600" y="6446837"/>
            <a:ext cx="4953000" cy="487363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s-CL" sz="1800" dirty="0">
                <a:hlinkClick r:id="rId3"/>
              </a:rPr>
              <a:t>http://</a:t>
            </a:r>
            <a:r>
              <a:rPr lang="es-CL" sz="1800" dirty="0" smtClean="0">
                <a:hlinkClick r:id="rId3"/>
              </a:rPr>
              <a:t>db-engines.com/en/ranking/relational+dbms</a:t>
            </a:r>
            <a:endParaRPr lang="es-CL" sz="1800" dirty="0"/>
          </a:p>
        </p:txBody>
      </p:sp>
      <p:sp>
        <p:nvSpPr>
          <p:cNvPr id="5" name="Content Placeholder 6 2"/>
          <p:cNvSpPr txBox="1">
            <a:spLocks/>
          </p:cNvSpPr>
          <p:nvPr/>
        </p:nvSpPr>
        <p:spPr>
          <a:xfrm>
            <a:off x="3429000" y="4724400"/>
            <a:ext cx="4876800" cy="1371600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100" i="1" dirty="0" smtClean="0"/>
              <a:t>¡Varios sistemas pueden tener varias interpretaciones del estándar de SQL!</a:t>
            </a:r>
          </a:p>
          <a:p>
            <a:pPr marL="0" indent="0" algn="ctr">
              <a:buNone/>
            </a:pPr>
            <a:r>
              <a:rPr lang="es-CL" sz="2100" i="1" dirty="0" smtClean="0"/>
              <a:t>Pero normalmente el “</a:t>
            </a:r>
            <a:r>
              <a:rPr lang="es-CL" sz="2100" i="1" dirty="0" err="1" smtClean="0"/>
              <a:t>core</a:t>
            </a:r>
            <a:r>
              <a:rPr lang="es-CL" sz="2100" i="1" dirty="0" smtClean="0"/>
              <a:t>” de SQL es compatible en los sistemas más populares.</a:t>
            </a:r>
            <a:endParaRPr lang="es-CL" sz="2100" i="1" dirty="0"/>
          </a:p>
        </p:txBody>
      </p:sp>
    </p:spTree>
    <p:extLst>
      <p:ext uri="{BB962C8B-B14F-4D97-AF65-F5344CB8AC3E}">
        <p14:creationId xmlns:p14="http://schemas.microsoft.com/office/powerpoint/2010/main" val="4173940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SQL en alto nivel</a:t>
            </a:r>
            <a:endParaRPr lang="es-C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s-CL" dirty="0" smtClean="0">
                <a:solidFill>
                  <a:srgbClr val="0070C0"/>
                </a:solidFill>
              </a:rPr>
              <a:t>Lenguaje de Manipulación de Datos </a:t>
            </a:r>
            <a:r>
              <a:rPr lang="es-CL" dirty="0" smtClean="0"/>
              <a:t>(</a:t>
            </a:r>
            <a:r>
              <a:rPr lang="es-CL" dirty="0" smtClean="0">
                <a:solidFill>
                  <a:srgbClr val="0070C0"/>
                </a:solidFill>
              </a:rPr>
              <a:t>LMD</a:t>
            </a:r>
            <a:r>
              <a:rPr lang="es-CL" dirty="0" smtClean="0"/>
              <a:t>)</a:t>
            </a:r>
          </a:p>
          <a:p>
            <a:pPr lvl="1"/>
            <a:r>
              <a:rPr lang="es-CL" dirty="0" smtClean="0"/>
              <a:t>o </a:t>
            </a:r>
            <a:r>
              <a:rPr lang="es-CL" i="1" dirty="0" smtClean="0"/>
              <a:t>DML: Data </a:t>
            </a:r>
            <a:r>
              <a:rPr lang="es-CL" i="1" dirty="0" err="1" smtClean="0"/>
              <a:t>Manipulation</a:t>
            </a:r>
            <a:r>
              <a:rPr lang="es-CL" i="1" dirty="0" smtClean="0"/>
              <a:t> </a:t>
            </a:r>
            <a:r>
              <a:rPr lang="es-CL" i="1" dirty="0" err="1" smtClean="0"/>
              <a:t>Language</a:t>
            </a:r>
            <a:r>
              <a:rPr lang="es-CL" i="1" dirty="0" smtClean="0"/>
              <a:t> </a:t>
            </a:r>
            <a:r>
              <a:rPr lang="es-CL" dirty="0" smtClean="0"/>
              <a:t>en inglés</a:t>
            </a:r>
          </a:p>
          <a:p>
            <a:pPr lvl="1"/>
            <a:r>
              <a:rPr lang="es-CL" dirty="0" smtClean="0"/>
              <a:t>Actualizar filas, consultar tablas, etc.</a:t>
            </a:r>
          </a:p>
          <a:p>
            <a:endParaRPr lang="es-CL" dirty="0"/>
          </a:p>
          <a:p>
            <a:r>
              <a:rPr lang="es-CL" dirty="0" smtClean="0">
                <a:solidFill>
                  <a:schemeClr val="accent6">
                    <a:lumMod val="75000"/>
                  </a:schemeClr>
                </a:solidFill>
              </a:rPr>
              <a:t>Lenguaje de Definición de Datos </a:t>
            </a:r>
            <a:r>
              <a:rPr lang="es-CL" dirty="0" smtClean="0"/>
              <a:t>(</a:t>
            </a:r>
            <a:r>
              <a:rPr lang="es-CL" dirty="0" smtClean="0">
                <a:solidFill>
                  <a:schemeClr val="accent6">
                    <a:lumMod val="75000"/>
                  </a:schemeClr>
                </a:solidFill>
              </a:rPr>
              <a:t>LDD</a:t>
            </a:r>
            <a:r>
              <a:rPr lang="es-CL" dirty="0" smtClean="0"/>
              <a:t>)</a:t>
            </a:r>
          </a:p>
          <a:p>
            <a:pPr lvl="1"/>
            <a:r>
              <a:rPr lang="es-CL" dirty="0" smtClean="0"/>
              <a:t>o </a:t>
            </a:r>
            <a:r>
              <a:rPr lang="es-CL" i="1" dirty="0" smtClean="0"/>
              <a:t>DDL: Data </a:t>
            </a:r>
            <a:r>
              <a:rPr lang="es-CL" i="1" dirty="0" err="1" smtClean="0"/>
              <a:t>Definition</a:t>
            </a:r>
            <a:r>
              <a:rPr lang="es-CL" i="1" dirty="0" smtClean="0"/>
              <a:t> </a:t>
            </a:r>
            <a:r>
              <a:rPr lang="es-CL" i="1" dirty="0" err="1" smtClean="0"/>
              <a:t>Language</a:t>
            </a:r>
            <a:r>
              <a:rPr lang="es-CL" i="1" dirty="0" smtClean="0"/>
              <a:t> </a:t>
            </a:r>
            <a:r>
              <a:rPr lang="es-CL" dirty="0" smtClean="0"/>
              <a:t>en inglés</a:t>
            </a:r>
          </a:p>
          <a:p>
            <a:pPr lvl="1"/>
            <a:r>
              <a:rPr lang="es-CL" dirty="0" smtClean="0"/>
              <a:t>Crear y definir tablas</a:t>
            </a:r>
          </a:p>
          <a:p>
            <a:pPr lvl="1"/>
            <a:endParaRPr lang="es-CL" dirty="0"/>
          </a:p>
          <a:p>
            <a:r>
              <a:rPr lang="es-CL" dirty="0" smtClean="0">
                <a:solidFill>
                  <a:schemeClr val="bg1">
                    <a:lumMod val="50000"/>
                  </a:schemeClr>
                </a:solidFill>
              </a:rPr>
              <a:t>Disparadores (</a:t>
            </a:r>
            <a:r>
              <a:rPr lang="es-CL" i="1" dirty="0" err="1" smtClean="0">
                <a:solidFill>
                  <a:schemeClr val="bg1">
                    <a:lumMod val="50000"/>
                  </a:schemeClr>
                </a:solidFill>
              </a:rPr>
              <a:t>triggers</a:t>
            </a:r>
            <a:r>
              <a:rPr lang="es-CL" dirty="0" smtClean="0">
                <a:solidFill>
                  <a:schemeClr val="bg1">
                    <a:lumMod val="50000"/>
                  </a:schemeClr>
                </a:solidFill>
              </a:rPr>
              <a:t>), transacciones, seguridad, SQL dinámico, etcétera</a:t>
            </a:r>
          </a:p>
        </p:txBody>
      </p:sp>
    </p:spTree>
    <p:extLst>
      <p:ext uri="{BB962C8B-B14F-4D97-AF65-F5344CB8AC3E}">
        <p14:creationId xmlns:p14="http://schemas.microsoft.com/office/powerpoint/2010/main" val="1244523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228600" y="1143000"/>
            <a:ext cx="6248400" cy="2286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13" name="Picture 1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239" y="2362192"/>
            <a:ext cx="6026863" cy="94889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236" y="1257672"/>
            <a:ext cx="4804676" cy="95266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28600" y="5486400"/>
            <a:ext cx="6248400" cy="2286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5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/>
          <a:p>
            <a:r>
              <a:rPr lang="es-CL" dirty="0" smtClean="0"/>
              <a:t>Deberíamos utilizar renombramiento </a:t>
            </a:r>
            <a:r>
              <a:rPr lang="es-CL" dirty="0" smtClean="0">
                <a:solidFill>
                  <a:srgbClr val="FFC000"/>
                </a:solidFill>
              </a:rPr>
              <a:t>aquí</a:t>
            </a:r>
            <a:endParaRPr lang="es-CL" dirty="0">
              <a:solidFill>
                <a:srgbClr val="FFC000"/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53150" y="3328987"/>
            <a:ext cx="3295650" cy="3724275"/>
          </a:xfrm>
          <a:prstGeom prst="rect">
            <a:avLst/>
          </a:prstGeom>
        </p:spPr>
      </p:pic>
      <p:sp>
        <p:nvSpPr>
          <p:cNvPr id="24" name="Cloud Callout 23"/>
          <p:cNvSpPr/>
          <p:nvPr/>
        </p:nvSpPr>
        <p:spPr>
          <a:xfrm>
            <a:off x="4648200" y="1535865"/>
            <a:ext cx="4800600" cy="1295400"/>
          </a:xfrm>
          <a:prstGeom prst="cloudCallout">
            <a:avLst>
              <a:gd name="adj1" fmla="val 21562"/>
              <a:gd name="adj2" fmla="val 103927"/>
            </a:avLst>
          </a:prstGeom>
          <a:solidFill>
            <a:schemeClr val="lt1">
              <a:alpha val="60000"/>
            </a:schemeClr>
          </a:solidFill>
          <a:ln w="44450">
            <a:solidFill>
              <a:schemeClr val="dk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s-CL" sz="2000" b="1" i="1" dirty="0" smtClean="0">
                <a:latin typeface="Bodoni MT Condensed" panose="02070606080606020203" pitchFamily="18" charset="0"/>
              </a:rPr>
              <a:t>¿Cuáles son las pares de nombres de cervezas donde la primera cerveza sea más fuerte que la segunda?</a:t>
            </a:r>
            <a:endParaRPr lang="es-CL" sz="2000" b="1" i="1" dirty="0">
              <a:latin typeface="Bodoni MT Condensed" panose="02070606080606020203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242" y="5612244"/>
            <a:ext cx="1590129" cy="766486"/>
          </a:xfrm>
          <a:prstGeom prst="rect">
            <a:avLst/>
          </a:prstGeom>
        </p:spPr>
      </p:pic>
      <p:sp>
        <p:nvSpPr>
          <p:cNvPr id="16" name="Down Arrow 15"/>
          <p:cNvSpPr/>
          <p:nvPr/>
        </p:nvSpPr>
        <p:spPr>
          <a:xfrm>
            <a:off x="28535" y="3606360"/>
            <a:ext cx="6753266" cy="1762124"/>
          </a:xfrm>
          <a:prstGeom prst="downArrow">
            <a:avLst>
              <a:gd name="adj1" fmla="val 87719"/>
              <a:gd name="adj2" fmla="val 50000"/>
            </a:avLst>
          </a:prstGeom>
          <a:ln w="25400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9" name="Picture 8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736036"/>
            <a:ext cx="5179448" cy="260448"/>
          </a:xfrm>
          <a:prstGeom prst="rect">
            <a:avLst/>
          </a:prstGeom>
        </p:spPr>
      </p:pic>
      <p:sp>
        <p:nvSpPr>
          <p:cNvPr id="15" name="Content Placeholder 6 2"/>
          <p:cNvSpPr txBox="1">
            <a:spLocks/>
          </p:cNvSpPr>
          <p:nvPr/>
        </p:nvSpPr>
        <p:spPr>
          <a:xfrm>
            <a:off x="310171" y="5612244"/>
            <a:ext cx="1600200" cy="178957"/>
          </a:xfrm>
          <a:prstGeom prst="rect">
            <a:avLst/>
          </a:prstGeom>
          <a:solidFill>
            <a:srgbClr val="FFFFCC">
              <a:alpha val="42000"/>
            </a:srgbClr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rmAutofit fontScale="3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s-CL" sz="2100" i="1" dirty="0"/>
          </a:p>
        </p:txBody>
      </p:sp>
      <p:sp>
        <p:nvSpPr>
          <p:cNvPr id="17" name="Content Placeholder 6 2"/>
          <p:cNvSpPr txBox="1">
            <a:spLocks/>
          </p:cNvSpPr>
          <p:nvPr/>
        </p:nvSpPr>
        <p:spPr>
          <a:xfrm>
            <a:off x="881671" y="3810001"/>
            <a:ext cx="1404329" cy="215522"/>
          </a:xfrm>
          <a:prstGeom prst="rect">
            <a:avLst/>
          </a:prstGeom>
          <a:solidFill>
            <a:srgbClr val="FFFFCC">
              <a:alpha val="42000"/>
            </a:srgbClr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rmAutofit fontScale="47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s-CL" sz="2100" i="1" dirty="0"/>
          </a:p>
        </p:txBody>
      </p:sp>
      <p:sp>
        <p:nvSpPr>
          <p:cNvPr id="18" name="Content Placeholder 6 2"/>
          <p:cNvSpPr txBox="1">
            <a:spLocks/>
          </p:cNvSpPr>
          <p:nvPr/>
        </p:nvSpPr>
        <p:spPr>
          <a:xfrm>
            <a:off x="2497702" y="3810001"/>
            <a:ext cx="1312298" cy="215522"/>
          </a:xfrm>
          <a:prstGeom prst="rect">
            <a:avLst/>
          </a:prstGeom>
          <a:solidFill>
            <a:srgbClr val="FFFFCC">
              <a:alpha val="42000"/>
            </a:srgbClr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rmAutofit fontScale="47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s-CL" sz="2100" i="1" dirty="0"/>
          </a:p>
        </p:txBody>
      </p:sp>
    </p:spTree>
    <p:extLst>
      <p:ext uri="{BB962C8B-B14F-4D97-AF65-F5344CB8AC3E}">
        <p14:creationId xmlns:p14="http://schemas.microsoft.com/office/powerpoint/2010/main" val="709590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  <p:bldP spid="18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Image result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76401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-457200" y="1371600"/>
            <a:ext cx="10058400" cy="441960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Los planetas</a:t>
            </a:r>
            <a:endParaRPr lang="es-CL" dirty="0"/>
          </a:p>
        </p:txBody>
      </p:sp>
      <p:pic>
        <p:nvPicPr>
          <p:cNvPr id="30" name="Picture 2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4078" y="1775618"/>
            <a:ext cx="5015844" cy="186523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5378" y="3933588"/>
            <a:ext cx="3041846" cy="168600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02" y="3922638"/>
            <a:ext cx="3706797" cy="1711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074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9864" y="1600200"/>
            <a:ext cx="4084271" cy="408427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dirty="0" smtClean="0">
                <a:solidFill>
                  <a:schemeClr val="bg1">
                    <a:lumMod val="85000"/>
                  </a:schemeClr>
                </a:solidFill>
              </a:rPr>
              <a:t>Mientras tanto en Plutón …</a:t>
            </a:r>
            <a:endParaRPr lang="es-CL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7200" y="2438400"/>
            <a:ext cx="1371600" cy="902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270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Forma básica de una consulta de SQL</a:t>
            </a:r>
            <a:endParaRPr lang="es-CL" dirty="0"/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2590800"/>
            <a:ext cx="3959528" cy="1373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44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 1" descr="Image result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1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-457200" y="762000"/>
            <a:ext cx="10058400" cy="259080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>
                <a:cs typeface="Courier New" panose="02070309020205020404" pitchFamily="49" charset="0"/>
              </a:rPr>
              <a:t>Proyectar todo: </a:t>
            </a:r>
            <a:r>
              <a:rPr lang="es-CL" sz="28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SELECT *</a:t>
            </a:r>
            <a:endParaRPr lang="es-CL" sz="28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30" name="Picture 2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4078" y="1166018"/>
            <a:ext cx="5015844" cy="1865239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-482600" y="3340100"/>
            <a:ext cx="10058400" cy="2590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7" name="Rectangle 6"/>
          <p:cNvSpPr/>
          <p:nvPr/>
        </p:nvSpPr>
        <p:spPr>
          <a:xfrm>
            <a:off x="3733800" y="3962400"/>
            <a:ext cx="5410200" cy="2895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6" name="Picture 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3588" y="4119233"/>
            <a:ext cx="5018012" cy="167196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475" y="4178129"/>
            <a:ext cx="1590036" cy="463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493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¡Cuidado!</a:t>
            </a:r>
            <a:endParaRPr lang="es-CL" dirty="0"/>
          </a:p>
        </p:txBody>
      </p:sp>
      <p:pic>
        <p:nvPicPr>
          <p:cNvPr id="9" name="Picture 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1052" y="2514600"/>
            <a:ext cx="5861896" cy="963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845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 1" descr="Image result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1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-457200" y="762000"/>
            <a:ext cx="10058400" cy="259080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>
                <a:cs typeface="Courier New" panose="02070309020205020404" pitchFamily="49" charset="0"/>
              </a:rPr>
              <a:t>Proyectar </a:t>
            </a:r>
            <a:r>
              <a:rPr lang="es-CL" dirty="0" smtClean="0">
                <a:cs typeface="Courier New" panose="02070309020205020404" pitchFamily="49" charset="0"/>
              </a:rPr>
              <a:t>algo: </a:t>
            </a:r>
            <a:r>
              <a:rPr lang="es-CL" sz="28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SELECT </a:t>
            </a:r>
            <a:r>
              <a:rPr lang="es-CL" sz="28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[v</a:t>
            </a:r>
            <a:r>
              <a:rPr lang="es-CL" sz="2800" baseline="-250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1</a:t>
            </a:r>
            <a:r>
              <a:rPr lang="es-CL" sz="28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,</a:t>
            </a:r>
            <a:r>
              <a:rPr lang="es-CL" sz="28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 …</a:t>
            </a:r>
            <a:r>
              <a:rPr lang="es-CL" sz="28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,</a:t>
            </a:r>
            <a:r>
              <a:rPr lang="es-CL" sz="28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s-CL" sz="2800" dirty="0" err="1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v</a:t>
            </a:r>
            <a:r>
              <a:rPr lang="es-CL" sz="2800" baseline="-25000" dirty="0" err="1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n</a:t>
            </a:r>
            <a:r>
              <a:rPr lang="es-CL" sz="28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]</a:t>
            </a:r>
            <a:endParaRPr lang="es-CL" sz="28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30" name="Picture 2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4078" y="1166018"/>
            <a:ext cx="5015844" cy="1865239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-482600" y="3340100"/>
            <a:ext cx="10058400" cy="2590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9" name="Picture 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476" y="4178128"/>
            <a:ext cx="2503251" cy="463914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733800" y="3962400"/>
            <a:ext cx="5410200" cy="2895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14" name="Picture 1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1981" y="4120979"/>
            <a:ext cx="1355401" cy="1672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803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 1" descr="Image result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1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-457200" y="762000"/>
            <a:ext cx="10058400" cy="259080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>
                <a:cs typeface="Courier New" panose="02070309020205020404" pitchFamily="49" charset="0"/>
              </a:rPr>
              <a:t>Seleccionar filas: </a:t>
            </a:r>
            <a:r>
              <a:rPr lang="es-CL" sz="28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WHERE (=|&lt;&gt;|&lt;|&lt;=|etc.)</a:t>
            </a:r>
            <a:endParaRPr lang="es-CL" sz="28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30" name="Picture 2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4078" y="1166018"/>
            <a:ext cx="5015844" cy="1865239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-482600" y="3340100"/>
            <a:ext cx="10058400" cy="2590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12" name="Picture 1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475" y="4178129"/>
            <a:ext cx="2878940" cy="773496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3733800" y="3962400"/>
            <a:ext cx="5410200" cy="2895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7" name="Picture 6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0375" y="4120980"/>
            <a:ext cx="1043180" cy="391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538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 1" descr="Image result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1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-457200" y="762000"/>
            <a:ext cx="10058400" cy="259080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>
                <a:cs typeface="Courier New" panose="02070309020205020404" pitchFamily="49" charset="0"/>
              </a:rPr>
              <a:t>Seleccionar filas: </a:t>
            </a:r>
            <a:r>
              <a:rPr lang="es-CL" sz="28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WHERE … AND … (OR|NOT)</a:t>
            </a:r>
            <a:endParaRPr lang="es-CL" sz="28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30" name="Picture 2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4078" y="1166018"/>
            <a:ext cx="5015844" cy="1865239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-482600" y="3340100"/>
            <a:ext cx="10058400" cy="2590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6" name="Picture 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476" y="4178131"/>
            <a:ext cx="2526952" cy="1077531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3733800" y="3962400"/>
            <a:ext cx="5410200" cy="2895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0375" y="4120981"/>
            <a:ext cx="1157566" cy="238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859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 1" descr="Image result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1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-457200" y="762000"/>
            <a:ext cx="10058400" cy="259080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>
                <a:cs typeface="Courier New" panose="02070309020205020404" pitchFamily="49" charset="0"/>
              </a:rPr>
              <a:t>Duplicados: </a:t>
            </a:r>
            <a:r>
              <a:rPr lang="es-CL" sz="28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SELECT</a:t>
            </a:r>
            <a:endParaRPr lang="es-CL" sz="28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-482600" y="3340100"/>
            <a:ext cx="10058400" cy="2590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6" name="Picture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475" y="4178130"/>
            <a:ext cx="1980358" cy="521386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3733800" y="3962400"/>
            <a:ext cx="5410200" cy="2895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0375" y="4120980"/>
            <a:ext cx="794986" cy="149451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5889" y="1210222"/>
            <a:ext cx="3041846" cy="16860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303680" y="4766102"/>
            <a:ext cx="3352801" cy="461665"/>
          </a:xfrm>
          <a:prstGeom prst="rect">
            <a:avLst/>
          </a:prstGeom>
          <a:solidFill>
            <a:schemeClr val="bg1">
              <a:lumMod val="95000"/>
              <a:alpha val="70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400" i="1" dirty="0" smtClean="0"/>
              <a:t>¿Algún problema aquí?</a:t>
            </a:r>
            <a:endParaRPr lang="es-CL" sz="24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6956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838200"/>
            <a:ext cx="6304515" cy="48577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4800" y="4191000"/>
            <a:ext cx="5480811" cy="897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71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Operadores unarios vs. binarios</a:t>
            </a:r>
            <a:endParaRPr lang="es-C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L" dirty="0" smtClean="0">
                <a:solidFill>
                  <a:schemeClr val="accent2">
                    <a:lumMod val="75000"/>
                  </a:schemeClr>
                </a:solidFill>
              </a:rPr>
              <a:t>Operadores unarios</a:t>
            </a:r>
            <a:r>
              <a:rPr lang="es-CL" dirty="0" smtClean="0">
                <a:solidFill>
                  <a:srgbClr val="7030A0"/>
                </a:solidFill>
              </a:rPr>
              <a:t>: </a:t>
            </a:r>
          </a:p>
          <a:p>
            <a:pPr lvl="1"/>
            <a:r>
              <a:rPr lang="es-CL" dirty="0" smtClean="0">
                <a:solidFill>
                  <a:schemeClr val="bg1">
                    <a:lumMod val="50000"/>
                  </a:schemeClr>
                </a:solidFill>
              </a:rPr>
              <a:t>Mencionan sola una relación:</a:t>
            </a:r>
          </a:p>
          <a:p>
            <a:pPr lvl="1"/>
            <a:endParaRPr lang="es-CL" dirty="0"/>
          </a:p>
          <a:p>
            <a:pPr marL="457200" lvl="1" indent="0">
              <a:buNone/>
            </a:pPr>
            <a:endParaRPr lang="es-CL" dirty="0"/>
          </a:p>
          <a:p>
            <a:r>
              <a:rPr lang="es-CL" dirty="0" smtClean="0"/>
              <a:t>Operadores binarios:</a:t>
            </a:r>
          </a:p>
          <a:p>
            <a:pPr lvl="1"/>
            <a:r>
              <a:rPr lang="es-CL" dirty="0" smtClean="0">
                <a:solidFill>
                  <a:schemeClr val="bg1">
                    <a:lumMod val="50000"/>
                  </a:schemeClr>
                </a:solidFill>
              </a:rPr>
              <a:t>Mencionan dos relaciones:</a:t>
            </a:r>
            <a:endParaRPr lang="es-CL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438400"/>
            <a:ext cx="2893156" cy="5511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6752" y="2458509"/>
            <a:ext cx="2631648" cy="51088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8015" y="5418433"/>
            <a:ext cx="1733841" cy="43166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8015" y="4737617"/>
            <a:ext cx="1735354" cy="43435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0161" y="4754680"/>
            <a:ext cx="1794128" cy="43706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0161" y="5410151"/>
            <a:ext cx="1796927" cy="43978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0307" y="6325219"/>
            <a:ext cx="3503385" cy="45885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2438401" y="6045851"/>
            <a:ext cx="4343400" cy="812149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6" name="TextBox 15"/>
          <p:cNvSpPr txBox="1"/>
          <p:nvPr/>
        </p:nvSpPr>
        <p:spPr>
          <a:xfrm>
            <a:off x="5417888" y="3359872"/>
            <a:ext cx="3352801" cy="830997"/>
          </a:xfrm>
          <a:prstGeom prst="rect">
            <a:avLst/>
          </a:prstGeom>
          <a:solidFill>
            <a:schemeClr val="bg1">
              <a:lumMod val="95000"/>
              <a:alpha val="70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400" i="1" dirty="0" smtClean="0"/>
              <a:t>¿Se necesitan todos estos operadores?</a:t>
            </a:r>
            <a:endParaRPr lang="es-CL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8" name="Picture 17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8872" y="2453638"/>
            <a:ext cx="2252728" cy="661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697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 1" descr="Image result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1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-457200" y="762000"/>
            <a:ext cx="10058400" cy="259080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>
                <a:cs typeface="Courier New" panose="02070309020205020404" pitchFamily="49" charset="0"/>
              </a:rPr>
              <a:t>Distinto: </a:t>
            </a:r>
            <a:r>
              <a:rPr lang="es-CL" sz="28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SELECT DISTINCT</a:t>
            </a:r>
            <a:endParaRPr lang="es-CL" sz="28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-482600" y="3340100"/>
            <a:ext cx="10058400" cy="2590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7" name="Picture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475" y="4178130"/>
            <a:ext cx="3064322" cy="521459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5486400" y="3962400"/>
            <a:ext cx="3657600" cy="2895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6" name="Picture 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9762" y="4115254"/>
            <a:ext cx="795097" cy="943731"/>
          </a:xfrm>
          <a:prstGeom prst="rect">
            <a:avLst/>
          </a:prstGeom>
        </p:spPr>
      </p:pic>
      <p:sp>
        <p:nvSpPr>
          <p:cNvPr id="15" name="Content Placeholder 6 2"/>
          <p:cNvSpPr txBox="1">
            <a:spLocks/>
          </p:cNvSpPr>
          <p:nvPr/>
        </p:nvSpPr>
        <p:spPr>
          <a:xfrm>
            <a:off x="304800" y="5035551"/>
            <a:ext cx="4876800" cy="1060449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100" i="1" dirty="0" smtClean="0"/>
              <a:t>SQL “torce las reglas” del álgebra relacional a veces, por ejemplo, para permitir duplicados, orden, extensiones, etcétera.</a:t>
            </a:r>
            <a:endParaRPr lang="es-CL" sz="2100" i="1" dirty="0"/>
          </a:p>
        </p:txBody>
      </p:sp>
      <p:sp>
        <p:nvSpPr>
          <p:cNvPr id="16" name="TextBox 15"/>
          <p:cNvSpPr txBox="1"/>
          <p:nvPr/>
        </p:nvSpPr>
        <p:spPr>
          <a:xfrm>
            <a:off x="304801" y="6096000"/>
            <a:ext cx="4876800" cy="738664"/>
          </a:xfrm>
          <a:prstGeom prst="rect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CL" sz="2400" i="1" dirty="0"/>
              <a:t>¿</a:t>
            </a:r>
            <a:r>
              <a:rPr lang="es-CL" sz="2400" i="1" dirty="0" smtClean="0"/>
              <a:t>Qué piensan ustedes?</a:t>
            </a:r>
          </a:p>
          <a:p>
            <a:pPr algn="ctr"/>
            <a:r>
              <a:rPr lang="es-CL" i="1" dirty="0" smtClean="0"/>
              <a:t>¿Duplicados en tablas/resultados son </a:t>
            </a:r>
            <a:r>
              <a:rPr lang="es-CL" i="1" dirty="0"/>
              <a:t>ú</a:t>
            </a:r>
            <a:r>
              <a:rPr lang="es-CL" i="1" dirty="0" smtClean="0"/>
              <a:t>tiles?</a:t>
            </a:r>
            <a:endParaRPr lang="es-CL" dirty="0"/>
          </a:p>
        </p:txBody>
      </p:sp>
      <p:pic>
        <p:nvPicPr>
          <p:cNvPr id="13" name="Picture 1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5889" y="1210222"/>
            <a:ext cx="3041846" cy="16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087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 1" descr="Image result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1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-457200" y="762000"/>
            <a:ext cx="10058400" cy="259080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>
                <a:cs typeface="Courier New" panose="02070309020205020404" pitchFamily="49" charset="0"/>
              </a:rPr>
              <a:t>Ordenar resultados: </a:t>
            </a:r>
            <a:r>
              <a:rPr lang="es-CL" sz="28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ORDER BY [DESC|ASC]</a:t>
            </a:r>
            <a:endParaRPr lang="es-CL" sz="28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-482600" y="3340100"/>
            <a:ext cx="10058400" cy="2590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9" name="Picture 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477" y="4178130"/>
            <a:ext cx="3052253" cy="805992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5486400" y="3962400"/>
            <a:ext cx="3657600" cy="2895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17" name="Picture 1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9762" y="4115254"/>
            <a:ext cx="3041846" cy="148962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5889" y="1210222"/>
            <a:ext cx="3041846" cy="16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733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 1" descr="Image result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1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-457200" y="762000"/>
            <a:ext cx="10058400" cy="259080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>
                <a:cs typeface="Courier New" panose="02070309020205020404" pitchFamily="49" charset="0"/>
              </a:rPr>
              <a:t>Reunir </a:t>
            </a:r>
            <a:r>
              <a:rPr lang="es-CL" dirty="0" smtClean="0">
                <a:cs typeface="Courier New" panose="02070309020205020404" pitchFamily="49" charset="0"/>
              </a:rPr>
              <a:t>tablas: </a:t>
            </a:r>
            <a:r>
              <a:rPr lang="es-CL" sz="28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JOIN</a:t>
            </a:r>
            <a:endParaRPr lang="es-CL" sz="28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-482600" y="3340100"/>
            <a:ext cx="10058400" cy="2590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13" name="Picture 1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475" y="4178131"/>
            <a:ext cx="3184598" cy="138583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2414" y="1166017"/>
            <a:ext cx="3041846" cy="1686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166018"/>
            <a:ext cx="5015844" cy="1865239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5486400" y="3962400"/>
            <a:ext cx="3657600" cy="2895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19" name="Picture 18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8155" y="4115254"/>
            <a:ext cx="2011464" cy="575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318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 1" descr="Image result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1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-457200" y="762000"/>
            <a:ext cx="10058400" cy="259080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>
                <a:cs typeface="Courier New" panose="02070309020205020404" pitchFamily="49" charset="0"/>
              </a:rPr>
              <a:t>Alias: </a:t>
            </a:r>
            <a:r>
              <a:rPr lang="es-CL" sz="28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AS</a:t>
            </a:r>
            <a:endParaRPr lang="es-CL" sz="28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-482600" y="3340100"/>
            <a:ext cx="10058400" cy="2590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7" name="Picture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476" y="4178133"/>
            <a:ext cx="3872448" cy="83479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1" y="1166018"/>
            <a:ext cx="3706797" cy="1711487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5486400" y="3962400"/>
            <a:ext cx="3657600" cy="2895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8" name="Picture 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4941" y="4113392"/>
            <a:ext cx="772229" cy="951135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6781800" y="432564"/>
            <a:ext cx="1905000" cy="400110"/>
          </a:xfrm>
          <a:prstGeom prst="rect">
            <a:avLst/>
          </a:prstGeom>
          <a:solidFill>
            <a:srgbClr val="F9FFD5"/>
          </a:solidFill>
          <a:ln w="41275">
            <a:solidFill>
              <a:srgbClr val="FFC000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000" i="1" dirty="0" smtClean="0">
                <a:solidFill>
                  <a:srgbClr val="FFC000"/>
                </a:solidFill>
              </a:rPr>
              <a:t>Actualizada.</a:t>
            </a:r>
            <a:endParaRPr lang="es-CL" sz="2000" dirty="0">
              <a:solidFill>
                <a:srgbClr val="FFC000"/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2414" y="1166017"/>
            <a:ext cx="3041846" cy="16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714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 1" descr="Image result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1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-457200" y="762000"/>
            <a:ext cx="10058400" cy="259080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>
                <a:cs typeface="Courier New" panose="02070309020205020404" pitchFamily="49" charset="0"/>
              </a:rPr>
              <a:t>Alias: tablas</a:t>
            </a:r>
            <a:endParaRPr lang="es-CL" sz="28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-482600" y="3340100"/>
            <a:ext cx="10058400" cy="2590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7" name="Picture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476" y="4178132"/>
            <a:ext cx="3728247" cy="139552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8601" y="1234522"/>
            <a:ext cx="3706797" cy="1711487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5486400" y="3962400"/>
            <a:ext cx="3657600" cy="2895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9" name="Picture 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4944" y="4113392"/>
            <a:ext cx="1855985" cy="1378495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6781800" y="432564"/>
            <a:ext cx="1905000" cy="400110"/>
          </a:xfrm>
          <a:prstGeom prst="rect">
            <a:avLst/>
          </a:prstGeom>
          <a:solidFill>
            <a:srgbClr val="F9FFD5"/>
          </a:solidFill>
          <a:ln w="41275">
            <a:solidFill>
              <a:srgbClr val="FFC000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000" i="1" dirty="0" smtClean="0">
                <a:solidFill>
                  <a:srgbClr val="FFC000"/>
                </a:solidFill>
              </a:rPr>
              <a:t>Actualizada.</a:t>
            </a:r>
            <a:endParaRPr lang="es-CL" sz="20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1798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 1" descr="Image result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1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-457200" y="762000"/>
            <a:ext cx="10058400" cy="259080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>
                <a:cs typeface="Courier New" panose="02070309020205020404" pitchFamily="49" charset="0"/>
              </a:rPr>
              <a:t>Unión (distinta): </a:t>
            </a:r>
            <a:r>
              <a:rPr lang="es-CL" sz="28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UNION</a:t>
            </a:r>
            <a:endParaRPr lang="es-CL" sz="28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-482600" y="3340100"/>
            <a:ext cx="10058400" cy="2590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476" y="3788899"/>
            <a:ext cx="1723079" cy="139270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1905" y="1166018"/>
            <a:ext cx="3706797" cy="1711487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5486400" y="3962400"/>
            <a:ext cx="3657600" cy="2895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6" name="Picture 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4941" y="4113392"/>
            <a:ext cx="797738" cy="133911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031" y="1166018"/>
            <a:ext cx="5015844" cy="1865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2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 1" descr="Image result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1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-457200" y="762000"/>
            <a:ext cx="10058400" cy="259080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>
                <a:cs typeface="Courier New" panose="02070309020205020404" pitchFamily="49" charset="0"/>
              </a:rPr>
              <a:t>Unión (con alias): </a:t>
            </a:r>
            <a:r>
              <a:rPr lang="es-CL" sz="28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UNION </a:t>
            </a:r>
            <a:r>
              <a:rPr lang="es-CL" sz="28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+ AS</a:t>
            </a:r>
            <a:endParaRPr lang="es-CL" sz="28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-482600" y="3340100"/>
            <a:ext cx="10058400" cy="2590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476" y="3785221"/>
            <a:ext cx="3211422" cy="139637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1905" y="1166018"/>
            <a:ext cx="3706797" cy="1711487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5486400" y="3962400"/>
            <a:ext cx="3657600" cy="2895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4941" y="4113394"/>
            <a:ext cx="797960" cy="169396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031" y="1166018"/>
            <a:ext cx="5015844" cy="1865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454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 1" descr="Image result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1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-457200" y="762000"/>
            <a:ext cx="10058400" cy="259080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>
                <a:cs typeface="Courier New" panose="02070309020205020404" pitchFamily="49" charset="0"/>
              </a:rPr>
              <a:t>Unión (bruta): </a:t>
            </a:r>
            <a:r>
              <a:rPr lang="es-CL" sz="28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UNION ALL</a:t>
            </a:r>
            <a:endParaRPr lang="es-CL" sz="28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-482600" y="3340100"/>
            <a:ext cx="10058400" cy="2590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7" name="Picture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476" y="3786448"/>
            <a:ext cx="3209440" cy="139515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1905" y="1166018"/>
            <a:ext cx="3706797" cy="1711487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5486400" y="3962400"/>
            <a:ext cx="3657600" cy="2895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12" name="Picture 1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4941" y="4113395"/>
            <a:ext cx="798182" cy="150972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031" y="1166018"/>
            <a:ext cx="5015844" cy="1865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278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 1" descr="Image result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1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-457200" y="762000"/>
            <a:ext cx="10058400" cy="259080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>
                <a:cs typeface="Courier New" panose="02070309020205020404" pitchFamily="49" charset="0"/>
              </a:rPr>
              <a:t>Diferencia: </a:t>
            </a:r>
            <a:r>
              <a:rPr lang="es-CL" sz="28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EXCEPT</a:t>
            </a:r>
            <a:endParaRPr lang="es-CL" sz="28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-482600" y="3340100"/>
            <a:ext cx="10058400" cy="2590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10" name="Picture 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477" y="3777161"/>
            <a:ext cx="3210719" cy="170923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1905" y="1166018"/>
            <a:ext cx="3706797" cy="1711487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5486400" y="3962400"/>
            <a:ext cx="3657600" cy="2895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14" name="Picture 1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4941" y="4113395"/>
            <a:ext cx="709438" cy="58275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031" y="1166018"/>
            <a:ext cx="5015844" cy="1865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436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 1" descr="Image result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1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-457200" y="762000"/>
            <a:ext cx="10058400" cy="259080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>
                <a:cs typeface="Courier New" panose="02070309020205020404" pitchFamily="49" charset="0"/>
              </a:rPr>
              <a:t>Intersección: </a:t>
            </a:r>
            <a:r>
              <a:rPr lang="es-CL" sz="28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INTERSECT</a:t>
            </a:r>
            <a:endParaRPr lang="es-CL" sz="28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-482600" y="3340100"/>
            <a:ext cx="10058400" cy="2590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477" y="3775368"/>
            <a:ext cx="3212192" cy="171103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1905" y="1166018"/>
            <a:ext cx="3706797" cy="1711487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5486400" y="3962400"/>
            <a:ext cx="3657600" cy="2895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4942" y="4113394"/>
            <a:ext cx="777097" cy="76784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031" y="1166018"/>
            <a:ext cx="5015844" cy="1865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193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dirty="0" smtClean="0"/>
              <a:t>Modelando Intersección </a:t>
            </a:r>
            <a:br>
              <a:rPr lang="es-CL" dirty="0" smtClean="0"/>
            </a:br>
            <a:r>
              <a:rPr lang="es-CL" dirty="0"/>
              <a:t> </a:t>
            </a:r>
            <a:r>
              <a:rPr lang="es-CL" dirty="0" smtClean="0"/>
              <a:t>   con otros operadores</a:t>
            </a:r>
            <a:endParaRPr lang="es-CL" dirty="0"/>
          </a:p>
        </p:txBody>
      </p:sp>
      <p:sp>
        <p:nvSpPr>
          <p:cNvPr id="4" name="TextBox 3"/>
          <p:cNvSpPr txBox="1"/>
          <p:nvPr/>
        </p:nvSpPr>
        <p:spPr>
          <a:xfrm>
            <a:off x="457200" y="1519535"/>
            <a:ext cx="8229600" cy="461665"/>
          </a:xfrm>
          <a:prstGeom prst="rect">
            <a:avLst/>
          </a:prstGeom>
          <a:solidFill>
            <a:schemeClr val="bg1">
              <a:lumMod val="95000"/>
              <a:alpha val="70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400" i="1" dirty="0" smtClean="0"/>
              <a:t>¿Cómo se puede hacerla?</a:t>
            </a:r>
            <a:endParaRPr lang="es-CL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097" y="3377576"/>
            <a:ext cx="4054482" cy="413784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7418" y="3090292"/>
            <a:ext cx="3233050" cy="1937345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6592" y="3908895"/>
            <a:ext cx="1126808" cy="1120305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3908895"/>
            <a:ext cx="1122700" cy="1118742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3302" y="4425371"/>
            <a:ext cx="268438" cy="18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194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 1" descr="Image result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1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-457200" y="762000"/>
            <a:ext cx="10058400" cy="259080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>
                <a:cs typeface="Courier New" panose="02070309020205020404" pitchFamily="49" charset="0"/>
              </a:rPr>
              <a:t>Patrones simples: </a:t>
            </a:r>
            <a:r>
              <a:rPr lang="es-CL" sz="28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LIKE</a:t>
            </a:r>
            <a:endParaRPr lang="es-CL" sz="28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-482600" y="3340100"/>
            <a:ext cx="10058400" cy="2590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8" name="Picture 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477" y="3769133"/>
            <a:ext cx="2892591" cy="802867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5486400" y="3962400"/>
            <a:ext cx="3657600" cy="2895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9" name="Picture 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4942" y="4113394"/>
            <a:ext cx="800475" cy="58186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1166018"/>
            <a:ext cx="5015844" cy="1865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205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 1" descr="Image result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1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-457200" y="762000"/>
            <a:ext cx="10058400" cy="259080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>
                <a:cs typeface="Courier New" panose="02070309020205020404" pitchFamily="49" charset="0"/>
              </a:rPr>
              <a:t>Patrones simples:</a:t>
            </a:r>
            <a:r>
              <a:rPr lang="es-CL" dirty="0" smtClean="0">
                <a:cs typeface="Courier New" panose="02070309020205020404" pitchFamily="49" charset="0"/>
              </a:rPr>
              <a:t> </a:t>
            </a:r>
            <a:r>
              <a:rPr lang="es-CL" sz="28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NOT LIKE</a:t>
            </a:r>
            <a:endParaRPr lang="es-CL" sz="28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-482600" y="3340100"/>
            <a:ext cx="10058400" cy="2590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477" y="3769133"/>
            <a:ext cx="3563923" cy="1095255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5486400" y="3962400"/>
            <a:ext cx="3657600" cy="2895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6" name="Picture 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4942" y="4113395"/>
            <a:ext cx="719234" cy="58379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1166018"/>
            <a:ext cx="5015844" cy="1865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720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LIKE</a:t>
            </a:r>
            <a:endParaRPr lang="es-C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 dirty="0" smtClean="0"/>
          </a:p>
          <a:p>
            <a:endParaRPr lang="es-CL" dirty="0"/>
          </a:p>
          <a:p>
            <a:endParaRPr lang="es-CL" dirty="0" smtClean="0"/>
          </a:p>
          <a:p>
            <a:endParaRPr lang="es-CL" dirty="0"/>
          </a:p>
          <a:p>
            <a:endParaRPr lang="es-CL" dirty="0" smtClean="0"/>
          </a:p>
        </p:txBody>
      </p:sp>
      <p:pic>
        <p:nvPicPr>
          <p:cNvPr id="11" name="Picture 10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209800"/>
            <a:ext cx="8376774" cy="753377"/>
          </a:xfrm>
          <a:prstGeom prst="rect">
            <a:avLst/>
          </a:prstGeom>
        </p:spPr>
      </p:pic>
      <p:sp>
        <p:nvSpPr>
          <p:cNvPr id="12" name="Content Placeholder 6 2"/>
          <p:cNvSpPr txBox="1">
            <a:spLocks/>
          </p:cNvSpPr>
          <p:nvPr/>
        </p:nvSpPr>
        <p:spPr>
          <a:xfrm>
            <a:off x="1866900" y="4081598"/>
            <a:ext cx="5410200" cy="795202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000" b="1" i="1" dirty="0">
                <a:solidFill>
                  <a:srgbClr val="FFC000"/>
                </a:solidFill>
              </a:rPr>
              <a:t>¡Distinción de mayúsculas depende de </a:t>
            </a:r>
          </a:p>
          <a:p>
            <a:pPr marL="0" indent="0" algn="ctr">
              <a:buNone/>
            </a:pPr>
            <a:r>
              <a:rPr lang="es-CL" sz="2000" b="1" i="1" dirty="0">
                <a:solidFill>
                  <a:srgbClr val="FFC000"/>
                </a:solidFill>
              </a:rPr>
              <a:t>la configuración de un sistema en particular!</a:t>
            </a:r>
          </a:p>
        </p:txBody>
      </p:sp>
    </p:spTree>
    <p:extLst>
      <p:ext uri="{BB962C8B-B14F-4D97-AF65-F5344CB8AC3E}">
        <p14:creationId xmlns:p14="http://schemas.microsoft.com/office/powerpoint/2010/main" val="272446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 1" descr="Image result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1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-457200" y="762000"/>
            <a:ext cx="10058400" cy="259080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>
                <a:cs typeface="Courier New" panose="02070309020205020404" pitchFamily="49" charset="0"/>
              </a:rPr>
              <a:t>Abreviatura: </a:t>
            </a:r>
            <a:r>
              <a:rPr lang="es-CL" sz="28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IN</a:t>
            </a:r>
            <a:endParaRPr lang="es-CL" sz="28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-482600" y="3340100"/>
            <a:ext cx="10058400" cy="2590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478" y="3777161"/>
            <a:ext cx="3707269" cy="838400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5486400" y="3962400"/>
            <a:ext cx="3657600" cy="2895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4941" y="4113395"/>
            <a:ext cx="799167" cy="113938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3178" y="1166017"/>
            <a:ext cx="3041846" cy="16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92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 1" descr="Image result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1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-457200" y="762000"/>
            <a:ext cx="10058400" cy="259080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>
                <a:cs typeface="Courier New" panose="02070309020205020404" pitchFamily="49" charset="0"/>
              </a:rPr>
              <a:t>Abreviatura: </a:t>
            </a:r>
            <a:r>
              <a:rPr lang="es-CL" sz="28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BETWEEN</a:t>
            </a:r>
            <a:endParaRPr lang="es-CL" sz="28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-482600" y="3340100"/>
            <a:ext cx="10058400" cy="2590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6" name="Picture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477" y="3777161"/>
            <a:ext cx="4143182" cy="784486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5486400" y="3962400"/>
            <a:ext cx="3657600" cy="2895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7" name="Picture 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4941" y="4113395"/>
            <a:ext cx="708663" cy="76848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3178" y="1166017"/>
            <a:ext cx="3041846" cy="16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286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952" y="2874879"/>
            <a:ext cx="4186239" cy="3144921"/>
          </a:xfrm>
          <a:prstGeom prst="rect">
            <a:avLst/>
          </a:prstGeom>
          <a:ln w="31750">
            <a:solidFill>
              <a:schemeClr val="tx1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Una tarea</a:t>
            </a:r>
            <a:endParaRPr lang="es-C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L" dirty="0" smtClean="0"/>
              <a:t>Pensar en la forma de representar estas consultas usando el álgebra y el cálculo</a:t>
            </a:r>
            <a:endParaRPr lang="es-CL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3257" y="2880121"/>
            <a:ext cx="4186239" cy="3139679"/>
          </a:xfrm>
          <a:prstGeom prst="rect">
            <a:avLst/>
          </a:prstGeom>
          <a:ln w="317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818855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22312" y="3962400"/>
            <a:ext cx="8116887" cy="1806575"/>
          </a:xfrm>
        </p:spPr>
        <p:txBody>
          <a:bodyPr>
            <a:normAutofit fontScale="90000"/>
          </a:bodyPr>
          <a:lstStyle/>
          <a:p>
            <a:r>
              <a:rPr lang="es-CL" sz="2700" i="1" dirty="0" smtClean="0"/>
              <a:t>LA PROXIMA VEZ, Continuaremos con MÁS:</a:t>
            </a:r>
            <a:r>
              <a:rPr lang="es-CL" dirty="0" smtClean="0"/>
              <a:t/>
            </a:r>
            <a:br>
              <a:rPr lang="es-CL" dirty="0" smtClean="0"/>
            </a:br>
            <a:r>
              <a:rPr lang="es-CL" dirty="0" smtClean="0"/>
              <a:t>STRUCTURED QUERY LANGAUGE</a:t>
            </a:r>
            <a:br>
              <a:rPr lang="es-CL" dirty="0" smtClean="0"/>
            </a:br>
            <a:r>
              <a:rPr lang="es-CL" dirty="0" smtClean="0"/>
              <a:t>(SQL)</a:t>
            </a:r>
            <a:br>
              <a:rPr lang="es-CL" dirty="0" smtClean="0"/>
            </a:br>
            <a:endParaRPr lang="es-CL" dirty="0"/>
          </a:p>
        </p:txBody>
      </p:sp>
      <p:sp>
        <p:nvSpPr>
          <p:cNvPr id="13" name="TextBox 12"/>
          <p:cNvSpPr txBox="1"/>
          <p:nvPr/>
        </p:nvSpPr>
        <p:spPr>
          <a:xfrm>
            <a:off x="4343400" y="6019800"/>
            <a:ext cx="47643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L" dirty="0" smtClean="0">
                <a:solidFill>
                  <a:prstClr val="black"/>
                </a:solidFill>
              </a:rPr>
              <a:t>Capítulo 4</a:t>
            </a:r>
            <a:r>
              <a:rPr lang="es-CL" dirty="0">
                <a:solidFill>
                  <a:prstClr val="black"/>
                </a:solidFill>
              </a:rPr>
              <a:t> </a:t>
            </a:r>
            <a:r>
              <a:rPr lang="es-CL" dirty="0" smtClean="0">
                <a:solidFill>
                  <a:prstClr val="black"/>
                </a:solidFill>
              </a:rPr>
              <a:t>&amp; 5, </a:t>
            </a:r>
            <a:r>
              <a:rPr lang="es-CL" dirty="0" err="1" smtClean="0">
                <a:solidFill>
                  <a:prstClr val="black"/>
                </a:solidFill>
              </a:rPr>
              <a:t>Database</a:t>
            </a:r>
            <a:r>
              <a:rPr lang="es-CL" dirty="0" smtClean="0">
                <a:solidFill>
                  <a:prstClr val="black"/>
                </a:solidFill>
              </a:rPr>
              <a:t> Management </a:t>
            </a:r>
            <a:r>
              <a:rPr lang="es-CL" dirty="0" err="1" smtClean="0">
                <a:solidFill>
                  <a:prstClr val="black"/>
                </a:solidFill>
              </a:rPr>
              <a:t>Systems</a:t>
            </a:r>
            <a:r>
              <a:rPr lang="es-CL" dirty="0" smtClean="0">
                <a:solidFill>
                  <a:prstClr val="black"/>
                </a:solidFill>
              </a:rPr>
              <a:t>,</a:t>
            </a:r>
          </a:p>
          <a:p>
            <a:pPr algn="r"/>
            <a:r>
              <a:rPr lang="es-CL" dirty="0" err="1" smtClean="0">
                <a:solidFill>
                  <a:prstClr val="black"/>
                </a:solidFill>
              </a:rPr>
              <a:t>Ramakrishnan</a:t>
            </a:r>
            <a:r>
              <a:rPr lang="es-CL" dirty="0" smtClean="0">
                <a:solidFill>
                  <a:prstClr val="black"/>
                </a:solidFill>
              </a:rPr>
              <a:t> / </a:t>
            </a:r>
            <a:r>
              <a:rPr lang="es-CL" dirty="0" err="1" smtClean="0">
                <a:solidFill>
                  <a:prstClr val="black"/>
                </a:solidFill>
              </a:rPr>
              <a:t>Gehrke</a:t>
            </a:r>
            <a:r>
              <a:rPr lang="es-CL" dirty="0" smtClean="0">
                <a:solidFill>
                  <a:prstClr val="black"/>
                </a:solidFill>
              </a:rPr>
              <a:t> (</a:t>
            </a:r>
            <a:r>
              <a:rPr lang="es-CL" dirty="0" err="1" smtClean="0">
                <a:solidFill>
                  <a:prstClr val="black"/>
                </a:solidFill>
              </a:rPr>
              <a:t>Third</a:t>
            </a:r>
            <a:r>
              <a:rPr lang="es-CL" dirty="0" smtClean="0">
                <a:solidFill>
                  <a:prstClr val="black"/>
                </a:solidFill>
              </a:rPr>
              <a:t> </a:t>
            </a:r>
            <a:r>
              <a:rPr lang="es-CL" dirty="0" err="1" smtClean="0">
                <a:solidFill>
                  <a:prstClr val="black"/>
                </a:solidFill>
              </a:rPr>
              <a:t>Edition</a:t>
            </a:r>
            <a:r>
              <a:rPr lang="es-CL" dirty="0" smtClean="0">
                <a:solidFill>
                  <a:prstClr val="black"/>
                </a:solidFill>
              </a:rPr>
              <a:t>)</a:t>
            </a:r>
            <a:endParaRPr lang="es-CL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9389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El horario:</a:t>
            </a:r>
            <a:endParaRPr lang="es-C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L" dirty="0" smtClean="0"/>
              <a:t>Tendremos clases:</a:t>
            </a:r>
          </a:p>
          <a:p>
            <a:pPr lvl="1"/>
            <a:r>
              <a:rPr lang="es-CL" dirty="0" smtClean="0"/>
              <a:t>El jueves (6 de octubre)</a:t>
            </a:r>
          </a:p>
          <a:p>
            <a:pPr lvl="2"/>
            <a:r>
              <a:rPr lang="es-CL" dirty="0" smtClean="0"/>
              <a:t>Un </a:t>
            </a:r>
            <a:r>
              <a:rPr lang="es-CL" dirty="0" err="1" smtClean="0"/>
              <a:t>lab</a:t>
            </a:r>
            <a:r>
              <a:rPr lang="es-CL" dirty="0"/>
              <a:t>: </a:t>
            </a:r>
            <a:r>
              <a:rPr lang="es-CL" dirty="0" smtClean="0">
                <a:solidFill>
                  <a:schemeClr val="bg1">
                    <a:lumMod val="85000"/>
                  </a:schemeClr>
                </a:solidFill>
              </a:rPr>
              <a:t>Cálculo y</a:t>
            </a:r>
            <a:r>
              <a:rPr lang="es-CL" dirty="0" smtClean="0"/>
              <a:t> SQL</a:t>
            </a:r>
            <a:endParaRPr lang="es-CL" dirty="0"/>
          </a:p>
          <a:p>
            <a:pPr lvl="1"/>
            <a:r>
              <a:rPr lang="es-CL" strike="sngStrike" dirty="0" smtClean="0"/>
              <a:t>El lunes (9 de octubre)</a:t>
            </a:r>
          </a:p>
          <a:p>
            <a:pPr lvl="1"/>
            <a:r>
              <a:rPr lang="es-CL" dirty="0" smtClean="0"/>
              <a:t>El martes (11 de octubre)</a:t>
            </a:r>
          </a:p>
          <a:p>
            <a:pPr lvl="2"/>
            <a:r>
              <a:rPr lang="es-CL" dirty="0" smtClean="0"/>
              <a:t>Una clase: SQL II</a:t>
            </a:r>
          </a:p>
          <a:p>
            <a:pPr lvl="1"/>
            <a:endParaRPr lang="es-CL" dirty="0" smtClean="0"/>
          </a:p>
        </p:txBody>
      </p:sp>
    </p:spTree>
    <p:extLst>
      <p:ext uri="{BB962C8B-B14F-4D97-AF65-F5344CB8AC3E}">
        <p14:creationId xmlns:p14="http://schemas.microsoft.com/office/powerpoint/2010/main" val="3343327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>
                <a:solidFill>
                  <a:schemeClr val="bg1">
                    <a:lumMod val="75000"/>
                  </a:schemeClr>
                </a:solidFill>
              </a:rPr>
              <a:t>Preguntas?</a:t>
            </a:r>
            <a:endParaRPr lang="es-CL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30766" y="5943600"/>
            <a:ext cx="82296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endParaRPr lang="es-CL" dirty="0">
              <a:solidFill>
                <a:srgbClr val="FF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9800" y="3971883"/>
            <a:ext cx="885825" cy="1019917"/>
          </a:xfrm>
          <a:prstGeom prst="rect">
            <a:avLst/>
          </a:prstGeom>
        </p:spPr>
      </p:pic>
      <p:pic>
        <p:nvPicPr>
          <p:cNvPr id="16386" name="Picture 2" descr="http://i.imgur.com/vVrHJku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4360" y="1815158"/>
            <a:ext cx="6642411" cy="3301078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4360" y="1815158"/>
            <a:ext cx="6642413" cy="3301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871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dirty="0" smtClean="0"/>
              <a:t>Modelando Intersección </a:t>
            </a:r>
            <a:br>
              <a:rPr lang="es-CL" dirty="0" smtClean="0"/>
            </a:br>
            <a:r>
              <a:rPr lang="es-CL" dirty="0"/>
              <a:t> </a:t>
            </a:r>
            <a:r>
              <a:rPr lang="es-CL" dirty="0" smtClean="0"/>
              <a:t>   con otros operadores</a:t>
            </a:r>
            <a:endParaRPr lang="es-CL" dirty="0"/>
          </a:p>
        </p:txBody>
      </p:sp>
      <p:sp>
        <p:nvSpPr>
          <p:cNvPr id="4" name="TextBox 3"/>
          <p:cNvSpPr txBox="1"/>
          <p:nvPr/>
        </p:nvSpPr>
        <p:spPr>
          <a:xfrm>
            <a:off x="457200" y="1519535"/>
            <a:ext cx="8229600" cy="461665"/>
          </a:xfrm>
          <a:prstGeom prst="rect">
            <a:avLst/>
          </a:prstGeom>
          <a:solidFill>
            <a:schemeClr val="bg1">
              <a:lumMod val="95000"/>
              <a:alpha val="70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400" i="1" dirty="0" smtClean="0"/>
              <a:t>¿Cómo se puede hacerla?</a:t>
            </a:r>
            <a:endParaRPr lang="es-CL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348" y="3505200"/>
            <a:ext cx="8645303" cy="571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095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El Álgebra Relacional (Mínima / Clásica)</a:t>
            </a:r>
            <a:endParaRPr lang="es-CL" dirty="0"/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057400"/>
            <a:ext cx="2893156" cy="5511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2077509"/>
            <a:ext cx="2631648" cy="51088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6203" y="5388705"/>
            <a:ext cx="1733841" cy="43166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559499"/>
            <a:ext cx="1735354" cy="43435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3557169"/>
            <a:ext cx="1794128" cy="43706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2672" y="3554064"/>
            <a:ext cx="1796927" cy="43978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5580" y="5375110"/>
            <a:ext cx="3503385" cy="45885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2672" y="2072638"/>
            <a:ext cx="2252728" cy="661303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486223" y="5167474"/>
            <a:ext cx="8200577" cy="812149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188587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Extensiones del Álgebra Relacional</a:t>
            </a:r>
            <a:endParaRPr lang="es-C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5105400"/>
          </a:xfrm>
        </p:spPr>
        <p:txBody>
          <a:bodyPr>
            <a:normAutofit lnSpcReduction="10000"/>
          </a:bodyPr>
          <a:lstStyle/>
          <a:p>
            <a:r>
              <a:rPr lang="es-CL" dirty="0" smtClean="0">
                <a:solidFill>
                  <a:srgbClr val="0033CC"/>
                </a:solidFill>
              </a:rPr>
              <a:t>Extensiones sintácticas</a:t>
            </a:r>
          </a:p>
          <a:p>
            <a:pPr marL="457200" lvl="1" indent="0">
              <a:buNone/>
            </a:pPr>
            <a:r>
              <a:rPr lang="es-CL" i="1" dirty="0" smtClean="0"/>
              <a:t>Se puede modelar estas extensiones con el álgebra clásica (son como abreviaturas)</a:t>
            </a:r>
          </a:p>
          <a:p>
            <a:pPr lvl="2"/>
            <a:r>
              <a:rPr lang="es-CL" dirty="0" smtClean="0"/>
              <a:t>Varios tipos de </a:t>
            </a:r>
            <a:r>
              <a:rPr lang="es-CL" dirty="0" err="1" smtClean="0"/>
              <a:t>join</a:t>
            </a:r>
            <a:r>
              <a:rPr lang="es-CL" dirty="0" smtClean="0"/>
              <a:t>, división (</a:t>
            </a:r>
            <a:r>
              <a:rPr lang="es-CL" dirty="0" smtClean="0">
                <a:sym typeface="Wingdings" panose="05000000000000000000" pitchFamily="2" charset="2"/>
              </a:rPr>
              <a:t>), etc.</a:t>
            </a:r>
            <a:endParaRPr lang="es-CL" dirty="0" smtClean="0"/>
          </a:p>
          <a:p>
            <a:r>
              <a:rPr lang="es-CL" dirty="0" smtClean="0">
                <a:solidFill>
                  <a:schemeClr val="accent6">
                    <a:lumMod val="75000"/>
                  </a:schemeClr>
                </a:solidFill>
              </a:rPr>
              <a:t>Extensiones algebraicas</a:t>
            </a:r>
          </a:p>
          <a:p>
            <a:pPr marL="457200" lvl="1" indent="0">
              <a:buNone/>
            </a:pPr>
            <a:r>
              <a:rPr lang="es-CL" i="1" dirty="0" smtClean="0"/>
              <a:t>No se puede modelar estas extensiones con el álgebra clásica (facilitan nuevos tipos de consultas)</a:t>
            </a:r>
          </a:p>
          <a:p>
            <a:pPr lvl="2"/>
            <a:r>
              <a:rPr lang="es-CL" dirty="0" smtClean="0"/>
              <a:t>Agregación, transitividad, etc.</a:t>
            </a:r>
          </a:p>
          <a:p>
            <a:r>
              <a:rPr lang="es-CL" dirty="0" smtClean="0">
                <a:solidFill>
                  <a:srgbClr val="7030A0"/>
                </a:solidFill>
              </a:rPr>
              <a:t>Extensiones semánticas</a:t>
            </a:r>
          </a:p>
          <a:p>
            <a:pPr marL="457200" lvl="1" indent="0">
              <a:buNone/>
            </a:pPr>
            <a:r>
              <a:rPr lang="es-CL" i="1" dirty="0" smtClean="0"/>
              <a:t>Introducen cambios en las definiciones del modelo</a:t>
            </a:r>
          </a:p>
          <a:p>
            <a:pPr lvl="2"/>
            <a:r>
              <a:rPr lang="es-CL" dirty="0" smtClean="0"/>
              <a:t>Tablas ordenadas, tablas con duplicados, nulos</a:t>
            </a:r>
            <a:r>
              <a:rPr lang="es-CL" dirty="0">
                <a:sym typeface="Wingdings" panose="05000000000000000000" pitchFamily="2" charset="2"/>
              </a:rPr>
              <a:t>, </a:t>
            </a:r>
            <a:r>
              <a:rPr lang="es-CL" dirty="0" smtClean="0">
                <a:sym typeface="Wingdings" panose="05000000000000000000" pitchFamily="2" charset="2"/>
              </a:rPr>
              <a:t>etc.</a:t>
            </a:r>
            <a:endParaRPr lang="es-CL" dirty="0" smtClean="0"/>
          </a:p>
          <a:p>
            <a:pPr lvl="1"/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725074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5174"/>
  <p:tag name="ORIGINALWIDTH" val="442,561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\begin{document}&#10;\tpre&#10;$\rao{\rho}_{\sch{A$_i$}/\sch{A$_j$}}(\rlt{R})$&#10;\end{document}&#10;"/>
  <p:tag name="IGUANATEXSIZE" val="20"/>
  <p:tag name="IGUANATEXCURSOR" val="27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2,5115"/>
  <p:tag name="ORIGINALWIDTH" val="341,297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\begin{document}&#10;\tpre&#10;$\rlt{R$_1$} \cup \rlt{R$_2$}$&#10;\end{document}&#10;"/>
  <p:tag name="IGUANATEXSIZE" val="20"/>
  <p:tag name="IGUANATEXCURSOR" val="24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897,765"/>
  <p:tag name="ORIGINALWIDTH" val="4175,833"/>
  <p:tag name="OUTPUTDPI" val="1200"/>
  <p:tag name="LATEXADDIN" val="\documentclass{article}&#10;\usepackage{chronology}&#10;\usepackage[utf8]{inputenc}&#10;\pagestyle{empty}&#10;\begin{document}&#10;\begin{center}&#10;\sf&#10;\begin{chronology}[5]{1969}{2016}{\textwidth}&#10;\event{1969}{\color{orange}El álgebra relacional}&#10;\event{1974}{\color{blue}\textbf{SEQUEL} (Chamberlin y Boyce)}&#10;\event{1979}{\color{green!50!black}SQL (Oracle v2 y IBM System R)}&#10;\event{1986}{\color{green!50!black}\textbf{SQL-86} (Primer estánder)}&#10;\event{1989}{\color{green!50!black}SQL-89 (Revisión menor de SQL-86)}&#10;\event{1992}{\color{green!50!black}\textbf{SQL-92} (Revisión sustancial de SQL-89)}&#10;\event{1999}{\color{green!50!black}\textbf{SQL:1999} (Recursión, expresiones regulares, etc.)}&#10;\event{2003}{\color{green!50!black}SQL:2003 (Apoyo básico para XML, etc.)}&#10;\event{2006}{\color{green!50!black}SQL:2006 (Apoyo avanzado para XML, etc.)}&#10;\event{2008}{\color{green!50!black}SQL:2008 (Revisión menor)}&#10;\event{2011}{\color{green!50!black}SQL:2011 (Datos temporales, etc.)}&#10;\event[1980]{2016}{}&#10;\end{chronology}&#10;&#10;(\color{gray!50!black}Sistemas de bases de datos comerciales)&#10;\end{center}&#10;\end{document}"/>
  <p:tag name="IGUANATEXSIZE" val="20"/>
  <p:tag name="IGUANATEXCURSOR" val="40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06,168"/>
  <p:tag name="ORIGINALWIDTH" val="3266,70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rlt{Planeta}\\&#10;\hline&#10;\schk{nombre} &amp; \sch{dist} &amp; \sch{radio} &amp; \sch{grav} &amp; \sch{días} &amp; \sch{años} &amp; \sch{temp}  &amp; \sch{anillo} \\[0.5ex]&#10;\hline &#10;Mercurio &amp; 0,39 &amp; 0,38 &amp; 2,8 &amp; 58,646 &amp; 0,241 &amp; 440 &amp; false \\&#10;Venus &amp; 0,72 &amp; 0,95 &amp; 8,9 &amp; -243,019 &amp; 0,615  &amp; 730 &amp; false\\&#10;Tierra &amp; 1,00  &amp; 1,00   &amp; 9,8 &amp; 0,997  &amp; 1,000  &amp; 288 &amp; false \\&#10;Marte &amp; 1,52 &amp; 0,53  &amp; 3,7 &amp; 1,026  &amp; 1,880  &amp; 186 &amp; false \\&#10;Júpiter &amp; 5,20 &amp; 10,97  &amp; 22,9 &amp; 0,414  &amp; 11,862 &amp; 152 &amp; true \\&#10;Saturno &amp; 9,54 &amp; 9,14  &amp; 9,1 &amp; 0,444  &amp; 29,447 &amp; 134 &amp; true\\&#10;Urano &amp; 19,19 &amp; 3,98  &amp; 7,8 &amp; -0,719 &amp; 84,017 &amp; 76 &amp; true\\&#10;Neptuno &amp; 30,07 &amp; 3,86  &amp; 11,0 &amp; 0,671  &amp; 164,791 &amp; 53 &amp; true\\ \hline&#10;\end{tabular}&#10;&#10;&#10;&#10;&#10;&#10;\end{document}"/>
  <p:tag name="IGUANATEXSIZE" val="15"/>
  <p:tag name="IGUANATEXCURSOR" val="66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88,402"/>
  <p:tag name="ORIGINALWIDTH" val="1983,27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Aterrizaje}\\&#10;\hline&#10;\schk{nave} &amp; \sch{planeta} &amp; \sch{país} &amp; \sch{año}\\[0.5ex]&#10;\hline &#10;Messenger &amp; Mercurio &amp; EEUU &amp; 2015\\&#10;Venera 3 &amp; Venus  &amp; URRS  &amp; 1966 \\&#10;%Venera 4 &amp; Venus  &amp; URRS  &amp; 1967 \\&#10;Pioneer &amp; Venus  &amp; EEUU  &amp; 1978 \\&#10;%Pioneer &amp; Venus  &amp; EEUU  &amp; 1978 \\&#10;Mars 2 lander &amp; Marte &amp; URRS &amp; 1971\\&#10;Viking 1 &amp; Marte &amp; EEUU &amp; 1976 \\&#10;Beagle 2 &amp; Marte &amp; ESA &amp; 2003\\&#10;Galileo &amp; Júpiter &amp; EEUU &amp; 2003 \\\hline&#10;\end{tabular}&#10;&#10;&#10;&#10;&#10;&#10;\end{document}"/>
  <p:tag name="IGUANATEXSIZE" val="15"/>
  <p:tag name="IGUANATEXCURSOR" val="32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01,904"/>
  <p:tag name="ORIGINALWIDTH" val="2414,58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Satélite}\\&#10;\hline&#10;\schk{nombre} &amp; \sch{planeta} &amp; \sch{descubridor} &amp; \sch{año}\\[0.5ex]&#10;\hline &#10;Luna &amp; Tierra &amp; $\bot$ &amp; $\bot$\\&#10;Ganímedes &amp; Júpiter &amp; Galileo Galilei &amp; 1610\\&#10;Calisto &amp; Júpiter &amp; Galileo Galilei &amp; 1610\\&#10;Europa &amp; Júpiter &amp; Galileo Galilei &amp; 1610\\&#10;Ío &amp; Júpiter &amp; Galileo Galilei &amp; 1610\\&#10;Titán &amp; Saturno &amp; Christiaan Huygens &amp; 1655\\&#10;Tritón &amp; Neptuno &amp; William Lassell &amp; 1846\\\hline&#10;\end{tabular}&#10;&#10;&#10;&#10;&#10;&#10;\end{document}"/>
  <p:tag name="IGUANATEXSIZE" val="15"/>
  <p:tag name="IGUANATEXCURSOR" val="32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95,3052"/>
  <p:tag name="ORIGINALWIDTH" val="1148,4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[atributos]&#10;FROM [tablas]&#10;WHERE [condición]&#10;\end{lstlisting}&#10;\end{document}&#10;"/>
  <p:tag name="IGUANATEXSIZE" val="15"/>
  <p:tag name="IGUANATEXCURSOR" val="32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06,168"/>
  <p:tag name="ORIGINALWIDTH" val="3266,70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rlt{Planeta}\\&#10;\hline&#10;\schk{nombre} &amp; \sch{dist} &amp; \sch{radio} &amp; \sch{grav} &amp; \sch{días} &amp; \sch{años} &amp; \sch{temp}  &amp; \sch{anillo} \\[0.5ex]&#10;\hline &#10;Mercurio &amp; 0,39 &amp; 0,38 &amp; 2,8 &amp; 58,646 &amp; 0,241 &amp; 440 &amp; false \\&#10;Venus &amp; 0,72 &amp; 0,95 &amp; 8,9 &amp; -243,019 &amp; 0,615  &amp; 730 &amp; false\\&#10;Tierra &amp; 1,00  &amp; 1,00   &amp; 9,8 &amp; 0,997  &amp; 1,000  &amp; 288 &amp; false \\&#10;Marte &amp; 1,52 &amp; 0,53  &amp; 3,7 &amp; 1,026  &amp; 1,880  &amp; 186 &amp; false \\&#10;Júpiter &amp; 5,20 &amp; 10,97  &amp; 22,9 &amp; 0,414  &amp; 11,862 &amp; 152 &amp; true \\&#10;Saturno &amp; 9,54 &amp; 9,14  &amp; 9,1 &amp; 0,444  &amp; 29,447 &amp; 134 &amp; true\\&#10;Urano &amp; 19,19 &amp; 3,98  &amp; 7,8 &amp; -0,719 &amp; 84,017 &amp; 76 &amp; true\\&#10;Neptuno &amp; 30,07 &amp; 3,86  &amp; 11,0 &amp; 0,671  &amp; 164,791 &amp; 53 &amp; true\\ \hline&#10;\end{tabular}&#10;&#10;&#10;&#10;&#10;&#10;\end{document}"/>
  <p:tag name="IGUANATEXSIZE" val="15"/>
  <p:tag name="IGUANATEXCURSOR" val="66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80,151"/>
  <p:tag name="ORIGINALWIDTH" val="3266,70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hline&#10;\sch{nombre} &amp; \sch{dist} &amp; \sch{radio} &amp; \sch{grav} &amp; \sch{días} &amp; \sch{años} &amp; \sch{temp}  &amp; \sch{anillo} \\&#10;\hline &#10;Saturno &amp; 9,54 &amp; 9,14  &amp; 9,1 &amp; 0,444  &amp; 29,447 &amp; 134 &amp; true\\&#10;Urano &amp; 19,19 &amp; 3,98  &amp; 7,8 &amp; -0,719 &amp; 84,017 &amp; 76 &amp; true\\&#10;Mercurio &amp; 0,39 &amp; 0,38 &amp; 2,8 &amp; 58,646 &amp; 0,241 &amp; 440 &amp; false \\&#10;Venus &amp; 0,72 &amp; 0,95 &amp; 8,9 &amp; -243,019 &amp; 0,615  &amp; 730 &amp; false\\&#10;Tierra &amp; 1,00  &amp; 1,00   &amp; 9,8 &amp; 0,997  &amp; 1,000  &amp; 288 &amp; false \\&#10;Marte &amp; 1,52 &amp; 0,53  &amp; 3,7 &amp; 1,026  &amp; 1,880  &amp; 186 &amp; false \\&#10;Júpiter &amp; 5,20 &amp; 10,97  &amp; 22,9 &amp; 0,414  &amp; 11,862 &amp; 152 &amp; true \\&#10;Neptuno &amp; 30,07 &amp; 3,86  &amp; 11,0 &amp; 0,671  &amp; 164,791 &amp; 53 &amp; true\\ \hline&#10;\end{tabular}&#10;&#10;&#10;&#10;&#10;&#10;\end{document}"/>
  <p:tag name="IGUANATEXSIZE" val="15"/>
  <p:tag name="IGUANATEXCURSOR" val="57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28,0318"/>
  <p:tag name="ORIGINALWIDTH" val="781,609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*&#10;FROM Planeta&#10;\end{lstlisting}&#10;\end{document}&#10;"/>
  <p:tag name="IGUANATEXSIZE" val="20"/>
  <p:tag name="IGUANATEXCURSOR" val="30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73,7882"/>
  <p:tag name="ORIGINALWIDTH" val="1696,73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l@{~~}l}&#10;{\color{purple}\texttt{SELECT}} &amp; indica \textbf{proyectión} ($\pi$)\\&#10;{\color{purple}\texttt{WHERE}} &amp; indica \textbf{seleción} ($\sigma$)\\&#10;\end{tabular}&#10;\end{document}&#10;"/>
  <p:tag name="IGUANATEXSIZE" val="15"/>
  <p:tag name="IGUANATEXCURSOR" val="38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06,168"/>
  <p:tag name="ORIGINALWIDTH" val="3266,70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rlt{Planeta}\\&#10;\hline&#10;\schk{nombre} &amp; \sch{dist} &amp; \sch{radio} &amp; \sch{grav} &amp; \sch{días} &amp; \sch{años} &amp; \sch{temp}  &amp; \sch{anillo} \\[0.5ex]&#10;\hline &#10;Mercurio &amp; 0,39 &amp; 0,38 &amp; 2,8 &amp; 58,646 &amp; 0,241 &amp; 440 &amp; false \\&#10;Venus &amp; 0,72 &amp; 0,95 &amp; 8,9 &amp; -243,019 &amp; 0,615  &amp; 730 &amp; false\\&#10;Tierra &amp; 1,00  &amp; 1,00   &amp; 9,8 &amp; 0,997  &amp; 1,000  &amp; 288 &amp; false \\&#10;Marte &amp; 1,52 &amp; 0,53  &amp; 3,7 &amp; 1,026  &amp; 1,880  &amp; 186 &amp; false \\&#10;Júpiter &amp; 5,20 &amp; 10,97  &amp; 22,9 &amp; 0,414  &amp; 11,862 &amp; 152 &amp; true \\&#10;Saturno &amp; 9,54 &amp; 9,14  &amp; 9,1 &amp; 0,444  &amp; 29,447 &amp; 134 &amp; true\\&#10;Urano &amp; 19,19 &amp; 3,98  &amp; 7,8 &amp; -0,719 &amp; 84,017 &amp; 76 &amp; true\\&#10;Neptuno &amp; 30,07 &amp; 3,86  &amp; 11,0 &amp; 0,671  &amp; 164,791 &amp; 53 &amp; true\\ \hline&#10;\end{tabular}&#10;&#10;&#10;&#10;&#10;&#10;\end{document}"/>
  <p:tag name="IGUANATEXSIZE" val="15"/>
  <p:tag name="IGUANATEXCURSOR" val="66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2,5115"/>
  <p:tag name="ORIGINALWIDTH" val="352,549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\begin{document}&#10;\tpre&#10;$\rlt{R$_1$} \times \rlt{R$_2$}$&#10;\end{document}&#10;"/>
  <p:tag name="IGUANATEXSIZE" val="20"/>
  <p:tag name="IGUANATEXCURSOR" val="25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28,0318"/>
  <p:tag name="ORIGINALWIDTH" val="1230,17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nombre, dist&#10;FROM Planeta&#10;\end{lstlisting}&#10;\end{document}&#10;"/>
  <p:tag name="IGUANATEXSIZE" val="20"/>
  <p:tag name="IGUANATEXCURSOR" val="31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80,151"/>
  <p:tag name="ORIGINALWIDTH" val="882,12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hline&#10;\sch{nombre} &amp; \sch{dist}  \\%&amp; \sch{radio} &amp; \sch{grav} &amp; \sch{días} &amp; \sch{años} &amp; \sch{temp}  &amp; \sch{anillo} \\&#10;\hline &#10;Saturno &amp; 9,54 \\% &amp; 9,14  &amp; 9,1 &amp; 0,444  &amp; 29,447 &amp; 134 &amp; true\\&#10;Urano &amp; 19,19 \\% &amp; 3,98  &amp; 7,8 &amp; -0,719 &amp; 84,017 &amp; 76 &amp; true\\&#10;Mercurio &amp; 0,39 \\% &amp; 0,38 &amp; 2,8 &amp; 58,646 &amp; 0,241 &amp; 440 &amp; false \\&#10;Venus &amp; 0,72 \\% &amp; 0,95 &amp; 8,9 &amp; -243,019 &amp; 0,615  &amp; 730 &amp; false\\&#10;Tierra &amp; 1,00 \\%  &amp; 1,00   &amp; 9,8 &amp; 0,997  &amp; 1,000  &amp; 288 &amp; false \\&#10;Marte &amp; 1,52 \\% &amp; 0,53  &amp; 3,7 &amp; 1,026  &amp; 1,880  &amp; 186 &amp; false \\&#10;Júpiter &amp; 5,20 \\% &amp; 10,97  &amp; 22,9 &amp; 0,414  &amp; 11,862 &amp; 152 &amp; true \\&#10;Neptuno &amp; 30,07 \\\hline% &amp; 3,86  &amp; 11,0 &amp; 0,671  &amp; 164,791 &amp; 53 &amp; true\\ \hline&#10;\end{tabular}&#10;&#10;&#10;&#10;&#10;&#10;\end{document}"/>
  <p:tag name="IGUANATEXSIZE" val="15"/>
  <p:tag name="IGUANATEXCURSOR" val="27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06,168"/>
  <p:tag name="ORIGINALWIDTH" val="3266,70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rlt{Planeta}\\&#10;\hline&#10;\schk{nombre} &amp; \sch{dist} &amp; \sch{radio} &amp; \sch{grav} &amp; \sch{días} &amp; \sch{años} &amp; \sch{temp}  &amp; \sch{anillo} \\[0.5ex]&#10;\hline &#10;Mercurio &amp; 0,39 &amp; 0,38 &amp; 2,8 &amp; 58,646 &amp; 0,241 &amp; 440 &amp; false \\&#10;Venus &amp; 0,72 &amp; 0,95 &amp; 8,9 &amp; -243,019 &amp; 0,615  &amp; 730 &amp; false\\&#10;Tierra &amp; 1,00  &amp; 1,00   &amp; 9,8 &amp; 0,997  &amp; 1,000  &amp; 288 &amp; false \\&#10;Marte &amp; 1,52 &amp; 0,53  &amp; 3,7 &amp; 1,026  &amp; 1,880  &amp; 186 &amp; false \\&#10;Júpiter &amp; 5,20 &amp; 10,97  &amp; 22,9 &amp; 0,414  &amp; 11,862 &amp; 152 &amp; true \\&#10;Saturno &amp; 9,54 &amp; 9,14  &amp; 9,1 &amp; 0,444  &amp; 29,447 &amp; 134 &amp; true\\&#10;Urano &amp; 19,19 &amp; 3,98  &amp; 7,8 &amp; -0,719 &amp; 84,017 &amp; 76 &amp; true\\&#10;Neptuno &amp; 30,07 &amp; 3,86  &amp; 11,0 &amp; 0,671  &amp; 164,791 &amp; 53 &amp; true\\ \hline&#10;\end{tabular}&#10;&#10;&#10;&#10;&#10;&#10;\end{document}"/>
  <p:tag name="IGUANATEXSIZE" val="15"/>
  <p:tag name="IGUANATEXCURSOR" val="66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77,3027"/>
  <p:tag name="ORIGINALWIDTH" val="1410,19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grav, temp&#10;FROM Planeta&#10;WHERE nombre = 'Venus'&#10;\end{lstlisting}&#10;\end{document}&#10;"/>
  <p:tag name="IGUANATEXSIZE" val="20"/>
  <p:tag name="IGUANATEXCURSOR" val="33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51,285"/>
  <p:tag name="ORIGINALWIDTH" val="676,594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r r}&#10;\hline&#10;\sch{grav} &amp; \sch{temp}  \\\hline %&amp; \sch{radio} &amp; \sch{grav} &amp; \sch{días} &amp; \sch{años} &amp; \sch{temp}  &amp; \sch{anillo} \\&#10;8,9 &amp; 730\\&#10;\hline&#10;\end{tabular}&#10;&#10;&#10;&#10;&#10;&#10;\end{document}"/>
  <p:tag name="IGUANATEXSIZE" val="15"/>
  <p:tag name="IGUANATEXCURSOR" val="29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06,168"/>
  <p:tag name="ORIGINALWIDTH" val="3266,70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rlt{Planeta}\\&#10;\hline&#10;\schk{nombre} &amp; \sch{dist} &amp; \sch{radio} &amp; \sch{grav} &amp; \sch{días} &amp; \sch{años} &amp; \sch{temp}  &amp; \sch{anillo} \\[0.5ex]&#10;\hline &#10;Mercurio &amp; 0,39 &amp; 0,38 &amp; 2,8 &amp; 58,646 &amp; 0,241 &amp; 440 &amp; false \\&#10;Venus &amp; 0,72 &amp; 0,95 &amp; 8,9 &amp; -243,019 &amp; 0,615  &amp; 730 &amp; false\\&#10;Tierra &amp; 1,00  &amp; 1,00   &amp; 9,8 &amp; 0,997  &amp; 1,000  &amp; 288 &amp; false \\&#10;Marte &amp; 1,52 &amp; 0,53  &amp; 3,7 &amp; 1,026  &amp; 1,880  &amp; 186 &amp; false \\&#10;Júpiter &amp; 5,20 &amp; 10,97  &amp; 22,9 &amp; 0,414  &amp; 11,862 &amp; 152 &amp; true \\&#10;Saturno &amp; 9,54 &amp; 9,14  &amp; 9,1 &amp; 0,444  &amp; 29,447 &amp; 134 &amp; true\\&#10;Urano &amp; 19,19 &amp; 3,98  &amp; 7,8 &amp; -0,719 &amp; 84,017 &amp; 76 &amp; true\\&#10;Neptuno &amp; 30,07 &amp; 3,86  &amp; 11,0 &amp; 0,671  &amp; 164,791 &amp; 53 &amp; true\\ \hline&#10;\end{tabular}&#10;&#10;&#10;&#10;&#10;&#10;\end{document}"/>
  <p:tag name="IGUANATEXSIZE" val="15"/>
  <p:tag name="IGUANATEXCURSOR" val="66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26,5735"/>
  <p:tag name="ORIGINALWIDTH" val="1238,42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nombre, dist&#10;FROM Planeta&#10;WHERE radio &gt; 1.0&#10;AND anillo IS FALSE&#10;\end{lstlisting}&#10;\end{document}&#10;"/>
  <p:tag name="IGUANATEXSIZE" val="20"/>
  <p:tag name="IGUANATEXCURSOR" val="27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53,0213"/>
  <p:tag name="ORIGINALWIDTH" val="750,854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hline&#10;\sch{nombre} &amp; \sch{dist}  \\%&amp; \sch{radio} &amp; \sch{grav} &amp; \sch{días} &amp; \sch{años} &amp; \sch{temp}  &amp; \sch{anillo} \\&#10;\hline &#10;%Marte &amp; 1,52\\&#10;\hline&#10;\end{tabular}&#10;&#10;&#10;&#10;&#10;&#10;\end{document}"/>
  <p:tag name="IGUANATEXSIZE" val="15"/>
  <p:tag name="IGUANATEXCURSOR" val="39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55,0356"/>
  <p:tag name="ORIGINALWIDTH" val="970,635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planeta &#10;FROM Aterrizaje&#10;\end{lstlisting}&#10;\end{document}&#10;"/>
  <p:tag name="IGUANATEXSIZE" val="20"/>
  <p:tag name="IGUANATEXCURSOR" val="31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61,6342"/>
  <p:tag name="ORIGINALWIDTH" val="516,07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hline&#10;\sch{planeta} \\%&amp; \sch{radio} &amp; \sch{grav} &amp; \sch{días} &amp; \sch{años} &amp; \sch{temp}  &amp; \sch{anillo} \\&#10;\hline&#10;Marte\\ &#10;Marte\\&#10;Marte\\&#10;Venus\\&#10;Venus\\&#10;Mercurio\\&#10;Júpiter\\&#10;\hline&#10;\end{tabular}&#10;&#10;&#10;&#10;&#10;&#10;\end{document}"/>
  <p:tag name="IGUANATEXSIZE" val="15"/>
  <p:tag name="IGUANATEXCURSOR" val="44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2,5115"/>
  <p:tag name="ORIGINALWIDTH" val="352,549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\begin{document}&#10;\tpre&#10;$\rlt{R$_1$} - \rlt{R$_2$}$&#10;\end{document}&#10;"/>
  <p:tag name="IGUANATEXSIZE" val="20"/>
  <p:tag name="IGUANATEXCURSOR" val="24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88,402"/>
  <p:tag name="ORIGINALWIDTH" val="1983,27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Aterrizaje}\\&#10;\hline&#10;\schk{nave} &amp; \sch{planeta} &amp; \sch{país} &amp; \sch{año}\\[0.5ex]&#10;\hline &#10;Messenger &amp; Mercurio &amp; EEUU &amp; 2015\\&#10;Venera 3 &amp; Venus  &amp; URRS  &amp; 1966 \\&#10;%Venera 4 &amp; Venus  &amp; URRS  &amp; 1967 \\&#10;Pioneer &amp; Venus  &amp; EEUU  &amp; 1978 \\&#10;%Pioneer &amp; Venus  &amp; EEUU  &amp; 1978 \\&#10;Mars 2 lander &amp; Marte &amp; URRS &amp; 1971\\&#10;Viking 1 &amp; Marte &amp; EEUU &amp; 1976 \\&#10;Beagle 2 &amp; Marte &amp; ESA &amp; 2003\\&#10;Galileo &amp; Júpiter &amp; EEUU &amp; 2003 \\\hline&#10;\end{tabular}&#10;&#10;&#10;&#10;&#10;&#10;\end{document}"/>
  <p:tag name="IGUANATEXSIZE" val="15"/>
  <p:tag name="IGUANATEXCURSOR" val="32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55,0356"/>
  <p:tag name="ORIGINALWIDTH" val="1500,95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DISTINCT planeta&#10;FROM Aterrizaje&#10;\end{lstlisting}&#10;\end{document}&#10;"/>
  <p:tag name="IGUANATEXSIZE" val="20"/>
  <p:tag name="IGUANATEXCURSOR" val="31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06,8347"/>
  <p:tag name="ORIGINALWIDTH" val="516,07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hline&#10;\sch{planeta} \\%&amp; \sch{radio} &amp; \sch{grav} &amp; \sch{días} &amp; \sch{años} &amp; \sch{temp}  &amp; \sch{anillo} \\&#10;\hline&#10;Venus\\&#10;Marte\\ &#10;Mercurio\\&#10;Júpiter\\&#10;\hline&#10;\end{tabular}&#10;&#10;&#10;&#10;&#10;&#10;\end{document}"/>
  <p:tag name="IGUANATEXSIZE" val="15"/>
  <p:tag name="IGUANATEXCURSOR" val="40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88,402"/>
  <p:tag name="ORIGINALWIDTH" val="1983,27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Aterrizaje}\\&#10;\hline&#10;\schk{nave} &amp; \sch{planeta} &amp; \sch{país} &amp; \sch{año}\\[0.5ex]&#10;\hline &#10;Messenger &amp; Mercurio &amp; EEUU &amp; 2015\\&#10;Venera 3 &amp; Venus  &amp; URRS  &amp; 1966 \\&#10;%Venera 4 &amp; Venus  &amp; URRS  &amp; 1967 \\&#10;Pioneer &amp; Venus  &amp; EEUU  &amp; 1978 \\&#10;%Pioneer &amp; Venus  &amp; EEUU  &amp; 1978 \\&#10;Mars 2 lander &amp; Marte &amp; URRS &amp; 1971\\&#10;Viking 1 &amp; Marte &amp; EEUU &amp; 1976 \\&#10;Beagle 2 &amp; Marte &amp; ESA &amp; 2003\\&#10;Galileo &amp; Júpiter &amp; EEUU &amp; 2003 \\\hline&#10;\end{tabular}&#10;&#10;&#10;&#10;&#10;&#10;\end{document}"/>
  <p:tag name="IGUANATEXSIZE" val="15"/>
  <p:tag name="IGUANATEXCURSOR" val="32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93,0549"/>
  <p:tag name="ORIGINALWIDTH" val="1493,45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*&#10;FROM Aterrizaje&#10;ORDER BY año DESC, nave &#10;\end{lstlisting}&#10;\end{document}&#10;"/>
  <p:tag name="IGUANATEXSIZE" val="20"/>
  <p:tag name="IGUANATEXCURSOR" val="32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61,6342"/>
  <p:tag name="ORIGINALWIDTH" val="1983,27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hline&#10;\sch{nave} &amp; \sch{planeta} &amp; \sch{pais} &amp; \sch{año}\\&#10;\hline &#10;Messenger &amp; Mercurio &amp; EEUU &amp; 2015\\&#10;Beagle 2 &amp; Marte &amp; ESA &amp; 2003\\&#10;Galileo &amp; Júpiter &amp; EEUU &amp; 2003 \\&#10;Pioneer &amp; Venus  &amp; EEUU  &amp; 1978 \\&#10;%Pioneer &amp; Venus  &amp; EEUU  &amp; 1978 \\&#10;Viking 1 &amp; Marte &amp; EEUU &amp; 1976 \\&#10;Mars 2 lander &amp; Marte &amp; URRS &amp; 1971\\&#10;%Venera 4 &amp; Venus  &amp; URRS  &amp; 1967 \\&#10;Venera 3 &amp; Venus  &amp; URRS  &amp; 1966 \\&#10;\hline&#10;\end{tabular}&#10;&#10;&#10;&#10;&#10;&#10;\end{document}"/>
  <p:tag name="IGUANATEXSIZE" val="15"/>
  <p:tag name="IGUANATEXCURSOR" val="64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88,402"/>
  <p:tag name="ORIGINALWIDTH" val="1983,27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Aterrizaje}\\&#10;\hline&#10;\schk{nave} &amp; \sch{planeta} &amp; \sch{país} &amp; \sch{año}\\[0.5ex]&#10;\hline &#10;Messenger &amp; Mercurio &amp; EEUU &amp; 2015\\&#10;Venera 3 &amp; Venus  &amp; URRS  &amp; 1966 \\&#10;%Venera 4 &amp; Venus  &amp; URRS  &amp; 1967 \\&#10;Pioneer &amp; Venus  &amp; EEUU  &amp; 1978 \\&#10;%Pioneer &amp; Venus  &amp; EEUU  &amp; 1978 \\&#10;Mars 2 lander &amp; Marte &amp; URRS &amp; 1971\\&#10;Viking 1 &amp; Marte &amp; EEUU &amp; 1976 \\&#10;Beagle 2 &amp; Marte &amp; ESA &amp; 2003\\&#10;Galileo &amp; Júpiter &amp; EEUU &amp; 2003 \\\hline&#10;\end{tabular}&#10;&#10;&#10;&#10;&#10;&#10;\end{document}"/>
  <p:tag name="IGUANATEXSIZE" val="15"/>
  <p:tag name="IGUANATEXCURSOR" val="32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76,5944"/>
  <p:tag name="ORIGINALWIDTH" val="1560,21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nombre, año, nave &#10;FROM Planeta, Aterrizaje&#10;WHERE nombre = planeta&#10;AND dist &gt; 1.00&#10;AND año &gt;= 2000 &#10;\end{lstlisting}&#10;\end{document}"/>
  <p:tag name="IGUANATEXSIZE" val="20"/>
  <p:tag name="IGUANATEXCURSOR" val="40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88,402"/>
  <p:tag name="ORIGINALWIDTH" val="1983,27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Aterrizaje}\\&#10;\hline&#10;\schk{nave} &amp; \sch{planeta} &amp; \sch{país} &amp; \sch{año}\\[0.5ex]&#10;\hline &#10;Messenger &amp; Mercurio &amp; EEUU &amp; 2015\\&#10;Venera 3 &amp; Venus  &amp; URRS  &amp; 1966 \\&#10;%Venera 4 &amp; Venus  &amp; URRS  &amp; 1967 \\&#10;Pioneer &amp; Venus  &amp; EEUU  &amp; 1978 \\&#10;%Pioneer &amp; Venus  &amp; EEUU  &amp; 1978 \\&#10;Mars 2 lander &amp; Marte &amp; URRS &amp; 1971\\&#10;Viking 1 &amp; Marte &amp; EEUU &amp; 1976 \\&#10;Beagle 2 &amp; Marte &amp; ESA &amp; 2003\\&#10;Galileo &amp; Júpiter &amp; EEUU &amp; 2003 \\\hline&#10;\end{tabular}&#10;&#10;&#10;&#10;&#10;&#10;\end{document}"/>
  <p:tag name="IGUANATEXSIZE" val="15"/>
  <p:tag name="IGUANATEXCURSOR" val="32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06,168"/>
  <p:tag name="ORIGINALWIDTH" val="3266,70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rlt{Planeta}\\&#10;\hline&#10;\schk{nombre} &amp; \sch{dist} &amp; \sch{radio} &amp; \sch{grav} &amp; \sch{días} &amp; \sch{años} &amp; \sch{temp}  &amp; \sch{anillo} \\[0.5ex]&#10;\hline &#10;Mercurio &amp; 0,39 &amp; 0,38 &amp; 2,8 &amp; 58,646 &amp; 0,241 &amp; 440 &amp; false \\&#10;Venus &amp; 0,72 &amp; 0,95 &amp; 8,9 &amp; -243,019 &amp; 0,615  &amp; 730 &amp; false\\&#10;Tierra &amp; 1,00  &amp; 1,00   &amp; 9,8 &amp; 0,997  &amp; 1,000  &amp; 288 &amp; false \\&#10;Marte &amp; 1,52 &amp; 0,53  &amp; 3,7 &amp; 1,026  &amp; 1,880  &amp; 186 &amp; false \\&#10;Júpiter &amp; 5,20 &amp; 10,97  &amp; 22,9 &amp; 0,414  &amp; 11,862 &amp; 152 &amp; true \\&#10;Saturno &amp; 9,54 &amp; 9,14  &amp; 9,1 &amp; 0,444  &amp; 29,447 &amp; 134 &amp; true\\&#10;Urano &amp; 19,19 &amp; 3,98  &amp; 7,8 &amp; -0,719 &amp; 84,017 &amp; 76 &amp; true\\&#10;Neptuno &amp; 30,07 &amp; 3,86  &amp; 11,0 &amp; 0,671  &amp; 164,791 &amp; 53 &amp; true\\ \hline&#10;\end{tabular}&#10;&#10;&#10;&#10;&#10;&#10;\end{document}"/>
  <p:tag name="IGUANATEXSIZE" val="15"/>
  <p:tag name="IGUANATEXCURSOR" val="66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7,01212"/>
  <p:tag name="ORIGINALWIDTH" val="687,095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\begin{document}&#10;\tpre&#10;$\rlt{R$_1$} \bowtie_{\text{condición}} \rlt{R$_2$}$\\&#10;\end{document}&#10;"/>
  <p:tag name="IGUANATEXSIZE" val="20"/>
  <p:tag name="IGUANATEXCURSOR" val="23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69,8016"/>
  <p:tag name="ORIGINALWIDTH" val="1305,18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l}&#10;\hline&#10;\sch{nombre} &amp; \sch{año} &amp; \sch{nave}\\&#10;\hline&#10;%Marte &amp; 1976 &amp; Viking 1\\ &#10;%Marte &amp; 1971 &amp; Mars 2 lander\\ &#10;Marte &amp; 2003 &amp; Beagle 2\\&#10;Júpiter &amp; 2003 &amp; Galileo\\&#10;\hline&#10;\end{tabular}&#10;&#10;&#10;&#10;&#10;&#10;\end{document}"/>
  <p:tag name="IGUANATEXSIZE" val="15"/>
  <p:tag name="IGUANATEXCURSOR" val="33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03,5563"/>
  <p:tag name="ORIGINALWIDTH" val="1891,76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S.planeta AS splaneta&#10;FROM Satélite S, Aterrizaje A&#10;WHERE S.planeta = A.planeta&#10;\end{lstlisting}&#10;\end{document}"/>
  <p:tag name="IGUANATEXSIZE" val="20"/>
  <p:tag name="IGUANATEXCURSOR" val="27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01,904"/>
  <p:tag name="ORIGINALWIDTH" val="2414,58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Satélite}\\&#10;\hline&#10;\schk{nombre} &amp; \sch{planeta} &amp; \sch{descubridor} &amp; \sch{año}\\[0.5ex]&#10;\hline &#10;Luna &amp; Tierra &amp; $\bot$ &amp; $\bot$\\&#10;Ganímedes &amp; Júpiter &amp; Galileo Galilei &amp; 1610\\&#10;Calisto &amp; Júpiter &amp; Galileo Galilei &amp; 1610\\&#10;Europa &amp; Júpiter &amp; Galileo Galilei &amp; 1610\\&#10;Ío &amp; Júpiter &amp; Galileo Galilei &amp; 1610\\&#10;Titán &amp; Saturno &amp; Christiaan Huygens &amp; 1655\\&#10;Tritón &amp; Neptuno &amp; William Lassell &amp; 1846\\\hline&#10;\end{tabular}&#10;&#10;&#10;&#10;&#10;&#10;\end{document}"/>
  <p:tag name="IGUANATEXSIZE" val="15"/>
  <p:tag name="IGUANATEXCURSOR" val="32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06,8347"/>
  <p:tag name="ORIGINALWIDTH" val="499,569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l}&#10;\hline&#10;\sch{splaneta}\\&#10;\hline&#10;Júpiter \\&#10;Júpiter \\&#10;Júpiter \\&#10;Júpiter \\&#10;\hline&#10;\end{tabular}&#10;&#10;&#10;&#10;&#10;&#10;\end{document}"/>
  <p:tag name="IGUANATEXSIZE" val="15"/>
  <p:tag name="IGUANATEXCURSOR" val="27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88,402"/>
  <p:tag name="ORIGINALWIDTH" val="1983,27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Aterrizaje}\\&#10;\hline&#10;\schk{nave} &amp; \sch{planeta} &amp; \sch{país} &amp; \sch{año}\\[0.5ex]&#10;\hline &#10;Messenger &amp; Mercurio &amp; EEUU &amp; 2015\\&#10;Venera 3 &amp; Venus  &amp; URRS  &amp; 1966 \\&#10;%Venera 4 &amp; Venus  &amp; URRS  &amp; 1967 \\&#10;Pioneer &amp; Venus  &amp; EEUU  &amp; 1978 \\&#10;%Pioneer &amp; Venus  &amp; EEUU  &amp; 1978 \\&#10;Mars 2 lander &amp; Marte &amp; URRS &amp; 1971\\&#10;Viking 1 &amp; Marte &amp; EEUU &amp; 1976 \\&#10;Beagle 2 &amp; Marte &amp; ESA &amp; 2003\\&#10;Galileo &amp; Júpiter &amp; EEUU &amp; 2003 \\\hline&#10;\end{tabular}&#10;&#10;&#10;&#10;&#10;&#10;\end{document}"/>
  <p:tag name="IGUANATEXSIZE" val="15"/>
  <p:tag name="IGUANATEXCURSOR" val="32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75,8444"/>
  <p:tag name="ORIGINALWIDTH" val="1822,75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s1.nombre AS nombre1,&#10;   s2.nombre AS nombre2&#10;FROM Satélite s1,Satélite s2&#10;WHERE s1.año=s2.año&#10;AND s1.nombre&lt;s2.nombre&#10;\end{lstlisting}&#10;\end{document}"/>
  <p:tag name="IGUANATEXSIZE" val="20"/>
  <p:tag name="IGUANATEXCURSOR" val="30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01,904"/>
  <p:tag name="ORIGINALWIDTH" val="2414,58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Satélite}\\&#10;\hline&#10;\schk{nombre} &amp; \sch{planeta} &amp; \sch{descubridor} &amp; \sch{año}\\[0.5ex]&#10;\hline &#10;Luna &amp; Tierra &amp; $\bot$ &amp; $\bot$\\&#10;Ganímedes &amp; Júpiter &amp; Galileo Galilei &amp; 1610\\&#10;Calisto &amp; Júpiter &amp; Galileo Galilei &amp; 1610\\&#10;Europa &amp; Júpiter &amp; Galileo Galilei &amp; 1610\\&#10;Ío &amp; Júpiter &amp; Galileo Galilei &amp; 1610\\&#10;Titán &amp; Saturno &amp; Christiaan Huygens &amp; 1655\\&#10;Tritón &amp; Neptuno &amp; William Lassell &amp; 1846\\\hline&#10;\end{tabular}&#10;&#10;&#10;&#10;&#10;&#10;\end{document}"/>
  <p:tag name="IGUANATEXSIZE" val="15"/>
  <p:tag name="IGUANATEXCURSOR" val="32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76,8724"/>
  <p:tag name="ORIGINALWIDTH" val="1198,66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}&#10;\hline&#10;\sch{nombre1} &amp; \sch{nombre2}\\&#10;\hline&#10;Calisto &amp; Europa \\&#10;Calisto &amp; Ganímedes \\&#10;Calisto &amp; Ío\\&#10;Europa &amp; Ganímedes \\&#10;Europa &amp; Ío\\&#10;Ganímedes &amp; Ío\\&#10;\hline&#10;\end{tabular}&#10;&#10;&#10;&#10;&#10;&#10;\end{document}"/>
  <p:tag name="IGUANATEXSIZE" val="15"/>
  <p:tag name="IGUANATEXCURSOR" val="25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76,5944"/>
  <p:tag name="ORIGINALWIDTH" val="843,117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nombre&#10;FROM Planeta&#10;UNION&#10;SELECT nombre&#10;FROM Satélite&#10;\end{lstlisting}&#10;\end{document}"/>
  <p:tag name="IGUANATEXSIZE" val="20"/>
  <p:tag name="IGUANATEXCURSOR" val="33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01,904"/>
  <p:tag name="ORIGINALWIDTH" val="2414,58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Satélite}\\&#10;\hline&#10;\schk{nombre} &amp; \sch{planeta} &amp; \sch{descubridor} &amp; \sch{año}\\[0.5ex]&#10;\hline &#10;Luna &amp; Tierra &amp; $\bot$ &amp; $\bot$\\&#10;Ganímedes &amp; Júpiter &amp; Galileo Galilei &amp; 1610\\&#10;Calisto &amp; Júpiter &amp; Galileo Galilei &amp; 1610\\&#10;Europa &amp; Júpiter &amp; Galileo Galilei &amp; 1610\\&#10;Ío &amp; Júpiter &amp; Galileo Galilei &amp; 1610\\&#10;Titán &amp; Saturno &amp; Christiaan Huygens &amp; 1655\\&#10;Tritón &amp; Neptuno &amp; William Lassell &amp; 1846\\\hline&#10;\end{tabular}&#10;&#10;&#10;&#10;&#10;&#10;\end{document}"/>
  <p:tag name="IGUANATEXSIZE" val="15"/>
  <p:tag name="IGUANATEXCURSOR" val="32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5174"/>
  <p:tag name="ORIGINALWIDTH" val="442,561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\begin{document}&#10;\tpre&#10;$\rao{\rho}_{\sch{A$_i$}/\sch{A$_j$}}(\rlt{R})$&#10;\end{document}&#10;"/>
  <p:tag name="IGUANATEXSIZE" val="20"/>
  <p:tag name="IGUANATEXCURSOR" val="27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54,3692"/>
  <p:tag name="ORIGINALWIDTH" val="516,07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l}&#10;\hline&#10;\sch{nombre}\\&#10;\hline&#10;Urano \\&#10;Venus \\&#10;Mercurio \\&#10;Ío \\&#10;Júpiter \\&#10;\ldots\\&#10;\hline&#10;\end{tabular}&#10;&#10;&#10;&#10;&#10;&#10;\end{document}"/>
  <p:tag name="IGUANATEXSIZE" val="15"/>
  <p:tag name="IGUANATEXCURSOR" val="33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06,168"/>
  <p:tag name="ORIGINALWIDTH" val="3266,70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rlt{Planeta}\\&#10;\hline&#10;\schk{nombre} &amp; \sch{dist} &amp; \sch{radio} &amp; \sch{grav} &amp; \sch{días} &amp; \sch{años} &amp; \sch{temp}  &amp; \sch{anillo} \\[0.5ex]&#10;\hline &#10;Mercurio &amp; 0,39 &amp; 0,38 &amp; 2,8 &amp; 58,646 &amp; 0,241 &amp; 440 &amp; false \\&#10;Venus &amp; 0,72 &amp; 0,95 &amp; 8,9 &amp; -243,019 &amp; 0,615  &amp; 730 &amp; false\\&#10;Tierra &amp; 1,00  &amp; 1,00   &amp; 9,8 &amp; 0,997  &amp; 1,000  &amp; 288 &amp; false \\&#10;Marte &amp; 1,52 &amp; 0,53  &amp; 3,7 &amp; 1,026  &amp; 1,880  &amp; 186 &amp; false \\&#10;Júpiter &amp; 5,20 &amp; 10,97  &amp; 22,9 &amp; 0,414  &amp; 11,862 &amp; 152 &amp; true \\&#10;Saturno &amp; 9,54 &amp; 9,14  &amp; 9,1 &amp; 0,444  &amp; 29,447 &amp; 134 &amp; true\\&#10;Urano &amp; 19,19 &amp; 3,98  &amp; 7,8 &amp; -0,719 &amp; 84,017 &amp; 76 &amp; true\\&#10;Neptuno &amp; 30,07 &amp; 3,86  &amp; 11,0 &amp; 0,671  &amp; 164,791 &amp; 53 &amp; true\\ \hline&#10;\end{tabular}&#10;&#10;&#10;&#10;&#10;&#10;\end{document}"/>
  <p:tag name="IGUANATEXSIZE" val="15"/>
  <p:tag name="IGUANATEXCURSOR" val="66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76,5944"/>
  <p:tag name="ORIGINALWIDTH" val="1569,96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nombre AS planeta&#10;FROM Planeta&#10;UNION&#10;SELECT planeta &#10;FROM Satélite&#10;\end{lstlisting}&#10;\end{document}"/>
  <p:tag name="IGUANATEXSIZE" val="20"/>
  <p:tag name="IGUANATEXCURSOR" val="32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01,904"/>
  <p:tag name="ORIGINALWIDTH" val="2414,58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Satélite}\\&#10;\hline&#10;\schk{nombre} &amp; \sch{planeta} &amp; \sch{descubridor} &amp; \sch{año}\\[0.5ex]&#10;\hline &#10;Luna &amp; Tierra &amp; $\bot$ &amp; $\bot$\\&#10;Ganímedes &amp; Júpiter &amp; Galileo Galilei &amp; 1610\\&#10;Calisto &amp; Júpiter &amp; Galileo Galilei &amp; 1610\\&#10;Europa &amp; Júpiter &amp; Galileo Galilei &amp; 1610\\&#10;Ío &amp; Júpiter &amp; Galileo Galilei &amp; 1610\\&#10;Titán &amp; Saturno &amp; Christiaan Huygens &amp; 1655\\&#10;Tritón &amp; Neptuno &amp; William Lassell &amp; 1846\\\hline&#10;\end{tabular}&#10;&#10;&#10;&#10;&#10;&#10;\end{document}"/>
  <p:tag name="IGUANATEXSIZE" val="15"/>
  <p:tag name="IGUANATEXCURSOR" val="32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80,151"/>
  <p:tag name="ORIGINALWIDTH" val="516,07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l}&#10;\hline&#10;\sch{planeta}\\&#10;\hline&#10;Urano \\&#10;Venus \\&#10;Mercurio \\&#10;Tierra \\&#10;Saturno \\&#10;Neptuno\\&#10;Júpiter\\&#10;Marte\\&#10;\hline&#10;\end{tabular}&#10;&#10;&#10;&#10;&#10;&#10;\end{document}"/>
  <p:tag name="IGUANATEXSIZE" val="15"/>
  <p:tag name="IGUANATEXCURSOR" val="27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06,168"/>
  <p:tag name="ORIGINALWIDTH" val="3266,70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rlt{Planeta}\\&#10;\hline&#10;\schk{nombre} &amp; \sch{dist} &amp; \sch{radio} &amp; \sch{grav} &amp; \sch{días} &amp; \sch{años} &amp; \sch{temp}  &amp; \sch{anillo} \\[0.5ex]&#10;\hline &#10;Mercurio &amp; 0,39 &amp; 0,38 &amp; 2,8 &amp; 58,646 &amp; 0,241 &amp; 440 &amp; false \\&#10;Venus &amp; 0,72 &amp; 0,95 &amp; 8,9 &amp; -243,019 &amp; 0,615  &amp; 730 &amp; false\\&#10;Tierra &amp; 1,00  &amp; 1,00   &amp; 9,8 &amp; 0,997  &amp; 1,000  &amp; 288 &amp; false \\&#10;Marte &amp; 1,52 &amp; 0,53  &amp; 3,7 &amp; 1,026  &amp; 1,880  &amp; 186 &amp; false \\&#10;Júpiter &amp; 5,20 &amp; 10,97  &amp; 22,9 &amp; 0,414  &amp; 11,862 &amp; 152 &amp; true \\&#10;Saturno &amp; 9,54 &amp; 9,14  &amp; 9,1 &amp; 0,444  &amp; 29,447 &amp; 134 &amp; true\\&#10;Urano &amp; 19,19 &amp; 3,98  &amp; 7,8 &amp; -0,719 &amp; 84,017 &amp; 76 &amp; true\\&#10;Neptuno &amp; 30,07 &amp; 3,86  &amp; 11,0 &amp; 0,671  &amp; 164,791 &amp; 53 &amp; true\\ \hline&#10;\end{tabular}&#10;&#10;&#10;&#10;&#10;&#10;\end{document}"/>
  <p:tag name="IGUANATEXSIZE" val="15"/>
  <p:tag name="IGUANATEXCURSOR" val="66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76,5944"/>
  <p:tag name="ORIGINALWIDTH" val="1569,96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nombre AS planeta&#10;FROM Planeta&#10;UNION ALL&#10;SELECT planeta &#10;FROM Satélite&#10;\end{lstlisting}&#10;\end{document}"/>
  <p:tag name="IGUANATEXSIZE" val="20"/>
  <p:tag name="IGUANATEXCURSOR" val="32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01,904"/>
  <p:tag name="ORIGINALWIDTH" val="2414,58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Satélite}\\&#10;\hline&#10;\schk{nombre} &amp; \sch{planeta} &amp; \sch{descubridor} &amp; \sch{año}\\[0.5ex]&#10;\hline &#10;Luna &amp; Tierra &amp; $\bot$ &amp; $\bot$\\&#10;Ganímedes &amp; Júpiter &amp; Galileo Galilei &amp; 1610\\&#10;Calisto &amp; Júpiter &amp; Galileo Galilei &amp; 1610\\&#10;Europa &amp; Júpiter &amp; Galileo Galilei &amp; 1610\\&#10;Ío &amp; Júpiter &amp; Galileo Galilei &amp; 1610\\&#10;Titán &amp; Saturno &amp; Christiaan Huygens &amp; 1655\\&#10;Tritón &amp; Neptuno &amp; William Lassell &amp; 1846\\\hline&#10;\end{tabular}&#10;&#10;&#10;&#10;&#10;&#10;\end{document}"/>
  <p:tag name="IGUANATEXSIZE" val="15"/>
  <p:tag name="IGUANATEXCURSOR" val="32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61,6342"/>
  <p:tag name="ORIGINALWIDTH" val="516,07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l}&#10;\hline&#10;\sch{planeta}\\&#10;\hline&#10;Urano \\&#10;Neptuno\\&#10;Neptuno\\&#10;Mercurio \\&#10;Saturno \\&#10;Saturno \\&#10;\ldots\\&#10;\hline&#10;\end{tabular}&#10;&#10;&#10;&#10;&#10;&#10;\end{document}"/>
  <p:tag name="IGUANATEXSIZE" val="15"/>
  <p:tag name="IGUANATEXCURSOR" val="27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06,168"/>
  <p:tag name="ORIGINALWIDTH" val="3266,70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rlt{Planeta}\\&#10;\hline&#10;\schk{nombre} &amp; \sch{dist} &amp; \sch{radio} &amp; \sch{grav} &amp; \sch{días} &amp; \sch{años} &amp; \sch{temp}  &amp; \sch{anillo} \\[0.5ex]&#10;\hline &#10;Mercurio &amp; 0,39 &amp; 0,38 &amp; 2,8 &amp; 58,646 &amp; 0,241 &amp; 440 &amp; false \\&#10;Venus &amp; 0,72 &amp; 0,95 &amp; 8,9 &amp; -243,019 &amp; 0,615  &amp; 730 &amp; false\\&#10;Tierra &amp; 1,00  &amp; 1,00   &amp; 9,8 &amp; 0,997  &amp; 1,000  &amp; 288 &amp; false \\&#10;Marte &amp; 1,52 &amp; 0,53  &amp; 3,7 &amp; 1,026  &amp; 1,880  &amp; 186 &amp; false \\&#10;Júpiter &amp; 5,20 &amp; 10,97  &amp; 22,9 &amp; 0,414  &amp; 11,862 &amp; 152 &amp; true \\&#10;Saturno &amp; 9,54 &amp; 9,14  &amp; 9,1 &amp; 0,444  &amp; 29,447 &amp; 134 &amp; true\\&#10;Urano &amp; 19,19 &amp; 3,98  &amp; 7,8 &amp; -0,719 &amp; 84,017 &amp; 76 &amp; true\\&#10;Neptuno &amp; 30,07 &amp; 3,86  &amp; 11,0 &amp; 0,671  &amp; 164,791 &amp; 53 &amp; true\\ \hline&#10;\end{tabular}&#10;&#10;&#10;&#10;&#10;&#10;\end{document}"/>
  <p:tag name="IGUANATEXSIZE" val="15"/>
  <p:tag name="IGUANATEXCURSOR" val="66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1,2641"/>
  <p:tag name="ORIGINALWIDTH" val="997,639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\begin{document}&#10;\tpre&#10;$\rlt{R} \cap \rlt{R$'$} \equiv \rlt{R} -  (\rlt{R} - \rlt{R$'$})$ &#10;\end{document}&#10;"/>
  <p:tag name="IGUANATEXSIZE" val="40"/>
  <p:tag name="IGUANATEXCURSOR" val="29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25,8653"/>
  <p:tag name="ORIGINALWIDTH" val="1567,71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nombre AS planeta&#10;FROM Planeta&#10;WHERE dist &gt; 1.00&#10;EXCEPT&#10;SELECT planeta &#10;FROM Satélite&#10;\end{lstlisting}&#10;\end{document}"/>
  <p:tag name="IGUANATEXSIZE" val="20"/>
  <p:tag name="IGUANATEXCURSOR" val="33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01,904"/>
  <p:tag name="ORIGINALWIDTH" val="2414,58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Satélite}\\&#10;\hline&#10;\schk{nombre} &amp; \sch{planeta} &amp; \sch{descubridor} &amp; \sch{año}\\[0.5ex]&#10;\hline &#10;Luna &amp; Tierra &amp; $\bot$ &amp; $\bot$\\&#10;Ganímedes &amp; Júpiter &amp; Galileo Galilei &amp; 1610\\&#10;Calisto &amp; Júpiter &amp; Galileo Galilei &amp; 1610\\&#10;Europa &amp; Júpiter &amp; Galileo Galilei &amp; 1610\\&#10;Ío &amp; Júpiter &amp; Galileo Galilei &amp; 1610\\&#10;Titán &amp; Saturno &amp; Christiaan Huygens &amp; 1655\\&#10;Tritón &amp; Neptuno &amp; William Lassell &amp; 1846\\\hline&#10;\end{tabular}&#10;&#10;&#10;&#10;&#10;&#10;\end{document}"/>
  <p:tag name="IGUANATEXSIZE" val="15"/>
  <p:tag name="IGUANATEXCURSOR" val="32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69,8016"/>
  <p:tag name="ORIGINALWIDTH" val="457,563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l}&#10;\hline&#10;\sch{planeta}\\&#10;\hline&#10;Marte\\&#10;Urano \\&#10;\hline&#10;\end{tabular}&#10;&#10;&#10;&#10;&#10;&#10;\end{document}"/>
  <p:tag name="IGUANATEXSIZE" val="15"/>
  <p:tag name="IGUANATEXCURSOR" val="29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06,168"/>
  <p:tag name="ORIGINALWIDTH" val="3266,70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rlt{Planeta}\\&#10;\hline&#10;\schk{nombre} &amp; \sch{dist} &amp; \sch{radio} &amp; \sch{grav} &amp; \sch{días} &amp; \sch{años} &amp; \sch{temp}  &amp; \sch{anillo} \\[0.5ex]&#10;\hline &#10;Mercurio &amp; 0,39 &amp; 0,38 &amp; 2,8 &amp; 58,646 &amp; 0,241 &amp; 440 &amp; false \\&#10;Venus &amp; 0,72 &amp; 0,95 &amp; 8,9 &amp; -243,019 &amp; 0,615  &amp; 730 &amp; false\\&#10;Tierra &amp; 1,00  &amp; 1,00   &amp; 9,8 &amp; 0,997  &amp; 1,000  &amp; 288 &amp; false \\&#10;Marte &amp; 1,52 &amp; 0,53  &amp; 3,7 &amp; 1,026  &amp; 1,880  &amp; 186 &amp; false \\&#10;Júpiter &amp; 5,20 &amp; 10,97  &amp; 22,9 &amp; 0,414  &amp; 11,862 &amp; 152 &amp; true \\&#10;Saturno &amp; 9,54 &amp; 9,14  &amp; 9,1 &amp; 0,444  &amp; 29,447 &amp; 134 &amp; true\\&#10;Urano &amp; 19,19 &amp; 3,98  &amp; 7,8 &amp; -0,719 &amp; 84,017 &amp; 76 &amp; true\\&#10;Neptuno &amp; 30,07 &amp; 3,86  &amp; 11,0 &amp; 0,671  &amp; 164,791 &amp; 53 &amp; true\\ \hline&#10;\end{tabular}&#10;&#10;&#10;&#10;&#10;&#10;\end{document}"/>
  <p:tag name="IGUANATEXSIZE" val="15"/>
  <p:tag name="IGUANATEXCURSOR" val="66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25,8653"/>
  <p:tag name="ORIGINALWIDTH" val="1567,71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nombre AS planeta&#10;FROM Planeta&#10;WHERE dist &gt; 1.00&#10;INTERSECT&#10;SELECT planeta &#10;FROM Satélite&#10;\end{lstlisting}&#10;\end{document}"/>
  <p:tag name="IGUANATEXSIZE" val="20"/>
  <p:tag name="IGUANATEXCURSOR" val="34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01,904"/>
  <p:tag name="ORIGINALWIDTH" val="2414,58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Satélite}\\&#10;\hline&#10;\schk{nombre} &amp; \sch{planeta} &amp; \sch{descubridor} &amp; \sch{año}\\[0.5ex]&#10;\hline &#10;Luna &amp; Tierra &amp; $\bot$ &amp; $\bot$\\&#10;Ganímedes &amp; Júpiter &amp; Galileo Galilei &amp; 1610\\&#10;Calisto &amp; Júpiter &amp; Galileo Galilei &amp; 1610\\&#10;Europa &amp; Júpiter &amp; Galileo Galilei &amp; 1610\\&#10;Ío &amp; Júpiter &amp; Galileo Galilei &amp; 1610\\&#10;Titán &amp; Saturno &amp; Christiaan Huygens &amp; 1655\\&#10;Tritón &amp; Neptuno &amp; William Lassell &amp; 1846\\\hline&#10;\end{tabular}&#10;&#10;&#10;&#10;&#10;&#10;\end{document}"/>
  <p:tag name="IGUANATEXSIZE" val="15"/>
  <p:tag name="IGUANATEXCURSOR" val="32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88,3181"/>
  <p:tag name="ORIGINALWIDTH" val="501,8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l}&#10;\hline&#10;\sch{planeta}\\&#10;\hline&#10;Saturno \\&#10;Júpiter \\&#10;Neptuno \\&#10;\hline&#10;\end{tabular}&#10;&#10;&#10;&#10;&#10;&#10;\end{document}"/>
  <p:tag name="IGUANATEXSIZE" val="15"/>
  <p:tag name="IGUANATEXCURSOR" val="31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06,168"/>
  <p:tag name="ORIGINALWIDTH" val="3266,70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rlt{Planeta}\\&#10;\hline&#10;\schk{nombre} &amp; \sch{dist} &amp; \sch{radio} &amp; \sch{grav} &amp; \sch{días} &amp; \sch{años} &amp; \sch{temp}  &amp; \sch{anillo} \\[0.5ex]&#10;\hline &#10;Mercurio &amp; 0,39 &amp; 0,38 &amp; 2,8 &amp; 58,646 &amp; 0,241 &amp; 440 &amp; false \\&#10;Venus &amp; 0,72 &amp; 0,95 &amp; 8,9 &amp; -243,019 &amp; 0,615  &amp; 730 &amp; false\\&#10;Tierra &amp; 1,00  &amp; 1,00   &amp; 9,8 &amp; 0,997  &amp; 1,000  &amp; 288 &amp; false \\&#10;Marte &amp; 1,52 &amp; 0,53  &amp; 3,7 &amp; 1,026  &amp; 1,880  &amp; 186 &amp; false \\&#10;Júpiter &amp; 5,20 &amp; 10,97  &amp; 22,9 &amp; 0,414  &amp; 11,862 &amp; 152 &amp; true \\&#10;Saturno &amp; 9,54 &amp; 9,14  &amp; 9,1 &amp; 0,444  &amp; 29,447 &amp; 134 &amp; true\\&#10;Urano &amp; 19,19 &amp; 3,98  &amp; 7,8 &amp; -0,719 &amp; 84,017 &amp; 76 &amp; true\\&#10;Neptuno &amp; 30,07 &amp; 3,86  &amp; 11,0 &amp; 0,671  &amp; 164,791 &amp; 53 &amp; true\\ \hline&#10;\end{tabular}&#10;&#10;&#10;&#10;&#10;&#10;\end{document}"/>
  <p:tag name="IGUANATEXSIZE" val="15"/>
  <p:tag name="IGUANATEXCURSOR" val="66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86,3039"/>
  <p:tag name="ORIGINALWIDTH" val="1410,19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nombre&#10;FROM Planeta&#10;WHERE nombre LIKE 'M%'&#10;\end{lstlisting}&#10;\end{document}"/>
  <p:tag name="IGUANATEXSIZE" val="20"/>
  <p:tag name="IGUANATEXCURSOR" val="32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69,8016"/>
  <p:tag name="ORIGINALWIDTH" val="516,07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l}&#10;\hline&#10;\sch{nombre}\\&#10;\hline&#10;Mercurio \\&#10;Marte \\&#10;\hline&#10;\end{tabular}&#10;&#10;&#10;&#10;&#10;&#10;\end{document}"/>
  <p:tag name="IGUANATEXSIZE" val="15"/>
  <p:tag name="IGUANATEXCURSOR" val="30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68,149"/>
  <p:tag name="ORIGINALWIDTH" val="1776,998"/>
  <p:tag name="OUTPUTDPI" val="1200"/>
  <p:tag name="LATEXADDIN" val="\documentclass{article}&#10;\usepackage{tikz}&#10;\usetikzlibrary{shapes,backgrounds}&#10;\usepackage{C:/Users/ahogan/Documents/Teaching/Databases/macros/bdd}&#10;\begin{document}&#10;\pagestyle{empty}&#10;\def\firstcircle{(0,0) circle (1.5cm)}&#10;\def\secondcircle{(60:2cm) circle (1.5cm)}&#10;\def\thirdcircle{(0:2cm) circle (1.5cm)}&#10;\tpre&#10;\begin{tikzpicture}&#10;    \begin{scope}[shift={(3cm,-5cm)}, fill opacity=0.4, text opacity=1]&#10;        \fill[red] \firstcircle;&#10;        %\fill[yellow] \secondcircle;&#10;        \fill[blue] \thirdcircle;&#10;        \draw \firstcircle node {\Large\rlt{R}};&#10;        %\draw \secondcircle node {$$};&#10;        \draw \thirdcircle node {\Large\rlt{R$'$}};&#10;    \end{scope}&#10;\end{tikzpicture}&#10;\end{document}"/>
  <p:tag name="IGUANATEXSIZE" val="20"/>
  <p:tag name="IGUANATEXCURSOR" val="64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06,168"/>
  <p:tag name="ORIGINALWIDTH" val="3266,70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rlt{Planeta}\\&#10;\hline&#10;\schk{nombre} &amp; \sch{dist} &amp; \sch{radio} &amp; \sch{grav} &amp; \sch{días} &amp; \sch{años} &amp; \sch{temp}  &amp; \sch{anillo} \\[0.5ex]&#10;\hline &#10;Mercurio &amp; 0,39 &amp; 0,38 &amp; 2,8 &amp; 58,646 &amp; 0,241 &amp; 440 &amp; false \\&#10;Venus &amp; 0,72 &amp; 0,95 &amp; 8,9 &amp; -243,019 &amp; 0,615  &amp; 730 &amp; false\\&#10;Tierra &amp; 1,00  &amp; 1,00   &amp; 9,8 &amp; 0,997  &amp; 1,000  &amp; 288 &amp; false \\&#10;Marte &amp; 1,52 &amp; 0,53  &amp; 3,7 &amp; 1,026  &amp; 1,880  &amp; 186 &amp; false \\&#10;Júpiter &amp; 5,20 &amp; 10,97  &amp; 22,9 &amp; 0,414  &amp; 11,862 &amp; 152 &amp; true \\&#10;Saturno &amp; 9,54 &amp; 9,14  &amp; 9,1 &amp; 0,444  &amp; 29,447 &amp; 134 &amp; true\\&#10;Urano &amp; 19,19 &amp; 3,98  &amp; 7,8 &amp; -0,719 &amp; 84,017 &amp; 76 &amp; true\\&#10;Neptuno &amp; 30,07 &amp; 3,86  &amp; 11,0 &amp; 0,671  &amp; 164,791 &amp; 53 &amp; true\\ \hline&#10;\end{tabular}&#10;&#10;&#10;&#10;&#10;&#10;\end{document}"/>
  <p:tag name="IGUANATEXSIZE" val="15"/>
  <p:tag name="IGUANATEXCURSOR" val="66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26,5735"/>
  <p:tag name="ORIGINALWIDTH" val="1737,24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nombre&#10;FROM Planeta&#10;WHERE nombre NOT LIKE '%no'&#10;AND dist &gt; 1.00&#10;\end{lstlisting}&#10;\end{document}"/>
  <p:tag name="IGUANATEXSIZE" val="20"/>
  <p:tag name="IGUANATEXCURSOR" val="34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69,8016"/>
  <p:tag name="ORIGINALWIDTH" val="462,814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l}&#10;\hline&#10;\sch{nombre}\\&#10;\hline&#10;Júpiter \\&#10;Marte \\&#10;\hline&#10;\end{tabular}&#10;&#10;&#10;&#10;&#10;&#10;\end{document}"/>
  <p:tag name="IGUANATEXSIZE" val="15"/>
  <p:tag name="IGUANATEXCURSOR" val="30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06,168"/>
  <p:tag name="ORIGINALWIDTH" val="3266,70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rlt{Planeta}\\&#10;\hline&#10;\schk{nombre} &amp; \sch{dist} &amp; \sch{radio} &amp; \sch{grav} &amp; \sch{días} &amp; \sch{años} &amp; \sch{temp}  &amp; \sch{anillo} \\[0.5ex]&#10;\hline &#10;Mercurio &amp; 0,39 &amp; 0,38 &amp; 2,8 &amp; 58,646 &amp; 0,241 &amp; 440 &amp; false \\&#10;Venus &amp; 0,72 &amp; 0,95 &amp; 8,9 &amp; -243,019 &amp; 0,615  &amp; 730 &amp; false\\&#10;Tierra &amp; 1,00  &amp; 1,00   &amp; 9,8 &amp; 0,997  &amp; 1,000  &amp; 288 &amp; false \\&#10;Marte &amp; 1,52 &amp; 0,53  &amp; 3,7 &amp; 1,026  &amp; 1,880  &amp; 186 &amp; false \\&#10;Júpiter &amp; 5,20 &amp; 10,97  &amp; 22,9 &amp; 0,414  &amp; 11,862 &amp; 152 &amp; true \\&#10;Saturno &amp; 9,54 &amp; 9,14  &amp; 9,1 &amp; 0,444  &amp; 29,447 &amp; 134 &amp; true\\&#10;Urano &amp; 19,19 &amp; 3,98  &amp; 7,8 &amp; -0,719 &amp; 84,017 &amp; 76 &amp; true\\&#10;Neptuno &amp; 30,07 &amp; 3,86  &amp; 11,0 &amp; 0,671  &amp; 164,791 &amp; 53 &amp; true\\ \hline&#10;\end{tabular}&#10;&#10;&#10;&#10;&#10;&#10;\end{document}"/>
  <p:tag name="IGUANATEXSIZE" val="15"/>
  <p:tag name="IGUANATEXCURSOR" val="66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65,3009"/>
  <p:tag name="ORIGINALWIDTH" val="4120,325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newcommand{\spa}[1]{{\color{green!80!black}#1}}&#10;\newcommand{\sfa}[1]{{\color{red}#1}}&#10;\tpre&#10;\begin{tabular}{l l l l l}&#10;\hline&#10;\texttt{\%} &amp; 0 o más caracteres &amp; \texttt{sat\%} &amp; \spa{Saturno}, \spa{SAT} &amp; \sfa{asat}\\&#10;\texttt{\_} &amp; un caracter &amp; \texttt{\%sat\_} &amp; \spa{Satu}, \spa{SATu}, \spa{asatu} &amp; \sfa{sat}, \sfa{Saturno}\\&#10;\texttt{[charlist]} &amp; uno de los caracters &amp; sat[uv][r-z]\% &amp; \spa{SatUrno}, \spa{SatvZno} &amp; \sfa{satrno}, \sfa{satuurno}\\&#10;\hline&#10;\end{tabular}&#10;&#10;\end{document}"/>
  <p:tag name="IGUANATEXSIZE" val="20"/>
  <p:tag name="IGUANATEXCURSOR" val="61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03,5563"/>
  <p:tag name="ORIGINALWIDTH" val="1807,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planeta&#10;FROM Aterrizaje&#10;WHERE país IN ('EEUU','ESA')&#10;\end{lstlisting}&#10;\end{document}"/>
  <p:tag name="IGUANATEXSIZE" val="20"/>
  <p:tag name="IGUANATEXCURSOR" val="31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24,6011"/>
  <p:tag name="ORIGINALWIDTH" val="516,07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l}&#10;\hline&#10;\sch{planeta}\\&#10;\hline&#10;Mercurio \\&#10;Venus \\&#10;Marte \\&#10;Marte \\&#10;Júpiter \\&#10;\hline&#10;\end{tabular}&#10;&#10;&#10;&#10;&#10;&#10;\end{document}"/>
  <p:tag name="IGUANATEXSIZE" val="15"/>
  <p:tag name="IGUANATEXCURSOR" val="32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88,402"/>
  <p:tag name="ORIGINALWIDTH" val="1983,27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Aterrizaje}\\&#10;\hline&#10;\schk{nave} &amp; \sch{planeta} &amp; \sch{país} &amp; \sch{año}\\[0.5ex]&#10;\hline &#10;Messenger &amp; Mercurio &amp; EEUU &amp; 2015\\&#10;Venera 3 &amp; Venus  &amp; URRS  &amp; 1966 \\&#10;%Venera 4 &amp; Venus  &amp; URRS  &amp; 1967 \\&#10;Pioneer &amp; Venus  &amp; EEUU  &amp; 1978 \\&#10;%Pioneer &amp; Venus  &amp; EEUU  &amp; 1978 \\&#10;Mars 2 lander &amp; Marte &amp; URRS &amp; 1971\\&#10;Viking 1 &amp; Marte &amp; EEUU &amp; 1976 \\&#10;Beagle 2 &amp; Marte &amp; ESA &amp; 2003\\&#10;Galileo &amp; Júpiter &amp; EEUU &amp; 2003 \\\hline&#10;\end{tabular}&#10;&#10;&#10;&#10;&#10;&#10;\end{document}"/>
  <p:tag name="IGUANATEXSIZE" val="15"/>
  <p:tag name="IGUANATEXCURSOR" val="32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77,3027"/>
  <p:tag name="ORIGINALWIDTH" val="2020,03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planeta&#10;FROM Aterrizaje&#10;WHERE año BETWEEN 1971 and 1978&#10;\end{lstlisting}&#10;\end{document}"/>
  <p:tag name="IGUANATEXSIZE" val="20"/>
  <p:tag name="IGUANATEXCURSOR" val="34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88,3181"/>
  <p:tag name="ORIGINALWIDTH" val="457,563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l}&#10;\hline&#10;\sch{planeta}\\&#10;\hline&#10;Marte \\&#10;Marte \\&#10;Venus \\&#10;\hline&#10;\end{tabular}&#10;&#10;&#10;&#10;&#10;&#10;\end{document}"/>
  <p:tag name="IGUANATEXSIZE" val="15"/>
  <p:tag name="IGUANATEXCURSOR" val="30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68,149"/>
  <p:tag name="ORIGINALWIDTH" val="1068,149"/>
  <p:tag name="OUTPUTDPI" val="1200"/>
  <p:tag name="LATEXADDIN" val="\documentclass{article}&#10;\usepackage{tikz}&#10;\usetikzlibrary{shapes,backgrounds}&#10;\usepackage{C:/Users/ahogan/Documents/Teaching/Databases/macros/bdd}&#10;\begin{document}&#10;\pagestyle{empty}&#10;\def\firstcircle{(0,0) circle (1.5cm)}&#10;\def\secondcircle{(60:2cm) circle (1.5cm)}&#10;\def\thirdcircle{(0:2cm) circle (1.5cm)}&#10;\tpre&#10;\begin{tikzpicture}&#10;    \begin{scope}[shift={(3cm,-5cm)}, fill opacity=0.4, text opacity=1]&#10;        \fill[red] \firstcircle;&#10;        %\fill[yellow] \secondcircle;&#10;        \draw \firstcircle node[xshift=-0.4cm] {\Large$\rlt{R}-\rlt{R$'$}$};&#10;        %\draw \secondcircle node {$$};&#10;        \draw[white] \thirdcircle;&#10;        \fill[white,fill opacity=1] \thirdcircle;&#10;    \end{scope}&#10;\end{tikzpicture}&#10;\end{document}"/>
  <p:tag name="IGUANATEXSIZE" val="20"/>
  <p:tag name="IGUANATEXCURSOR" val="63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88,402"/>
  <p:tag name="ORIGINALWIDTH" val="1983,27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Aterrizaje}\\&#10;\hline&#10;\schk{nave} &amp; \sch{planeta} &amp; \sch{país} &amp; \sch{año}\\[0.5ex]&#10;\hline &#10;Messenger &amp; Mercurio &amp; EEUU &amp; 2015\\&#10;Venera 3 &amp; Venus  &amp; URRS  &amp; 1966 \\&#10;%Venera 4 &amp; Venus  &amp; URRS  &amp; 1967 \\&#10;Pioneer &amp; Venus  &amp; EEUU  &amp; 1978 \\&#10;%Pioneer &amp; Venus  &amp; EEUU  &amp; 1978 \\&#10;Mars 2 lander &amp; Marte &amp; URRS &amp; 1971\\&#10;Viking 1 &amp; Marte &amp; EEUU &amp; 1976 \\&#10;Beagle 2 &amp; Marte &amp; ESA &amp; 2003\\&#10;Galileo &amp; Júpiter &amp; EEUU &amp; 2003 \\\hline&#10;\end{tabular}&#10;&#10;&#10;&#10;&#10;&#10;\end{document}"/>
  <p:tag name="IGUANATEXSIZE" val="15"/>
  <p:tag name="IGUANATEXCURSOR" val="32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68,149"/>
  <p:tag name="ORIGINALWIDTH" val="1068,149"/>
  <p:tag name="OUTPUTDPI" val="1200"/>
  <p:tag name="LATEXADDIN" val="\documentclass{article}&#10;\usepackage{tikz}&#10;\usetikzlibrary{shapes,backgrounds}&#10;\usepackage{C:/Users/ahogan/Documents/Teaching/Databases/macros/bdd}&#10;\begin{document}&#10;\pagestyle{empty}&#10;\def\firstcircle{(0,0) circle (1.5cm)}&#10;\def\secondcircle{(60:2cm) circle (1.5cm)}&#10;\def\thirdcircle{(0:2cm) circle (1.5cm)}&#10;\tpre&#10;\begin{tikzpicture}&#10;    \begin{scope}[shift={(3cm,-5cm)}, fill opacity=0.4, text opacity=1]&#10;        \fill[red] \firstcircle;&#10;        %\fill[yellow] \secondcircle;&#10;        %\fill[blue] \thirdcircle;&#10;        \draw \firstcircle node {\Large\rlt{R}};&#10;        %\draw \secondcircle node {$$};&#10;        %\draw \thirdcircle node {\Large\rlt{R$'$}};&#10;    \end{scope}&#10;\end{tikzpicture}&#10;\end{document}"/>
  <p:tag name="IGUANATEXSIZE" val="20"/>
  <p:tag name="IGUANATEXCURSOR" val="60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50063"/>
  <p:tag name="ORIGINALWIDTH" val="66,0092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\begin{document}&#10;\tpre&#10;$-$&#10;\end{document}&#10;"/>
  <p:tag name="IGUANATEXSIZE" val="40"/>
  <p:tag name="IGUANATEXCURSOR" val="23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5174"/>
  <p:tag name="ORIGINALWIDTH" val="442,561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\begin{document}&#10;\tpre&#10;$\rao{\rho}_{\sch{A$_i$}/\sch{A$_j$}}(\rlt{R})$&#10;\end{document}&#10;"/>
  <p:tag name="IGUANATEXSIZE" val="20"/>
  <p:tag name="IGUANATEXCURSOR" val="27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41,7698"/>
  <p:tag name="ORIGINALWIDTH" val="2179,80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\begin{document}&#10;\tpre&#10;$\rlt{R} \cap \rlt{R$'$} \equiv \rao{\pi}_{\sch{A$_1$},...,\sch{A$_n$}}\big(\rao{\sigma}_{\sch{A$_1$}=\sch{A$_1'$}\wedge...\wedge\sch{A$_n$}=\sch{A$_n'$}}(\rlt{R} \times \rlt{R$'$})\big)$ &#10;\end{document}&#10;"/>
  <p:tag name="IGUANATEXSIZE" val="40"/>
  <p:tag name="IGUANATEXCURSOR" val="38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6,5149"/>
  <p:tag name="ORIGINALWIDTH" val="570,829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\begin{document}&#10;\tpre&#10;$\rao{\pi}_{\sch{A$_1$},...,\sch{A$_n$}}(\rlt{R})$&#10;\end{document}&#10;"/>
  <p:tag name="IGUANATEXSIZE" val="20"/>
  <p:tag name="IGUANATEXCURSOR" val="26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9,01378"/>
  <p:tag name="ORIGINALWIDTH" val="520,572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\begin{document}&#10;\tpre&#10;$\rao{\sigma}_{\text{condición}}(\rlt{R})$&#10;\end{document}&#10;"/>
  <p:tag name="IGUANATEXSIZE" val="20"/>
  <p:tag name="IGUANATEXCURSOR" val="26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2,5115"/>
  <p:tag name="ORIGINALWIDTH" val="341,297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\begin{document}&#10;\tpre&#10;$\rlt{R$_1$} \cap \rlt{R$_2$}$&#10;\end{document}&#10;"/>
  <p:tag name="IGUANATEXSIZE" val="20"/>
  <p:tag name="IGUANATEXCURSOR" val="24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2,5115"/>
  <p:tag name="ORIGINALWIDTH" val="341,297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\begin{document}&#10;\tpre&#10;$\rlt{R$_1$} \cup \rlt{R$_2$}$&#10;\end{document}&#10;"/>
  <p:tag name="IGUANATEXSIZE" val="20"/>
  <p:tag name="IGUANATEXCURSOR" val="24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2,5115"/>
  <p:tag name="ORIGINALWIDTH" val="352,549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\begin{document}&#10;\tpre&#10;$\rlt{R$_1$} \times \rlt{R$_2$}$&#10;\end{document}&#10;"/>
  <p:tag name="IGUANATEXSIZE" val="20"/>
  <p:tag name="IGUANATEXCURSOR" val="25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2,5115"/>
  <p:tag name="ORIGINALWIDTH" val="352,549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\begin{document}&#10;\tpre&#10;$\rlt{R$_1$} - \rlt{R$_2$}$&#10;\end{document}&#10;"/>
  <p:tag name="IGUANATEXSIZE" val="20"/>
  <p:tag name="IGUANATEXCURSOR" val="24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7,01212"/>
  <p:tag name="ORIGINALWIDTH" val="687,095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\begin{document}&#10;\tpre&#10;$\rlt{R$_1$} \bowtie_{\text{condición}} \rlt{R$_2$}$\\&#10;\end{document}&#10;"/>
  <p:tag name="IGUANATEXSIZE" val="20"/>
  <p:tag name="IGUANATEXCURSOR" val="23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5174"/>
  <p:tag name="ORIGINALWIDTH" val="442,561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\begin{document}&#10;\tpre&#10;$\rao{\rho}_{\sch{A$_i$}/\sch{A$_j$}}(\rlt{R})$&#10;\end{document}&#10;"/>
  <p:tag name="IGUANATEXSIZE" val="20"/>
  <p:tag name="IGUANATEXCURSOR" val="27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15,0858"/>
  <p:tag name="ORIGINALWIDTH" val="3935,04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r l r l r r}&#10;\rlt{Vino}\\&#10;\hline&#10;\schk{marca} &amp; \schk{nombre} &amp; \schk{año} &amp; \schk{tipo} &amp; \sch{grados} &amp; \sch{origen}  &amp; \sch{ml} &amp; \sch{precio} \\[0.5ex]&#10;\hline &#10;Tarapacá &amp; Gran &amp; 2014 &amp; Carménère &amp; 13,5 &amp; Maipo &amp; 750 &amp; 4500 \\&#10;Concha y Toro &amp; Amelie &amp; 2016 &amp; Chardonnay &amp; 14,0 &amp; Casablanca  &amp; 700 &amp; 3000 \\&#10;Concha y Toro &amp; Gravas &amp; 2015 &amp; Syrah &amp; 14,0 &amp; Maipo   &amp; 700 &amp; 3100 \\\hline &#10;\end{tabular}&#10;&#10;\end{document}"/>
  <p:tag name="IGUANATEXSIZE" val="15"/>
  <p:tag name="IGUANATEXCURSOR" val="26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15,0858"/>
  <p:tag name="ORIGINALWIDTH" val="3935,04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r l r l r r}&#10;\rlt{Vino}\\&#10;\hline&#10;\schk{marca} &amp; \schk{nombre} &amp; \schk{año} &amp; \schk{tipo} &amp; \sch{grados} &amp; \sch{origen}  &amp; \sch{ml} &amp; \sch{precio} \\[0.5ex]&#10;\hline &#10;Tarapacá &amp; Gran &amp; 2014 &amp; Carménère &amp; 13,5 &amp; Maipo &amp; 750 &amp; 4500 \\&#10;Concha y Toro &amp; Amelie &amp; 2016 &amp; Chardonnay &amp; 14,0 &amp; Casablanca  &amp; 700 &amp; 3000 \\&#10;Concha y Toro &amp; Gravas &amp; 2015 &amp; Syrah &amp; 14,0 &amp; Maipo   &amp; 700 &amp; 3100 \\\hline &#10;\end{tabular}&#10;&#10;\end{document}"/>
  <p:tag name="IGUANATEXSIZE" val="15"/>
  <p:tag name="IGUANATEXCURSOR" val="26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21,0867"/>
  <p:tag name="ORIGINALWIDTH" val="3139,93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 l r r r}&#10;\textbf{\rlt{Cerveza}}\\&#10;\hline&#10;\schk{marca} &amp; \schk{nombre} &amp; \sch{tipo} &amp; \sch{grados} &amp; \sch{origen} &amp; \sch{ml} &amp; \sch{precio}\\[\ksg]&#10;\hline &#10;Austral &amp; Lager &amp; Lager &amp; 4,6 &amp; Punta Arenas &amp; 330 &amp; 2000 \\ &#10;Austral &amp; Yagan &amp; Ale &amp; 5,0 &amp; Punta Arenas &amp; 330 &amp; 2400 \\&#10;Raco &amp; Amber &amp; Ale &amp; 4,5 &amp; Maipo &amp; 500 &amp; 3000 \\&#10;\hline &#10;\end{tabular}&#10;&#10;\end{document}"/>
  <p:tag name="IGUANATEXSIZE" val="15"/>
  <p:tag name="IGUANATEXCURSOR" val="28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51,285"/>
  <p:tag name="ORIGINALWIDTH" val="774,10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 l l l r}&#10;%\rlt{Vino}\\&#10;\hline&#10;\sch{marca}\\&#10;\hline &#10;Concha y Toro\\\hline &#10;\end{tabular}&#10;&#10;\end{document}"/>
  <p:tag name="IGUANATEXSIZE" val="15"/>
  <p:tag name="IGUANATEXCURSOR" val="32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15,0858"/>
  <p:tag name="ORIGINALWIDTH" val="3935,04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r l r l r r}&#10;\rlt{Vino}\\&#10;\hline&#10;\schk{marca} &amp; \schk{nombre} &amp; \schk{año} &amp; \schk{tipo} &amp; \sch{grados} &amp; \sch{origen}  &amp; \sch{ml} &amp; \sch{precio} \\[0.5ex]&#10;\hline &#10;Tarapacá &amp; Gran &amp; 2014 &amp; Carménère &amp; 13,5 &amp; Maipo &amp; 750 &amp; 4500 \\&#10;Concha y Toro &amp; Amelie &amp; 2016 &amp; Chardonnay &amp; 14,0 &amp; Casablanca  &amp; 700 &amp; 3000 \\&#10;Concha y Toro &amp; Gravas &amp; 2015 &amp; Syrah &amp; 14,0 &amp; Maipo   &amp; 700 &amp; 3100 \\\hline &#10;\end{tabular}&#10;&#10;\end{document}"/>
  <p:tag name="IGUANATEXSIZE" val="15"/>
  <p:tag name="IGUANATEXCURSOR" val="26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51,285"/>
  <p:tag name="ORIGINALWIDTH" val="774,10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 l l l r}&#10;%\rlt{Vino}\\&#10;\hline&#10;\sch{marca}\\&#10;\hline &#10;Concha y Toro\\\hline &#10;\end{tabular}&#10;&#10;\end{document}"/>
  <p:tag name="IGUANATEXSIZE" val="15"/>
  <p:tag name="IGUANATEXCURSOR" val="32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51,285"/>
  <p:tag name="ORIGINALWIDTH" val="1143,9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}&#10;\hline&#10;\sch{marca} &amp; \sch{origen}\\&#10;\hline &#10;Tarapacá &amp; Casablanca\\&#10;\hline &#10;\end{tabular}&#10;&#10;\end{document}"/>
  <p:tag name="IGUANATEXSIZE" val="15"/>
  <p:tag name="IGUANATEXCURSOR" val="25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15,0858"/>
  <p:tag name="ORIGINALWIDTH" val="3935,04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r l r l r r}&#10;\rlt{Vino}\\&#10;\hline&#10;\schk{marca} &amp; \schk{nombre} &amp; \schk{año} &amp; \schk{tipo} &amp; \sch{grados} &amp; \sch{origen}  &amp; \sch{ml} &amp; \sch{precio} \\[0.5ex]&#10;\hline &#10;Tarapacá &amp; Gran &amp; 2014 &amp; Carménère &amp; 13,5 &amp; Maipo &amp; 750 &amp; 4500 \\&#10;Concha y Toro &amp; Amelie &amp; 2016 &amp; Chardonnay &amp; 14,0 &amp; Casablanca  &amp; 700 &amp; 3000 \\&#10;Concha y Toro &amp; Gravas &amp; 2015 &amp; Syrah &amp; 14,0 &amp; Maipo   &amp; 700 &amp; 3100 \\\hline &#10;\end{tabular}&#10;&#10;\end{document}"/>
  <p:tag name="IGUANATEXSIZE" val="15"/>
  <p:tag name="IGUANATEXCURSOR" val="26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51,285"/>
  <p:tag name="ORIGINALWIDTH" val="774,10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 l l l r}&#10;%\rlt{Vino}\\&#10;\hline&#10;\sch{marca}\\&#10;\hline &#10;Concha y Toro\\\hline &#10;\end{tabular}&#10;&#10;\end{document}"/>
  <p:tag name="IGUANATEXSIZE" val="15"/>
  <p:tag name="IGUANATEXCURSOR" val="32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98,5836"/>
  <p:tag name="ORIGINALWIDTH" val="1392,19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r l r l r r}&#10;\multicolumn{2}{l}{$R_1 = \rao{\pi}_{\sch{marca},\sch{origen}}(\rlt{Vino})$}\\&#10;\hline&#10;\sch{marca} &amp; \sch{origen}\\&#10;\hline &#10;Tarapacá &amp; Maipo\\&#10;Concha y Toro &amp; Casablanca \\&#10;Concha y Toro &amp; Maipo \\\hline &#10;\end{tabular}&#10;&#10;\end{document}"/>
  <p:tag name="IGUANATEXSIZE" val="15"/>
  <p:tag name="IGUANATEXCURSOR" val="37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54,7995"/>
  <p:tag name="ORIGINALWIDTH" val="1143,9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}&#10;\multicolumn{2}{l}{$R_3 = R_2 - R_1$}\\&#10;\hline&#10;\sch{marca} &amp; \sch{origen}\\&#10;\hline &#10;Tarapacá &amp; Casablanca\\&#10;\hline &#10;\end{tabular}&#10;&#10;\end{document}"/>
  <p:tag name="IGUANATEXSIZE" val="15"/>
  <p:tag name="IGUANATEXCURSOR" val="32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16,35"/>
  <p:tag name="ORIGINALWIDTH" val="1663,73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r l r l r r}&#10;\multicolumn{2}{l}{$R_2 = \rao{\pi}_{\sch{marca}}(\rlt{Vino}) \times \rao{\pi}_{\sch{origen}}(\rlt{Vino})$}\\&#10;\hline&#10;\sch{marca} &amp; \sch{origen}\\&#10;\hline &#10;Tarapacá &amp; Casablanca \\&#10;Tarapacá &amp; Maipo\\&#10;Concha y Toro &amp; Casablanca \\&#10;Concha y Toro &amp; Maipo \\\hline &#10;\end{tabular}&#10;&#10;\end{document}"/>
  <p:tag name="IGUANATEXSIZE" val="15"/>
  <p:tag name="IGUANATEXCURSOR" val="41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21,0867"/>
  <p:tag name="ORIGINALWIDTH" val="3139,93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 l r r r}&#10;\textbf{\rlt{Cerveza}}\\&#10;\hline&#10;\schk{marca} &amp; \schk{nombre} &amp; \sch{tipo} &amp; \sch{grados} &amp; \sch{origen} &amp; \sch{ml} &amp; \sch{precio}\\[\ksg]&#10;\hline &#10;Austral &amp; Lager &amp; Lager &amp; 4,6 &amp; Punta Arenas &amp; 330 &amp; 2000 \\ &#10;Austral &amp; Yagan &amp; Ale &amp; 5,0 &amp; Punta Arenas &amp; 330 &amp; 2400 \\&#10;Raco &amp; Amber &amp; Ale &amp; 4,5 &amp; Maipo &amp; 500 &amp; 3000 \\&#10;\hline &#10;\end{tabular}&#10;&#10;\end{document}"/>
  <p:tag name="IGUANATEXSIZE" val="15"/>
  <p:tag name="IGUANATEXCURSOR" val="28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61,5505"/>
  <p:tag name="ORIGINALWIDTH" val="1233,92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 l l l r}&#10;$\rao{\pi}_{\sch{marca}}(R_1) - \rao{\pi}_{\sch{marca}}(R_3)$\\&#10;\hline&#10;\sch{marca}\\&#10;\hline &#10;Concha y Toro\\\hline &#10;\end{tabular}&#10;&#10;\end{document}"/>
  <p:tag name="IGUANATEXSIZE" val="15"/>
  <p:tag name="IGUANATEXCURSOR" val="26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15,0858"/>
  <p:tag name="ORIGINALWIDTH" val="3935,04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r l r l r r}&#10;\rlt{Vino}\\&#10;\hline&#10;\schk{marca} &amp; \schk{nombre} &amp; \schk{año} &amp; \schk{tipo} &amp; \sch{grados} &amp; \sch{origen}  &amp; \sch{ml} &amp; \sch{precio} \\[0.5ex]&#10;\hline &#10;Tarapacá &amp; Gran &amp; 2014 &amp; Carménère &amp; 13,5 &amp; Maipo &amp; 750 &amp; 4500 \\&#10;Concha y Toro &amp; Amelie &amp; 2016 &amp; Chardonnay &amp; 14,0 &amp; Casablanca  &amp; 700 &amp; 3000 \\&#10;Concha y Toro &amp; Gravas &amp; 2015 &amp; Syrah &amp; 14,0 &amp; Maipo   &amp; 700 &amp; 3100 \\\hline &#10;\end{tabular}&#10;&#10;\end{document}"/>
  <p:tag name="IGUANATEXSIZE" val="15"/>
  <p:tag name="IGUANATEXCURSOR" val="26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21,0867"/>
  <p:tag name="ORIGINALWIDTH" val="3139,93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 l r r r}&#10;\textbf{\rlt{Cerveza}}\\&#10;\hline&#10;\schk{marca} &amp; \schk{nombre} &amp; \sch{tipo} &amp; \sch{grados} &amp; \sch{origen} &amp; \sch{ml} &amp; \sch{precio}\\[\ksg]&#10;\hline &#10;Austral &amp; Lager &amp; Lager &amp; 4,6 &amp; Punta Arenas &amp; 330 &amp; 2000 \\ &#10;Austral &amp; Yagan &amp; Ale &amp; 5,0 &amp; Punta Arenas &amp; 330 &amp; 2400 \\&#10;Raco &amp; Amber &amp; Ale &amp; 4,5 &amp; Maipo &amp; 500 &amp; 3000 \\&#10;\hline &#10;\end{tabular}&#10;&#10;\end{document}"/>
  <p:tag name="IGUANATEXSIZE" val="15"/>
  <p:tag name="IGUANATEXCURSOR" val="28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51,285"/>
  <p:tag name="ORIGINALWIDTH" val="774,10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 l l l r}&#10;%\rlt{Vino}\\&#10;\hline&#10;\sch{marca}\\&#10;\hline &#10;Concha y Toro\\\hline &#10;\end{tabular}&#10;&#10;\end{document}"/>
  <p:tag name="IGUANATEXSIZE" val="15"/>
  <p:tag name="IGUANATEXCURSOR" val="32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7,265"/>
  <p:tag name="ORIGINALWIDTH" val="1482,20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\begin{document}&#10;\tpre&#10;\begin{tabular}{c}&#10;$\rao{\pi}_{\sch{marca},\sch{origen}}(\rlt{Vino}) \,\%\, \rao{\pi}_{\sch{origen}}(\rlt{Vino})$\\&#10;\end{tabular}&#10;\end{document}&#10;"/>
  <p:tag name="IGUANATEXSIZE" val="25"/>
  <p:tag name="IGUANATEXCURSOR" val="34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15,0858"/>
  <p:tag name="ORIGINALWIDTH" val="3935,04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r l r l r r}&#10;\rlt{Vino}\\&#10;\hline&#10;\schk{marca} &amp; \schk{nombre} &amp; \schk{año} &amp; \schk{tipo} &amp; \sch{grados} &amp; \sch{origen}  &amp; \sch{ml} &amp; \sch{precio} \\[0.5ex]&#10;\hline &#10;Tarapacá &amp; Gran &amp; 2014 &amp; Carménère &amp; 13,5 &amp; Maipo &amp; 750 &amp; 4500 \\&#10;Concha y Toro &amp; Amelie &amp; 2016 &amp; Chardonnay &amp; 14,0 &amp; Casablanca  &amp; 700 &amp; 3000 \\&#10;Concha y Toro &amp; Gravas &amp; 2015 &amp; Syrah &amp; 14,0 &amp; Maipo   &amp; 700 &amp; 3100 \\\hline &#10;\end{tabular}&#10;&#10;\end{document}"/>
  <p:tag name="IGUANATEXSIZE" val="15"/>
  <p:tag name="IGUANATEXCURSOR" val="26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21,0867"/>
  <p:tag name="ORIGINALWIDTH" val="3139,93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 l r r r}&#10;\textbf{\rlt{Cerveza}}\\&#10;\hline&#10;\schk{marca} &amp; \schk{nombre} &amp; \sch{tipo} &amp; \sch{grados} &amp; \sch{origen} &amp; \sch{ml} &amp; \sch{precio}\\[\ksg]&#10;\hline &#10;Austral &amp; Lager &amp; Lager &amp; 4,6 &amp; Punta Arenas &amp; 330 &amp; 2000 \\ &#10;Austral &amp; Yagan &amp; Ale &amp; 5,0 &amp; Punta Arenas &amp; 330 &amp; 2400 \\&#10;Raco &amp; Amber &amp; Ale &amp; 4,5 &amp; Maipo &amp; 500 &amp; 3000 \\&#10;\hline &#10;\end{tabular}&#10;&#10;\end{document}"/>
  <p:tag name="IGUANATEXSIZE" val="15"/>
  <p:tag name="IGUANATEXCURSOR" val="28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88,3181"/>
  <p:tag name="ORIGINALWIDTH" val="3097,93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 l r r r}&#10;%\textbf{\rlt{Cervezas}}\\&#10;\hline&#10;\sch{marca} &amp; \sch{nombre} &amp; \sch{tipo} &amp; \sch{grados} &amp; \sch{origen} &amp; \sch{ml} &amp; \sch{precio}\\\hline &#10;Austral &amp; Lager &amp; Lager &amp; 4,6 &amp; Punta Arenas &amp; 330 &amp; 2000 \\ &#10;Austral &amp; Yagan &amp; Ale &amp; 5,0 &amp; Punta Arenas &amp; 330 &amp; 2400 \\&#10;Raco &amp; Amber &amp; Ale &amp; 4,5 &amp; Maipo &amp; 500 &amp; 3000 \\\hline &#10;\end{tabular}&#10;&#10;\end{document}"/>
  <p:tag name="IGUANATEXSIZE" val="15"/>
  <p:tag name="IGUANATEXCURSOR" val="57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82,0394"/>
  <p:tag name="ORIGINALWIDTH" val="1402,69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\begin{document}&#10;\tpre&#10;\begin{tabular}{r@{~~~}l}&#10;\textsc{Álgebra:} &amp; &#10;$\rlt{Cerveza}$\\[1ex]&#10;\textsc{Cálculo:} &amp; $\{ C \mid C \in \rlt{Cerveza} \}$&#10;\end{tabular}&#10;\end{document}&#10;"/>
  <p:tag name="IGUANATEXSIZE" val="18"/>
  <p:tag name="IGUANATEXCURSOR" val="29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69,8016"/>
  <p:tag name="ORIGINALWIDTH" val="3097,93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 l r r r}&#10;%\textbf{\rlt{Cervezas}}\\&#10;\hline&#10;\sch{marca} &amp; \sch{nombre} &amp; \sch{tipo} &amp; \sch{grados} &amp; \sch{origen} &amp; \sch{ml} &amp; \sch{precio}\\\hline &#10;Austral &amp; Lager &amp; Lager &amp; 4,6 &amp; Punta Arenas &amp; 330 &amp; 2000 \\ &#10;Austral &amp; Yagan &amp; Ale &amp; 5,0 &amp; Punta Arenas &amp; 330 &amp; 2400 \\\hline &#10;\end{tabular}&#10;&#10;\end{document}"/>
  <p:tag name="IGUANATEXSIZE" val="15"/>
  <p:tag name="IGUANATEXCURSOR" val="26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88,3181"/>
  <p:tag name="ORIGINALWIDTH" val="1034,39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 l l l r}&#10;%\rlt{Vino}\\&#10;\hline&#10;\sch{nombre1} &amp; \sch{nombre2}\\&#10;\hline &#10;Lager &amp; Amber\\&#10;Yagan &amp; Lager\\&#10;Yagan &amp; Amber\\\hline &#10;\end{tabular}&#10;&#10;\end{document}"/>
  <p:tag name="IGUANATEXSIZE" val="15"/>
  <p:tag name="IGUANATEXCURSOR" val="35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15,0858"/>
  <p:tag name="ORIGINALWIDTH" val="3935,04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r l r l r r}&#10;\rlt{Vino}\\&#10;\hline&#10;\schk{marca} &amp; \schk{nombre} &amp; \schk{año} &amp; \schk{tipo} &amp; \sch{grados} &amp; \sch{origen}  &amp; \sch{ml} &amp; \sch{precio} \\[0.5ex]&#10;\hline &#10;Tarapacá &amp; Gran &amp; 2014 &amp; Carménère &amp; 13,5 &amp; Maipo &amp; 750 &amp; 4500 \\&#10;Concha y Toro &amp; Amelie &amp; 2016 &amp; Chardonnay &amp; 14,0 &amp; Casablanca  &amp; 700 &amp; 3000 \\&#10;Concha y Toro &amp; Gravas &amp; 2015 &amp; Syrah &amp; 14,0 &amp; Maipo   &amp; 700 &amp; 3100 \\\hline &#10;\end{tabular}&#10;&#10;\end{document}"/>
  <p:tag name="IGUANATEXSIZE" val="15"/>
  <p:tag name="IGUANATEXCURSOR" val="26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21,0867"/>
  <p:tag name="ORIGINALWIDTH" val="3139,93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 l r r r}&#10;\textbf{\rlt{Cerveza}}\\&#10;\hline&#10;\schk{marca} &amp; \schk{nombre} &amp; \sch{tipo} &amp; \sch{grados} &amp; \sch{origen} &amp; \sch{ml} &amp; \sch{precio}\\[\ksg]&#10;\hline &#10;Austral &amp; Lager &amp; Lager &amp; 4,6 &amp; Punta Arenas &amp; 330 &amp; 2000 \\ &#10;Austral &amp; Yagan &amp; Ale &amp; 5,0 &amp; Punta Arenas &amp; 330 &amp; 2400 \\&#10;Raco &amp; Amber &amp; Ale &amp; 4,5 &amp; Maipo &amp; 500 &amp; 3000 \\&#10;\hline &#10;\end{tabular}&#10;&#10;\end{document}"/>
  <p:tag name="IGUANATEXSIZE" val="15"/>
  <p:tag name="IGUANATEXCURSOR" val="28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82,0394"/>
  <p:tag name="ORIGINALWIDTH" val="2329,825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\begin{document}&#10;\tpre&#10;\begin{tabular}{r@{~~~}l}&#10;\textsc{Álgebra:} &amp; &#10;$\rao{\sigma}_{\sch{marca}=\text{Austral}}(\rlt{Cerveza})$\\[1ex]&#10;\textsc{Cálculo:} &amp; $\{ C \mid C \in \rlt{Cerveza} \wedge C.\sch{name} = \text{Austral} \}$&#10;&#10;\end{tabular}&#10;\end{document}&#10;"/>
  <p:tag name="IGUANATEXSIZE" val="18"/>
  <p:tag name="IGUANATEXCURSOR" val="34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51,285"/>
  <p:tag name="ORIGINALWIDTH" val="3032,67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 l r r r}&#10;%\textbf{\rlt{Cerveza}}\\&#10;\hline&#10;\sch{marca} &amp; \sch{nombre} &amp; \sch{tipo} &amp; \sch{grados} &amp; \sch{origen} &amp; \sch{ml} &amp; \sch{precio}\\\hline &#10;Austral &amp; Yagan &amp; Ale &amp; 5,0 &amp; Punta Arenas &amp; 330 &amp; 2400 \\\hline &#10;\end{tabular}&#10;&#10;\end{document}"/>
  <p:tag name="IGUANATEXSIZE" val="15"/>
  <p:tag name="IGUANATEXCURSOR" val="26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15,0858"/>
  <p:tag name="ORIGINALWIDTH" val="3935,04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r l r l r r}&#10;\rlt{Vino}\\&#10;\hline&#10;\schk{marca} &amp; \schk{nombre} &amp; \schk{año} &amp; \schk{tipo} &amp; \sch{grados} &amp; \sch{origen}  &amp; \sch{ml} &amp; \sch{precio} \\[0.5ex]&#10;\hline &#10;Tarapacá &amp; Gran &amp; 2014 &amp; Carménère &amp; 13,5 &amp; Maipo &amp; 750 &amp; 4500 \\&#10;Concha y Toro &amp; Amelie &amp; 2016 &amp; Chardonnay &amp; 14,0 &amp; Casablanca  &amp; 700 &amp; 3000 \\&#10;Concha y Toro &amp; Gravas &amp; 2015 &amp; Syrah &amp; 14,0 &amp; Maipo   &amp; 700 &amp; 3100 \\\hline &#10;\end{tabular}&#10;&#10;\end{document}"/>
  <p:tag name="IGUANATEXSIZE" val="15"/>
  <p:tag name="IGUANATEXCURSOR" val="26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21,0867"/>
  <p:tag name="ORIGINALWIDTH" val="3139,93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 l r r r}&#10;\textbf{\rlt{Cerveza}}\\&#10;\hline&#10;\schk{marca} &amp; \schk{nombre} &amp; \sch{tipo} &amp; \sch{grados} &amp; \sch{origen} &amp; \sch{ml} &amp; \sch{precio}\\[\ksg]&#10;\hline &#10;Austral &amp; Lager &amp; Lager &amp; 4,6 &amp; Punta Arenas &amp; 330 &amp; 2000 \\ &#10;Austral &amp; Yagan &amp; Ale &amp; 5,0 &amp; Punta Arenas &amp; 330 &amp; 2400 \\&#10;Raco &amp; Amber &amp; Ale &amp; 4,5 &amp; Maipo &amp; 500 &amp; 3000 \\&#10;\hline &#10;\end{tabular}&#10;&#10;\end{document}"/>
  <p:tag name="IGUANATEXSIZE" val="15"/>
  <p:tag name="IGUANATEXCURSOR" val="28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82,0394"/>
  <p:tag name="ORIGINALWIDTH" val="2887,15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\begin{document}&#10;\tpre&#10;\begin{tabular}{r@{~~~}l}&#10;\textsc{Álgebra:} &amp; &#10;$\rao{\sigma}_{\sch{tipo}=\text{Ale} \wedge \sch{grados} &gt; 4,8}(\rlt{Cerveza})$\\[1ex]&#10;\textsc{Cálculo:} &amp; $\{ C \mid C \in \rlt{Cerveza} \wedge C.\sch{tipo} = \text{Ale}  \wedge C.\sch{grados} &gt; 4,\!8 \}$&#10;\end{tabular}&#10;\end{document}&#10;"/>
  <p:tag name="IGUANATEXSIZE" val="18"/>
  <p:tag name="IGUANATEXCURSOR" val="47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69,8016"/>
  <p:tag name="ORIGINALWIDTH" val="369,0515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r l r l r r}&#10;%\rlt{Cerveza}\\&#10;\hline&#10;\sch{tipo}\\&#10;\hline &#10;Ale\\&#10;Lager\\\hline &#10;\end{tabular}&#10;&#10;\end{document}"/>
  <p:tag name="IGUANATEXSIZE" val="15"/>
  <p:tag name="IGUANATEXCURSOR" val="26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15,0858"/>
  <p:tag name="ORIGINALWIDTH" val="3935,04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r l r l r r}&#10;\rlt{Vino}\\&#10;\hline&#10;\schk{marca} &amp; \schk{nombre} &amp; \schk{año} &amp; \schk{tipo} &amp; \sch{grados} &amp; \sch{origen}  &amp; \sch{ml} &amp; \sch{precio} \\[0.5ex]&#10;\hline &#10;Tarapacá &amp; Gran &amp; 2014 &amp; Carménère &amp; 13,5 &amp; Maipo &amp; 750 &amp; 4500 \\&#10;Concha y Toro &amp; Amelie &amp; 2016 &amp; Chardonnay &amp; 14,0 &amp; Casablanca  &amp; 700 &amp; 3000 \\&#10;Concha y Toro &amp; Gravas &amp; 2015 &amp; Syrah &amp; 14,0 &amp; Maipo   &amp; 700 &amp; 3100 \\\hline &#10;\end{tabular}&#10;&#10;\end{document}"/>
  <p:tag name="IGUANATEXSIZE" val="15"/>
  <p:tag name="IGUANATEXCURSOR" val="26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21,0867"/>
  <p:tag name="ORIGINALWIDTH" val="3139,93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 l r r r}&#10;\textbf{\rlt{Cerveza}}\\&#10;\hline&#10;\schk{marca} &amp; \schk{nombre} &amp; \sch{tipo} &amp; \sch{grados} &amp; \sch{origen} &amp; \sch{ml} &amp; \sch{precio}\\[\ksg]&#10;\hline &#10;Austral &amp; Lager &amp; Lager &amp; 4,6 &amp; Punta Arenas &amp; 330 &amp; 2000 \\ &#10;Austral &amp; Yagan &amp; Ale &amp; 5,0 &amp; Punta Arenas &amp; 330 &amp; 2400 \\&#10;Raco &amp; Amber &amp; Ale &amp; 4,5 &amp; Maipo &amp; 500 &amp; 3000 \\&#10;\hline &#10;\end{tabular}&#10;&#10;\end{document}"/>
  <p:tag name="IGUANATEXSIZE" val="15"/>
  <p:tag name="IGUANATEXCURSOR" val="28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9,2666"/>
  <p:tag name="ORIGINALWIDTH" val="2498,59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\begin{document}&#10;\tpre&#10;\begin{tabular}{c}&#10;$\rao{\pi}_{\sch{nombre$_1$},\sch{nombre$_2$}}\big( \rao{\sigma}_{\sch{grados$_1$}&gt;\sch{grados$_2$}}(\rlt{Cerveza$_1$} \times \rlt{Cerveza$_2$})\big)$%(\rlt{Cerveza}\,\times\, \rao{\pi}_{\sch{marca}}\big(\rao{\sigma}_{\sch{origen}=\text{Maipo}}(\rlt{Vino})\big)$\\&#10;\end{tabular}&#10;\end{document}&#10;"/>
  <p:tag name="IGUANATEXSIZE" val="25"/>
  <p:tag name="IGUANATEXCURSOR" val="39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82,0394"/>
  <p:tag name="ORIGINALWIDTH" val="2248,81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\begin{document}&#10;\tpre&#10;\begin{tabular}{r@{~~~}l}&#10;\textsc{Álgebra:} &amp; &#10;$\rao{\pi}_{\sch{tipo}}(\rlt{Cerveza})$\\[1ex]&#10;\textsc{Cálculo:} &amp; $\{ P \mid \exists C \in \rlt{Cerveza} ( C.\sch{tipo} = P.\sch{tipo}) \}$&#10;\end{tabular}&#10;\end{document}&#10;"/>
  <p:tag name="IGUANATEXSIZE" val="18"/>
  <p:tag name="IGUANATEXCURSOR" val="32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15,0858"/>
  <p:tag name="ORIGINALWIDTH" val="3935,04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r l r l r r}&#10;\rlt{Vino}\\&#10;\hline&#10;\schk{marca} &amp; \schk{nombre} &amp; \schk{año} &amp; \schk{tipo} &amp; \sch{grados} &amp; \sch{origen}  &amp; \sch{ml} &amp; \sch{precio} \\[0.5ex]&#10;\hline &#10;Tarapacá &amp; Gran &amp; 2014 &amp; Carménère &amp; 13,5 &amp; Maipo &amp; 750 &amp; 4500 \\&#10;Concha y Toro &amp; Amelie &amp; 2016 &amp; Chardonnay &amp; 14,0 &amp; Casablanca  &amp; 700 &amp; 3000 \\&#10;Concha y Toro &amp; Gravas &amp; 2015 &amp; Syrah &amp; 14,0 &amp; Maipo   &amp; 700 &amp; 3100 \\\hline &#10;\end{tabular}&#10;&#10;\end{document}"/>
  <p:tag name="IGUANATEXSIZE" val="15"/>
  <p:tag name="IGUANATEXCURSOR" val="26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21,0867"/>
  <p:tag name="ORIGINALWIDTH" val="3139,93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 l r r r}&#10;\textbf{\rlt{Cerveza}}\\&#10;\hline&#10;\schk{marca} &amp; \schk{nombre} &amp; \sch{tipo} &amp; \sch{grados} &amp; \sch{origen} &amp; \sch{ml} &amp; \sch{precio}\\[\ksg]&#10;\hline &#10;Austral &amp; Lager &amp; Lager &amp; 4,6 &amp; Punta Arenas &amp; 330 &amp; 2000 \\ &#10;Austral &amp; Yagan &amp; Ale &amp; 5,0 &amp; Punta Arenas &amp; 330 &amp; 2400 \\&#10;Raco &amp; Amber &amp; Ale &amp; 4,5 &amp; Maipo &amp; 500 &amp; 3000 \\&#10;\hline &#10;\end{tabular}&#10;&#10;\end{document}"/>
  <p:tag name="IGUANATEXSIZE" val="15"/>
  <p:tag name="IGUANATEXCURSOR" val="28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51,285"/>
  <p:tag name="ORIGINALWIDTH" val="303,792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r l r l r r}&#10;%\rlt{Cerveza}\\&#10;\hline&#10;\sch{tipo}\\&#10;\hline &#10;Ale\\&#10;\hline &#10;\end{tabular}&#10;&#10;\end{document}"/>
  <p:tag name="IGUANATEXSIZE" val="15"/>
  <p:tag name="IGUANATEXCURSOR" val="31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82,0394"/>
  <p:tag name="ORIGINALWIDTH" val="3063,42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\begin{document}&#10;\tpre&#10;\begin{tabular}{r@{~~~}l}&#10;\textsc{Álgebra:} &amp; &#10;$\rao{\pi}_{\sch{tipo}}\big(\rao{\sigma}_{\sch{grados}&gt;4,8}(\rlt{Cerveza})\big)$\\[1ex]&#10;\textsc{Cálculo:} &amp; $\{ P \mid \exists C \in \rlt{Cerveza} ( C.\sch{tipo} = P.\sch{tipo} \wedge C.\sch{grados} &gt; 4,8) \}$&#10;\end{tabular}&#10;\end{document}&#10;"/>
  <p:tag name="IGUANATEXSIZE" val="18"/>
  <p:tag name="IGUANATEXCURSOR" val="36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96,8054"/>
  <p:tag name="ORIGINALWIDTH" val="3171,44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\begin{document}&#10;\tpre&#10;\begin{tabular}{r@{~~~}l}&#10;\textsc{Álgebra:} &amp; &#10;$\rao{\pi}_{\sch{marca}}\big(\rao{\sigma}_{\sch{tipo}=\text{Ale}}(\rlt{Cerveza})\big) \,\cap\, \rao{\pi}_{\sch{marca}}\big(\rao{\sigma}_{\sch{tipo}=\text{Lager}}(\rlt{Cerveza})\big)$\\[1ex]&#10;\textsc{Cálculo:} &amp; \scriptsize $\{ P \mid \exists C_1 \in \rlt{Cerveza} ( C_1.\sch{marca} = P.\sch{marca} \wedge C_1.\sch{tipo} = \text{ale}) \wedge$\\&#10;                  &amp; \scriptsize \qquad~~ $\exists C_2 \in \rlt{Cerveza} ( C_2.\sch{marca} = P.\sch{marca} \wedge C_2.\sch{tipo} = \text{lager})$\}&#10;\end{tabular}&#10;\end{document}&#10;"/>
  <p:tag name="IGUANATEXSIZE" val="18"/>
  <p:tag name="IGUANATEXCURSOR" val="46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15,0858"/>
  <p:tag name="ORIGINALWIDTH" val="3935,04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r l r l r r}&#10;\rlt{Vino}\\&#10;\hline&#10;\schk{marca} &amp; \schk{nombre} &amp; \schk{año} &amp; \schk{tipo} &amp; \sch{grados} &amp; \sch{origen}  &amp; \sch{ml} &amp; \sch{precio} \\[0.5ex]&#10;\hline &#10;Tarapacá &amp; Gran &amp; 2014 &amp; Carménère &amp; 13,5 &amp; Maipo &amp; 750 &amp; 4500 \\&#10;Concha y Toro &amp; Amelie &amp; 2016 &amp; Chardonnay &amp; 14,0 &amp; Casablanca  &amp; 700 &amp; 3000 \\&#10;Concha y Toro &amp; Gravas &amp; 2015 &amp; Syrah &amp; 14,0 &amp; Maipo   &amp; 700 &amp; 3100 \\\hline &#10;\end{tabular}&#10;&#10;\end{document}"/>
  <p:tag name="IGUANATEXSIZE" val="15"/>
  <p:tag name="IGUANATEXCURSOR" val="26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21,0867"/>
  <p:tag name="ORIGINALWIDTH" val="3139,93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 l r r r}&#10;\textbf{\rlt{Cerveza}}\\&#10;\hline&#10;\schk{marca} &amp; \schk{nombre} &amp; \sch{tipo} &amp; \sch{grados} &amp; \sch{origen} &amp; \sch{ml} &amp; \sch{precio}\\[\ksg]&#10;\hline &#10;Austral &amp; Lager &amp; Lager &amp; 4,6 &amp; Punta Arenas &amp; 330 &amp; 2000 \\ &#10;Austral &amp; Yagan &amp; Ale &amp; 5,0 &amp; Punta Arenas &amp; 330 &amp; 2400 \\&#10;Raco &amp; Amber &amp; Ale &amp; 4,5 &amp; Maipo &amp; 500 &amp; 3000 \\&#10;\hline &#10;\end{tabular}&#10;&#10;\end{document}"/>
  <p:tag name="IGUANATEXSIZE" val="15"/>
  <p:tag name="IGUANATEXCURSOR" val="28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51,285"/>
  <p:tag name="ORIGINALWIDTH" val="441,061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}&#10;%\rlt{Vino}\\&#10;\hline&#10;\sch{marca}\\&#10;\hline &#10;Austral \\\hline &#10;\end{tabular}&#10;&#10;\end{document}"/>
  <p:tag name="IGUANATEXSIZE" val="15"/>
  <p:tag name="IGUANATEXCURSOR" val="30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15,0858"/>
  <p:tag name="ORIGINALWIDTH" val="3935,04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r l r l r r}&#10;\rlt{Vino}\\&#10;\hline&#10;\schk{marca} &amp; \schk{nombre} &amp; \schk{año} &amp; \schk{tipo} &amp; \sch{grados} &amp; \sch{origen}  &amp; \sch{ml} &amp; \sch{precio} \\[0.5ex]&#10;\hline &#10;Tarapacá &amp; Gran &amp; 2014 &amp; Carménère &amp; 13,5 &amp; Maipo &amp; 750 &amp; 4500 \\&#10;Concha y Toro &amp; Amelie &amp; 2016 &amp; Chardonnay &amp; 14,0 &amp; Casablanca  &amp; 700 &amp; 3000 \\&#10;Concha y Toro &amp; Gravas &amp; 2015 &amp; Syrah &amp; 14,0 &amp; Maipo   &amp; 700 &amp; 3100 \\\hline &#10;\end{tabular}&#10;&#10;\end{document}"/>
  <p:tag name="IGUANATEXSIZE" val="15"/>
  <p:tag name="IGUANATEXCURSOR" val="26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6,5149"/>
  <p:tag name="ORIGINALWIDTH" val="570,829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\begin{document}&#10;\tpre&#10;$\rao{\pi}_{\sch{A$_1$},...,\sch{A$_n$}}(\rlt{R})$&#10;\end{document}&#10;"/>
  <p:tag name="IGUANATEXSIZE" val="20"/>
  <p:tag name="IGUANATEXCURSOR" val="26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21,0867"/>
  <p:tag name="ORIGINALWIDTH" val="3139,93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 l r r r}&#10;\textbf{\rlt{Cerveza}}\\&#10;\hline&#10;\schk{marca} &amp; \schk{nombre} &amp; \sch{tipo} &amp; \sch{grados} &amp; \sch{origen} &amp; \sch{ml} &amp; \sch{precio}\\[\ksg]&#10;\hline &#10;Austral &amp; Lager &amp; Lager &amp; 4,6 &amp; Punta Arenas &amp; 330 &amp; 2000 \\ &#10;Austral &amp; Yagan &amp; Ale &amp; 5,0 &amp; Punta Arenas &amp; 330 &amp; 2400 \\&#10;Raco &amp; Amber &amp; Ale &amp; 4,5 &amp; Maipo &amp; 500 &amp; 3000 \\&#10;\hline &#10;\end{tabular}&#10;&#10;\end{document}"/>
  <p:tag name="IGUANATEXSIZE" val="15"/>
  <p:tag name="IGUANATEXCURSOR" val="28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51,285"/>
  <p:tag name="ORIGINALWIDTH" val="398,305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}&#10;%\rlt{Vino}\\&#10;\hline&#10;\sch{marca}\\&#10;\hline &#10;Raco \\\hline &#10;\end{tabular}&#10;&#10;\end{document}"/>
  <p:tag name="IGUANATEXSIZE" val="15"/>
  <p:tag name="IGUANATEXCURSOR" val="30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96,8054"/>
  <p:tag name="ORIGINALWIDTH" val="3238,20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\begin{document}&#10;\tpre&#10;\begin{tabular}{r@{~~~}l}&#10;\textsc{Álgebra:} &amp; &#10;$\rao{\pi}_{\sch{marca}}\big(\rao{\sigma}_{\sch{tipo}=\text{Ale}}(\rlt{Cerveza})\big) \,\setminus\, \rao{\pi}_{\sch{marca}}\big(\rao{\sigma}_{\sch{tipo}=\text{Lager}}(\rlt{Cerveza})\big)$\\[1ex]&#10;\textsc{Cálculo:} &amp; \scriptsize $\{ P \mid \exists C_1 \in \rlt{Cerveza} ( C_1.\sch{marca} = P.\sch{marca} \wedge C_1.\sch{tipo} = \text{ale}) \wedge$\\&#10;                  &amp; \scriptsize \qquad~~ $\neg\exists C_2 \in \rlt{Cerveza} ( C_2.\sch{marca} = P.\sch{marca} \wedge C_2.\sch{tipo} = \text{lager})$\}&#10;\end{tabular}&#10;\end{document}&#10;"/>
  <p:tag name="IGUANATEXSIZE" val="18"/>
  <p:tag name="IGUANATEXCURSOR" val="46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15,0858"/>
  <p:tag name="ORIGINALWIDTH" val="3935,04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r l r l r r}&#10;\rlt{Vino}\\&#10;\hline&#10;\schk{marca} &amp; \schk{nombre} &amp; \schk{año} &amp; \schk{tipo} &amp; \sch{grados} &amp; \sch{origen}  &amp; \sch{ml} &amp; \sch{precio} \\[0.5ex]&#10;\hline &#10;Tarapacá &amp; Gran &amp; 2014 &amp; Carménère &amp; 13,5 &amp; Maipo &amp; 750 &amp; 4500 \\&#10;Concha y Toro &amp; Amelie &amp; 2016 &amp; Chardonnay &amp; 14,0 &amp; Casablanca  &amp; 700 &amp; 3000 \\&#10;Concha y Toro &amp; Gravas &amp; 2015 &amp; Syrah &amp; 14,0 &amp; Maipo   &amp; 700 &amp; 3100 \\\hline &#10;\end{tabular}&#10;&#10;\end{document}"/>
  <p:tag name="IGUANATEXSIZE" val="15"/>
  <p:tag name="IGUANATEXCURSOR" val="26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21,0867"/>
  <p:tag name="ORIGINALWIDTH" val="3139,93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 l r r r}&#10;\textbf{\rlt{Cerveza}}\\&#10;\hline&#10;\schk{marca} &amp; \schk{nombre} &amp; \sch{tipo} &amp; \sch{grados} &amp; \sch{origen} &amp; \sch{ml} &amp; \sch{precio}\\[\ksg]&#10;\hline &#10;Austral &amp; Lager &amp; Lager &amp; 4,6 &amp; Punta Arenas &amp; 330 &amp; 2000 \\ &#10;Austral &amp; Yagan &amp; Ale &amp; 5,0 &amp; Punta Arenas &amp; 330 &amp; 2400 \\&#10;Raco &amp; Amber &amp; Ale &amp; 4,5 &amp; Maipo &amp; 500 &amp; 3000 \\&#10;\hline &#10;\end{tabular}&#10;&#10;\end{document}"/>
  <p:tag name="IGUANATEXSIZE" val="15"/>
  <p:tag name="IGUANATEXCURSOR" val="28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17,5722"/>
  <p:tag name="ORIGINALWIDTH" val="3171,44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\begin{document}&#10;\tpre&#10;\begin{tabular}{r@{~~~}l}&#10;\textsc{Álgebra:} &amp; &#10;$\rao{\pi}_{\sch{marca}}\big(\rao{\sigma}_{\sch{tipo}=\text{Ale}\,\,\vee\,\,\sch{tipo}=\text{Lager}}(\rlt{Cerveza})\big)$\\&#10;       \textit{o}: &amp; $\rao{\pi}_{\sch{marca}}\big(\rao{\sigma}_{\sch{tipo}=\text{Ale}}(\rlt{Cerveza})\big) \,\cup\, \rao{\pi}_{\sch{marca}}\big(\rao{\sigma}_{\sch{tipo}=\text{Lager}}(\rlt{Cerveza})\big)$\\[1ex]&#10;\textsc{Cálculo:} &amp; \scriptsize $\{ P \mid \exists C_1 \in \rlt{Cerveza} ( C_1.\sch{marca} = P.\sch{marca} \wedge C_1.\sch{tipo} = \text{ale}) \vee$\\&#10;                  &amp; \scriptsize \qquad~~ $\exists C_2 \in \rlt{Cerveza} ( C_2.\sch{marca} = P.\sch{marca} \wedge C_2.\sch{tipo} = \text{lager})$\}&#10;\end{tabular}&#10;\end{document}&#10;"/>
  <p:tag name="IGUANATEXSIZE" val="18"/>
  <p:tag name="IGUANATEXCURSOR" val="60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69,8016"/>
  <p:tag name="ORIGINALWIDTH" val="441,061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}&#10;%\rlt{Vino}\\&#10;\hline&#10;\sch{marca}\\&#10;\hline &#10;Raco \\&#10;Austral \\\hline &#10;\end{tabular}&#10;&#10;\end{document}"/>
  <p:tag name="IGUANATEXSIZE" val="15"/>
  <p:tag name="IGUANATEXCURSOR" val="31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15,0858"/>
  <p:tag name="ORIGINALWIDTH" val="3935,04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r l r l r r}&#10;\rlt{Vino}\\&#10;\hline&#10;\schk{marca} &amp; \schk{nombre} &amp; \schk{año} &amp; \schk{tipo} &amp; \sch{grados} &amp; \sch{origen}  &amp; \sch{ml} &amp; \sch{precio} \\[0.5ex]&#10;\hline &#10;Tarapacá &amp; Gran &amp; 2014 &amp; Carménère &amp; 13,5 &amp; Maipo &amp; 750 &amp; 4500 \\&#10;Concha y Toro &amp; Amelie &amp; 2016 &amp; Chardonnay &amp; 14,0 &amp; Casablanca  &amp; 700 &amp; 3000 \\&#10;Concha y Toro &amp; Gravas &amp; 2015 &amp; Syrah &amp; 14,0 &amp; Maipo   &amp; 700 &amp; 3100 \\\hline &#10;\end{tabular}&#10;&#10;\end{document}"/>
  <p:tag name="IGUANATEXSIZE" val="15"/>
  <p:tag name="IGUANATEXCURSOR" val="26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21,0867"/>
  <p:tag name="ORIGINALWIDTH" val="3139,93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 l r r r}&#10;\textbf{\rlt{Cerveza}}\\&#10;\hline&#10;\schk{marca} &amp; \schk{nombre} &amp; \sch{tipo} &amp; \sch{grados} &amp; \sch{origen} &amp; \sch{ml} &amp; \sch{precio}\\[\ksg]&#10;\hline &#10;Austral &amp; Lager &amp; Lager &amp; 4,6 &amp; Punta Arenas &amp; 330 &amp; 2000 \\ &#10;Austral &amp; Yagan &amp; Ale &amp; 5,0 &amp; Punta Arenas &amp; 330 &amp; 2400 \\&#10;Raco &amp; Amber &amp; Ale &amp; 4,5 &amp; Maipo &amp; 500 &amp; 3000 \\&#10;\hline &#10;\end{tabular}&#10;&#10;\end{document}"/>
  <p:tag name="IGUANATEXSIZE" val="15"/>
  <p:tag name="IGUANATEXCURSOR" val="28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17,5722"/>
  <p:tag name="ORIGINALWIDTH" val="3167,69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\begin{document}&#10;\tpre&#10;\begin{tabular}{r@{~~~}l}&#10;\textsc{Álgebra:} &amp; &#10;$\rao{\pi}_{\sch{marca}}\big(\rao{\sigma}_{\sch{tipo}=\text{Ale}\,\,\vee\,\,\sch{tipo}=\text{Lager}}(\rlt{Cerveza})\big)$\\&#10;       \textit{o}: &amp; $\rao{\pi}_{\sch{marca}}\big(\rao{\sigma}_{\sch{tipo}=\text{Ale}}(\rlt{Cerveza})\big) \,\cup\, \rao{\pi}_{\sch{marca}}\big(\rao{\sigma}_{\sch{tipo}=\text{Lager}}(\rlt{Cerveza})\big)$\\[1ex]&#10;\textsc{Cálculo:} &amp; \scriptsize $\{ P \mid \exists C \in \rlt{Cerveza} ( C.\sch{marca} = P.\sch{marca}\, \wedge$ \\&#10;                   &amp; \scriptsize \qquad~~ $(C.\sch{tipo} = \text{ale} \vee C.\sch{tipo} = \text{lager}) \}$\\&#10;%                  &amp; \scriptsize \qquad~~ $\exists C_2 \in \rlt{Cerveza} ( C_2.\sch{marca} = P.\sch{marca} \wedge C_2.\sch{tipo} = \text{lager})$\}&#10;\end{tabular}&#10;\end{document}&#10;"/>
  <p:tag name="IGUANATEXSIZE" val="18"/>
  <p:tag name="IGUANATEXCURSOR" val="71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9,01378"/>
  <p:tag name="ORIGINALWIDTH" val="520,572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\begin{document}&#10;\tpre&#10;$\rao{\sigma}_{\text{condición}}(\rlt{R})$&#10;\end{document}&#10;"/>
  <p:tag name="IGUANATEXSIZE" val="20"/>
  <p:tag name="IGUANATEXCURSOR" val="26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69,8016"/>
  <p:tag name="ORIGINALWIDTH" val="441,061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}&#10;%\rlt{Vino}\\&#10;\hline&#10;\sch{marca}\\&#10;\hline &#10;Raco \\&#10;Austral \\\hline &#10;\end{tabular}&#10;&#10;\end{document}"/>
  <p:tag name="IGUANATEXSIZE" val="15"/>
  <p:tag name="IGUANATEXCURSOR" val="31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15,0858"/>
  <p:tag name="ORIGINALWIDTH" val="3935,04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r l r l r r}&#10;\rlt{Vino}\\&#10;\hline&#10;\schk{marca} &amp; \schk{nombre} &amp; \schk{año} &amp; \schk{tipo} &amp; \sch{grados} &amp; \sch{origen}  &amp; \sch{ml} &amp; \sch{precio} \\[0.5ex]&#10;\hline &#10;Tarapacá &amp; Gran &amp; 2014 &amp; Carménère &amp; 13,5 &amp; Maipo &amp; 750 &amp; 4500 \\&#10;Concha y Toro &amp; Amelie &amp; 2016 &amp; Chardonnay &amp; 14,0 &amp; Casablanca  &amp; 700 &amp; 3000 \\&#10;Concha y Toro &amp; Gravas &amp; 2015 &amp; Syrah &amp; 14,0 &amp; Maipo   &amp; 700 &amp; 3100 \\\hline &#10;\end{tabular}&#10;&#10;\end{document}"/>
  <p:tag name="IGUANATEXSIZE" val="15"/>
  <p:tag name="IGUANATEXCURSOR" val="26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21,0867"/>
  <p:tag name="ORIGINALWIDTH" val="3139,93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 l r r r}&#10;\textbf{\rlt{Cerveza}}\\&#10;\hline&#10;\schk{marca} &amp; \schk{nombre} &amp; \sch{tipo} &amp; \sch{grados} &amp; \sch{origen} &amp; \sch{ml} &amp; \sch{precio}\\[\ksg]&#10;\hline &#10;Austral &amp; Lager &amp; Lager &amp; 4,6 &amp; Punta Arenas &amp; 330 &amp; 2000 \\ &#10;Austral &amp; Yagan &amp; Ale &amp; 5,0 &amp; Punta Arenas &amp; 330 &amp; 2400 \\&#10;Raco &amp; Amber &amp; Ale &amp; 4,5 &amp; Maipo &amp; 500 &amp; 3000 \\&#10;\hline &#10;\end{tabular}&#10;&#10;\end{document}"/>
  <p:tag name="IGUANATEXSIZE" val="15"/>
  <p:tag name="IGUANATEXCURSOR" val="28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88,3181"/>
  <p:tag name="ORIGINALWIDTH" val="1034,39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 l l l r}&#10;%\rlt{Vino}\\&#10;\hline&#10;\sch{nombre1} &amp; \sch{nombre2}\\&#10;\hline &#10;Lager &amp; Amber\\&#10;Yagan &amp; Lager\\&#10;Yagan &amp; Amber\\\hline &#10;\end{tabular}&#10;&#10;\end{document}"/>
  <p:tag name="IGUANATEXSIZE" val="15"/>
  <p:tag name="IGUANATEXCURSOR" val="35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35,3387"/>
  <p:tag name="ORIGINALWIDTH" val="3064,92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\begin{document}&#10;\tpre&#10;\begin{tabular}{r@{~~~}l}&#10;\textsc{Álgebra:} &amp; &#10;  $\rao{\pi}_{\sch{nombre$_1$},\sch{nombre$_2$}}\big( \rao{\sigma}_{\sch{grados$_1$}&gt;\sch{grados$_2$}}(\rlt{Cerveza$_1$} \times \rlt{Cerveza$_2$})\big)$\\&#10; \textit{o}: &amp; $\rao{\pi}_{\sch{nombre$_1$},\sch{nombre$_2$}}\big(\rlt{Cerveza$_1$} \bowtie_{\sch{grados$_1$}&gt;\sch{grados$_2$}} \rlt{Cerveza$_2$}\big)$\\[1ex]&#10;\textsc{Cálculo:} &amp; \scriptsize $\{ P \mid \exists C_1, C_2 \in \rlt{Cerveza} ( C_1.\sch{nombre} = P.\sch{nombre$_1$} \wedge$ \\&#10;                  &amp; \scriptsize \qquad~~ $C_2.\sch{nombre} = P.\sch{nombre$_2$} \wedge$ \\&#10;                  &amp; \scriptsize \qquad~~ $C_1.\sch{grados} &gt; C_2.\sch{grados})$\}\\&#10;\end{tabular}&#10;\end{document}&#10;"/>
  <p:tag name="IGUANATEXSIZE" val="18"/>
  <p:tag name="IGUANATEXCURSOR" val="44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15,0858"/>
  <p:tag name="ORIGINALWIDTH" val="3935,04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r l r l r r}&#10;\rlt{Vino}\\&#10;\hline&#10;\schk{marca} &amp; \schk{nombre} &amp; \schk{año} &amp; \schk{tipo} &amp; \sch{grados} &amp; \sch{origen}  &amp; \sch{ml} &amp; \sch{precio} \\[0.5ex]&#10;\hline &#10;Tarapacá &amp; Gran &amp; 2014 &amp; Carménère &amp; 13,5 &amp; Maipo &amp; 750 &amp; 4500 \\&#10;Concha y Toro &amp; Amelie &amp; 2016 &amp; Chardonnay &amp; 14,0 &amp; Casablanca  &amp; 700 &amp; 3000 \\&#10;Concha y Toro &amp; Gravas &amp; 2015 &amp; Syrah &amp; 14,0 &amp; Maipo   &amp; 700 &amp; 3100 \\\hline &#10;\end{tabular}&#10;&#10;\end{document}"/>
  <p:tag name="IGUANATEXSIZE" val="15"/>
  <p:tag name="IGUANATEXCURSOR" val="26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21,0867"/>
  <p:tag name="ORIGINALWIDTH" val="3139,93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 l r r r}&#10;\textbf{\rlt{Cerveza}}\\&#10;\hline&#10;\schk{marca} &amp; \schk{nombre} &amp; \sch{tipo} &amp; \sch{grados} &amp; \sch{origen} &amp; \sch{ml} &amp; \sch{precio}\\[\ksg]&#10;\hline &#10;Austral &amp; Lager &amp; Lager &amp; 4,6 &amp; Punta Arenas &amp; 330 &amp; 2000 \\ &#10;Austral &amp; Yagan &amp; Ale &amp; 5,0 &amp; Punta Arenas &amp; 330 &amp; 2400 \\&#10;Raco &amp; Amber &amp; Ale &amp; 4,5 &amp; Maipo &amp; 500 &amp; 3000 \\&#10;\hline &#10;\end{tabular}&#10;&#10;\end{document}"/>
  <p:tag name="IGUANATEXSIZE" val="15"/>
  <p:tag name="IGUANATEXCURSOR" val="28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51,285"/>
  <p:tag name="ORIGINALWIDTH" val="774,10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 l l l r}&#10;%\rlt{Vino}\\&#10;\hline&#10;\sch{marca}\\&#10;\hline &#10;Concha y Toro\\\hline &#10;\end{tabular}&#10;&#10;\end{document}"/>
  <p:tag name="IGUANATEXSIZE" val="15"/>
  <p:tag name="IGUANATEXCURSOR" val="32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89,5823"/>
  <p:tag name="ORIGINALWIDTH" val="2647,8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\begin{document}&#10;\tpre&#10;\begin{tabular}{r@{~~~}l}&#10;\textsc{Álgebra:} &amp; &#10;  $\rao{\pi}_{\sch{marca},\sch{origen}}(\rlt{Cerveza}) \,\%\, \rao{\pi}_{\sch{origen}}(\rlt{Cerveza})$\\\\&#10;\textsc{Cálculo:} &amp; \scriptsize $\{ P \mid \exists C_1 \in \rlt{Cerveza}\, \forall C_2 \in \rlt{Cerveza}\, \exists C_3 \in \rlt{Cerveza}$ \\&#10;  &amp; \qquad~~~~\scriptsize  $( C_1.\sch{marca} = C_3.\sch{marca} = P.\sch{marca}) \wedge$ \\&#10;%  &amp; \qquad~~~~\scriptsize $\exists C_3 \in \rlt{Cerveza} ( C_1.\sch{marca} = C_3.\sch{marca} = P.\sch{marca} \wedge$\\&#10; &amp; \qquad~~~~\scriptsize $C_2.\sch{origen} = C_3.\sch{origen} ) \}$\\&#10;\end{tabular}&#10;\end{document}&#10;"/>
  <p:tag name="IGUANATEXSIZE" val="18"/>
  <p:tag name="IGUANATEXCURSOR" val="61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15,0858"/>
  <p:tag name="ORIGINALWIDTH" val="3935,04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r l r l r r}&#10;\rlt{Vino}\\&#10;\hline&#10;\schk{marca} &amp; \schk{nombre} &amp; \schk{año} &amp; \schk{tipo} &amp; \sch{grados} &amp; \sch{origen}  &amp; \sch{ml} &amp; \sch{precio} \\[0.5ex]&#10;\hline &#10;Tarapacá &amp; Gran &amp; 2014 &amp; Carménère &amp; 13,5 &amp; Maipo &amp; 750 &amp; 4500 \\&#10;Concha y Toro &amp; Amelie &amp; 2016 &amp; Chardonnay &amp; 14,0 &amp; Casablanca  &amp; 700 &amp; 3000 \\&#10;Concha y Toro &amp; Gravas &amp; 2015 &amp; Syrah &amp; 14,0 &amp; Maipo   &amp; 700 &amp; 3100 \\\hline &#10;\end{tabular}&#10;&#10;\end{document}"/>
  <p:tag name="IGUANATEXSIZE" val="15"/>
  <p:tag name="IGUANATEXCURSOR" val="26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2,5115"/>
  <p:tag name="ORIGINALWIDTH" val="341,297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\begin{document}&#10;\tpre&#10;$\rlt{R$_1$} \cap \rlt{R$_2$}$&#10;\end{document}&#10;"/>
  <p:tag name="IGUANATEXSIZE" val="20"/>
  <p:tag name="IGUANATEXCURSOR" val="24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21,0867"/>
  <p:tag name="ORIGINALWIDTH" val="3139,93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 l r r r}&#10;\textbf{\rlt{Cerveza}}\\&#10;\hline&#10;\schk{marca} &amp; \schk{nombre} &amp; \sch{tipo} &amp; \sch{grados} &amp; \sch{origen} &amp; \sch{ml} &amp; \sch{precio}\\[\ksg]&#10;\hline &#10;Austral &amp; Lager &amp; Lager &amp; 4,6 &amp; Punta Arenas &amp; 330 &amp; 2000 \\ &#10;Austral &amp; Yagan &amp; Ale &amp; 5,0 &amp; Punta Arenas &amp; 330 &amp; 2400 \\&#10;Raco &amp; Amber &amp; Ale &amp; 4,5 &amp; Maipo &amp; 500 &amp; 3000 \\&#10;\hline &#10;\end{tabular}&#10;&#10;\end{document}"/>
  <p:tag name="IGUANATEXSIZE" val="15"/>
  <p:tag name="IGUANATEXCURSOR" val="28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51,285"/>
  <p:tag name="ORIGINALWIDTH" val="774,10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 l l l r}&#10;%\rlt{Vino}\\&#10;\hline&#10;\sch{marca}\\&#10;\hline &#10;Concha y Toro\\\hline &#10;\end{tabular}&#10;&#10;\end{document}"/>
  <p:tag name="IGUANATEXSIZE" val="15"/>
  <p:tag name="IGUANATEXCURSOR" val="32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89,5823"/>
  <p:tag name="ORIGINALWIDTH" val="2408,58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\begin{document}&#10;\tpre&#10;\begin{tabular}{r@{~~~}l}&#10;\textsc{Álgebra:} &amp; &#10;  $\rao{\pi}_{\sch{marca},\sch{origen}}(\rlt{Vino}) \,\%\, \rao{\pi}_{\sch{origen}}(\rlt{Vino})$\\\\&#10;\textsc{Cálculo:} &amp; \scriptsize $\{ P \mid \exists V_1 \in \rlt{Vino}\, \forall V_2 \in \rlt{Vino}\, \exists V_3 \in \rlt{Vino}$ \\&#10;  &amp; \qquad~~~~\scriptsize  $( V_1.\sch{marca} = V_3.\sch{marca} = P.\sch{marca}) \wedge$ \\&#10;%  &amp; \qquad~~~~\scriptsize $\exists V_3 \in \rlt{Vino} ( V_1.\sch{marca} = V_3.\sch{marca} = P.\sch{marca} \wedge$\\&#10; &amp; \qquad~~~~\scriptsize $V_2.\sch{origen} = V_3.\sch{origen} ) \}$\\&#10;\end{tabular}&#10;\end{document}&#10;"/>
  <p:tag name="IGUANATEXSIZE" val="18"/>
  <p:tag name="IGUANATEXCURSOR" val="48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9,00961"/>
  <p:tag name="ORIGINALWIDTH" val="56,2578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\begin{document}&#10;\tpre&#10;&#10;$\rlt{R}$&#10;&#10;%\begin{tabular}{r@{~~~}l}&#10;%\textsc{Álgebra:} &amp; &#10;%$\rao{\pi}_{\sch{marca}}\big(\rao{\sigma}_{\sch{tipo}=\text{Ale}\,\,\vee\,\,\sch{tipo}=\text{Lager}}(\rlt{Cerveza})\big)$\\&#10; %      \textit{o}: &amp; $\rao{\pi}_{\sch{marca}}\big(\rao{\sigma}_{\sch{tipo}=\text{Ale}}(\rlt{Cerveza})\big) \,\cup\, \rao{\pi}_{\sch{marca}}\big(\rao{\sigma}_{\sch{tipo}=\text{Lager}}(\rlt{Cerveza})\big)$\\[1ex]&#10;%\textsc{Cálculo:} &amp; \scriptsize $\{ P \mid \exists C_1 \in \rlt{Cerveza} ( C_1.\sch{marca} = P.\sch{marca} \wedge C_1.\sch{tipo} = \text{ale}) \vee$\\&#10; %                 &amp; \scriptsize \qquad~~ $\exists C_2 \in \rlt{Cerveza} ( C_2.\sch{marca} = P.\sch{marca} \wedge C_2.\sch{tipo} = \text{lager})$\}&#10;%\end{tabular}&#10;\end{document}&#10;"/>
  <p:tag name="IGUANATEXSIZE" val="25"/>
  <p:tag name="IGUANATEXCURSOR" val="41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8,01086"/>
  <p:tag name="ORIGINALWIDTH" val="506,320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\begin{document}&#10;\tpre&#10;&#10;$\rlt{R}.\sch{a}\,\textsc{op}\,\rlt{R$'$}.\sch{a$'$}$&#10;&#10;%\begin{tabular}{r@{~~~}l}&#10;%\textsc{Álgebra:} &amp; &#10;%$\rao{\pi}_{\sch{marca}}\big(\rao{\sigma}_{\sch{tipo}=\text{Ale}\,\,\vee\,\,\sch{tipo}=\text{Lager}}(\rlt{Cerveza})\big)$\\&#10; %      \textit{o}: &amp; $\rao{\pi}_{\sch{marca}}\big(\rao{\sigma}_{\sch{tipo}=\text{Ale}}(\rlt{Cerveza})\big) \,\cup\, \rao{\pi}_{\sch{marca}}\big(\rao{\sigma}_{\sch{tipo}=\text{Lager}}(\rlt{Cerveza})\big)$\\[1ex]&#10;%\textsc{Cálculo:} &amp; \scriptsize $\{ P \mid \exists C_1 \in \rlt{Cerveza} ( C_1.\sch{marca} = P.\sch{marca} \wedge C_1.\sch{tipo} = \text{ale}) \vee$\\&#10; %                 &amp; \scriptsize \qquad~~ $\exists C_2 \in \rlt{Cerveza} ( C_2.\sch{marca} = P.\sch{marca} \wedge C_2.\sch{tipo} = \text{lager})$\}&#10;%\end{tabular}&#10;\end{document}&#10;"/>
  <p:tag name="IGUANATEXSIZE" val="25"/>
  <p:tag name="IGUANATEXCURSOR" val="23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0,50984"/>
  <p:tag name="ORIGINALWIDTH" val="342,797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\begin{document}&#10;\tpre&#10;&#10;$\rlt{R}.\sch{a}\,\textsc{op}\,c$&#10;&#10;%\begin{tabular}{r@{~~~}l}&#10;%\textsc{Álgebra:} &amp; &#10;%$\rao{\pi}_{\sch{marca}}\big(\rao{\sigma}_{\sch{tipo}=\text{Ale}\,\,\vee\,\,\sch{tipo}=\text{Lager}}(\rlt{Cerveza})\big)$\\&#10; %      \textit{o}: &amp; $\rao{\pi}_{\sch{marca}}\big(\rao{\sigma}_{\sch{tipo}=\text{Ale}}(\rlt{Cerveza})\big) \,\cup\, \rao{\pi}_{\sch{marca}}\big(\rao{\sigma}_{\sch{tipo}=\text{Lager}}(\rlt{Cerveza})\big)$\\[1ex]&#10;%\textsc{Cálculo:} &amp; \scriptsize $\{ P \mid \exists C_1 \in \rlt{Cerveza} ( C_1.\sch{marca} = P.\sch{marca} \wedge C_1.\sch{tipo} = \text{ale}) \vee$\\&#10; %                 &amp; \scriptsize \qquad~~ $\exists C_2 \in \rlt{Cerveza} ( C_2.\sch{marca} = P.\sch{marca} \wedge C_2.\sch{tipo} = \text{lager})$\}&#10;%\end{tabular}&#10;\end{document}&#10;"/>
  <p:tag name="IGUANATEXSIZE" val="25"/>
  <p:tag name="IGUANATEXCURSOR" val="24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0,50984"/>
  <p:tag name="ORIGINALWIDTH" val="342,797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\begin{document}&#10;\tpre&#10;&#10;$c \,\textsc{op}\,\rlt{R}.\sch{a}$&#10;&#10;%\begin{tabular}{r@{~~~}l}&#10;%\textsc{Álgebra:} &amp; &#10;%$\rao{\pi}_{\sch{marca}}\big(\rao{\sigma}_{\sch{tipo}=\text{Ale}\,\,\vee\,\,\sch{tipo}=\text{Lager}}(\rlt{Cerveza})\big)$\\&#10; %      \textit{o}: &amp; $\rao{\pi}_{\sch{marca}}\big(\rao{\sigma}_{\sch{tipo}=\text{Ale}}(\rlt{Cerveza})\big) \,\cup\, \rao{\pi}_{\sch{marca}}\big(\rao{\sigma}_{\sch{tipo}=\text{Lager}}(\rlt{Cerveza})\big)$\\[1ex]&#10;%\textsc{Cálculo:} &amp; \scriptsize $\{ P \mid \exists C_1 \in \rlt{Cerveza} ( C_1.\sch{marca} = P.\sch{marca} \wedge C_1.\sch{tipo} = \text{ale}) \vee$\\&#10; %                 &amp; \scriptsize \qquad~~ $\exists C_2 \in \rlt{Cerveza} ( C_2.\sch{marca} = P.\sch{marca} \wedge C_2.\sch{tipo} = \text{lager})$\}&#10;%\end{tabular}&#10;\end{document}&#10;"/>
  <p:tag name="IGUANATEXSIZE" val="25"/>
  <p:tag name="IGUANATEXCURSOR" val="26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9,01378"/>
  <p:tag name="ORIGINALWIDTH" val="2106,29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\begin{document}&#10;\tpre&#10;(sea $c$ una constante, $\textsc{op}\, \in \{ &lt;, &gt;, =, \leq, \geq, \neq \}$)&#10;&#10;%\begin{tabular}{r@{~~~}l}&#10;%\textsc{Álgebra:} &amp; &#10;%$\rao{\pi}_{\sch{marca}}\big(\rao{\sigma}_{\sch{tipo}=\text{Ale}\,\,\vee\,\,\sch{tipo}=\text{Lager}}(\rlt{Cerveza})\big)$\\&#10; %      \textit{o}: &amp; $\rao{\pi}_{\sch{marca}}\big(\rao{\sigma}_{\sch{tipo}=\text{Ale}}(\rlt{Cerveza})\big) \,\cup\, \rao{\pi}_{\sch{marca}}\big(\rao{\sigma}_{\sch{tipo}=\text{Lager}}(\rlt{Cerveza})\big)$\\[1ex]&#10;%\textsc{Cálculo:} &amp; \scriptsize $\{ P \mid \exists C_1 \in \rlt{Cerveza} ( C_1.\sch{marca} = P.\sch{marca} \wedge C_1.\sch{tipo} = \text{ale}) \vee$\\&#10; %                 &amp; \scriptsize \qquad~~ $\exists C_2 \in \rlt{Cerveza} ( C_2.\sch{marca} = P.\sch{marca} \wedge C_2.\sch{tipo} = \text{lager})$\}&#10;%\end{tabular}&#10;\end{document}&#10;"/>
  <p:tag name="IGUANATEXSIZE" val="25"/>
  <p:tag name="IGUANATEXCURSOR" val="24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9,01378"/>
  <p:tag name="ORIGINALWIDTH" val="1584,22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\begin{document}&#10;\tpre&#10;&#10;$\neg p, p \wedge q, p \vee q, p \Rightarrow q, \exists \rlt{R}(p), \forall \rlt{R}(p)$&#10;\end{document}&#10;"/>
  <p:tag name="IGUANATEXSIZE" val="28"/>
  <p:tag name="IGUANATEXCURSOR" val="31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9,01378"/>
  <p:tag name="ORIGINALWIDTH" val="984,8875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\begin{document}&#10;\tpre&#10;$\{ C \mid \neg (C \in \rlt{Cerveza}) \}$&#10;\end{document}&#10;"/>
  <p:tag name="IGUANATEXSIZE" val="30"/>
  <p:tag name="IGUANATEXCURSOR" val="268"/>
  <p:tag name="TRANSPARENCY" val="True"/>
  <p:tag name="FILENAME" val=""/>
  <p:tag name="INPUTTYPE" val="0"/>
  <p:tag name="LATEXENGINEID" val="1"/>
  <p:tag name="TEMPFOLDER" val="C:\Users\ahogan\Application Data\IguanaTex\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36682</TotalTime>
  <Words>1075</Words>
  <Application>Microsoft Office PowerPoint</Application>
  <PresentationFormat>On-screen Show (4:3)</PresentationFormat>
  <Paragraphs>179</Paragraphs>
  <Slides>68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68</vt:i4>
      </vt:variant>
    </vt:vector>
  </HeadingPairs>
  <TitlesOfParts>
    <vt:vector size="76" baseType="lpstr">
      <vt:lpstr>Aparajita</vt:lpstr>
      <vt:lpstr>Arial</vt:lpstr>
      <vt:lpstr>Bodoni MT Condensed</vt:lpstr>
      <vt:lpstr>Calibri</vt:lpstr>
      <vt:lpstr>Courier New</vt:lpstr>
      <vt:lpstr>Segoe UI Semilight</vt:lpstr>
      <vt:lpstr>Wingdings</vt:lpstr>
      <vt:lpstr>Office Theme</vt:lpstr>
      <vt:lpstr>CC3201-1 Bases de Datos Primavera 2016  Clase 6: Cálculo Relacional &amp; SQL (I)</vt:lpstr>
      <vt:lpstr>Resumen de los contenidos anteriores</vt:lpstr>
      <vt:lpstr>Renombramiento</vt:lpstr>
      <vt:lpstr>Deberíamos utilizar renombramiento aquí</vt:lpstr>
      <vt:lpstr>Operadores unarios vs. binarios</vt:lpstr>
      <vt:lpstr>Modelando Intersección      con otros operadores</vt:lpstr>
      <vt:lpstr>Modelando Intersección      con otros operadores</vt:lpstr>
      <vt:lpstr>El Álgebra Relacional (Mínima / Clásica)</vt:lpstr>
      <vt:lpstr>Extensiones del Álgebra Relacional</vt:lpstr>
      <vt:lpstr>Formalizando demasiadas preguntas</vt:lpstr>
      <vt:lpstr>PowerPoint Presentation</vt:lpstr>
      <vt:lpstr>La intuición: los pares que no existen</vt:lpstr>
      <vt:lpstr>La solución completa …</vt:lpstr>
      <vt:lpstr>División (una extensión del algebra clásica)</vt:lpstr>
      <vt:lpstr>EL CÁLCULO RELACIONAL</vt:lpstr>
      <vt:lpstr>PowerPoint Presentation</vt:lpstr>
      <vt:lpstr>El Cálculo Relacional:   Tuplas</vt:lpstr>
      <vt:lpstr>El Cálculo Relacional:   Selección</vt:lpstr>
      <vt:lpstr>El Cálculo Relacional:   Selección (&gt;, ∧, etc.)</vt:lpstr>
      <vt:lpstr>El Cálculo Relacional:   Proyección</vt:lpstr>
      <vt:lpstr>El Cálculo Relacional:  Selección + Proyección</vt:lpstr>
      <vt:lpstr>El Cálculo Relacional:   Selección + Proyección + Intersección</vt:lpstr>
      <vt:lpstr>El Cálculo Relacional:   Selección + Proyección + Diferencia</vt:lpstr>
      <vt:lpstr>El Cálculo Relacional:   Selección + Proyección + Unión</vt:lpstr>
      <vt:lpstr>El Cálculo Relacional:   Selección + Proyección + Unión</vt:lpstr>
      <vt:lpstr>El Cálculo Relacional:   Join</vt:lpstr>
      <vt:lpstr>El Cálculo Relacional:   División</vt:lpstr>
      <vt:lpstr>El Cálculo Relacional:   División</vt:lpstr>
      <vt:lpstr>El Cálculo Relacional (de tuplas)</vt:lpstr>
      <vt:lpstr>Consultas (no) seguras</vt:lpstr>
      <vt:lpstr>El álgebra versus el cálculo (seguro)</vt:lpstr>
      <vt:lpstr>El álgebra versus el cálculo (seguro)</vt:lpstr>
      <vt:lpstr>STRUCTURED QUERY LANGUAGE (SQL)</vt:lpstr>
      <vt:lpstr>El álgebra y el cálculo</vt:lpstr>
      <vt:lpstr>Los inicios de SQL …</vt:lpstr>
      <vt:lpstr>1974 …</vt:lpstr>
      <vt:lpstr>La evolución de SQL</vt:lpstr>
      <vt:lpstr>Sistemas de bases de datos (con SQL)</vt:lpstr>
      <vt:lpstr>SQL en alto nivel</vt:lpstr>
      <vt:lpstr>Los planetas</vt:lpstr>
      <vt:lpstr>Mientras tanto en Plutón …</vt:lpstr>
      <vt:lpstr>Forma básica de una consulta de SQL</vt:lpstr>
      <vt:lpstr>Proyectar todo: SELECT *</vt:lpstr>
      <vt:lpstr>¡Cuidado!</vt:lpstr>
      <vt:lpstr>Proyectar algo: SELECT [v1, …, vn]</vt:lpstr>
      <vt:lpstr>Seleccionar filas: WHERE (=|&lt;&gt;|&lt;|&lt;=|etc.)</vt:lpstr>
      <vt:lpstr>Seleccionar filas: WHERE … AND … (OR|NOT)</vt:lpstr>
      <vt:lpstr>Duplicados: SELECT</vt:lpstr>
      <vt:lpstr>PowerPoint Presentation</vt:lpstr>
      <vt:lpstr>Distinto: SELECT DISTINCT</vt:lpstr>
      <vt:lpstr>Ordenar resultados: ORDER BY [DESC|ASC]</vt:lpstr>
      <vt:lpstr>Reunir tablas: JOIN</vt:lpstr>
      <vt:lpstr>Alias: AS</vt:lpstr>
      <vt:lpstr>Alias: tablas</vt:lpstr>
      <vt:lpstr>Unión (distinta): UNION</vt:lpstr>
      <vt:lpstr>Unión (con alias): UNION + AS</vt:lpstr>
      <vt:lpstr>Unión (bruta): UNION ALL</vt:lpstr>
      <vt:lpstr>Diferencia: EXCEPT</vt:lpstr>
      <vt:lpstr>Intersección: INTERSECT</vt:lpstr>
      <vt:lpstr>Patrones simples: LIKE</vt:lpstr>
      <vt:lpstr>Patrones simples: NOT LIKE</vt:lpstr>
      <vt:lpstr>LIKE</vt:lpstr>
      <vt:lpstr>Abreviatura: IN</vt:lpstr>
      <vt:lpstr>Abreviatura: BETWEEN</vt:lpstr>
      <vt:lpstr>Una tarea</vt:lpstr>
      <vt:lpstr>LA PROXIMA VEZ, Continuaremos con MÁS: STRUCTURED QUERY LANGAUGE (SQL) </vt:lpstr>
      <vt:lpstr>El horario:</vt:lpstr>
      <vt:lpstr>Preguntas?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CC6202-1 La Web de Datos 2015</dc:title>
  <dc:creator>Aidan Hogan</dc:creator>
  <cp:lastModifiedBy>ahogan</cp:lastModifiedBy>
  <cp:revision>1537</cp:revision>
  <cp:lastPrinted>2016-09-13T22:53:39Z</cp:lastPrinted>
  <dcterms:created xsi:type="dcterms:W3CDTF">2006-08-16T00:00:00Z</dcterms:created>
  <dcterms:modified xsi:type="dcterms:W3CDTF">2016-10-11T23:18:30Z</dcterms:modified>
</cp:coreProperties>
</file>